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9" r:id="rId4"/>
    <p:sldId id="268" r:id="rId5"/>
    <p:sldId id="267" r:id="rId6"/>
    <p:sldId id="266" r:id="rId7"/>
    <p:sldId id="265" r:id="rId8"/>
    <p:sldId id="264" r:id="rId9"/>
    <p:sldId id="263" r:id="rId10"/>
    <p:sldId id="262" r:id="rId11"/>
    <p:sldId id="261" r:id="rId12"/>
    <p:sldId id="260" r:id="rId13"/>
    <p:sldId id="259" r:id="rId14"/>
    <p:sldId id="258"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C8439020-5918-48A6-A110-C5356F517522}" type="datetimeFigureOut">
              <a:rPr lang="ar-SA" smtClean="0"/>
              <a:t>18/06/36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C8439020-5918-48A6-A110-C5356F517522}" type="datetimeFigureOut">
              <a:rPr lang="ar-SA" smtClean="0"/>
              <a:t>18/06/36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C8439020-5918-48A6-A110-C5356F517522}" type="datetimeFigureOut">
              <a:rPr lang="ar-SA" smtClean="0"/>
              <a:t>18/06/36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C8439020-5918-48A6-A110-C5356F517522}" type="datetimeFigureOut">
              <a:rPr lang="ar-SA" smtClean="0"/>
              <a:t>18/06/36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8439020-5918-48A6-A110-C5356F517522}" type="datetimeFigureOut">
              <a:rPr lang="ar-SA" smtClean="0"/>
              <a:t>18/06/36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C8439020-5918-48A6-A110-C5356F517522}" type="datetimeFigureOut">
              <a:rPr lang="ar-SA" smtClean="0"/>
              <a:t>18/06/36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C8439020-5918-48A6-A110-C5356F517522}" type="datetimeFigureOut">
              <a:rPr lang="ar-SA" smtClean="0"/>
              <a:t>18/06/36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C8439020-5918-48A6-A110-C5356F517522}" type="datetimeFigureOut">
              <a:rPr lang="ar-SA" smtClean="0"/>
              <a:t>18/06/36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439020-5918-48A6-A110-C5356F517522}" type="datetimeFigureOut">
              <a:rPr lang="ar-SA" smtClean="0"/>
              <a:t>18/06/36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436E22EC-3A0A-4F46-BDCB-629F82C8D02F}"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C8439020-5918-48A6-A110-C5356F517522}" type="datetimeFigureOut">
              <a:rPr lang="ar-SA" smtClean="0"/>
              <a:t>18/06/36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436E22EC-3A0A-4F46-BDCB-629F82C8D02F}"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C8439020-5918-48A6-A110-C5356F517522}" type="datetimeFigureOut">
              <a:rPr lang="ar-SA" smtClean="0"/>
              <a:t>18/06/36</a:t>
            </a:fld>
            <a:endParaRPr lang="ar-SA"/>
          </a:p>
        </p:txBody>
      </p:sp>
      <p:sp>
        <p:nvSpPr>
          <p:cNvPr id="9" name="Slide Number Placeholder 8"/>
          <p:cNvSpPr>
            <a:spLocks noGrp="1"/>
          </p:cNvSpPr>
          <p:nvPr>
            <p:ph type="sldNum" sz="quarter" idx="11"/>
          </p:nvPr>
        </p:nvSpPr>
        <p:spPr/>
        <p:txBody>
          <a:bodyPr/>
          <a:lstStyle/>
          <a:p>
            <a:fld id="{436E22EC-3A0A-4F46-BDCB-629F82C8D02F}"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36E22EC-3A0A-4F46-BDCB-629F82C8D02F}"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8439020-5918-48A6-A110-C5356F517522}" type="datetimeFigureOut">
              <a:rPr lang="ar-SA" smtClean="0"/>
              <a:t>18/06/36</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solidFill>
                  <a:schemeClr val="accent2">
                    <a:lumMod val="60000"/>
                    <a:lumOff val="40000"/>
                  </a:schemeClr>
                </a:solidFill>
              </a:rPr>
              <a:t>أدب الأطفال وثقافة المجتمع</a:t>
            </a:r>
            <a:endParaRPr lang="ar-SA" dirty="0">
              <a:solidFill>
                <a:schemeClr val="accent2">
                  <a:lumMod val="60000"/>
                  <a:lumOff val="40000"/>
                </a:schemeClr>
              </a:solidFill>
            </a:endParaRPr>
          </a:p>
        </p:txBody>
      </p:sp>
    </p:spTree>
    <p:extLst>
      <p:ext uri="{BB962C8B-B14F-4D97-AF65-F5344CB8AC3E}">
        <p14:creationId xmlns:p14="http://schemas.microsoft.com/office/powerpoint/2010/main" val="3035921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836712"/>
            <a:ext cx="7128792" cy="4893647"/>
          </a:xfrm>
          <a:prstGeom prst="rect">
            <a:avLst/>
          </a:prstGeom>
          <a:noFill/>
        </p:spPr>
        <p:txBody>
          <a:bodyPr wrap="square" rtlCol="1">
            <a:spAutoFit/>
          </a:bodyPr>
          <a:lstStyle/>
          <a:p>
            <a:r>
              <a:rPr lang="ar-SA" sz="2400" b="1" u="sng" dirty="0" smtClean="0"/>
              <a:t>ج. مرحلة البطولة:</a:t>
            </a:r>
          </a:p>
          <a:p>
            <a:r>
              <a:rPr lang="ar-SA" sz="2400" dirty="0" smtClean="0"/>
              <a:t>تمتد هذه المرحلة من سن التاسعة إلى سن الثانية عشرة.</a:t>
            </a:r>
          </a:p>
          <a:p>
            <a:endParaRPr lang="ar-SA" sz="2400" dirty="0" smtClean="0"/>
          </a:p>
          <a:p>
            <a:r>
              <a:rPr lang="ar-SA" sz="2400" b="1" u="sng" dirty="0"/>
              <a:t>أدب الأطفال المقدم في هذه المرحلة يجب أن يتسم بالآتي:</a:t>
            </a:r>
          </a:p>
          <a:p>
            <a:pPr marL="342900" indent="-342900">
              <a:buFont typeface="Wingdings" panose="05000000000000000000" pitchFamily="2" charset="2"/>
              <a:buChar char="§"/>
            </a:pPr>
            <a:r>
              <a:rPr lang="ar-SA" sz="2400" dirty="0" smtClean="0"/>
              <a:t>أن يركز الأدب على الأحداث والمواقف الواقعية التي يمكن أن يتعرض لها الطفل.</a:t>
            </a:r>
          </a:p>
          <a:p>
            <a:pPr marL="342900" indent="-342900">
              <a:buFont typeface="Wingdings" panose="05000000000000000000" pitchFamily="2" charset="2"/>
              <a:buChar char="§"/>
            </a:pPr>
            <a:r>
              <a:rPr lang="ar-SA" sz="2400" dirty="0" smtClean="0"/>
              <a:t>أن ينمي الأدب قدرات الطفل على التفكير والتحليل وإدراك العلاقات الارتباطية والزمانية والمكانية.</a:t>
            </a:r>
          </a:p>
          <a:p>
            <a:pPr marL="342900" indent="-342900">
              <a:buFont typeface="Wingdings" panose="05000000000000000000" pitchFamily="2" charset="2"/>
              <a:buChar char="§"/>
            </a:pPr>
            <a:r>
              <a:rPr lang="ar-SA" sz="2400" dirty="0" smtClean="0"/>
              <a:t>أن نقدم لطفل هذه المرحلة أدب المغامرات والمخاطرة وأدب الرحلات والأدب الفكاهي والاجتماعي الذي يركز على الحياة المنزلية والعائلية.</a:t>
            </a:r>
          </a:p>
          <a:p>
            <a:pPr marL="342900" indent="-342900">
              <a:buFont typeface="Wingdings" panose="05000000000000000000" pitchFamily="2" charset="2"/>
              <a:buChar char="§"/>
            </a:pPr>
            <a:r>
              <a:rPr lang="ar-SA" sz="2400" dirty="0" smtClean="0"/>
              <a:t>أن يكون مستوى لغة الأدب راقيا من حيث الألفاظ والتراكيب وما تحملها من دلالات فهذا يتيح للطفل فرصة الرقي بلغته.</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971600" y="548680"/>
            <a:ext cx="7056784" cy="5663089"/>
          </a:xfrm>
          <a:prstGeom prst="rect">
            <a:avLst/>
          </a:prstGeom>
          <a:noFill/>
        </p:spPr>
        <p:txBody>
          <a:bodyPr wrap="square" rtlCol="1">
            <a:spAutoFit/>
          </a:bodyPr>
          <a:lstStyle/>
          <a:p>
            <a:r>
              <a:rPr lang="ar-SA" sz="3200" b="1" dirty="0" smtClean="0">
                <a:solidFill>
                  <a:schemeClr val="accent1">
                    <a:lumMod val="75000"/>
                  </a:schemeClr>
                </a:solidFill>
                <a:effectLst>
                  <a:outerShdw blurRad="38100" dist="38100" dir="2700000" algn="tl">
                    <a:srgbClr val="000000">
                      <a:alpha val="43137"/>
                    </a:srgbClr>
                  </a:outerShdw>
                </a:effectLst>
              </a:rPr>
              <a:t>أهداف أدب الأطفال:</a:t>
            </a:r>
          </a:p>
          <a:p>
            <a:endParaRPr lang="ar-SA" sz="2400" b="1" dirty="0" smtClean="0">
              <a:solidFill>
                <a:schemeClr val="accent1">
                  <a:lumMod val="75000"/>
                </a:schemeClr>
              </a:solidFill>
              <a:effectLst>
                <a:outerShdw blurRad="38100" dist="38100" dir="2700000" algn="tl">
                  <a:srgbClr val="000000">
                    <a:alpha val="43137"/>
                  </a:srgbClr>
                </a:outerShdw>
              </a:effectLst>
            </a:endParaRPr>
          </a:p>
          <a:p>
            <a:r>
              <a:rPr lang="ar-SA" sz="2400" b="1" u="sng" dirty="0" smtClean="0"/>
              <a:t>أولا: الأهداف المعرفية والعقلية:</a:t>
            </a:r>
          </a:p>
          <a:p>
            <a:endParaRPr lang="ar-SA" sz="2400" b="1" u="sng" dirty="0" smtClean="0"/>
          </a:p>
          <a:p>
            <a:pPr marL="342900" indent="-342900">
              <a:buFont typeface="Wingdings" panose="05000000000000000000" pitchFamily="2" charset="2"/>
              <a:buChar char="v"/>
            </a:pPr>
            <a:r>
              <a:rPr lang="ar-SA" sz="2400" dirty="0" smtClean="0"/>
              <a:t>تزويد الطفل بالمعلومات والمعارف والخبرات التي تعمق نظرته للحياة والتي تعرفه بالبيئة من حوله.</a:t>
            </a:r>
          </a:p>
          <a:p>
            <a:pPr marL="342900" indent="-342900">
              <a:buFont typeface="Wingdings" panose="05000000000000000000" pitchFamily="2" charset="2"/>
              <a:buChar char="v"/>
            </a:pPr>
            <a:r>
              <a:rPr lang="ar-SA" sz="2400" dirty="0" smtClean="0"/>
              <a:t>تنمية حب الاستطلاع والبحث والاكتشاف.</a:t>
            </a:r>
          </a:p>
          <a:p>
            <a:pPr marL="342900" indent="-342900">
              <a:buFont typeface="Wingdings" panose="05000000000000000000" pitchFamily="2" charset="2"/>
              <a:buChar char="v"/>
            </a:pPr>
            <a:r>
              <a:rPr lang="ar-SA" sz="2400" dirty="0" smtClean="0"/>
              <a:t>تنمية ملكة الحفظ والتذكر لدى الطفل.</a:t>
            </a:r>
          </a:p>
          <a:p>
            <a:pPr marL="342900" indent="-342900">
              <a:buFont typeface="Wingdings" panose="05000000000000000000" pitchFamily="2" charset="2"/>
              <a:buChar char="v"/>
            </a:pPr>
            <a:r>
              <a:rPr lang="ar-SA" sz="2400" dirty="0" smtClean="0"/>
              <a:t>تنمية القدرات العقلية المختلفة في سن مبكرة مثل: الإدراك والتخيل والتفكير والتحليل.</a:t>
            </a:r>
          </a:p>
          <a:p>
            <a:pPr marL="342900" indent="-342900">
              <a:buFont typeface="Wingdings" panose="05000000000000000000" pitchFamily="2" charset="2"/>
              <a:buChar char="v"/>
            </a:pPr>
            <a:r>
              <a:rPr lang="ar-SA" sz="2400" dirty="0" smtClean="0"/>
              <a:t>تنمية التفكير الواسع والمستقل غير المقيد.</a:t>
            </a:r>
          </a:p>
          <a:p>
            <a:pPr marL="342900" indent="-342900">
              <a:buFont typeface="Wingdings" panose="05000000000000000000" pitchFamily="2" charset="2"/>
              <a:buChar char="v"/>
            </a:pPr>
            <a:r>
              <a:rPr lang="ar-SA" sz="2400" dirty="0" smtClean="0"/>
              <a:t>تعويد الطفل على التفكير الناقد والاسلوب المنطقي في التفكير.</a:t>
            </a:r>
          </a:p>
          <a:p>
            <a:pPr marL="342900" indent="-342900">
              <a:buFont typeface="Wingdings" panose="05000000000000000000" pitchFamily="2" charset="2"/>
              <a:buChar char="v"/>
            </a:pPr>
            <a:r>
              <a:rPr lang="ar-SA" sz="2400" dirty="0" smtClean="0"/>
              <a:t>الكشف عن مواهب الأطفال في مجالات الأدب المختلفة: القصة, المسرحية, الإلقاء, الشعر..</a:t>
            </a:r>
          </a:p>
          <a:p>
            <a:endParaRPr lang="ar-SA"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620688"/>
            <a:ext cx="7344816" cy="3416320"/>
          </a:xfrm>
          <a:prstGeom prst="rect">
            <a:avLst/>
          </a:prstGeom>
          <a:noFill/>
        </p:spPr>
        <p:txBody>
          <a:bodyPr wrap="square" rtlCol="1">
            <a:spAutoFit/>
          </a:bodyPr>
          <a:lstStyle/>
          <a:p>
            <a:r>
              <a:rPr lang="ar-SA" sz="2400" b="1" u="sng" dirty="0" smtClean="0"/>
              <a:t>ثانيا: الأهداف اللغوية:</a:t>
            </a:r>
          </a:p>
          <a:p>
            <a:endParaRPr lang="ar-SA" sz="2400" b="1" u="sng" dirty="0" smtClean="0"/>
          </a:p>
          <a:p>
            <a:r>
              <a:rPr lang="ar-SA" sz="2400" dirty="0" smtClean="0"/>
              <a:t>تعتبر الأهداف اللغوية من أهم أهداف أدب الأطفال ذلك لأن الطفل في مراحله التعليمية الأولى, في حاجة إلى التمكن والانطلاق في مهارات اللغة.</a:t>
            </a:r>
          </a:p>
          <a:p>
            <a:r>
              <a:rPr lang="ar-SA" sz="2400" dirty="0" smtClean="0"/>
              <a:t>تتمثل الأهداف اللغوية لأدب الأطفال فيما يأتي:</a:t>
            </a:r>
          </a:p>
          <a:p>
            <a:pPr marL="342900" indent="-342900">
              <a:buFont typeface="Wingdings" panose="05000000000000000000" pitchFamily="2" charset="2"/>
              <a:buChar char="v"/>
            </a:pPr>
            <a:r>
              <a:rPr lang="ar-SA" sz="2400" dirty="0" smtClean="0"/>
              <a:t>تنمية مهارات الاستماع لدى الأطفال.</a:t>
            </a:r>
          </a:p>
          <a:p>
            <a:pPr marL="342900" indent="-342900">
              <a:buFont typeface="Wingdings" panose="05000000000000000000" pitchFamily="2" charset="2"/>
              <a:buChar char="v"/>
            </a:pPr>
            <a:r>
              <a:rPr lang="ar-SA" sz="2400" dirty="0" smtClean="0"/>
              <a:t>تنمية مهارات الكلام لدى الأطفال.</a:t>
            </a:r>
          </a:p>
          <a:p>
            <a:pPr marL="342900" indent="-342900">
              <a:buFont typeface="Wingdings" panose="05000000000000000000" pitchFamily="2" charset="2"/>
              <a:buChar char="v"/>
            </a:pPr>
            <a:r>
              <a:rPr lang="ar-SA" sz="2400" dirty="0" smtClean="0"/>
              <a:t>تنمية مهارات القراءة والاستعداد إليها.</a:t>
            </a:r>
          </a:p>
          <a:p>
            <a:pPr marL="342900" indent="-342900">
              <a:buFont typeface="Wingdings" panose="05000000000000000000" pitchFamily="2" charset="2"/>
              <a:buChar char="v"/>
            </a:pPr>
            <a:r>
              <a:rPr lang="ar-SA" sz="2400" dirty="0" smtClean="0"/>
              <a:t>تنمية التذوق الأدبي لدى الأطفال.</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548680"/>
            <a:ext cx="7344816" cy="4154984"/>
          </a:xfrm>
          <a:prstGeom prst="rect">
            <a:avLst/>
          </a:prstGeom>
          <a:noFill/>
        </p:spPr>
        <p:txBody>
          <a:bodyPr wrap="square" rtlCol="1">
            <a:spAutoFit/>
          </a:bodyPr>
          <a:lstStyle/>
          <a:p>
            <a:r>
              <a:rPr lang="ar-SA" sz="2400" b="1" u="sng" dirty="0" smtClean="0"/>
              <a:t>ثالثا: الأهداف التثقيفية:</a:t>
            </a:r>
          </a:p>
          <a:p>
            <a:endParaRPr lang="ar-SA" sz="2400" b="1" u="sng" dirty="0" smtClean="0"/>
          </a:p>
          <a:p>
            <a:pPr marL="342900" indent="-342900">
              <a:buFont typeface="Wingdings" panose="05000000000000000000" pitchFamily="2" charset="2"/>
              <a:buChar char="v"/>
            </a:pPr>
            <a:r>
              <a:rPr lang="ar-SA" sz="2400" dirty="0" smtClean="0"/>
              <a:t>ربط الطفل بتراث أمته وحضاراتها من خلال النصوص التي تتناول القضايا التي أثيرت في العصور المختلفة.</a:t>
            </a:r>
          </a:p>
          <a:p>
            <a:pPr marL="342900" indent="-342900">
              <a:buFont typeface="Wingdings" panose="05000000000000000000" pitchFamily="2" charset="2"/>
              <a:buChar char="v"/>
            </a:pPr>
            <a:r>
              <a:rPr lang="ar-SA" sz="2400" dirty="0" err="1" smtClean="0"/>
              <a:t>الإطلاع</a:t>
            </a:r>
            <a:r>
              <a:rPr lang="ar-SA" sz="2400" dirty="0" smtClean="0"/>
              <a:t> على المواقف المشرفة والنماذج الرائعة والمثل العليا في تاريخ العروبة والإسلام.</a:t>
            </a:r>
          </a:p>
          <a:p>
            <a:pPr marL="342900" indent="-342900">
              <a:buFont typeface="Wingdings" panose="05000000000000000000" pitchFamily="2" charset="2"/>
              <a:buChar char="v"/>
            </a:pPr>
            <a:r>
              <a:rPr lang="ar-SA" sz="2400" dirty="0" smtClean="0"/>
              <a:t>تقبل المتغيرات الجديدة المقبولة دينيا ورفض غير المقبولة دينيا.</a:t>
            </a:r>
          </a:p>
          <a:p>
            <a:pPr marL="342900" indent="-342900">
              <a:buFont typeface="Wingdings" panose="05000000000000000000" pitchFamily="2" charset="2"/>
              <a:buChar char="v"/>
            </a:pPr>
            <a:r>
              <a:rPr lang="ar-SA" sz="2400" dirty="0" smtClean="0"/>
              <a:t>تنمية وعي الطفل وحساسيته لمشكلات مجتمعه.</a:t>
            </a:r>
          </a:p>
          <a:p>
            <a:pPr marL="342900" indent="-342900">
              <a:buFont typeface="Wingdings" panose="05000000000000000000" pitchFamily="2" charset="2"/>
              <a:buChar char="v"/>
            </a:pPr>
            <a:r>
              <a:rPr lang="ar-SA" sz="2400" dirty="0" smtClean="0"/>
              <a:t>تنمية حب المكتبة والمهارات المكتبية.</a:t>
            </a:r>
          </a:p>
          <a:p>
            <a:pPr marL="342900" indent="-342900">
              <a:buFont typeface="Wingdings" panose="05000000000000000000" pitchFamily="2" charset="2"/>
              <a:buChar char="v"/>
            </a:pPr>
            <a:r>
              <a:rPr lang="ar-SA" sz="2400" dirty="0" smtClean="0"/>
              <a:t>معرفة العالم من حوله وذلك بتناول حياة بعض الشعوب وعاداتهم وتقاليدهم.</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15616" y="692696"/>
            <a:ext cx="6840760" cy="4431983"/>
          </a:xfrm>
          <a:prstGeom prst="rect">
            <a:avLst/>
          </a:prstGeom>
          <a:noFill/>
        </p:spPr>
        <p:txBody>
          <a:bodyPr wrap="square" rtlCol="1">
            <a:spAutoFit/>
          </a:bodyPr>
          <a:lstStyle/>
          <a:p>
            <a:r>
              <a:rPr lang="ar-SA" sz="2400" b="1" u="sng" dirty="0" smtClean="0"/>
              <a:t>رابعا: الأهداف الاجتماعية والخلقية:</a:t>
            </a:r>
          </a:p>
          <a:p>
            <a:endParaRPr lang="ar-SA" sz="2400" b="1" u="sng" dirty="0" smtClean="0"/>
          </a:p>
          <a:p>
            <a:pPr marL="342900" indent="-342900">
              <a:buFont typeface="Wingdings" panose="05000000000000000000" pitchFamily="2" charset="2"/>
              <a:buChar char="v"/>
            </a:pPr>
            <a:r>
              <a:rPr lang="ar-SA" sz="2400" dirty="0" smtClean="0"/>
              <a:t>نمو الطفل اجتماعيا يستطيع من خلاله أن يختلط بالآخرين ويتوافق مع أعضاء جماعته.</a:t>
            </a:r>
          </a:p>
          <a:p>
            <a:pPr marL="342900" indent="-342900">
              <a:buFont typeface="Wingdings" panose="05000000000000000000" pitchFamily="2" charset="2"/>
              <a:buChar char="v"/>
            </a:pPr>
            <a:r>
              <a:rPr lang="ar-SA" sz="2400" dirty="0" smtClean="0"/>
              <a:t>تبصير الطفل بالقيم الخلقية الفاضلة وتنمية حبهم وتقديرهم وحبهم للصفات الطيبة.</a:t>
            </a:r>
          </a:p>
          <a:p>
            <a:pPr marL="342900" indent="-342900">
              <a:buFont typeface="Wingdings" panose="05000000000000000000" pitchFamily="2" charset="2"/>
              <a:buChar char="v"/>
            </a:pPr>
            <a:r>
              <a:rPr lang="ar-SA" sz="2400" dirty="0" smtClean="0"/>
              <a:t>تعريف الطفل بمجتمعه ومقومات هذا المجتمع.</a:t>
            </a:r>
          </a:p>
          <a:p>
            <a:pPr marL="342900" indent="-342900">
              <a:buFont typeface="Wingdings" panose="05000000000000000000" pitchFamily="2" charset="2"/>
              <a:buChar char="v"/>
            </a:pPr>
            <a:r>
              <a:rPr lang="ar-SA" sz="2400" dirty="0" smtClean="0"/>
              <a:t>تهذيب سلوك الطفل وذلك من خلال النموذج والقدوة في الأدب.</a:t>
            </a:r>
          </a:p>
          <a:p>
            <a:pPr marL="342900" indent="-342900">
              <a:buFont typeface="Wingdings" panose="05000000000000000000" pitchFamily="2" charset="2"/>
              <a:buChar char="v"/>
            </a:pPr>
            <a:r>
              <a:rPr lang="ar-SA" sz="2400" dirty="0" smtClean="0"/>
              <a:t>مساعدة الطفل في التخفيف من حدة المشكلات الاجتماعية التي </a:t>
            </a:r>
            <a:r>
              <a:rPr lang="ar-SA" sz="2400" dirty="0" err="1" smtClean="0"/>
              <a:t>يواجهها</a:t>
            </a:r>
            <a:r>
              <a:rPr lang="ar-SA" sz="2400" dirty="0" smtClean="0"/>
              <a:t>.</a:t>
            </a:r>
          </a:p>
          <a:p>
            <a:pPr marL="342900" indent="-342900">
              <a:buFont typeface="Wingdings" panose="05000000000000000000" pitchFamily="2" charset="2"/>
              <a:buChar char="v"/>
            </a:pPr>
            <a:r>
              <a:rPr lang="ar-SA" sz="2400" dirty="0" smtClean="0"/>
              <a:t>ترسيخ الشعور لدى الطفل بالانتماء الى الوطن والعقيدة.</a:t>
            </a:r>
          </a:p>
          <a:p>
            <a:endParaRPr lang="ar-SA" dirty="0"/>
          </a:p>
        </p:txBody>
      </p:sp>
    </p:spTree>
    <p:extLst>
      <p:ext uri="{BB962C8B-B14F-4D97-AF65-F5344CB8AC3E}">
        <p14:creationId xmlns:p14="http://schemas.microsoft.com/office/powerpoint/2010/main" val="2996969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692696"/>
            <a:ext cx="7488832" cy="4431983"/>
          </a:xfrm>
          <a:prstGeom prst="rect">
            <a:avLst/>
          </a:prstGeom>
          <a:noFill/>
        </p:spPr>
        <p:txBody>
          <a:bodyPr wrap="square" rtlCol="1">
            <a:spAutoFit/>
          </a:bodyPr>
          <a:lstStyle/>
          <a:p>
            <a:r>
              <a:rPr lang="ar-SA" sz="2400" b="1" u="sng" dirty="0"/>
              <a:t>خ</a:t>
            </a:r>
            <a:r>
              <a:rPr lang="ar-SA" sz="2400" b="1" u="sng" dirty="0" smtClean="0"/>
              <a:t>امسا: الأهداف النفسية والوجدانية:</a:t>
            </a:r>
          </a:p>
          <a:p>
            <a:endParaRPr lang="ar-SA" sz="2400" b="1" u="sng" dirty="0" smtClean="0"/>
          </a:p>
          <a:p>
            <a:pPr marL="342900" indent="-342900">
              <a:buFont typeface="Wingdings" panose="05000000000000000000" pitchFamily="2" charset="2"/>
              <a:buChar char="v"/>
            </a:pPr>
            <a:r>
              <a:rPr lang="ar-SA" sz="2400" dirty="0" smtClean="0"/>
              <a:t>تحقيق المتعة والتسلية والسعادة للطفل من خلال استثمار وقت فراغه.</a:t>
            </a:r>
          </a:p>
          <a:p>
            <a:pPr marL="342900" indent="-342900">
              <a:buFont typeface="Wingdings" panose="05000000000000000000" pitchFamily="2" charset="2"/>
              <a:buChar char="v"/>
            </a:pPr>
            <a:r>
              <a:rPr lang="ar-SA" sz="2400" dirty="0" smtClean="0"/>
              <a:t>اشباع رغبة حب الاستطلاع لدى الطفل.</a:t>
            </a:r>
          </a:p>
          <a:p>
            <a:pPr marL="342900" indent="-342900">
              <a:buFont typeface="Wingdings" panose="05000000000000000000" pitchFamily="2" charset="2"/>
              <a:buChar char="v"/>
            </a:pPr>
            <a:r>
              <a:rPr lang="ar-SA" sz="2400" dirty="0" smtClean="0"/>
              <a:t>تخفيف التوترات الانفعالية لدى الطفل.</a:t>
            </a:r>
          </a:p>
          <a:p>
            <a:pPr marL="342900" indent="-342900">
              <a:buFont typeface="Wingdings" panose="05000000000000000000" pitchFamily="2" charset="2"/>
              <a:buChar char="v"/>
            </a:pPr>
            <a:r>
              <a:rPr lang="ar-SA" sz="2400" dirty="0" smtClean="0"/>
              <a:t>ترقيق العواطف والوجدان وتنمية المشاعر والأحاسيس.</a:t>
            </a:r>
          </a:p>
          <a:p>
            <a:pPr marL="342900" indent="-342900">
              <a:buFont typeface="Wingdings" panose="05000000000000000000" pitchFamily="2" charset="2"/>
              <a:buChar char="v"/>
            </a:pPr>
            <a:r>
              <a:rPr lang="ar-SA" sz="2400" dirty="0" smtClean="0"/>
              <a:t>غرس حب الإيمان بالله في نفس الطفل والإيمان بالملائكة والرسل والكتب واليوم الآخر.</a:t>
            </a:r>
          </a:p>
          <a:p>
            <a:pPr marL="342900" indent="-342900">
              <a:buFont typeface="Wingdings" panose="05000000000000000000" pitchFamily="2" charset="2"/>
              <a:buChar char="v"/>
            </a:pPr>
            <a:r>
              <a:rPr lang="ar-SA" sz="2400" dirty="0" smtClean="0"/>
              <a:t>تنمية حب الوطن والولاء وله والدفاع عنه.</a:t>
            </a:r>
          </a:p>
          <a:p>
            <a:pPr marL="342900" indent="-342900">
              <a:buFont typeface="Wingdings" panose="05000000000000000000" pitchFamily="2" charset="2"/>
              <a:buChar char="v"/>
            </a:pPr>
            <a:r>
              <a:rPr lang="ar-SA" sz="2400" dirty="0" smtClean="0"/>
              <a:t>التأكيد على الهوية العربية.</a:t>
            </a:r>
          </a:p>
          <a:p>
            <a:pPr marL="342900" indent="-342900">
              <a:buFont typeface="Wingdings" panose="05000000000000000000" pitchFamily="2" charset="2"/>
              <a:buChar char="v"/>
            </a:pPr>
            <a:r>
              <a:rPr lang="ar-SA" sz="2400" dirty="0" smtClean="0"/>
              <a:t>تكوين الميول والاتجاهات نحو حب القراءة.</a:t>
            </a:r>
          </a:p>
          <a:p>
            <a:endParaRPr lang="ar-SA" dirty="0"/>
          </a:p>
        </p:txBody>
      </p:sp>
    </p:spTree>
    <p:extLst>
      <p:ext uri="{BB962C8B-B14F-4D97-AF65-F5344CB8AC3E}">
        <p14:creationId xmlns:p14="http://schemas.microsoft.com/office/powerpoint/2010/main" val="28208466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984987" y="1472009"/>
            <a:ext cx="7128792" cy="2215991"/>
          </a:xfrm>
          <a:prstGeom prst="rect">
            <a:avLst/>
          </a:prstGeom>
          <a:noFill/>
        </p:spPr>
        <p:txBody>
          <a:bodyPr wrap="square" rtlCol="1">
            <a:spAutoFit/>
          </a:bodyPr>
          <a:lstStyle/>
          <a:p>
            <a:r>
              <a:rPr lang="ar-SA" sz="2400" b="1" u="sng" dirty="0" smtClean="0"/>
              <a:t>سادسا: الأهداف الصحية والجسمية:</a:t>
            </a:r>
          </a:p>
          <a:p>
            <a:endParaRPr lang="ar-SA" sz="2400" b="1" u="sng" dirty="0" smtClean="0"/>
          </a:p>
          <a:p>
            <a:pPr marL="342900" indent="-342900">
              <a:buFont typeface="Wingdings" panose="05000000000000000000" pitchFamily="2" charset="2"/>
              <a:buChar char="v"/>
            </a:pPr>
            <a:r>
              <a:rPr lang="ar-SA" sz="2400" dirty="0" smtClean="0"/>
              <a:t>تنمية عادات النظافة والاهتمام بالمظهر الجميل.</a:t>
            </a:r>
          </a:p>
          <a:p>
            <a:pPr marL="342900" indent="-342900">
              <a:buFont typeface="Wingdings" panose="05000000000000000000" pitchFamily="2" charset="2"/>
              <a:buChar char="v"/>
            </a:pPr>
            <a:r>
              <a:rPr lang="ar-SA" sz="2400" dirty="0" smtClean="0"/>
              <a:t>المحافظة على الصحة باتباع التعليمات الصحية السليمة.</a:t>
            </a:r>
          </a:p>
          <a:p>
            <a:pPr marL="342900" indent="-342900">
              <a:buFont typeface="Wingdings" panose="05000000000000000000" pitchFamily="2" charset="2"/>
              <a:buChar char="v"/>
            </a:pPr>
            <a:r>
              <a:rPr lang="ar-SA" sz="2400" dirty="0" smtClean="0"/>
              <a:t>اكتساب عادات المأكل والمشرب ومزاولة التمرينات الرياضية.</a:t>
            </a:r>
          </a:p>
          <a:p>
            <a:endParaRPr lang="ar-SA" dirty="0"/>
          </a:p>
        </p:txBody>
      </p:sp>
    </p:spTree>
    <p:extLst>
      <p:ext uri="{BB962C8B-B14F-4D97-AF65-F5344CB8AC3E}">
        <p14:creationId xmlns:p14="http://schemas.microsoft.com/office/powerpoint/2010/main" val="3306209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620688"/>
            <a:ext cx="7344816" cy="5170646"/>
          </a:xfrm>
          <a:prstGeom prst="rect">
            <a:avLst/>
          </a:prstGeom>
          <a:noFill/>
        </p:spPr>
        <p:txBody>
          <a:bodyPr wrap="square" rtlCol="1">
            <a:spAutoFit/>
          </a:bodyPr>
          <a:lstStyle/>
          <a:p>
            <a:r>
              <a:rPr lang="ar-SA" sz="2400" b="1" dirty="0" smtClean="0">
                <a:solidFill>
                  <a:schemeClr val="accent1">
                    <a:lumMod val="75000"/>
                  </a:schemeClr>
                </a:solidFill>
                <a:effectLst>
                  <a:outerShdw blurRad="38100" dist="38100" dir="2700000" algn="tl">
                    <a:srgbClr val="000000">
                      <a:alpha val="43137"/>
                    </a:srgbClr>
                  </a:outerShdw>
                </a:effectLst>
              </a:rPr>
              <a:t>بعض المعايير المقترحة لكتب أدب الأطفال:</a:t>
            </a:r>
          </a:p>
          <a:p>
            <a:endParaRPr lang="ar-SA" sz="2400" b="1" dirty="0" smtClean="0">
              <a:solidFill>
                <a:schemeClr val="accent1">
                  <a:lumMod val="75000"/>
                </a:schemeClr>
              </a:solidFill>
              <a:effectLst>
                <a:outerShdw blurRad="38100" dist="38100" dir="2700000" algn="tl">
                  <a:srgbClr val="000000">
                    <a:alpha val="43137"/>
                  </a:srgbClr>
                </a:outerShdw>
              </a:effectLst>
            </a:endParaRPr>
          </a:p>
          <a:p>
            <a:r>
              <a:rPr lang="ar-SA" sz="2400" dirty="0" smtClean="0"/>
              <a:t>من هذه المعايير </a:t>
            </a:r>
            <a:r>
              <a:rPr lang="ar-SA" sz="2400" dirty="0" err="1" smtClean="0"/>
              <a:t>ماذكره</a:t>
            </a:r>
            <a:r>
              <a:rPr lang="ar-SA" sz="2400" dirty="0" smtClean="0"/>
              <a:t> «رشدي طعيمه» في إشارة </a:t>
            </a:r>
            <a:r>
              <a:rPr lang="ar-SA" sz="2400" dirty="0"/>
              <a:t>إ</a:t>
            </a:r>
            <a:r>
              <a:rPr lang="ar-SA" sz="2400" dirty="0" smtClean="0"/>
              <a:t>لى </a:t>
            </a:r>
            <a:r>
              <a:rPr lang="ar-SA" sz="2400" dirty="0" smtClean="0"/>
              <a:t>ما قامت به الكاتبة الأمريكية </a:t>
            </a:r>
            <a:r>
              <a:rPr lang="ar-SA" sz="2400" dirty="0" err="1" smtClean="0"/>
              <a:t>إستس</a:t>
            </a:r>
            <a:r>
              <a:rPr lang="ar-SA" sz="2400" dirty="0" smtClean="0"/>
              <a:t> حيث حدد صفات الكتاب الجيد للأطفال:</a:t>
            </a:r>
          </a:p>
          <a:p>
            <a:endParaRPr lang="ar-SA" sz="2400" dirty="0" smtClean="0"/>
          </a:p>
          <a:p>
            <a:pPr marL="342900" indent="-342900">
              <a:buFont typeface="Wingdings" panose="05000000000000000000" pitchFamily="2" charset="2"/>
              <a:buChar char="ü"/>
            </a:pPr>
            <a:r>
              <a:rPr lang="ar-SA" sz="2400" dirty="0" smtClean="0"/>
              <a:t>يجعل الطفل يضحك من أعماق قلبه او يبكي.</a:t>
            </a:r>
          </a:p>
          <a:p>
            <a:pPr marL="342900" indent="-342900">
              <a:buFont typeface="Wingdings" panose="05000000000000000000" pitchFamily="2" charset="2"/>
              <a:buChar char="ü"/>
            </a:pPr>
            <a:r>
              <a:rPr lang="ar-SA" sz="2400" dirty="0" smtClean="0"/>
              <a:t>يحرك في الطفل مشاعره.</a:t>
            </a:r>
          </a:p>
          <a:p>
            <a:pPr marL="342900" indent="-342900">
              <a:buFont typeface="Wingdings" panose="05000000000000000000" pitchFamily="2" charset="2"/>
              <a:buChar char="ü"/>
            </a:pPr>
            <a:r>
              <a:rPr lang="ar-SA" sz="2400" dirty="0" err="1" smtClean="0"/>
              <a:t>يغيير</a:t>
            </a:r>
            <a:r>
              <a:rPr lang="ar-SA" sz="2400" dirty="0" smtClean="0"/>
              <a:t> في سلوك الطفل فيصحح ما في المجتمع من خطأ.</a:t>
            </a:r>
          </a:p>
          <a:p>
            <a:pPr marL="342900" indent="-342900">
              <a:buFont typeface="Wingdings" panose="05000000000000000000" pitchFamily="2" charset="2"/>
              <a:buChar char="ü"/>
            </a:pPr>
            <a:r>
              <a:rPr lang="ar-SA" sz="2400" dirty="0" smtClean="0"/>
              <a:t>يشعر الطفل بأنه قد توحد مع الأفكار والمثل العليا التي ينادي بها الكاتب.</a:t>
            </a:r>
          </a:p>
          <a:p>
            <a:pPr marL="342900" indent="-342900">
              <a:buFont typeface="Wingdings" panose="05000000000000000000" pitchFamily="2" charset="2"/>
              <a:buChar char="ü"/>
            </a:pPr>
            <a:r>
              <a:rPr lang="ar-SA" sz="2400" dirty="0" smtClean="0"/>
              <a:t>يجعل الطفل متعاطف مع سيئ الحظ والمنكوبين.</a:t>
            </a:r>
          </a:p>
          <a:p>
            <a:pPr marL="342900" indent="-342900">
              <a:buFont typeface="Wingdings" panose="05000000000000000000" pitchFamily="2" charset="2"/>
              <a:buChar char="ü"/>
            </a:pPr>
            <a:r>
              <a:rPr lang="ar-SA" sz="2400" dirty="0" smtClean="0"/>
              <a:t>يرتفع بالطفل حتى يعتقد أن ما يقوله وما يفعله سوف يسهم في تحقيق التفاهم بين الناس والتقريب بين البشر في مختلف أنحاء العالم.</a:t>
            </a:r>
          </a:p>
          <a:p>
            <a:endParaRPr lang="ar-SA" dirty="0"/>
          </a:p>
        </p:txBody>
      </p:sp>
    </p:spTree>
    <p:extLst>
      <p:ext uri="{BB962C8B-B14F-4D97-AF65-F5344CB8AC3E}">
        <p14:creationId xmlns:p14="http://schemas.microsoft.com/office/powerpoint/2010/main" val="33062095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611560" y="692696"/>
            <a:ext cx="7344816" cy="4801314"/>
          </a:xfrm>
          <a:prstGeom prst="rect">
            <a:avLst/>
          </a:prstGeom>
          <a:noFill/>
        </p:spPr>
        <p:txBody>
          <a:bodyPr wrap="square" rtlCol="1">
            <a:spAutoFit/>
          </a:bodyPr>
          <a:lstStyle/>
          <a:p>
            <a:r>
              <a:rPr lang="ar-SA" sz="2400" b="1" u="sng" dirty="0" smtClean="0">
                <a:solidFill>
                  <a:schemeClr val="accent1">
                    <a:lumMod val="75000"/>
                  </a:schemeClr>
                </a:solidFill>
                <a:effectLst>
                  <a:outerShdw blurRad="38100" dist="38100" dir="2700000" algn="tl">
                    <a:srgbClr val="000000">
                      <a:alpha val="43137"/>
                    </a:srgbClr>
                  </a:outerShdw>
                </a:effectLst>
              </a:rPr>
              <a:t>هناك مجموعة أخرى من المعايير التي لا بد من توافرها حتى يصبح أدب الأطفال وكتبه مناسبين للطفولة, ومنها:</a:t>
            </a:r>
          </a:p>
          <a:p>
            <a:endParaRPr lang="ar-SA" sz="2400" u="sng" dirty="0" smtClean="0">
              <a:solidFill>
                <a:schemeClr val="accent1">
                  <a:lumMod val="75000"/>
                </a:schemeClr>
              </a:solidFill>
            </a:endParaRPr>
          </a:p>
          <a:p>
            <a:pPr marL="342900" indent="-342900">
              <a:buFont typeface="Wingdings" panose="05000000000000000000" pitchFamily="2" charset="2"/>
              <a:buChar char="ü"/>
            </a:pPr>
            <a:r>
              <a:rPr lang="ar-SA" sz="2400" dirty="0" smtClean="0"/>
              <a:t>أن تكون الفكرة التي يدور حولها كتاب أدب الأطفال جيدة, وجذابة, وأصيلة.</a:t>
            </a:r>
          </a:p>
          <a:p>
            <a:pPr marL="342900" indent="-342900">
              <a:buFont typeface="Wingdings" panose="05000000000000000000" pitchFamily="2" charset="2"/>
              <a:buChar char="ü"/>
            </a:pPr>
            <a:r>
              <a:rPr lang="ar-SA" sz="2400" dirty="0" smtClean="0"/>
              <a:t>أن يكون الأسلوب شائقا والصياغة جيدة.</a:t>
            </a:r>
          </a:p>
          <a:p>
            <a:pPr marL="342900" indent="-342900">
              <a:buFont typeface="Wingdings" panose="05000000000000000000" pitchFamily="2" charset="2"/>
              <a:buChar char="ü"/>
            </a:pPr>
            <a:r>
              <a:rPr lang="ar-SA" sz="2400" dirty="0" smtClean="0"/>
              <a:t>أن تتميز بالحبكة.</a:t>
            </a:r>
          </a:p>
          <a:p>
            <a:pPr marL="342900" indent="-342900">
              <a:buFont typeface="Wingdings" panose="05000000000000000000" pitchFamily="2" charset="2"/>
              <a:buChar char="ü"/>
            </a:pPr>
            <a:r>
              <a:rPr lang="ar-SA" sz="2400" dirty="0" smtClean="0"/>
              <a:t>أن تكون الشخصيات في الكتاب متكاملة ولكل منها دور واضح.</a:t>
            </a:r>
          </a:p>
          <a:p>
            <a:pPr marL="342900" indent="-342900">
              <a:buFont typeface="Wingdings" panose="05000000000000000000" pitchFamily="2" charset="2"/>
              <a:buChar char="ü"/>
            </a:pPr>
            <a:r>
              <a:rPr lang="ar-SA" sz="2400" dirty="0" smtClean="0"/>
              <a:t>أن يستثير طاقات الطفل الابداعية.</a:t>
            </a:r>
          </a:p>
          <a:p>
            <a:pPr marL="342900" indent="-342900">
              <a:buFont typeface="Wingdings" panose="05000000000000000000" pitchFamily="2" charset="2"/>
              <a:buChar char="ü"/>
            </a:pPr>
            <a:r>
              <a:rPr lang="ar-SA" sz="2400" dirty="0" smtClean="0"/>
              <a:t>أن تكون المعلومات المقدمة في الكتاب صحيحة.</a:t>
            </a:r>
          </a:p>
          <a:p>
            <a:pPr marL="342900" indent="-342900">
              <a:buFont typeface="Wingdings" panose="05000000000000000000" pitchFamily="2" charset="2"/>
              <a:buChar char="ü"/>
            </a:pPr>
            <a:r>
              <a:rPr lang="ar-SA" sz="2400" dirty="0" smtClean="0"/>
              <a:t>أن يخلو الكتاب من الأسلوب الصعب والحشو بالألفاظ العربية التي يصعب على الطفل إدراكها.</a:t>
            </a:r>
          </a:p>
          <a:p>
            <a:endParaRPr lang="ar-SA" dirty="0" smtClean="0"/>
          </a:p>
        </p:txBody>
      </p:sp>
    </p:spTree>
    <p:extLst>
      <p:ext uri="{BB962C8B-B14F-4D97-AF65-F5344CB8AC3E}">
        <p14:creationId xmlns:p14="http://schemas.microsoft.com/office/powerpoint/2010/main" val="33062095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55576" y="620688"/>
            <a:ext cx="7344816" cy="5262979"/>
          </a:xfrm>
          <a:prstGeom prst="rect">
            <a:avLst/>
          </a:prstGeom>
          <a:noFill/>
        </p:spPr>
        <p:txBody>
          <a:bodyPr wrap="square" rtlCol="1">
            <a:spAutoFit/>
          </a:bodyPr>
          <a:lstStyle/>
          <a:p>
            <a:r>
              <a:rPr lang="ar-SA" sz="2400" b="1" u="sng" dirty="0" smtClean="0">
                <a:solidFill>
                  <a:schemeClr val="accent1">
                    <a:lumMod val="75000"/>
                  </a:schemeClr>
                </a:solidFill>
                <a:effectLst>
                  <a:outerShdw blurRad="38100" dist="38100" dir="2700000" algn="tl">
                    <a:srgbClr val="000000">
                      <a:alpha val="43137"/>
                    </a:srgbClr>
                  </a:outerShdw>
                </a:effectLst>
              </a:rPr>
              <a:t>وقد حددت البحوث العلمية والدراسات التربوية والنفسية عددا من المعايير الخاصة بكتاب الطفل ومن أبرزها:</a:t>
            </a:r>
          </a:p>
          <a:p>
            <a:endParaRPr lang="ar-SA" sz="2400" b="1" u="sng" dirty="0" smtClean="0">
              <a:solidFill>
                <a:schemeClr val="accent1">
                  <a:lumMod val="75000"/>
                </a:schemeClr>
              </a:solidFill>
              <a:effectLst>
                <a:outerShdw blurRad="38100" dist="38100" dir="2700000" algn="tl">
                  <a:srgbClr val="000000">
                    <a:alpha val="43137"/>
                  </a:srgbClr>
                </a:outerShdw>
              </a:effectLst>
            </a:endParaRPr>
          </a:p>
          <a:p>
            <a:r>
              <a:rPr lang="ar-SA" sz="2400" b="1" u="sng" dirty="0" smtClean="0"/>
              <a:t>أ. من حيث المضمون:</a:t>
            </a:r>
          </a:p>
          <a:p>
            <a:pPr marL="342900" indent="-342900">
              <a:buFont typeface="Arial" panose="020B0604020202020204" pitchFamily="34" charset="0"/>
              <a:buChar char="•"/>
            </a:pPr>
            <a:r>
              <a:rPr lang="ar-SA" sz="2400" dirty="0" smtClean="0"/>
              <a:t>أن يكون الكتاب قصة بسيطة مصورة.</a:t>
            </a:r>
          </a:p>
          <a:p>
            <a:pPr marL="342900" indent="-342900">
              <a:buFont typeface="Arial" panose="020B0604020202020204" pitchFamily="34" charset="0"/>
              <a:buChar char="•"/>
            </a:pPr>
            <a:r>
              <a:rPr lang="ar-SA" sz="2400" dirty="0" smtClean="0"/>
              <a:t>يشتمل على صور كبيرة.</a:t>
            </a:r>
          </a:p>
          <a:p>
            <a:pPr marL="342900" indent="-342900">
              <a:buFont typeface="Arial" panose="020B0604020202020204" pitchFamily="34" charset="0"/>
              <a:buChar char="•"/>
            </a:pPr>
            <a:r>
              <a:rPr lang="ar-SA" sz="2400" dirty="0" smtClean="0"/>
              <a:t>تمتاز بالحركة </a:t>
            </a:r>
            <a:r>
              <a:rPr lang="ar-SA" sz="2400" dirty="0"/>
              <a:t>و</a:t>
            </a:r>
            <a:r>
              <a:rPr lang="ar-SA" sz="2400" dirty="0" smtClean="0"/>
              <a:t>النشاط والبهجة والألوان الزاهية.</a:t>
            </a:r>
          </a:p>
          <a:p>
            <a:pPr marL="342900" indent="-342900">
              <a:buFont typeface="Arial" panose="020B0604020202020204" pitchFamily="34" charset="0"/>
              <a:buChar char="•"/>
            </a:pPr>
            <a:r>
              <a:rPr lang="ar-SA" sz="2400" dirty="0" smtClean="0"/>
              <a:t>يخلو من صور العنف.</a:t>
            </a:r>
          </a:p>
          <a:p>
            <a:pPr marL="342900" indent="-342900">
              <a:buFont typeface="Arial" panose="020B0604020202020204" pitchFamily="34" charset="0"/>
              <a:buChar char="•"/>
            </a:pPr>
            <a:r>
              <a:rPr lang="ar-SA" sz="2400" dirty="0" smtClean="0"/>
              <a:t>يمتلئ بالسلوك المقبول.</a:t>
            </a:r>
          </a:p>
          <a:p>
            <a:pPr marL="342900" indent="-342900">
              <a:buFont typeface="Arial" panose="020B0604020202020204" pitchFamily="34" charset="0"/>
              <a:buChar char="•"/>
            </a:pPr>
            <a:r>
              <a:rPr lang="ar-SA" sz="2400" dirty="0" smtClean="0"/>
              <a:t>يشيع فيه حب الاستطلاع.</a:t>
            </a:r>
          </a:p>
          <a:p>
            <a:pPr marL="342900" indent="-342900">
              <a:buFont typeface="Arial" panose="020B0604020202020204" pitchFamily="34" charset="0"/>
              <a:buChar char="•"/>
            </a:pPr>
            <a:r>
              <a:rPr lang="ar-SA" sz="2400" dirty="0" smtClean="0"/>
              <a:t>يجيب عن اسئلة الطفل.</a:t>
            </a:r>
          </a:p>
          <a:p>
            <a:pPr marL="342900" indent="-342900">
              <a:buFont typeface="Arial" panose="020B0604020202020204" pitchFamily="34" charset="0"/>
              <a:buChar char="•"/>
            </a:pPr>
            <a:r>
              <a:rPr lang="ar-SA" sz="2400" dirty="0" smtClean="0"/>
              <a:t>ينمي الخيال.</a:t>
            </a:r>
          </a:p>
          <a:p>
            <a:pPr marL="342900" indent="-342900">
              <a:buFont typeface="Arial" panose="020B0604020202020204" pitchFamily="34" charset="0"/>
              <a:buChar char="•"/>
            </a:pPr>
            <a:r>
              <a:rPr lang="ar-SA" sz="2400" dirty="0" smtClean="0"/>
              <a:t>الكلمات فيه قليلة.</a:t>
            </a:r>
          </a:p>
          <a:p>
            <a:pPr marL="342900" indent="-342900">
              <a:buFont typeface="Arial" panose="020B0604020202020204" pitchFamily="34" charset="0"/>
              <a:buChar char="•"/>
            </a:pPr>
            <a:r>
              <a:rPr lang="ar-SA" sz="2400" dirty="0" smtClean="0"/>
              <a:t>تكوين عادات واتجاهات وتقديم معلومات وتدريبات حسية.</a:t>
            </a:r>
            <a:endParaRPr lang="ar-SA" sz="2400" dirty="0"/>
          </a:p>
        </p:txBody>
      </p:sp>
    </p:spTree>
    <p:extLst>
      <p:ext uri="{BB962C8B-B14F-4D97-AF65-F5344CB8AC3E}">
        <p14:creationId xmlns:p14="http://schemas.microsoft.com/office/powerpoint/2010/main" val="3995388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836712"/>
            <a:ext cx="6624736" cy="3970318"/>
          </a:xfrm>
          <a:prstGeom prst="rect">
            <a:avLst/>
          </a:prstGeom>
          <a:noFill/>
        </p:spPr>
        <p:txBody>
          <a:bodyPr wrap="square" rtlCol="1">
            <a:spAutoFit/>
          </a:bodyPr>
          <a:lstStyle/>
          <a:p>
            <a:pPr algn="ctr"/>
            <a:r>
              <a:rPr lang="ar-SA" sz="2800" dirty="0" smtClean="0"/>
              <a:t>يعد أدب الأطفال أحد الوسائل التربوية التي لجأت إليها المجتمعات, لتنمية أبنائها وغرس القيم والأخلاقيات المرجوة في النشء, إيمانا منهم بأهمية الأدب في حياة الأطفال, ودوره في انفتاحهم على الخبرات التي تنمي قدراتهم وإمكاناتهم المستقبلية.</a:t>
            </a:r>
          </a:p>
          <a:p>
            <a:pPr algn="ctr"/>
            <a:r>
              <a:rPr lang="ar-SA" sz="2800" dirty="0" smtClean="0"/>
              <a:t>فالطفل حين يتفاعل مع العمل الأدبي ويتجاوب مع ما في الأدب من ايجابيات, يتقمص لا شعوريا ما يعكسه الأدب من قيم المجتمع وعاداته وتقاليده وأساليب تفكيره, أي يكتسب أسلوبا للحياة وبذلك تنمو شخصيته وتتعمق هويته.</a:t>
            </a:r>
            <a:endParaRPr lang="ar-SA" sz="2800" dirty="0"/>
          </a:p>
        </p:txBody>
      </p:sp>
    </p:spTree>
    <p:extLst>
      <p:ext uri="{BB962C8B-B14F-4D97-AF65-F5344CB8AC3E}">
        <p14:creationId xmlns:p14="http://schemas.microsoft.com/office/powerpoint/2010/main" val="1858753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39552" y="908720"/>
            <a:ext cx="7200800" cy="2585323"/>
          </a:xfrm>
          <a:prstGeom prst="rect">
            <a:avLst/>
          </a:prstGeom>
          <a:noFill/>
        </p:spPr>
        <p:txBody>
          <a:bodyPr wrap="square" rtlCol="1">
            <a:spAutoFit/>
          </a:bodyPr>
          <a:lstStyle/>
          <a:p>
            <a:r>
              <a:rPr lang="ar-SA" sz="2400" b="1" u="sng" dirty="0" smtClean="0"/>
              <a:t>ب. من حيث إخراج الكتاب:</a:t>
            </a:r>
          </a:p>
          <a:p>
            <a:pPr marL="342900" indent="-342900">
              <a:buFont typeface="Arial" panose="020B0604020202020204" pitchFamily="34" charset="0"/>
              <a:buChar char="•"/>
            </a:pPr>
            <a:r>
              <a:rPr lang="ar-SA" sz="2400" dirty="0" smtClean="0"/>
              <a:t>أن يكون غلافه جذاب وسميك وملون.</a:t>
            </a:r>
          </a:p>
          <a:p>
            <a:pPr marL="342900" indent="-342900">
              <a:buFont typeface="Arial" panose="020B0604020202020204" pitchFamily="34" charset="0"/>
              <a:buChar char="•"/>
            </a:pPr>
            <a:r>
              <a:rPr lang="ar-SA" sz="2400" dirty="0" smtClean="0"/>
              <a:t>ورقه سميك يتحمل كثرة التداول.</a:t>
            </a:r>
          </a:p>
          <a:p>
            <a:pPr marL="342900" indent="-342900">
              <a:buFont typeface="Arial" panose="020B0604020202020204" pitchFamily="34" charset="0"/>
              <a:buChar char="•"/>
            </a:pPr>
            <a:r>
              <a:rPr lang="ar-SA" sz="2400" dirty="0" smtClean="0"/>
              <a:t>حروف الطباعة ذات حجم كبير.</a:t>
            </a:r>
          </a:p>
          <a:p>
            <a:pPr marL="342900" indent="-342900">
              <a:buFont typeface="Arial" panose="020B0604020202020204" pitchFamily="34" charset="0"/>
              <a:buChar char="•"/>
            </a:pPr>
            <a:r>
              <a:rPr lang="ar-SA" sz="2400" dirty="0" smtClean="0"/>
              <a:t>ألوانه </a:t>
            </a:r>
            <a:r>
              <a:rPr lang="ar-SA" sz="2400" dirty="0" err="1" smtClean="0"/>
              <a:t>متناسقه</a:t>
            </a:r>
            <a:r>
              <a:rPr lang="ar-SA" sz="2400" dirty="0" smtClean="0"/>
              <a:t> تنمي الاحساس بالجمال.</a:t>
            </a:r>
          </a:p>
          <a:p>
            <a:pPr marL="342900" indent="-342900">
              <a:buFont typeface="Arial" panose="020B0604020202020204" pitchFamily="34" charset="0"/>
              <a:buChar char="•"/>
            </a:pPr>
            <a:r>
              <a:rPr lang="ar-SA" sz="2400" dirty="0" smtClean="0"/>
              <a:t>قد يصاحب الكتاب شريط مسجل.</a:t>
            </a:r>
          </a:p>
          <a:p>
            <a:endParaRPr lang="ar-SA" dirty="0" smtClean="0"/>
          </a:p>
        </p:txBody>
      </p:sp>
    </p:spTree>
    <p:extLst>
      <p:ext uri="{BB962C8B-B14F-4D97-AF65-F5344CB8AC3E}">
        <p14:creationId xmlns:p14="http://schemas.microsoft.com/office/powerpoint/2010/main" val="39953888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476672"/>
            <a:ext cx="8064896" cy="6093296"/>
          </a:xfrm>
        </p:spPr>
        <p:txBody>
          <a:bodyPr>
            <a:normAutofit/>
          </a:bodyPr>
          <a:lstStyle/>
          <a:p>
            <a:pPr marL="114300" indent="0">
              <a:buNone/>
            </a:pPr>
            <a:r>
              <a:rPr lang="ar-SA" sz="2400" b="1" dirty="0" smtClean="0">
                <a:solidFill>
                  <a:schemeClr val="accent1">
                    <a:lumMod val="75000"/>
                  </a:schemeClr>
                </a:solidFill>
                <a:effectLst>
                  <a:outerShdw blurRad="38100" dist="38100" dir="2700000" algn="tl">
                    <a:srgbClr val="000000">
                      <a:alpha val="43137"/>
                    </a:srgbClr>
                  </a:outerShdw>
                </a:effectLst>
              </a:rPr>
              <a:t>بعض التصورات المستقبلية لأدب الأطفال:</a:t>
            </a:r>
          </a:p>
          <a:p>
            <a:pPr>
              <a:buFont typeface="Wingdings" panose="05000000000000000000" pitchFamily="2" charset="2"/>
              <a:buChar char="q"/>
            </a:pPr>
            <a:r>
              <a:rPr lang="ar-SA" sz="2600" dirty="0" smtClean="0"/>
              <a:t>ينبغي أن ننمي عند الطفل النظرة الموضوعية للظواهر.</a:t>
            </a:r>
          </a:p>
          <a:p>
            <a:pPr>
              <a:buFont typeface="Wingdings" panose="05000000000000000000" pitchFamily="2" charset="2"/>
              <a:buChar char="q"/>
            </a:pPr>
            <a:r>
              <a:rPr lang="ar-SA" sz="2600" dirty="0" smtClean="0"/>
              <a:t>تنمية القدرة على تحصيل المعرفة عند الطفل وتنمية الاتجاهات الايجابية.</a:t>
            </a:r>
          </a:p>
          <a:p>
            <a:pPr>
              <a:buFont typeface="Wingdings" panose="05000000000000000000" pitchFamily="2" charset="2"/>
              <a:buChar char="q"/>
            </a:pPr>
            <a:r>
              <a:rPr lang="ar-SA" sz="2600" dirty="0" smtClean="0"/>
              <a:t>أن ينمي لديه قيمة الحرص على الإضافة للمجتمع الإنساني وأن يبصر الطفل بما لديه من إمكانيات.</a:t>
            </a:r>
          </a:p>
          <a:p>
            <a:pPr>
              <a:buFont typeface="Wingdings" panose="05000000000000000000" pitchFamily="2" charset="2"/>
              <a:buChar char="q"/>
            </a:pPr>
            <a:r>
              <a:rPr lang="ar-SA" sz="2600" dirty="0" smtClean="0"/>
              <a:t>تنمية الاعتزاز بما لدى الطفل العربي في مجتمعه من إمكانات وإن صغر حجمها.</a:t>
            </a:r>
          </a:p>
          <a:p>
            <a:pPr>
              <a:buFont typeface="Wingdings" panose="05000000000000000000" pitchFamily="2" charset="2"/>
              <a:buChar char="q"/>
            </a:pPr>
            <a:r>
              <a:rPr lang="ar-SA" sz="2600" dirty="0" smtClean="0"/>
              <a:t>تأصيل الذاتية </a:t>
            </a:r>
            <a:r>
              <a:rPr lang="ar-SA" sz="2600" dirty="0" err="1" smtClean="0"/>
              <a:t>الثقافيه</a:t>
            </a:r>
            <a:r>
              <a:rPr lang="ar-SA" sz="2600" dirty="0" smtClean="0"/>
              <a:t> للطفل العربي.</a:t>
            </a:r>
          </a:p>
          <a:p>
            <a:pPr>
              <a:buFont typeface="Wingdings" panose="05000000000000000000" pitchFamily="2" charset="2"/>
              <a:buChar char="q"/>
            </a:pPr>
            <a:r>
              <a:rPr lang="ar-SA" sz="2600" dirty="0" smtClean="0"/>
              <a:t>الدعوة إلى احترام ثقافات الشعوب الأخرى.</a:t>
            </a:r>
          </a:p>
          <a:p>
            <a:pPr>
              <a:buFont typeface="Wingdings" panose="05000000000000000000" pitchFamily="2" charset="2"/>
              <a:buChar char="q"/>
            </a:pPr>
            <a:r>
              <a:rPr lang="ar-SA" sz="2600" dirty="0" smtClean="0"/>
              <a:t>يجب تأكيد القيم الأخلاقية الإيجابية في أدب الأطفال.</a:t>
            </a:r>
          </a:p>
          <a:p>
            <a:pPr>
              <a:buFont typeface="Wingdings" panose="05000000000000000000" pitchFamily="2" charset="2"/>
              <a:buChar char="q"/>
            </a:pPr>
            <a:r>
              <a:rPr lang="ar-SA" sz="2600" dirty="0" smtClean="0"/>
              <a:t>ينبغي تأكيد قيمة العمل الجماعي.</a:t>
            </a:r>
          </a:p>
          <a:p>
            <a:pPr>
              <a:buFont typeface="Wingdings" panose="05000000000000000000" pitchFamily="2" charset="2"/>
              <a:buChar char="q"/>
            </a:pPr>
            <a:r>
              <a:rPr lang="ar-SA" sz="2600" dirty="0" smtClean="0"/>
              <a:t>ينبغي على أدب الطفل العربي تنمية إحساسه بالتفاؤل في المستقبل.</a:t>
            </a:r>
            <a:endParaRPr lang="ar-SA" sz="2600" dirty="0"/>
          </a:p>
        </p:txBody>
      </p:sp>
    </p:spTree>
    <p:extLst>
      <p:ext uri="{BB962C8B-B14F-4D97-AF65-F5344CB8AC3E}">
        <p14:creationId xmlns:p14="http://schemas.microsoft.com/office/powerpoint/2010/main" val="3046324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27584" y="908720"/>
            <a:ext cx="6912768" cy="1938992"/>
          </a:xfrm>
          <a:prstGeom prst="rect">
            <a:avLst/>
          </a:prstGeom>
          <a:noFill/>
        </p:spPr>
        <p:txBody>
          <a:bodyPr wrap="square" rtlCol="1">
            <a:spAutoFit/>
          </a:bodyPr>
          <a:lstStyle/>
          <a:p>
            <a:r>
              <a:rPr lang="ar-SA" sz="2400" b="1" dirty="0" smtClean="0">
                <a:solidFill>
                  <a:schemeClr val="accent1">
                    <a:lumMod val="75000"/>
                  </a:schemeClr>
                </a:solidFill>
                <a:effectLst>
                  <a:outerShdw blurRad="38100" dist="38100" dir="2700000" algn="tl">
                    <a:srgbClr val="000000">
                      <a:alpha val="43137"/>
                    </a:srgbClr>
                  </a:outerShdw>
                </a:effectLst>
              </a:rPr>
              <a:t>تعريف أدب الأطفال:</a:t>
            </a:r>
          </a:p>
          <a:p>
            <a:endParaRPr lang="ar-SA" sz="2400" b="1" dirty="0" smtClean="0">
              <a:solidFill>
                <a:schemeClr val="accent1">
                  <a:lumMod val="75000"/>
                </a:schemeClr>
              </a:solidFill>
              <a:effectLst>
                <a:outerShdw blurRad="38100" dist="38100" dir="2700000" algn="tl">
                  <a:srgbClr val="000000">
                    <a:alpha val="43137"/>
                  </a:srgbClr>
                </a:outerShdw>
              </a:effectLst>
            </a:endParaRPr>
          </a:p>
          <a:p>
            <a:r>
              <a:rPr lang="ar-SA" sz="2400" dirty="0" smtClean="0"/>
              <a:t>يعرف أدب الأطفال بأنه كل محتوى لغوي يتوافر فيه عنصرا الأدب وهما (جمال اللفظ, وسمو المعنى) إلى جانب توافر عنصر ثالث خاص بالأطفال وهو التناسبية من حيث الشكل والمضمون.</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043608" y="764704"/>
            <a:ext cx="6912768" cy="4524315"/>
          </a:xfrm>
          <a:prstGeom prst="rect">
            <a:avLst/>
          </a:prstGeom>
          <a:noFill/>
        </p:spPr>
        <p:txBody>
          <a:bodyPr wrap="square" rtlCol="1">
            <a:spAutoFit/>
          </a:bodyPr>
          <a:lstStyle/>
          <a:p>
            <a:r>
              <a:rPr lang="ar-SA" sz="2400" b="1" dirty="0">
                <a:solidFill>
                  <a:schemeClr val="accent1">
                    <a:lumMod val="75000"/>
                  </a:schemeClr>
                </a:solidFill>
                <a:effectLst>
                  <a:outerShdw blurRad="38100" dist="38100" dir="2700000" algn="tl">
                    <a:srgbClr val="000000">
                      <a:alpha val="43137"/>
                    </a:srgbClr>
                  </a:outerShdw>
                </a:effectLst>
              </a:rPr>
              <a:t>مفهوم أدب الأطفال</a:t>
            </a:r>
            <a:r>
              <a:rPr lang="ar-SA" sz="2400" b="1" dirty="0" smtClean="0">
                <a:solidFill>
                  <a:schemeClr val="accent1">
                    <a:lumMod val="75000"/>
                  </a:schemeClr>
                </a:solidFill>
                <a:effectLst>
                  <a:outerShdw blurRad="38100" dist="38100" dir="2700000" algn="tl">
                    <a:srgbClr val="000000">
                      <a:alpha val="43137"/>
                    </a:srgbClr>
                  </a:outerShdw>
                </a:effectLst>
              </a:rPr>
              <a:t>:</a:t>
            </a:r>
          </a:p>
          <a:p>
            <a:endParaRPr lang="ar-SA" sz="2400" b="1" dirty="0">
              <a:solidFill>
                <a:schemeClr val="accent1">
                  <a:lumMod val="75000"/>
                </a:schemeClr>
              </a:solidFill>
              <a:effectLst>
                <a:outerShdw blurRad="38100" dist="38100" dir="2700000" algn="tl">
                  <a:srgbClr val="000000">
                    <a:alpha val="43137"/>
                  </a:srgbClr>
                </a:outerShdw>
              </a:effectLst>
            </a:endParaRPr>
          </a:p>
          <a:p>
            <a:pPr marL="342900" indent="-342900">
              <a:buAutoNum type="arabicPeriod"/>
            </a:pPr>
            <a:r>
              <a:rPr lang="ar-SA" sz="2400" dirty="0" smtClean="0"/>
              <a:t>إن أدب الاطفال يعتمد في المقام الأول على اللغة المناسبة لقاموس الطفل اللغوي.</a:t>
            </a:r>
          </a:p>
          <a:p>
            <a:pPr marL="342900" indent="-342900">
              <a:buAutoNum type="arabicPeriod"/>
            </a:pPr>
            <a:r>
              <a:rPr lang="ar-SA" sz="2400" dirty="0" smtClean="0"/>
              <a:t>إن أدب الأطفال يقدم للأطفال دون غيرهم لذا لا بد أن يتناسب مع خصائص هؤلاء الأطفال.</a:t>
            </a:r>
          </a:p>
          <a:p>
            <a:pPr marL="342900" indent="-342900">
              <a:buAutoNum type="arabicPeriod"/>
            </a:pPr>
            <a:r>
              <a:rPr lang="ar-SA" sz="2400" dirty="0" smtClean="0"/>
              <a:t>إن الهدف الأساسي لأدب الأطفال هو تحقيق التنمية الشاملة وتكوين الشخصية المتكاملة للأطفال.</a:t>
            </a:r>
          </a:p>
          <a:p>
            <a:pPr marL="342900" indent="-342900">
              <a:buAutoNum type="arabicPeriod"/>
            </a:pPr>
            <a:r>
              <a:rPr lang="ar-SA" sz="2400" dirty="0" smtClean="0"/>
              <a:t>إن الأعمال الفنية المقدمة للأطفال عبر وسائل الاتصال المختلفة تعد من أدب الأطفال شريطة أن تكون لها أسلوب يجذب الأطفال, ومضمون هادف يربي فيهم القيم والأخلاقيات والاتجاهات الصحيحة.</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1196752"/>
            <a:ext cx="6408712" cy="3416320"/>
          </a:xfrm>
          <a:prstGeom prst="rect">
            <a:avLst/>
          </a:prstGeom>
          <a:noFill/>
        </p:spPr>
        <p:txBody>
          <a:bodyPr wrap="square" rtlCol="1">
            <a:spAutoFit/>
          </a:bodyPr>
          <a:lstStyle/>
          <a:p>
            <a:r>
              <a:rPr lang="ar-SA" sz="2400" b="1" dirty="0">
                <a:solidFill>
                  <a:schemeClr val="accent1">
                    <a:lumMod val="75000"/>
                  </a:schemeClr>
                </a:solidFill>
                <a:effectLst>
                  <a:outerShdw blurRad="38100" dist="38100" dir="2700000" algn="tl">
                    <a:srgbClr val="000000">
                      <a:alpha val="43137"/>
                    </a:srgbClr>
                  </a:outerShdw>
                </a:effectLst>
              </a:rPr>
              <a:t>الفرق بين أدب الأطفال وأدب الكبار</a:t>
            </a:r>
            <a:r>
              <a:rPr lang="ar-SA" sz="2400" b="1" dirty="0" smtClean="0">
                <a:solidFill>
                  <a:schemeClr val="accent1">
                    <a:lumMod val="75000"/>
                  </a:schemeClr>
                </a:solidFill>
                <a:effectLst>
                  <a:outerShdw blurRad="38100" dist="38100" dir="2700000" algn="tl">
                    <a:srgbClr val="000000">
                      <a:alpha val="43137"/>
                    </a:srgbClr>
                  </a:outerShdw>
                </a:effectLst>
              </a:rPr>
              <a:t>:</a:t>
            </a:r>
          </a:p>
          <a:p>
            <a:endParaRPr lang="ar-SA" sz="2400" b="1" dirty="0">
              <a:solidFill>
                <a:schemeClr val="accent1">
                  <a:lumMod val="75000"/>
                </a:schemeClr>
              </a:solidFill>
              <a:effectLst>
                <a:outerShdw blurRad="38100" dist="38100" dir="2700000" algn="tl">
                  <a:srgbClr val="000000">
                    <a:alpha val="43137"/>
                  </a:srgbClr>
                </a:outerShdw>
              </a:effectLst>
            </a:endParaRPr>
          </a:p>
          <a:p>
            <a:pPr marL="342900" indent="-342900">
              <a:buFont typeface="Wingdings" panose="05000000000000000000" pitchFamily="2" charset="2"/>
              <a:buChar char="ü"/>
            </a:pPr>
            <a:r>
              <a:rPr lang="ar-SA" sz="2400" dirty="0" smtClean="0"/>
              <a:t>أدب الكبار تبدعه القرائح دون شروط سابقة, أما أدب الأطفال فإنه يصاغ في ظل شروط سابقة.</a:t>
            </a:r>
          </a:p>
          <a:p>
            <a:pPr marL="342900" indent="-342900">
              <a:buFont typeface="Wingdings" panose="05000000000000000000" pitchFamily="2" charset="2"/>
              <a:buChar char="ü"/>
            </a:pPr>
            <a:r>
              <a:rPr lang="ar-SA" sz="2400" dirty="0" smtClean="0"/>
              <a:t>أدب الأطفال أدب خيالي, بينما أدب الكبار واقعي.</a:t>
            </a:r>
          </a:p>
          <a:p>
            <a:pPr marL="342900" indent="-342900">
              <a:buFont typeface="Wingdings" panose="05000000000000000000" pitchFamily="2" charset="2"/>
              <a:buChar char="ü"/>
            </a:pPr>
            <a:r>
              <a:rPr lang="ar-SA" sz="2400" dirty="0" smtClean="0"/>
              <a:t>أدب الكبار في معظمه أدب على ورق يقرأ كثيرا ويسمع قليلا ويشاهد أحيانا, أما أدب الأطفال فهو مشاهدة بصرية.</a:t>
            </a:r>
          </a:p>
          <a:p>
            <a:pPr marL="342900" indent="-342900">
              <a:buFont typeface="Wingdings" panose="05000000000000000000" pitchFamily="2" charset="2"/>
              <a:buChar char="ü"/>
            </a:pPr>
            <a:r>
              <a:rPr lang="ar-SA" sz="2400" dirty="0" smtClean="0"/>
              <a:t>أدب الأطفال له تميزه وخصوصيته, بينما أدب الكبار له حريته واستمراره.</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99592" y="1340768"/>
            <a:ext cx="6696744" cy="4154984"/>
          </a:xfrm>
          <a:prstGeom prst="rect">
            <a:avLst/>
          </a:prstGeom>
          <a:noFill/>
        </p:spPr>
        <p:txBody>
          <a:bodyPr wrap="square" rtlCol="1">
            <a:spAutoFit/>
          </a:bodyPr>
          <a:lstStyle/>
          <a:p>
            <a:r>
              <a:rPr lang="ar-SA" sz="2400" b="1" dirty="0">
                <a:solidFill>
                  <a:schemeClr val="accent1">
                    <a:lumMod val="75000"/>
                  </a:schemeClr>
                </a:solidFill>
                <a:effectLst>
                  <a:outerShdw blurRad="38100" dist="38100" dir="2700000" algn="tl">
                    <a:srgbClr val="000000">
                      <a:alpha val="43137"/>
                    </a:srgbClr>
                  </a:outerShdw>
                </a:effectLst>
              </a:rPr>
              <a:t>أهمية أدب الأطفال</a:t>
            </a:r>
            <a:r>
              <a:rPr lang="ar-SA" sz="2400" b="1" dirty="0" smtClean="0">
                <a:solidFill>
                  <a:schemeClr val="accent1">
                    <a:lumMod val="75000"/>
                  </a:schemeClr>
                </a:solidFill>
                <a:effectLst>
                  <a:outerShdw blurRad="38100" dist="38100" dir="2700000" algn="tl">
                    <a:srgbClr val="000000">
                      <a:alpha val="43137"/>
                    </a:srgbClr>
                  </a:outerShdw>
                </a:effectLst>
              </a:rPr>
              <a:t>:</a:t>
            </a:r>
          </a:p>
          <a:p>
            <a:endParaRPr lang="ar-SA" sz="2400" b="1" dirty="0">
              <a:solidFill>
                <a:schemeClr val="accent1">
                  <a:lumMod val="75000"/>
                </a:schemeClr>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ar-SA" sz="2400" dirty="0" smtClean="0"/>
              <a:t>أدب الأطفال له دور مهم في نمو الطفل نمو متكامل في مختلف الجوانب اللغوية والعقلية والنفسية والاجتماعية لأن الأدب يعلم الطفل فن الحياة.</a:t>
            </a:r>
          </a:p>
          <a:p>
            <a:pPr marL="342900" indent="-342900">
              <a:buFont typeface="Arial" panose="020B0604020202020204" pitchFamily="34" charset="0"/>
              <a:buChar char="•"/>
            </a:pPr>
            <a:r>
              <a:rPr lang="ar-SA" sz="2400" dirty="0" smtClean="0"/>
              <a:t>يحدد معالم شخصية الطفل لأن الطفل في مراحل الطفولة المتأخرة شديد التأثر بغيره, ولديه قدرة سريعة على التعلم.</a:t>
            </a:r>
          </a:p>
          <a:p>
            <a:pPr marL="342900" indent="-342900">
              <a:buFont typeface="Arial" panose="020B0604020202020204" pitchFamily="34" charset="0"/>
              <a:buChar char="•"/>
            </a:pPr>
            <a:r>
              <a:rPr lang="ar-SA" sz="2400" dirty="0" smtClean="0"/>
              <a:t>أدب الأطفال وسيط تربوي له تأثير فعال في حياة الأطفال فهو يتيح الفرصة أمامهم لمعرفة الإجابات عن استفساراتهم واسئلتهم ومحاولات الاستكشاف واستخدام الخيال.</a:t>
            </a:r>
          </a:p>
          <a:p>
            <a:pPr marL="342900" indent="-342900">
              <a:buFont typeface="Arial" panose="020B0604020202020204" pitchFamily="34" charset="0"/>
              <a:buChar char="•"/>
            </a:pPr>
            <a:r>
              <a:rPr lang="ar-SA" sz="2400" dirty="0" smtClean="0"/>
              <a:t>يتيح الفرصة أمام الأطفال لتحقيق الثقة بالنفس.</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043608" y="2492896"/>
            <a:ext cx="6696744" cy="1323439"/>
          </a:xfrm>
          <a:prstGeom prst="rect">
            <a:avLst/>
          </a:prstGeom>
          <a:noFill/>
        </p:spPr>
        <p:txBody>
          <a:bodyPr wrap="square" rtlCol="1">
            <a:spAutoFit/>
          </a:bodyPr>
          <a:lstStyle/>
          <a:p>
            <a:pPr algn="ctr"/>
            <a:r>
              <a:rPr lang="ar-SA" sz="4000" b="1" dirty="0" smtClean="0">
                <a:solidFill>
                  <a:schemeClr val="accent1">
                    <a:lumMod val="75000"/>
                  </a:schemeClr>
                </a:solidFill>
                <a:effectLst>
                  <a:outerShdw blurRad="38100" dist="38100" dir="2700000" algn="tl">
                    <a:srgbClr val="000000">
                      <a:alpha val="43137"/>
                    </a:srgbClr>
                  </a:outerShdw>
                </a:effectLst>
              </a:rPr>
              <a:t>لأدب الأطفال تأثيرا كبيرا في تنمية شخصيات الأطفال.. </a:t>
            </a:r>
            <a:r>
              <a:rPr lang="ar-SA" sz="4000" b="1" dirty="0">
                <a:solidFill>
                  <a:schemeClr val="accent1">
                    <a:lumMod val="75000"/>
                  </a:schemeClr>
                </a:solidFill>
                <a:effectLst>
                  <a:outerShdw blurRad="38100" dist="38100" dir="2700000" algn="tl">
                    <a:srgbClr val="000000">
                      <a:alpha val="43137"/>
                    </a:srgbClr>
                  </a:outerShdw>
                </a:effectLst>
              </a:rPr>
              <a:t>لماذا؟؟</a:t>
            </a:r>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467544" y="332656"/>
            <a:ext cx="7704856" cy="6370975"/>
          </a:xfrm>
          <a:prstGeom prst="rect">
            <a:avLst/>
          </a:prstGeom>
          <a:noFill/>
        </p:spPr>
        <p:txBody>
          <a:bodyPr wrap="square" rtlCol="1">
            <a:spAutoFit/>
          </a:bodyPr>
          <a:lstStyle/>
          <a:p>
            <a:r>
              <a:rPr lang="ar-SA" sz="2400" b="1" dirty="0" smtClean="0">
                <a:solidFill>
                  <a:schemeClr val="accent1">
                    <a:lumMod val="75000"/>
                  </a:schemeClr>
                </a:solidFill>
                <a:effectLst>
                  <a:outerShdw blurRad="38100" dist="38100" dir="2700000" algn="tl">
                    <a:srgbClr val="000000">
                      <a:alpha val="43137"/>
                    </a:srgbClr>
                  </a:outerShdw>
                </a:effectLst>
              </a:rPr>
              <a:t>مراحل نمو الطفل الأدبية ونوعية الأدب المناسب لكل مرحلة:</a:t>
            </a:r>
          </a:p>
          <a:p>
            <a:endParaRPr lang="ar-SA" sz="2400" b="1" dirty="0" smtClean="0">
              <a:solidFill>
                <a:schemeClr val="accent1">
                  <a:lumMod val="75000"/>
                </a:schemeClr>
              </a:solidFill>
              <a:effectLst>
                <a:outerShdw blurRad="38100" dist="38100" dir="2700000" algn="tl">
                  <a:srgbClr val="000000">
                    <a:alpha val="43137"/>
                  </a:srgbClr>
                </a:outerShdw>
              </a:effectLst>
            </a:endParaRPr>
          </a:p>
          <a:p>
            <a:r>
              <a:rPr lang="ar-SA" sz="2400" dirty="0" smtClean="0"/>
              <a:t>أ. </a:t>
            </a:r>
            <a:r>
              <a:rPr lang="ar-SA" sz="2400" b="1" u="sng" dirty="0" smtClean="0"/>
              <a:t>مرحلة الواقعية المحدودة بالبيئة:</a:t>
            </a:r>
          </a:p>
          <a:p>
            <a:r>
              <a:rPr lang="ar-SA" sz="2400" dirty="0" smtClean="0"/>
              <a:t>تمتد هذه المرحلة من سن الثالثة الى سن الخامسة.</a:t>
            </a:r>
          </a:p>
          <a:p>
            <a:endParaRPr lang="ar-SA" sz="2400" dirty="0" smtClean="0"/>
          </a:p>
          <a:p>
            <a:r>
              <a:rPr lang="ar-SA" sz="2400" b="1" u="sng" dirty="0" smtClean="0"/>
              <a:t>أدب الأطفال المقدم في هذه المرحلة يجب أن يتسم بما يأتي:</a:t>
            </a:r>
          </a:p>
          <a:p>
            <a:pPr marL="342900" indent="-342900">
              <a:buFont typeface="Wingdings" panose="05000000000000000000" pitchFamily="2" charset="2"/>
              <a:buChar char="§"/>
            </a:pPr>
            <a:r>
              <a:rPr lang="ar-SA" sz="2400" dirty="0" smtClean="0"/>
              <a:t>أن يركز على البيئة المحيطة والقريبة من الطفل مثل الأسرة والحضانة.</a:t>
            </a:r>
          </a:p>
          <a:p>
            <a:pPr marL="342900" indent="-342900">
              <a:buFont typeface="Wingdings" panose="05000000000000000000" pitchFamily="2" charset="2"/>
              <a:buChar char="§"/>
            </a:pPr>
            <a:r>
              <a:rPr lang="ar-SA" sz="2400" dirty="0" smtClean="0"/>
              <a:t>أن تكون أحداث الأدب المقدم في هذه المرحلة على الوقت الحالي الذي يعيشه الطفل لا الوقت الماضي.</a:t>
            </a:r>
          </a:p>
          <a:p>
            <a:pPr marL="342900" indent="-342900">
              <a:buFont typeface="Wingdings" panose="05000000000000000000" pitchFamily="2" charset="2"/>
              <a:buChar char="§"/>
            </a:pPr>
            <a:r>
              <a:rPr lang="ar-SA" sz="2400" dirty="0" smtClean="0"/>
              <a:t>أن يساعد الأدب على تنمية خيال طفل هذه المرحلة وذلك من خلال تقديم نماذج أدبية تطلق عنان خيال الأطفال.</a:t>
            </a:r>
          </a:p>
          <a:p>
            <a:pPr marL="342900" indent="-342900">
              <a:buFont typeface="Wingdings" panose="05000000000000000000" pitchFamily="2" charset="2"/>
              <a:buChar char="§"/>
            </a:pPr>
            <a:r>
              <a:rPr lang="ar-SA" sz="2400" dirty="0" smtClean="0"/>
              <a:t>أن يركز الأدب على المشكلات التي تواجه طفل هذه المرحلة مع تقديم حلول لهذه المشكلات.</a:t>
            </a:r>
          </a:p>
          <a:p>
            <a:pPr marL="342900" indent="-342900">
              <a:buFont typeface="Wingdings" panose="05000000000000000000" pitchFamily="2" charset="2"/>
              <a:buChar char="§"/>
            </a:pPr>
            <a:r>
              <a:rPr lang="ar-SA" sz="2400" dirty="0" smtClean="0"/>
              <a:t>أن يقدم الأدب نماذج راقية من الشخصيات التي يمكن أن يحتذى بها لأن قدرة الطفل على التقليد والتقمص عالية.</a:t>
            </a:r>
          </a:p>
          <a:p>
            <a:pPr marL="342900" indent="-342900">
              <a:buFont typeface="Wingdings" panose="05000000000000000000" pitchFamily="2" charset="2"/>
              <a:buChar char="§"/>
            </a:pPr>
            <a:r>
              <a:rPr lang="ar-SA" sz="2400" dirty="0" smtClean="0"/>
              <a:t>أن تكون لغة الأدب مباشرة وألفاظها لها مدلولات حسية معروفة وأن تناسب مستوى طفل هذه المرحلة.</a:t>
            </a:r>
            <a:endParaRPr lang="ar-SA" sz="2400" dirty="0"/>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683568" y="620688"/>
            <a:ext cx="7488832" cy="4524315"/>
          </a:xfrm>
          <a:prstGeom prst="rect">
            <a:avLst/>
          </a:prstGeom>
          <a:noFill/>
        </p:spPr>
        <p:txBody>
          <a:bodyPr wrap="square" rtlCol="1">
            <a:spAutoFit/>
          </a:bodyPr>
          <a:lstStyle/>
          <a:p>
            <a:r>
              <a:rPr lang="ar-SA" sz="2400" b="1" u="sng" dirty="0" smtClean="0"/>
              <a:t>ب. مرحلة الخيال المنطلق:</a:t>
            </a:r>
          </a:p>
          <a:p>
            <a:r>
              <a:rPr lang="ar-SA" sz="2400" dirty="0" smtClean="0"/>
              <a:t>تمتد هذه المرحلة من سن السادسة الى سن الثامنة.</a:t>
            </a:r>
          </a:p>
          <a:p>
            <a:endParaRPr lang="ar-SA" sz="2400" dirty="0" smtClean="0"/>
          </a:p>
          <a:p>
            <a:r>
              <a:rPr lang="ar-SA" sz="2400" b="1" u="sng" dirty="0"/>
              <a:t>أدب الأطفال المقدم في هذه المرحلة يجب أن يتسم بالآتي:</a:t>
            </a:r>
          </a:p>
          <a:p>
            <a:pPr marL="342900" indent="-342900">
              <a:buFont typeface="Wingdings" panose="05000000000000000000" pitchFamily="2" charset="2"/>
              <a:buChar char="§"/>
            </a:pPr>
            <a:r>
              <a:rPr lang="ar-SA" sz="2400" dirty="0" smtClean="0"/>
              <a:t>أن يركز الأدب على تقديم إجابات التساؤلات التي يطرحها طفل هذه المرحلة.</a:t>
            </a:r>
          </a:p>
          <a:p>
            <a:pPr marL="342900" indent="-342900">
              <a:buFont typeface="Wingdings" panose="05000000000000000000" pitchFamily="2" charset="2"/>
              <a:buChar char="§"/>
            </a:pPr>
            <a:r>
              <a:rPr lang="ar-SA" sz="2400" dirty="0" smtClean="0"/>
              <a:t>أن ينمي الأدب روح الفكاهة والمغامرة لدى طفل هذه المرحلة.</a:t>
            </a:r>
          </a:p>
          <a:p>
            <a:pPr marL="342900" indent="-342900">
              <a:buFont typeface="Wingdings" panose="05000000000000000000" pitchFamily="2" charset="2"/>
              <a:buChar char="§"/>
            </a:pPr>
            <a:r>
              <a:rPr lang="ar-SA" sz="2400" dirty="0" smtClean="0"/>
              <a:t>أن يكون مضمون الأدب قيم وينمي لدى الطفل تحمل المسئوليات وعمل الواجبات والتحلي بالقيم.</a:t>
            </a:r>
          </a:p>
          <a:p>
            <a:pPr marL="342900" indent="-342900">
              <a:buFont typeface="Wingdings" panose="05000000000000000000" pitchFamily="2" charset="2"/>
              <a:buChar char="§"/>
            </a:pPr>
            <a:r>
              <a:rPr lang="ar-SA" sz="2400" dirty="0" smtClean="0"/>
              <a:t>أن نقدم من الفنون الأدبية ما يوظف النشاط الزائد لدى طفل هذه المرحلة, مثل المسرحية وتمثيل الأدوار.</a:t>
            </a:r>
          </a:p>
          <a:p>
            <a:pPr marL="342900" indent="-342900">
              <a:buFont typeface="Wingdings" panose="05000000000000000000" pitchFamily="2" charset="2"/>
              <a:buChar char="§"/>
            </a:pPr>
            <a:r>
              <a:rPr lang="ar-SA" sz="2400" dirty="0" smtClean="0"/>
              <a:t>أن تكون لغة الأدب مناسبة للطفل.</a:t>
            </a:r>
          </a:p>
        </p:txBody>
      </p:sp>
    </p:spTree>
    <p:extLst>
      <p:ext uri="{BB962C8B-B14F-4D97-AF65-F5344CB8AC3E}">
        <p14:creationId xmlns:p14="http://schemas.microsoft.com/office/powerpoint/2010/main" val="5985819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154</TotalTime>
  <Words>1472</Words>
  <Application>Microsoft Office PowerPoint</Application>
  <PresentationFormat>عرض على الشاشة (3:4)‏</PresentationFormat>
  <Paragraphs>152</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تجاور</vt:lpstr>
      <vt:lpstr>أدب الأطفال وثقافة المجتمع</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أدب الأطفال وثقافة المجتمع</dc:title>
  <dc:creator>SSC1</dc:creator>
  <cp:lastModifiedBy>SSC1</cp:lastModifiedBy>
  <cp:revision>16</cp:revision>
  <dcterms:created xsi:type="dcterms:W3CDTF">2015-04-04T19:06:05Z</dcterms:created>
  <dcterms:modified xsi:type="dcterms:W3CDTF">2015-04-07T16:10:15Z</dcterms:modified>
</cp:coreProperties>
</file>