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A21EE-8898-9147-B150-3CC9B0AB17A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DF16D-BDFF-6F49-A625-842092934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6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Vitamin C is important </a:t>
            </a:r>
            <a:r>
              <a:rPr lang="en-US" dirty="0" smtClean="0"/>
              <a:t>In the synthesis of </a:t>
            </a:r>
            <a:r>
              <a:rPr lang="en-US" u="sng" dirty="0" smtClean="0"/>
              <a:t>collagen</a:t>
            </a:r>
            <a:r>
              <a:rPr lang="en-US" dirty="0" smtClean="0"/>
              <a:t>. Defective connective tissue leads to fragile capillaries, resulting in abnormal bleeding and impaired wound healing.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Vitamin K is in involved in coagulation. Inability to activate the clotting cascade leads to the bleeding symptoms.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baseline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F16D-BDFF-6F49-A625-8420929349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32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Spaces within body tissues that are outside the blood vessels</a:t>
            </a:r>
          </a:p>
          <a:p>
            <a:r>
              <a:rPr lang="en-US" dirty="0" smtClean="0"/>
              <a:t>Practical exam (choose any</a:t>
            </a:r>
            <a:r>
              <a:rPr lang="en-US" baseline="0" dirty="0" smtClean="0"/>
              <a:t> one)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F16D-BDFF-6F49-A625-8420929349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84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exam ( </a:t>
            </a:r>
            <a:r>
              <a:rPr lang="en-US" dirty="0" err="1" smtClean="0"/>
              <a:t>petechiae</a:t>
            </a:r>
            <a:r>
              <a:rPr lang="en-US" dirty="0" smtClean="0"/>
              <a:t> or </a:t>
            </a:r>
            <a:r>
              <a:rPr lang="en-US" dirty="0" err="1" smtClean="0"/>
              <a:t>hematoma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F16D-BDFF-6F49-A625-8420929349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63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F16D-BDFF-6F49-A625-8420929349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60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F16D-BDFF-6F49-A625-8420929349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both cases there is an increase in the blood flow in a given tissue.</a:t>
            </a:r>
            <a:r>
              <a:rPr lang="en-US" baseline="0" dirty="0" smtClean="0"/>
              <a:t> In hyperemia, there is an increase of oxygenated blood flow resulting in redness and hotness . In congestion, diminished outflow leads to capillary </a:t>
            </a:r>
            <a:r>
              <a:rPr lang="en-US" baseline="0" smtClean="0"/>
              <a:t>beds swollen </a:t>
            </a:r>
            <a:r>
              <a:rPr lang="en-US" baseline="0" dirty="0" smtClean="0"/>
              <a:t>with deoxygenated blood resulting in cyanosis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F16D-BDFF-6F49-A625-8420929349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0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68E4-8067-394E-B0E1-E56411852BC2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89BA0-1DA6-3D49-AE79-75664CE71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7772400" cy="1470025"/>
          </a:xfrm>
        </p:spPr>
        <p:txBody>
          <a:bodyPr/>
          <a:lstStyle/>
          <a:p>
            <a:r>
              <a:rPr lang="en-US" dirty="0" smtClean="0"/>
              <a:t>CLS 223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57231"/>
            <a:ext cx="3276600" cy="420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0" y="0"/>
            <a:ext cx="10127960" cy="239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ksu logoo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52400"/>
            <a:ext cx="2057400" cy="239132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Hyperemia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Definition: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increase in blood flow to a particular tissues in the body as a result of  </a:t>
            </a:r>
            <a:r>
              <a:rPr lang="en-US" sz="2400" u="sng" dirty="0" smtClean="0"/>
              <a:t>active dilatation of arterioles and capillaries.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This allows change in blood supply to that tissues.</a:t>
            </a:r>
          </a:p>
          <a:p>
            <a:pPr>
              <a:buNone/>
            </a:pPr>
            <a:r>
              <a:rPr lang="en-US" sz="2400" dirty="0" smtClean="0"/>
              <a:t>This increase in  the blood flow is represented by hotness and redness.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It can be 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Physiological: in skeletal muscle during exercise. 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Pathological: at the site of inflammation.  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Congestion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Definition: </a:t>
            </a:r>
          </a:p>
          <a:p>
            <a:pPr>
              <a:buNone/>
            </a:pPr>
            <a:r>
              <a:rPr lang="en-US" sz="2400" dirty="0" smtClean="0"/>
              <a:t>increase venous blood in a particular tissues in the body through </a:t>
            </a:r>
            <a:r>
              <a:rPr lang="en-US" sz="2400" u="sng" dirty="0" smtClean="0"/>
              <a:t>passive venules dilation</a:t>
            </a:r>
            <a:r>
              <a:rPr lang="en-US" sz="2400" dirty="0" smtClean="0"/>
              <a:t>. This happens as a result of impaired venous return out of a tissue.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9BBB59"/>
                </a:solidFill>
              </a:rPr>
              <a:t>It may be: </a:t>
            </a:r>
          </a:p>
          <a:p>
            <a:pPr>
              <a:buNone/>
            </a:pPr>
            <a:r>
              <a:rPr lang="en-US" sz="2400" dirty="0" smtClean="0"/>
              <a:t>It may be local as a result of local obstruction of venous outflow, or it may be systematic , as in congestive heart failure.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tissue has a blue color (cyanosis).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cause is mainly pathological.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0"/>
            <a:ext cx="4876800" cy="659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7638"/>
            <a:ext cx="91440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Lecture #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90600" y="2613819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Circulatory Disturbance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Disturbance in the volume of circulating blood.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Disturbance of obstructive nature (next lecture).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1)Disturbance in the volume of circulating blood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Hemorrhage</a:t>
            </a:r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Hyperemia</a:t>
            </a:r>
          </a:p>
          <a:p>
            <a:pPr>
              <a:buNone/>
            </a:pPr>
            <a:endParaRPr lang="en-US" dirty="0" smtClean="0"/>
          </a:p>
          <a:p>
            <a:pPr algn="r"/>
            <a:r>
              <a:rPr lang="en-US" dirty="0" smtClean="0">
                <a:solidFill>
                  <a:schemeClr val="accent3"/>
                </a:solidFill>
              </a:rPr>
              <a:t>Congestion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Hemorrhage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Definition: </a:t>
            </a:r>
          </a:p>
          <a:p>
            <a:pPr>
              <a:buNone/>
            </a:pPr>
            <a:r>
              <a:rPr lang="en-US" sz="2400" dirty="0" smtClean="0"/>
              <a:t>Escape of blood from blood vessels to </a:t>
            </a:r>
            <a:r>
              <a:rPr lang="en-US" sz="2400" dirty="0" err="1" smtClean="0"/>
              <a:t>extravascular</a:t>
            </a:r>
            <a:r>
              <a:rPr lang="en-US" sz="2400" dirty="0" smtClean="0"/>
              <a:t> space. 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Causes:</a:t>
            </a:r>
          </a:p>
          <a:p>
            <a:r>
              <a:rPr lang="en-US" sz="2400" dirty="0" smtClean="0"/>
              <a:t>Trauma: Mechanical injury to the vascular wall either accidental or surgical. </a:t>
            </a:r>
          </a:p>
          <a:p>
            <a:r>
              <a:rPr lang="en-US" sz="2400" dirty="0" smtClean="0"/>
              <a:t>Increased intravascular tension: Hypertension.</a:t>
            </a:r>
          </a:p>
          <a:p>
            <a:r>
              <a:rPr lang="en-US" sz="2400" dirty="0" smtClean="0"/>
              <a:t>Destruction of BV wall: Malignancy.</a:t>
            </a:r>
          </a:p>
          <a:p>
            <a:r>
              <a:rPr lang="en-US" sz="2400" dirty="0" smtClean="0"/>
              <a:t>Disease of vascular wall: Aneurysm.</a:t>
            </a:r>
          </a:p>
          <a:p>
            <a:r>
              <a:rPr lang="en-US" sz="2400" dirty="0" smtClean="0"/>
              <a:t>Hemorrhagic blood disease: Hemophilia.</a:t>
            </a:r>
          </a:p>
          <a:p>
            <a:r>
              <a:rPr lang="en-US" sz="2400" dirty="0" smtClean="0"/>
              <a:t>Vitamin C and K deficiency.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Types of hemorrhage: 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dirty="0" smtClean="0">
                <a:solidFill>
                  <a:srgbClr val="FF0000"/>
                </a:solidFill>
              </a:rPr>
              <a:t>External:</a:t>
            </a:r>
          </a:p>
          <a:p>
            <a:pPr marL="514350" indent="-51435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US" sz="2400" dirty="0" err="1" smtClean="0"/>
              <a:t>Epistaxis</a:t>
            </a:r>
            <a:r>
              <a:rPr lang="en-US" sz="2400" dirty="0" smtClean="0"/>
              <a:t>: bleeding through the nose.</a:t>
            </a:r>
          </a:p>
          <a:p>
            <a:pPr marL="514350" indent="-514350"/>
            <a:r>
              <a:rPr lang="en-US" sz="2400" dirty="0" err="1" smtClean="0"/>
              <a:t>Hemoptysis</a:t>
            </a:r>
            <a:r>
              <a:rPr lang="en-US" sz="2400" dirty="0" smtClean="0"/>
              <a:t>: coughing of blood.</a:t>
            </a:r>
          </a:p>
          <a:p>
            <a:pPr marL="514350" indent="-514350"/>
            <a:r>
              <a:rPr lang="en-US" sz="2400" dirty="0" err="1" smtClean="0"/>
              <a:t>Hematemesis</a:t>
            </a:r>
            <a:r>
              <a:rPr lang="en-US" sz="2400" dirty="0" smtClean="0"/>
              <a:t>: vomiting of blood.</a:t>
            </a:r>
          </a:p>
          <a:p>
            <a:pPr marL="514350" indent="-514350"/>
            <a:r>
              <a:rPr lang="en-US" sz="2400" dirty="0" err="1" smtClean="0"/>
              <a:t>Melena</a:t>
            </a:r>
            <a:r>
              <a:rPr lang="en-US" sz="2400" dirty="0" smtClean="0"/>
              <a:t>: bleeding through the anus.</a:t>
            </a:r>
          </a:p>
          <a:p>
            <a:pPr marL="514350" indent="-514350"/>
            <a:r>
              <a:rPr lang="en-US" sz="2400" dirty="0" err="1" smtClean="0"/>
              <a:t>Hematuria</a:t>
            </a:r>
            <a:r>
              <a:rPr lang="en-US" sz="2400" dirty="0" smtClean="0"/>
              <a:t>: bleeding with urine.</a:t>
            </a:r>
          </a:p>
          <a:p>
            <a:pPr marL="514350" indent="-514350"/>
            <a:r>
              <a:rPr lang="en-US" sz="2400" dirty="0" err="1" smtClean="0"/>
              <a:t>Menorrhagia</a:t>
            </a:r>
            <a:r>
              <a:rPr lang="en-US" sz="2400" dirty="0" smtClean="0"/>
              <a:t>: excessive or prolonged menstrual bleeding.  </a:t>
            </a:r>
          </a:p>
          <a:p>
            <a:pPr marL="514350" indent="-51435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6515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2) Internal: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r>
              <a:rPr lang="en-US" sz="2400" u="sng" dirty="0" smtClean="0"/>
              <a:t>Escape of blood into serous sacs (body cavities):</a:t>
            </a:r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Hemothorax</a:t>
            </a:r>
            <a:r>
              <a:rPr lang="en-US" sz="2400" dirty="0" smtClean="0"/>
              <a:t> (escape of blood into the thorax cavity). </a:t>
            </a:r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Hemopericardium</a:t>
            </a:r>
            <a:r>
              <a:rPr lang="en-US" sz="2400" dirty="0" smtClean="0"/>
              <a:t> (escape of blood into the pericardial cavity).</a:t>
            </a:r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Hemoperitoneum</a:t>
            </a:r>
            <a:r>
              <a:rPr lang="en-US" sz="2400" dirty="0" smtClean="0"/>
              <a:t> (escape of blood into the peritoneal cavity). 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3733800"/>
            <a:ext cx="5080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304800"/>
            <a:ext cx="2133600" cy="467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4523078"/>
            <a:ext cx="3429000" cy="233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990600"/>
            <a:ext cx="5499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400" u="sng" dirty="0" smtClean="0"/>
              <a:t>Escape of blood into interstitial tissue </a:t>
            </a:r>
            <a:r>
              <a:rPr lang="en-US" sz="2400" dirty="0" smtClean="0"/>
              <a:t>spaces: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Petechiae</a:t>
            </a:r>
            <a:r>
              <a:rPr lang="en-US" sz="2400" dirty="0" smtClean="0"/>
              <a:t> (small amount of blood).</a:t>
            </a:r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Ecchymosis</a:t>
            </a:r>
            <a:r>
              <a:rPr lang="en-US" sz="2400" dirty="0" smtClean="0"/>
              <a:t> ( moderate amount of blood).</a:t>
            </a:r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Hematoma</a:t>
            </a:r>
            <a:r>
              <a:rPr lang="en-US" sz="2400" dirty="0" smtClean="0"/>
              <a:t> (large amount of blood).</a:t>
            </a:r>
          </a:p>
          <a:p>
            <a:pPr>
              <a:buNone/>
            </a:pPr>
            <a:r>
              <a:rPr lang="en-US" sz="2400" dirty="0" smtClean="0"/>
              <a:t>   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1000" y="3492500"/>
            <a:ext cx="24130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1689100"/>
            <a:ext cx="34925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73600" y="4013200"/>
            <a:ext cx="28575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Effects of hemorrhage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 clinical significance of hemorrhage Depends on the volume and site of blood loss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Small amount: no effect</a:t>
            </a:r>
          </a:p>
          <a:p>
            <a:pPr>
              <a:buNone/>
            </a:pPr>
            <a:r>
              <a:rPr lang="en-US" sz="2400" dirty="0" smtClean="0"/>
              <a:t>Small amount in critical location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leads to death.</a:t>
            </a:r>
          </a:p>
          <a:p>
            <a:pPr>
              <a:buNone/>
            </a:pPr>
            <a:r>
              <a:rPr lang="en-US" sz="2400" dirty="0" smtClean="0">
                <a:sym typeface="Wingdings"/>
              </a:rPr>
              <a:t>massive amount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leads to hemorrhagic shock and death.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8219</TotalTime>
  <Words>535</Words>
  <Application>Microsoft Office PowerPoint</Application>
  <PresentationFormat>On-screen Show (4:3)</PresentationFormat>
  <Paragraphs>85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CLS 223</vt:lpstr>
      <vt:lpstr>Lecture # 7</vt:lpstr>
      <vt:lpstr>Classification</vt:lpstr>
      <vt:lpstr>1)Disturbance in the volume of circulating blood </vt:lpstr>
      <vt:lpstr>Hemorrhage</vt:lpstr>
      <vt:lpstr>Types of hemorrhage:  </vt:lpstr>
      <vt:lpstr>PowerPoint Presentation</vt:lpstr>
      <vt:lpstr>PowerPoint Presentation</vt:lpstr>
      <vt:lpstr>Effects of hemorrhage</vt:lpstr>
      <vt:lpstr>Hyperemia</vt:lpstr>
      <vt:lpstr>Congestion</vt:lpstr>
      <vt:lpstr>PowerPoint Presentation</vt:lpstr>
    </vt:vector>
  </TitlesOfParts>
  <Company>mac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CLS 223</dc:title>
  <dc:creator>mac pro</dc:creator>
  <cp:lastModifiedBy>CAMS110121G-02</cp:lastModifiedBy>
  <cp:revision>212</cp:revision>
  <dcterms:created xsi:type="dcterms:W3CDTF">2014-12-07T13:01:55Z</dcterms:created>
  <dcterms:modified xsi:type="dcterms:W3CDTF">2017-10-08T09:17:02Z</dcterms:modified>
</cp:coreProperties>
</file>