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7" r:id="rId4"/>
    <p:sldId id="262" r:id="rId5"/>
    <p:sldId id="271" r:id="rId6"/>
    <p:sldId id="264" r:id="rId7"/>
    <p:sldId id="275" r:id="rId8"/>
    <p:sldId id="263" r:id="rId9"/>
    <p:sldId id="273" r:id="rId10"/>
    <p:sldId id="270" r:id="rId11"/>
    <p:sldId id="265" r:id="rId12"/>
    <p:sldId id="269" r:id="rId13"/>
    <p:sldId id="266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74" autoAdjust="0"/>
    <p:restoredTop sz="94660"/>
  </p:normalViewPr>
  <p:slideViewPr>
    <p:cSldViewPr>
      <p:cViewPr varScale="1">
        <p:scale>
          <a:sx n="85" d="100"/>
          <a:sy n="85" d="100"/>
        </p:scale>
        <p:origin x="15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aDeY\Desktop\&#1575;&#1604;&#1575;&#1593;&#1575;&#1583;&#1577;\BCH333\&#1589;&#1608;&#1585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standard curve of concentrations </a:t>
            </a:r>
            <a:endParaRPr lang="ar-SA" dirty="0"/>
          </a:p>
        </c:rich>
      </c:tx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[Book1.xlsx]ورقة1!$A$2:$A$10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xVal>
          <c:yVal>
            <c:numRef>
              <c:f>[Book1.xlsx]ورقة1!$B$2:$B$10</c:f>
              <c:numCache>
                <c:formatCode>General</c:formatCode>
                <c:ptCount val="9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0.30000000000000016</c:v>
                </c:pt>
                <c:pt idx="4">
                  <c:v>0.4</c:v>
                </c:pt>
                <c:pt idx="5">
                  <c:v>0.5</c:v>
                </c:pt>
                <c:pt idx="6">
                  <c:v>0.60000000000000031</c:v>
                </c:pt>
                <c:pt idx="7">
                  <c:v>0.70000000000000029</c:v>
                </c:pt>
                <c:pt idx="8">
                  <c:v>0.8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671-4332-9CCD-B8586E8802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635456"/>
        <c:axId val="87636992"/>
      </c:scatterChart>
      <c:valAx>
        <c:axId val="87635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/>
                  <a:t>known concentration of known substance </a:t>
                </a:r>
                <a:endParaRPr lang="ar-SA" sz="16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7636992"/>
        <c:crosses val="autoZero"/>
        <c:crossBetween val="midCat"/>
        <c:majorUnit val="1"/>
      </c:valAx>
      <c:valAx>
        <c:axId val="876369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Absorbance</a:t>
                </a:r>
                <a:r>
                  <a:rPr lang="en-US" sz="1800" baseline="0" dirty="0"/>
                  <a:t> </a:t>
                </a:r>
                <a:r>
                  <a:rPr lang="en-US" sz="1800" dirty="0"/>
                  <a:t>at specific</a:t>
                </a:r>
                <a:r>
                  <a:rPr lang="en-US" sz="1800" baseline="0" dirty="0"/>
                  <a:t> </a:t>
                </a:r>
                <a:r>
                  <a:rPr lang="en-US" sz="1800" dirty="0"/>
                  <a:t>nm</a:t>
                </a:r>
                <a:endParaRPr lang="ar-SA" sz="18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7635456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ar-S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5" name="رابط مستقيم 4"/>
        <cdr:cNvSpPr/>
      </cdr:nvSpPr>
      <cdr:spPr>
        <a:xfrm xmlns:a="http://schemas.openxmlformats.org/drawingml/2006/main">
          <a:off x="-395536" y="-2636912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ar-SA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03F3E37-8047-47AC-9019-940D8173846A}" type="datetimeFigureOut">
              <a:rPr lang="ar-SA" smtClean="0"/>
              <a:t>03/03/40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379092-DE89-4828-80BF-6AFA0CDA52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574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*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GB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spectrometer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producing light of any selected </a:t>
            </a:r>
            <a:r>
              <a:rPr lang="en-GB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(wavelength), and a </a:t>
            </a:r>
            <a:r>
              <a:rPr lang="en-GB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photometer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measuring the intensity of light.</a:t>
            </a:r>
            <a:endParaRPr lang="en-GB" dirty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79092-DE89-4828-80BF-6AFA0CDA52BA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4690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79092-DE89-4828-80BF-6AFA0CDA52BA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871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dirty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C38A32A-50E4-4B8E-BD50-4C843EDD4454}" type="datetimeFigureOut">
              <a:rPr lang="ar-SA" smtClean="0"/>
              <a:pPr/>
              <a:t>03/03/40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820472" cy="1470025"/>
          </a:xfrm>
        </p:spPr>
        <p:txBody>
          <a:bodyPr>
            <a:noAutofit/>
          </a:bodyPr>
          <a:lstStyle/>
          <a:p>
            <a:pPr lvl="0" algn="ctr" rtl="0"/>
            <a:r>
              <a:rPr lang="en-US" sz="3200" b="1" dirty="0">
                <a:solidFill>
                  <a:schemeClr val="bg2">
                    <a:lumMod val="50000"/>
                  </a:schemeClr>
                </a:solidFill>
                <a:latin typeface="+mn-lt"/>
                <a:cs typeface="Aparajita" pitchFamily="34" charset="0"/>
              </a:rPr>
              <a:t>Beer</a:t>
            </a:r>
            <a:r>
              <a:rPr lang="en-US" sz="3200" b="1" baseline="30000" dirty="0">
                <a:solidFill>
                  <a:schemeClr val="bg2">
                    <a:lumMod val="50000"/>
                  </a:schemeClr>
                </a:solidFill>
                <a:latin typeface="+mn-lt"/>
                <a:cs typeface="Aparajita" pitchFamily="34" charset="0"/>
              </a:rPr>
              <a:t>'</a:t>
            </a:r>
            <a:r>
              <a:rPr lang="en-US" sz="3200" b="1" dirty="0">
                <a:solidFill>
                  <a:schemeClr val="bg2">
                    <a:lumMod val="50000"/>
                  </a:schemeClr>
                </a:solidFill>
                <a:latin typeface="+mn-lt"/>
                <a:cs typeface="Aparajita" pitchFamily="34" charset="0"/>
              </a:rPr>
              <a:t>s- Lambert Law and Standard Curves of concentrations </a:t>
            </a:r>
            <a:endParaRPr lang="en-US" sz="3200" b="1" u="sng" dirty="0">
              <a:solidFill>
                <a:schemeClr val="bg2">
                  <a:lumMod val="50000"/>
                </a:schemeClr>
              </a:solidFill>
              <a:latin typeface="+mn-lt"/>
              <a:cs typeface="Aparajita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4953000" cy="1752600"/>
          </a:xfrm>
        </p:spPr>
        <p:txBody>
          <a:bodyPr>
            <a:normAutofit/>
          </a:bodyPr>
          <a:lstStyle/>
          <a:p>
            <a:endParaRPr lang="en-US" sz="3200" b="1" dirty="0">
              <a:latin typeface="Calibri" pitchFamily="34" charset="0"/>
            </a:endParaRPr>
          </a:p>
          <a:p>
            <a:r>
              <a:rPr lang="en-US" sz="3200" b="1" dirty="0">
                <a:latin typeface="Calibri" pitchFamily="34" charset="0"/>
              </a:rPr>
              <a:t>BCH 312 [practical]</a:t>
            </a:r>
            <a:endParaRPr lang="ar-SA" sz="32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2061" y="1859340"/>
            <a:ext cx="833837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How to determine unknown concentration </a:t>
            </a:r>
          </a:p>
          <a:p>
            <a:pPr algn="ctr" rtl="0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of a solution with known absorbance value?</a:t>
            </a:r>
          </a:p>
          <a:p>
            <a:pPr algn="ctr" rtl="0"/>
            <a:r>
              <a:rPr lang="en-US" sz="3200" dirty="0">
                <a:solidFill>
                  <a:schemeClr val="accent1"/>
                </a:solidFill>
              </a:rPr>
              <a:t>  </a:t>
            </a:r>
            <a:endParaRPr lang="ar-SA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355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مخطط 5"/>
          <p:cNvGraphicFramePr/>
          <p:nvPr>
            <p:extLst>
              <p:ext uri="{D42A27DB-BD31-4B8C-83A1-F6EECF244321}">
                <p14:modId xmlns:p14="http://schemas.microsoft.com/office/powerpoint/2010/main" val="796711793"/>
              </p:ext>
            </p:extLst>
          </p:nvPr>
        </p:nvGraphicFramePr>
        <p:xfrm>
          <a:off x="467544" y="836712"/>
          <a:ext cx="770485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رابط مستقيم 9"/>
          <p:cNvCxnSpPr/>
          <p:nvPr/>
        </p:nvCxnSpPr>
        <p:spPr>
          <a:xfrm>
            <a:off x="1187624" y="3717032"/>
            <a:ext cx="338437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572000" y="3717032"/>
            <a:ext cx="0" cy="230425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2438226" y="2339588"/>
            <a:ext cx="2448272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 rtl="0"/>
            <a:r>
              <a:rPr lang="en-GB" sz="1400" dirty="0">
                <a:latin typeface="Calibri" pitchFamily="34" charset="0"/>
              </a:rPr>
              <a:t>Absorbance of the </a:t>
            </a:r>
          </a:p>
          <a:p>
            <a:pPr algn="ctr" rtl="0"/>
            <a:r>
              <a:rPr lang="en-GB" sz="1400" dirty="0">
                <a:latin typeface="Calibri" pitchFamily="34" charset="0"/>
              </a:rPr>
              <a:t>” solution with unknown concentration” </a:t>
            </a:r>
            <a:endParaRPr lang="ar-SA" sz="1400" dirty="0">
              <a:latin typeface="Calibri" pitchFamily="34" charset="0"/>
            </a:endParaRPr>
          </a:p>
        </p:txBody>
      </p:sp>
      <p:cxnSp>
        <p:nvCxnSpPr>
          <p:cNvPr id="25" name="رابط كسهم مستقيم 24"/>
          <p:cNvCxnSpPr/>
          <p:nvPr/>
        </p:nvCxnSpPr>
        <p:spPr>
          <a:xfrm flipH="1">
            <a:off x="1259632" y="2708920"/>
            <a:ext cx="1152128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/>
          <p:cNvSpPr txBox="1"/>
          <p:nvPr/>
        </p:nvSpPr>
        <p:spPr>
          <a:xfrm>
            <a:off x="5724128" y="4149080"/>
            <a:ext cx="2088232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 rtl="0"/>
            <a:r>
              <a:rPr lang="en-GB" sz="1400" dirty="0">
                <a:latin typeface="Calibri" pitchFamily="34" charset="0"/>
              </a:rPr>
              <a:t>Concentration of the </a:t>
            </a:r>
          </a:p>
          <a:p>
            <a:pPr algn="ctr" rtl="0"/>
            <a:r>
              <a:rPr lang="en-GB" sz="1400" dirty="0">
                <a:latin typeface="Calibri" pitchFamily="34" charset="0"/>
              </a:rPr>
              <a:t>” solution with unknown concentration” </a:t>
            </a:r>
            <a:endParaRPr lang="ar-SA" sz="1400" dirty="0">
              <a:latin typeface="Calibri" pitchFamily="34" charset="0"/>
            </a:endParaRPr>
          </a:p>
        </p:txBody>
      </p:sp>
      <p:cxnSp>
        <p:nvCxnSpPr>
          <p:cNvPr id="27" name="رابط كسهم مستقيم 26"/>
          <p:cNvCxnSpPr/>
          <p:nvPr/>
        </p:nvCxnSpPr>
        <p:spPr>
          <a:xfrm flipH="1">
            <a:off x="4572000" y="4509120"/>
            <a:ext cx="1152128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مربع نص 29"/>
          <p:cNvSpPr txBox="1"/>
          <p:nvPr/>
        </p:nvSpPr>
        <p:spPr>
          <a:xfrm>
            <a:off x="755968" y="116632"/>
            <a:ext cx="689932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If the unknown concentration of a solution has absorbance value =0.45, </a:t>
            </a:r>
          </a:p>
          <a:p>
            <a:pPr algn="l" rtl="0"/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the conc. From the curve will be ......??</a:t>
            </a:r>
            <a:endParaRPr lang="ar-SA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07504" y="477630"/>
            <a:ext cx="7739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To determine the concentration of a </a:t>
            </a:r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solution with “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an unknown</a:t>
            </a:r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concentration”</a:t>
            </a:r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</a:t>
            </a:r>
            <a:endParaRPr lang="ar-SA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5" name="رابط بشكل مرفق 4"/>
          <p:cNvCxnSpPr/>
          <p:nvPr/>
        </p:nvCxnSpPr>
        <p:spPr>
          <a:xfrm rot="10800000" flipV="1">
            <a:off x="323530" y="1484784"/>
            <a:ext cx="3456383" cy="8548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بشكل مرفق 12"/>
          <p:cNvCxnSpPr/>
          <p:nvPr/>
        </p:nvCxnSpPr>
        <p:spPr>
          <a:xfrm>
            <a:off x="4427984" y="1519884"/>
            <a:ext cx="3419190" cy="9010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107504" y="2708920"/>
            <a:ext cx="392392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solidFill>
                  <a:srgbClr val="0070C0"/>
                </a:solidFill>
                <a:latin typeface="Calibri" pitchFamily="34" charset="0"/>
              </a:rPr>
              <a:t>From standard curve: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-Measure the absorbance of the “</a:t>
            </a:r>
            <a:r>
              <a:rPr lang="en-GB" dirty="0">
                <a:latin typeface="Calibri" pitchFamily="34" charset="0"/>
              </a:rPr>
              <a:t>solution with unknown concentration</a:t>
            </a:r>
            <a:r>
              <a:rPr lang="en-US" dirty="0">
                <a:latin typeface="Calibri" pitchFamily="34" charset="0"/>
              </a:rPr>
              <a:t>” in order to determine the concentration, </a:t>
            </a:r>
          </a:p>
          <a:p>
            <a:pPr algn="l" rtl="0"/>
            <a:r>
              <a:rPr lang="en-US" dirty="0">
                <a:latin typeface="Calibri" pitchFamily="34" charset="0"/>
              </a:rPr>
              <a:t>After draw the graph of standard curve.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5772157" y="2636912"/>
            <a:ext cx="1954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alibri" pitchFamily="34" charset="0"/>
              </a:rPr>
              <a:t>Beer-Lambert law: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4499992" y="3181618"/>
            <a:ext cx="392392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latin typeface="Calibri" pitchFamily="34" charset="0"/>
              </a:rPr>
              <a:t>Using available information of any standard solution to determine the “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US" dirty="0">
                <a:latin typeface="Calibri" pitchFamily="34" charset="0"/>
              </a:rPr>
              <a:t>”,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 then using these information to get the unknown concentration. Using:</a:t>
            </a:r>
            <a:r>
              <a:rPr lang="en-GB" dirty="0">
                <a:latin typeface="Calibri" pitchFamily="34" charset="0"/>
              </a:rPr>
              <a:t>A = 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GB" dirty="0" err="1">
                <a:latin typeface="Calibri" pitchFamily="34" charset="0"/>
              </a:rPr>
              <a:t>lc</a:t>
            </a:r>
            <a:endParaRPr lang="en-GB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Note: “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US" dirty="0">
                <a:latin typeface="Calibri" pitchFamily="34" charset="0"/>
              </a:rPr>
              <a:t>” will changed  when the weave length changed. </a:t>
            </a:r>
            <a:endParaRPr lang="ar-SA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133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1560" y="1268760"/>
            <a:ext cx="6513450" cy="480131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b="1" dirty="0">
                <a:latin typeface="Calibri" pitchFamily="34" charset="0"/>
              </a:rPr>
              <a:t>Spectrophotometry Introduction: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http://www.youtube.com/watch?v=qbCZbP6_j48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b="1" dirty="0">
                <a:latin typeface="Calibri" pitchFamily="34" charset="0"/>
              </a:rPr>
              <a:t>Spectrophotometry Example 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http://www.youtube.com/watch?v=VqAa_cmZ7OY&amp;feature=relmfu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b="1" dirty="0">
                <a:latin typeface="Calibri" pitchFamily="34" charset="0"/>
              </a:rPr>
              <a:t> </a:t>
            </a: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21553" t="33094" r="62500" b="40328"/>
          <a:stretch>
            <a:fillRect/>
          </a:stretch>
        </p:blipFill>
        <p:spPr bwMode="auto">
          <a:xfrm>
            <a:off x="7281823" y="2132856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 l="21553" t="33094" r="62500" b="40328"/>
          <a:stretch>
            <a:fillRect/>
          </a:stretch>
        </p:blipFill>
        <p:spPr bwMode="auto">
          <a:xfrm>
            <a:off x="7308304" y="3746823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Objectives:</a:t>
            </a:r>
            <a:endParaRPr lang="ar-SA" sz="2800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24744"/>
            <a:ext cx="9252520" cy="4392488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2000" dirty="0">
              <a:latin typeface="Calibri" pitchFamily="34" charset="0"/>
            </a:endParaRPr>
          </a:p>
          <a:p>
            <a:pPr algn="l">
              <a:buNone/>
            </a:pPr>
            <a:r>
              <a:rPr lang="en-US" sz="2000" dirty="0">
                <a:latin typeface="Calibri" pitchFamily="34" charset="0"/>
              </a:rPr>
              <a:t>-</a:t>
            </a:r>
            <a:r>
              <a:rPr lang="en-GB" sz="2000" dirty="0">
                <a:latin typeface="Calibri" pitchFamily="34" charset="0"/>
              </a:rPr>
              <a:t>To  understand the concept of Beer-Lambert law and its application.</a:t>
            </a:r>
            <a:endParaRPr lang="en-US" sz="2000" dirty="0">
              <a:latin typeface="Calibri" pitchFamily="34" charset="0"/>
            </a:endParaRPr>
          </a:p>
          <a:p>
            <a:pPr algn="l">
              <a:buNone/>
            </a:pPr>
            <a:r>
              <a:rPr lang="en-US" sz="2000" dirty="0">
                <a:latin typeface="Calibri" pitchFamily="34" charset="0"/>
              </a:rPr>
              <a:t>-Getting familiar with standard curve.</a:t>
            </a:r>
          </a:p>
          <a:p>
            <a:pPr algn="l">
              <a:buNone/>
            </a:pPr>
            <a:r>
              <a:rPr lang="en-US" sz="2000" dirty="0">
                <a:latin typeface="Calibri" pitchFamily="34" charset="0"/>
              </a:rPr>
              <a:t> -Determination of an unknown concentration  for a </a:t>
            </a:r>
            <a:r>
              <a:rPr lang="en-GB" sz="2000" dirty="0">
                <a:latin typeface="Calibri" pitchFamily="34" charset="0"/>
              </a:rPr>
              <a:t>solution.</a:t>
            </a:r>
          </a:p>
          <a:p>
            <a:pPr algn="l">
              <a:buNone/>
            </a:pPr>
            <a:endParaRPr lang="ar-SA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27784" y="4325034"/>
            <a:ext cx="3614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alibri" pitchFamily="34" charset="0"/>
              </a:rPr>
              <a:t>How a spectrophotometer works</a:t>
            </a:r>
            <a:endParaRPr lang="ar-SA" sz="2000" dirty="0">
              <a:latin typeface="Calibri" pitchFamily="34" charset="0"/>
            </a:endParaRPr>
          </a:p>
        </p:txBody>
      </p:sp>
      <p:pic>
        <p:nvPicPr>
          <p:cNvPr id="4" name="Picture 2" descr="http://chemwiki.ucdavis.edu/@api/deki/files/8475/spectrophotometer_stru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984497"/>
            <a:ext cx="7924800" cy="2876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16632"/>
            <a:ext cx="8136904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The spectrophotometer: </a:t>
            </a:r>
            <a:r>
              <a:rPr lang="en-US" dirty="0">
                <a:latin typeface="Calibri" pitchFamily="34" charset="0"/>
              </a:rPr>
              <a:t>it can be used to measure the amount of light absorbed by a </a:t>
            </a:r>
            <a:r>
              <a:rPr lang="en-GB" dirty="0">
                <a:latin typeface="Calibri" pitchFamily="34" charset="0"/>
              </a:rPr>
              <a:t>solution. </a:t>
            </a:r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How?</a:t>
            </a: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dirty="0"/>
              <a:t>-</a:t>
            </a:r>
            <a:r>
              <a:rPr lang="en-US" dirty="0">
                <a:cs typeface="Aparajita" pitchFamily="34" charset="0"/>
              </a:rPr>
              <a:t>it consist of two part spectrometer and photometer. </a:t>
            </a: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dirty="0">
                <a:latin typeface="Calibri" pitchFamily="34" charset="0"/>
              </a:rPr>
              <a:t>-By using </a:t>
            </a:r>
            <a:r>
              <a:rPr lang="en-US" dirty="0">
                <a:latin typeface="Calibri" pitchFamily="34" charset="0"/>
              </a:rPr>
              <a:t>the spectrophotometer, we can quantitatively measure absorbance, and this information can be used to determine the concentration of the absorbing molecule.</a:t>
            </a:r>
            <a:endParaRPr lang="ar-SA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dirty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More concentrated solution will absorb more light</a:t>
            </a:r>
            <a:r>
              <a:rPr lang="en-GB" dirty="0">
                <a:latin typeface="Calibri" pitchFamily="34" charset="0"/>
              </a:rPr>
              <a:t> and transmits less.</a:t>
            </a:r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[why?]</a:t>
            </a: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sz="2000" b="1" dirty="0">
                <a:solidFill>
                  <a:srgbClr val="0070C0"/>
                </a:solidFill>
                <a:latin typeface="Calibri" pitchFamily="34" charset="0"/>
              </a:rPr>
              <a:t>So, </a:t>
            </a:r>
            <a:r>
              <a:rPr lang="en-GB" dirty="0">
                <a:latin typeface="Calibri" pitchFamily="34" charset="0"/>
              </a:rPr>
              <a:t>the </a:t>
            </a:r>
            <a:r>
              <a:rPr lang="en-US" dirty="0">
                <a:latin typeface="Calibri" pitchFamily="34" charset="0"/>
              </a:rPr>
              <a:t>more concentrated solution </a:t>
            </a:r>
            <a:r>
              <a:rPr lang="en-US" dirty="0">
                <a:latin typeface="Calibri" pitchFamily="34" charset="0"/>
                <a:sym typeface="Wingdings" pitchFamily="2" charset="2"/>
              </a:rPr>
              <a:t> high absorbance value.</a:t>
            </a:r>
          </a:p>
          <a:p>
            <a:pPr algn="l" rtl="0"/>
            <a:endParaRPr lang="en-US" dirty="0">
              <a:latin typeface="Calibri" pitchFamily="34" charset="0"/>
              <a:sym typeface="Wingdings" pitchFamily="2" charset="2"/>
            </a:endParaRPr>
          </a:p>
          <a:p>
            <a:pPr algn="l" rtl="0"/>
            <a:r>
              <a:rPr lang="en-US" dirty="0">
                <a:latin typeface="Calibri" pitchFamily="34" charset="0"/>
                <a:sym typeface="Wingdings" pitchFamily="2" charset="2"/>
              </a:rPr>
              <a:t>And Less </a:t>
            </a:r>
            <a:r>
              <a:rPr lang="en-US" dirty="0">
                <a:latin typeface="Calibri" pitchFamily="34" charset="0"/>
              </a:rPr>
              <a:t>concentrated solution </a:t>
            </a:r>
            <a:r>
              <a:rPr lang="en-US" dirty="0">
                <a:latin typeface="Calibri" pitchFamily="34" charset="0"/>
                <a:sym typeface="Wingdings" pitchFamily="2" charset="2"/>
              </a:rPr>
              <a:t> less absorbance value.</a:t>
            </a:r>
            <a:r>
              <a:rPr lang="en-US" dirty="0">
                <a:latin typeface="Calibri" pitchFamily="34" charset="0"/>
              </a:rPr>
              <a:t> </a:t>
            </a:r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283968" y="4293096"/>
            <a:ext cx="0" cy="43204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9CA1E0BA-8CFA-4DDF-BD62-F6934BB94F87}"/>
              </a:ext>
            </a:extLst>
          </p:cNvPr>
          <p:cNvSpPr/>
          <p:nvPr/>
        </p:nvSpPr>
        <p:spPr>
          <a:xfrm>
            <a:off x="323528" y="1628800"/>
            <a:ext cx="68042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b="1" dirty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Wavelength in this instrument divided into:</a:t>
            </a:r>
          </a:p>
          <a:p>
            <a:pPr algn="l" rtl="0"/>
            <a:endParaRPr lang="en-GB" b="1" dirty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GB" dirty="0">
                <a:cs typeface="Times New Roman" panose="02020603050405020304" pitchFamily="18" charset="0"/>
              </a:rPr>
              <a:t>Invisible range-ultraviolet- (from 100 to 360 nm).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>
                <a:cs typeface="Times New Roman" panose="02020603050405020304" pitchFamily="18" charset="0"/>
              </a:rPr>
              <a:t>Visible range (above 360 nm -700 nm).</a:t>
            </a:r>
          </a:p>
          <a:p>
            <a:pPr marL="514350" indent="-514350" algn="l" rtl="0">
              <a:buFont typeface="+mj-lt"/>
              <a:buAutoNum type="arabicPeriod"/>
            </a:pPr>
            <a:endParaRPr lang="en-GB" dirty="0">
              <a:cs typeface="Times New Roman" panose="02020603050405020304" pitchFamily="18" charset="0"/>
            </a:endParaRPr>
          </a:p>
          <a:p>
            <a:pPr algn="l" rtl="0"/>
            <a:r>
              <a:rPr lang="en-GB" b="1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Times New Roman" panose="02020603050405020304" pitchFamily="18" charset="0"/>
              </a:rPr>
              <a:t>Blank :</a:t>
            </a:r>
            <a:r>
              <a:rPr lang="en-GB" dirty="0">
                <a:cs typeface="Times New Roman" panose="02020603050405020304" pitchFamily="18" charset="0"/>
              </a:rPr>
              <a:t> contain everything </a:t>
            </a:r>
            <a:r>
              <a:rPr lang="en-GB" u="sng" dirty="0">
                <a:solidFill>
                  <a:schemeClr val="accent2">
                    <a:lumMod val="75000"/>
                  </a:schemeClr>
                </a:solidFill>
                <a:cs typeface="Times New Roman" panose="02020603050405020304" pitchFamily="18" charset="0"/>
              </a:rPr>
              <a:t>except</a:t>
            </a:r>
            <a:r>
              <a:rPr lang="en-GB" dirty="0">
                <a:cs typeface="Times New Roman" panose="02020603050405020304" pitchFamily="18" charset="0"/>
              </a:rPr>
              <a:t> the compound to be measured. </a:t>
            </a:r>
          </a:p>
        </p:txBody>
      </p:sp>
    </p:spTree>
    <p:extLst>
      <p:ext uri="{BB962C8B-B14F-4D97-AF65-F5344CB8AC3E}">
        <p14:creationId xmlns:p14="http://schemas.microsoft.com/office/powerpoint/2010/main" val="52434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260648"/>
            <a:ext cx="849694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Beer-Lambert law:</a:t>
            </a:r>
          </a:p>
          <a:p>
            <a:pPr algn="l" rtl="0"/>
            <a:endParaRPr lang="en-GB" sz="2800" b="1" dirty="0">
              <a:latin typeface="Calibri" pitchFamily="34" charset="0"/>
            </a:endParaRPr>
          </a:p>
          <a:p>
            <a:pPr algn="l" rtl="0"/>
            <a:r>
              <a:rPr lang="en-GB" sz="2000" b="1" dirty="0">
                <a:solidFill>
                  <a:srgbClr val="0070C0"/>
                </a:solidFill>
                <a:latin typeface="Calibri" pitchFamily="34" charset="0"/>
              </a:rPr>
              <a:t>Principle: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The absorption of light by a solution is described by the Beer-Lambert law as:</a:t>
            </a:r>
          </a:p>
          <a:p>
            <a:pPr algn="l" rtl="0"/>
            <a:endParaRPr lang="en-US" sz="2000" dirty="0">
              <a:latin typeface="Calibri" pitchFamily="34" charset="0"/>
            </a:endParaRPr>
          </a:p>
          <a:p>
            <a:pPr algn="l" rtl="0"/>
            <a:r>
              <a:rPr lang="en-US" sz="2000" dirty="0">
                <a:latin typeface="Calibri" pitchFamily="34" charset="0"/>
              </a:rPr>
              <a:t>There is  linear relationship between absorbance and concentration of an absorbing species.</a:t>
            </a:r>
          </a:p>
          <a:p>
            <a:pPr algn="l" rtl="0"/>
            <a:endParaRPr lang="en-US" sz="2000" dirty="0">
              <a:latin typeface="Calibri" pitchFamily="34" charset="0"/>
            </a:endParaRPr>
          </a:p>
          <a:p>
            <a:pPr algn="l" rtl="0"/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A =  a</a:t>
            </a:r>
            <a:r>
              <a:rPr lang="en-US" b="1" i="1" baseline="-25000" dirty="0">
                <a:solidFill>
                  <a:srgbClr val="0070C0"/>
                </a:solidFill>
                <a:cs typeface="Aparajita" pitchFamily="34" charset="0"/>
              </a:rPr>
              <a:t>m</a:t>
            </a:r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 x c x l </a:t>
            </a:r>
          </a:p>
          <a:p>
            <a:pPr algn="l" rtl="0"/>
            <a:endParaRPr lang="en-GB" dirty="0"/>
          </a:p>
          <a:p>
            <a:pPr algn="l" rtl="0"/>
            <a:r>
              <a:rPr lang="en-GB" b="1" dirty="0">
                <a:solidFill>
                  <a:srgbClr val="0070C0"/>
                </a:solidFill>
              </a:rPr>
              <a:t>A= </a:t>
            </a:r>
            <a:r>
              <a:rPr lang="en-GB" dirty="0"/>
              <a:t>is the absorbance </a:t>
            </a:r>
            <a:r>
              <a:rPr lang="en-US" dirty="0">
                <a:cs typeface="Aparajita" pitchFamily="34" charset="0"/>
              </a:rPr>
              <a:t>of the solution [Ab]</a:t>
            </a:r>
            <a:r>
              <a:rPr lang="en-GB" dirty="0"/>
              <a:t>.</a:t>
            </a:r>
          </a:p>
          <a:p>
            <a:pPr algn="l" rtl="0"/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a</a:t>
            </a:r>
            <a:r>
              <a:rPr lang="en-US" b="1" i="1" baseline="-25000" dirty="0">
                <a:solidFill>
                  <a:srgbClr val="0070C0"/>
                </a:solidFill>
                <a:cs typeface="Aparajita" pitchFamily="34" charset="0"/>
              </a:rPr>
              <a:t>m </a:t>
            </a:r>
            <a:r>
              <a:rPr lang="el-GR" dirty="0">
                <a:solidFill>
                  <a:srgbClr val="0070C0"/>
                </a:solidFill>
              </a:rPr>
              <a:t>=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cs typeface="Aparajita" pitchFamily="34" charset="0"/>
              </a:rPr>
              <a:t>the molar</a:t>
            </a:r>
            <a:r>
              <a:rPr lang="el-GR" dirty="0"/>
              <a:t> </a:t>
            </a:r>
            <a:r>
              <a:rPr lang="en-GB" dirty="0"/>
              <a:t>extinction(absorption) coefficient.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l = </a:t>
            </a:r>
            <a:r>
              <a:rPr lang="en-US" dirty="0"/>
              <a:t>length of the light path through the solution.</a:t>
            </a:r>
            <a:endParaRPr lang="en-GB" dirty="0"/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c = </a:t>
            </a:r>
            <a:r>
              <a:rPr lang="en-US" dirty="0"/>
              <a:t>concentration of the absorbing substance.</a:t>
            </a:r>
          </a:p>
          <a:p>
            <a:pPr algn="l" rtl="0"/>
            <a:endParaRPr lang="en-US" dirty="0"/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8252" y="404662"/>
            <a:ext cx="3670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cs typeface="Aparajita" pitchFamily="34" charset="0"/>
              </a:rPr>
              <a:t>From this law we observe :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899592" y="1196753"/>
            <a:ext cx="59584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cs typeface="Aparajita" pitchFamily="34" charset="0"/>
              </a:rPr>
              <a:t>1- There are direct proportional between C and Ab.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>
                <a:cs typeface="Aparajita" pitchFamily="34" charset="0"/>
              </a:rPr>
              <a:t>2- Also There are direct proportional between  </a:t>
            </a:r>
            <a:r>
              <a:rPr lang="en-US" sz="2000" i="1" dirty="0">
                <a:cs typeface="Aparajita" pitchFamily="34" charset="0"/>
              </a:rPr>
              <a:t>l </a:t>
            </a:r>
            <a:r>
              <a:rPr lang="en-US" sz="2000" dirty="0">
                <a:cs typeface="Aparajita" pitchFamily="34" charset="0"/>
              </a:rPr>
              <a:t>and Ab.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0" y="4005064"/>
            <a:ext cx="841724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So, what does standard curve of concentrations mean? </a:t>
            </a:r>
            <a:endParaRPr lang="ar-SA" sz="2800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40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360" y="189599"/>
            <a:ext cx="856895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 standard curve for concentrations: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- It is a graph that  shows the relationship  between different </a:t>
            </a:r>
            <a:r>
              <a:rPr lang="en-US" u="sng" dirty="0">
                <a:latin typeface="Calibri" pitchFamily="34" charset="0"/>
              </a:rPr>
              <a:t>known concentrations </a:t>
            </a:r>
            <a:r>
              <a:rPr lang="en-US" dirty="0">
                <a:latin typeface="Calibri" pitchFamily="34" charset="0"/>
              </a:rPr>
              <a:t>of a substance and </a:t>
            </a:r>
            <a:r>
              <a:rPr lang="en-US" u="sng" dirty="0">
                <a:latin typeface="Calibri" pitchFamily="34" charset="0"/>
              </a:rPr>
              <a:t>the absorbance at a specific wave length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l" rtl="0"/>
            <a:r>
              <a:rPr lang="en-US" dirty="0">
                <a:latin typeface="Calibri" pitchFamily="34" charset="0"/>
              </a:rPr>
              <a:t> </a:t>
            </a:r>
          </a:p>
          <a:p>
            <a:pPr algn="l" rtl="0"/>
            <a:r>
              <a:rPr lang="en-US" dirty="0">
                <a:latin typeface="Calibri" pitchFamily="34" charset="0"/>
              </a:rPr>
              <a:t>-Standard curve are most commonly used to determine the concentration of a substance, using serial dilution of solutions of  known concentrations.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-So, what is the principle of a standard curve???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>
                <a:latin typeface="Calibri" pitchFamily="34" charset="0"/>
              </a:rPr>
              <a:t>Wait….. what is standard solutions???</a:t>
            </a: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-28644" y="4797152"/>
            <a:ext cx="864096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70C0"/>
                </a:solidFill>
              </a:rPr>
              <a:t>Standard solution:</a:t>
            </a:r>
          </a:p>
          <a:p>
            <a:pPr algn="l" rtl="0"/>
            <a:r>
              <a:rPr lang="en-US" dirty="0"/>
              <a:t> is a solution containing a precisely </a:t>
            </a:r>
            <a:r>
              <a:rPr lang="en-US" u="sng" dirty="0"/>
              <a:t>known concentration </a:t>
            </a:r>
            <a:r>
              <a:rPr lang="en-US" dirty="0"/>
              <a:t>of an element or a substance.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-</a:t>
            </a:r>
            <a:r>
              <a:rPr lang="en-US" dirty="0">
                <a:cs typeface="Aparajita" pitchFamily="34" charset="0"/>
              </a:rPr>
              <a:t> a series of known standard solutions</a:t>
            </a:r>
            <a:r>
              <a:rPr lang="en-US" dirty="0"/>
              <a:t> can be </a:t>
            </a:r>
            <a:r>
              <a:rPr lang="en-US" dirty="0">
                <a:cs typeface="Aparajita" pitchFamily="34" charset="0"/>
              </a:rPr>
              <a:t>Prepare by diluting the stock known solution. </a:t>
            </a:r>
          </a:p>
          <a:p>
            <a:pPr algn="l" rtl="0">
              <a:buSzPct val="79000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GB" dirty="0">
                <a:cs typeface="Aparajita" pitchFamily="34" charset="0"/>
              </a:rPr>
              <a:t>(We should calculate the concentration of the diluted solution by the formula:</a:t>
            </a:r>
          </a:p>
          <a:p>
            <a:pPr algn="ctr" rtl="0">
              <a:buSzPct val="79000"/>
            </a:pPr>
            <a:r>
              <a:rPr lang="en-GB" dirty="0">
                <a:cs typeface="Aparajita" pitchFamily="34" charset="0"/>
              </a:rPr>
              <a:t> C1 X V1 = C2 X V2 )</a:t>
            </a:r>
          </a:p>
          <a:p>
            <a:pPr algn="l" rtl="0">
              <a:buSzPct val="79000"/>
            </a:pPr>
            <a:endParaRPr lang="en-GB" dirty="0">
              <a:cs typeface="Aparajita" pitchFamily="34" charset="0"/>
            </a:endParaRP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88640"/>
            <a:ext cx="853244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GB" sz="2400" b="1" dirty="0">
                <a:solidFill>
                  <a:srgbClr val="FF0000"/>
                </a:solidFill>
                <a:cs typeface="Aparajita" pitchFamily="34" charset="0"/>
              </a:rPr>
              <a:t>Some points to consider:</a:t>
            </a:r>
          </a:p>
          <a:p>
            <a:pPr algn="ctr" rtl="0"/>
            <a:endParaRPr lang="en-US" b="1" dirty="0">
              <a:solidFill>
                <a:srgbClr val="0070C0"/>
              </a:solidFill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1- The Ab of solution with “unknown concentration”  preferred to be lower that highest Ab value in standard Curve.</a:t>
            </a:r>
          </a:p>
          <a:p>
            <a:pPr algn="l" rtl="0"/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[ the absorbance of solution with “unknown concentration”, is within the rang of absorbance values of solution with “known concentration solutions”].</a:t>
            </a:r>
          </a:p>
          <a:p>
            <a:pPr algn="l" rtl="0"/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  </a:t>
            </a:r>
          </a:p>
          <a:p>
            <a:pPr algn="l" rtl="0"/>
            <a:r>
              <a:rPr lang="en-US" dirty="0">
                <a:cs typeface="Aparajita" pitchFamily="34" charset="0"/>
              </a:rPr>
              <a:t>2- If your unknown sample had an absorbance higher the highest absorbance recorded by standard [out of the rang],  </a:t>
            </a:r>
            <a:r>
              <a:rPr lang="en-US" dirty="0">
                <a:solidFill>
                  <a:srgbClr val="0070C0"/>
                </a:solidFill>
                <a:cs typeface="Aparajita" pitchFamily="34" charset="0"/>
              </a:rPr>
              <a:t>how will you determine its concentration correctly ?</a:t>
            </a:r>
          </a:p>
          <a:p>
            <a:pPr algn="l" rtl="0"/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I have two choice :</a:t>
            </a:r>
          </a:p>
          <a:p>
            <a:pPr algn="l" rtl="0"/>
            <a:r>
              <a:rPr lang="en-US" dirty="0">
                <a:cs typeface="Aparajita" pitchFamily="34" charset="0"/>
              </a:rPr>
              <a:t>1- Increase the concentration of standard solution.</a:t>
            </a:r>
          </a:p>
          <a:p>
            <a:pPr algn="l" rtl="0"/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2- Dilute the solution with “unknown concentration” </a:t>
            </a:r>
            <a:r>
              <a:rPr lang="en-US" dirty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cs typeface="Aparajita" pitchFamily="34" charset="0"/>
              </a:rPr>
              <a:t>measure the Ab</a:t>
            </a:r>
            <a:r>
              <a:rPr lang="en-GB" dirty="0">
                <a:cs typeface="Times New Roman" panose="02020603050405020304" pitchFamily="18" charset="0"/>
              </a:rPr>
              <a:t> </a:t>
            </a:r>
            <a:r>
              <a:rPr lang="en-GB" dirty="0">
                <a:cs typeface="Aparajita" pitchFamily="34" charset="0"/>
              </a:rPr>
              <a:t>after dilution</a:t>
            </a:r>
            <a:r>
              <a:rPr lang="en-US" dirty="0">
                <a:cs typeface="Aparajita" pitchFamily="34" charset="0"/>
              </a:rPr>
              <a:t> </a:t>
            </a:r>
            <a:r>
              <a:rPr lang="en-US" dirty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cs typeface="Aparajita" pitchFamily="34" charset="0"/>
              </a:rPr>
              <a:t> then determine its concentration from the curve </a:t>
            </a:r>
            <a:r>
              <a:rPr lang="en-US" dirty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cs typeface="Aparajita" pitchFamily="34" charset="0"/>
              </a:rPr>
              <a:t>then multiply the value by Dilution factor.</a:t>
            </a:r>
          </a:p>
          <a:p>
            <a:pPr algn="l" rtl="0"/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>
                <a:cs typeface="Aparajita" pitchFamily="34" charset="0"/>
              </a:rPr>
              <a:t>3-</a:t>
            </a:r>
            <a:r>
              <a:rPr lang="en-GB" dirty="0">
                <a:cs typeface="Aparajita" pitchFamily="34" charset="0"/>
              </a:rPr>
              <a:t>Absorbance has no units.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054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جاور">
  <a:themeElements>
    <a:clrScheme name="مخصص 20">
      <a:dk1>
        <a:sysClr val="windowText" lastClr="000000"/>
      </a:dk1>
      <a:lt1>
        <a:sysClr val="window" lastClr="FFFFFF"/>
      </a:lt1>
      <a:dk2>
        <a:srgbClr val="000000"/>
      </a:dk2>
      <a:lt2>
        <a:srgbClr val="CAF278"/>
      </a:lt2>
      <a:accent1>
        <a:srgbClr val="94C600"/>
      </a:accent1>
      <a:accent2>
        <a:srgbClr val="000000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A9EA25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تجاور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5335</TotalTime>
  <Words>765</Words>
  <Application>Microsoft Office PowerPoint</Application>
  <PresentationFormat>عرض على الشاشة (4:3)</PresentationFormat>
  <Paragraphs>133</Paragraphs>
  <Slides>13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Aparajita</vt:lpstr>
      <vt:lpstr>Arial</vt:lpstr>
      <vt:lpstr>Calibri</vt:lpstr>
      <vt:lpstr>Cambria</vt:lpstr>
      <vt:lpstr>Times New Roman</vt:lpstr>
      <vt:lpstr>Wingdings</vt:lpstr>
      <vt:lpstr>تجاور</vt:lpstr>
      <vt:lpstr>Beer's- Lambert Law and Standard Curves of concentrations </vt:lpstr>
      <vt:lpstr>Objectives: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Scanning spectrophotometry and spectrophotometric determination of concentration</dc:title>
  <dc:creator>KaDeY</dc:creator>
  <cp:lastModifiedBy>ls s</cp:lastModifiedBy>
  <cp:revision>122</cp:revision>
  <dcterms:created xsi:type="dcterms:W3CDTF">2013-01-22T14:40:19Z</dcterms:created>
  <dcterms:modified xsi:type="dcterms:W3CDTF">2018-11-11T18:41:47Z</dcterms:modified>
</cp:coreProperties>
</file>