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8"/>
  </p:notesMasterIdLst>
  <p:handoutMasterIdLst>
    <p:handoutMasterId r:id="rId29"/>
  </p:handoutMasterIdLst>
  <p:sldIdLst>
    <p:sldId id="611" r:id="rId5"/>
    <p:sldId id="568" r:id="rId6"/>
    <p:sldId id="569" r:id="rId7"/>
    <p:sldId id="570" r:id="rId8"/>
    <p:sldId id="571" r:id="rId9"/>
    <p:sldId id="572" r:id="rId10"/>
    <p:sldId id="573" r:id="rId11"/>
    <p:sldId id="574" r:id="rId12"/>
    <p:sldId id="575" r:id="rId13"/>
    <p:sldId id="576" r:id="rId14"/>
    <p:sldId id="577" r:id="rId15"/>
    <p:sldId id="578" r:id="rId16"/>
    <p:sldId id="613" r:id="rId17"/>
    <p:sldId id="612" r:id="rId18"/>
    <p:sldId id="580" r:id="rId19"/>
    <p:sldId id="582" r:id="rId20"/>
    <p:sldId id="615" r:id="rId21"/>
    <p:sldId id="614" r:id="rId22"/>
    <p:sldId id="616" r:id="rId23"/>
    <p:sldId id="617" r:id="rId24"/>
    <p:sldId id="594" r:id="rId25"/>
    <p:sldId id="595" r:id="rId26"/>
    <p:sldId id="596" r:id="rId27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E7940A-F020-46E8-9C66-8A6AD6C7E81C}" v="2" dt="2022-03-26T15:06:42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3" autoAdjust="0"/>
    <p:restoredTop sz="88215" autoAdjust="0"/>
  </p:normalViewPr>
  <p:slideViewPr>
    <p:cSldViewPr snapToGrid="0">
      <p:cViewPr>
        <p:scale>
          <a:sx n="71" d="100"/>
          <a:sy n="71" d="100"/>
        </p:scale>
        <p:origin x="777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412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1ACD49-F9FB-9111-F1C0-AE78F543E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8D0F8008-3703-CD13-0C99-C87740E6F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51648A95-F4A6-AFAE-0E15-B10D2618CD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433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915775-B069-B8E4-F355-B5696F089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3AE7E0EA-522C-21A7-21F1-51B9D67665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735CFDF8-0F4D-66B0-76FD-B8D8D247FD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049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self read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self read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self read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7AC-6A6E-5447-88EE-974C578FC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3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  <p:sldLayoutId id="2147483936" r:id="rId1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Objects and References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Ch5.3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74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 of a Class Type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Figure </a:t>
            </a:r>
            <a:br>
              <a:rPr lang="en-US" altLang="en-US"/>
            </a:br>
            <a:r>
              <a:rPr lang="en-US" altLang="en-US"/>
              <a:t>5.6b</a:t>
            </a:r>
            <a:br>
              <a:rPr lang="en-US" altLang="en-US"/>
            </a:br>
            <a:r>
              <a:rPr lang="en-US" altLang="en-US"/>
              <a:t>Dangers of</a:t>
            </a:r>
            <a:br>
              <a:rPr lang="en-US" altLang="en-US"/>
            </a:br>
            <a:r>
              <a:rPr lang="en-US" altLang="en-US"/>
              <a:t>using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==</a:t>
            </a:r>
            <a:br>
              <a:rPr lang="en-US" altLang="en-US"/>
            </a:br>
            <a:r>
              <a:rPr lang="en-US" altLang="en-US"/>
              <a:t>with objects</a:t>
            </a:r>
          </a:p>
        </p:txBody>
      </p:sp>
      <p:pic>
        <p:nvPicPr>
          <p:cNvPr id="11571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44850" y="1241425"/>
            <a:ext cx="5516563" cy="4938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4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Defining an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equals</a:t>
            </a:r>
            <a:r>
              <a:rPr lang="en-US" dirty="0"/>
              <a:t> Method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 demonstrated by previous figures</a:t>
            </a:r>
          </a:p>
          <a:p>
            <a:pPr lvl="1" eaLnBrk="1" hangingPunct="1"/>
            <a:r>
              <a:rPr lang="en-US" altLang="en-US" dirty="0"/>
              <a:t>We cannot use == to compare two objects</a:t>
            </a:r>
          </a:p>
          <a:p>
            <a:pPr lvl="1" eaLnBrk="1" hangingPunct="1"/>
            <a:r>
              <a:rPr lang="en-US" altLang="en-US" dirty="0"/>
              <a:t>We must write a method for a given class which will make the comparison as needed</a:t>
            </a:r>
          </a:p>
          <a:p>
            <a:pPr eaLnBrk="1" hangingPunct="1"/>
            <a:r>
              <a:rPr lang="en-US" altLang="en-US" dirty="0"/>
              <a:t>The </a:t>
            </a:r>
            <a:r>
              <a:rPr lang="en-US" altLang="en-US" sz="3000" b="1" dirty="0">
                <a:solidFill>
                  <a:schemeClr val="accent2"/>
                </a:solidFill>
                <a:latin typeface="Courier New" pitchFamily="49" charset="0"/>
              </a:rPr>
              <a:t>equals</a:t>
            </a:r>
            <a:r>
              <a:rPr lang="en-US" altLang="en-US" dirty="0"/>
              <a:t> for this class method used same way as </a:t>
            </a:r>
            <a:r>
              <a:rPr lang="en-US" altLang="en-US" sz="3000" b="1" dirty="0">
                <a:solidFill>
                  <a:schemeClr val="accent2"/>
                </a:solidFill>
                <a:latin typeface="Courier New" pitchFamily="49" charset="0"/>
              </a:rPr>
              <a:t>equals</a:t>
            </a:r>
            <a:r>
              <a:rPr lang="en-US" altLang="en-US" dirty="0"/>
              <a:t> method for </a:t>
            </a:r>
            <a:r>
              <a:rPr lang="en-US" altLang="en-US" sz="3000" b="1" dirty="0">
                <a:solidFill>
                  <a:schemeClr val="accent2"/>
                </a:solidFill>
                <a:latin typeface="Courier New" pitchFamily="49" charset="0"/>
              </a:rPr>
              <a:t>String</a:t>
            </a:r>
          </a:p>
          <a:p>
            <a:pPr eaLnBrk="1" hangingPunct="1"/>
            <a:endParaRPr lang="en-US" altLang="en-US" sz="30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10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69313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Demonstrating an 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equals</a:t>
            </a:r>
            <a:r>
              <a:rPr lang="en-US" sz="4000" dirty="0"/>
              <a:t> Method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D7CC9C-9A46-4F3A-8714-93681597AF45}"/>
              </a:ext>
            </a:extLst>
          </p:cNvPr>
          <p:cNvSpPr/>
          <p:nvPr/>
        </p:nvSpPr>
        <p:spPr>
          <a:xfrm>
            <a:off x="598170" y="1673988"/>
            <a:ext cx="7947660" cy="47089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Rectangle {</a:t>
            </a:r>
          </a:p>
          <a:p>
            <a:pPr lvl="1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width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height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endParaRPr lang="en-US" sz="2000" b="1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setWidth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){ 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width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pPr lvl="1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setHeight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){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height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pPr lvl="1"/>
            <a:endParaRPr lang="en-US" sz="2000" b="1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getWidth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 {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width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pPr lvl="1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getHeight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 {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height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pPr lvl="1"/>
            <a:endParaRPr lang="en-US" sz="2000" b="1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equals(Rectangle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</a:p>
          <a:p>
            <a:pPr lvl="2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r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width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width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&amp;&amp; 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r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00C0"/>
                </a:solidFill>
                <a:latin typeface="Consolas" panose="020B0609020204030204" pitchFamily="49" charset="0"/>
              </a:rPr>
              <a:t>height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height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1250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298B0-8BA9-C81B-FA1D-887F61A42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D5F1D12-102E-4C85-87B7-182C9BE1C98B}"/>
              </a:ext>
            </a:extLst>
          </p:cNvPr>
          <p:cNvSpPr/>
          <p:nvPr/>
        </p:nvSpPr>
        <p:spPr>
          <a:xfrm>
            <a:off x="76200" y="1073106"/>
            <a:ext cx="8610600" cy="480131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RectangleTest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Rectangle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Rectangle();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Rectangle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box2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Rectangle();</a:t>
            </a:r>
          </a:p>
          <a:p>
            <a:pPr lvl="1"/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.setWidth(5);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.setHeight(10);</a:t>
            </a:r>
          </a:p>
          <a:p>
            <a:pPr lvl="1"/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box2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.setWidth(5);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box2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.setHeight(10);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box2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"Match with ==."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"Do not match with ==."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endParaRPr lang="en-US" b="1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.equals(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box2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"Match with the method equals."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"Do not match with the method equals"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5133FE-3D98-6066-A79C-977AAEBCA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469313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Demonstrating an 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equals</a:t>
            </a:r>
            <a:r>
              <a:rPr lang="en-US" sz="4000" dirty="0"/>
              <a:t> Method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3551E8-1CAD-01CD-BFB5-038FF66B5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90FC3F-659A-938D-6F69-8E3FBA059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1144C0-EA40-3BE7-5309-8C1BCE996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109603-0C8C-49FB-A53D-26219C884451}"/>
              </a:ext>
            </a:extLst>
          </p:cNvPr>
          <p:cNvSpPr/>
          <p:nvPr/>
        </p:nvSpPr>
        <p:spPr>
          <a:xfrm>
            <a:off x="5993326" y="1681607"/>
            <a:ext cx="315067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Note difference in the two comparison methods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==</a:t>
            </a:r>
            <a:r>
              <a:rPr lang="en-US" altLang="en-US" dirty="0"/>
              <a:t> versus 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.equals( 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B5B55D-FEAF-47BD-97B3-B8B3BA921E79}"/>
              </a:ext>
            </a:extLst>
          </p:cNvPr>
          <p:cNvSpPr/>
          <p:nvPr/>
        </p:nvSpPr>
        <p:spPr>
          <a:xfrm>
            <a:off x="177997" y="6211669"/>
            <a:ext cx="442408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Do not match with ==.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Match with the method equals.</a:t>
            </a:r>
            <a:endParaRPr lang="en-US" dirty="0"/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0275FBCE-C818-4D08-AEF8-C5E472C8B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86" y="5784894"/>
            <a:ext cx="3921638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/>
              <a:t>Sample screen output</a:t>
            </a:r>
          </a:p>
        </p:txBody>
      </p:sp>
    </p:spTree>
    <p:extLst>
      <p:ext uri="{BB962C8B-B14F-4D97-AF65-F5344CB8AC3E}">
        <p14:creationId xmlns:p14="http://schemas.microsoft.com/office/powerpoint/2010/main" val="2007117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A9C6A-3498-215C-F15F-3B7289EF9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Object1 = object2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0A819-9CE2-87C2-B386-3E3662885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BEE10-79E8-3676-F56B-1D7B7535D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C9AF6-33E6-17C2-ABE5-D75C84AE7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2E8363-A637-46B5-8BCB-8A3D96854ECD}"/>
              </a:ext>
            </a:extLst>
          </p:cNvPr>
          <p:cNvSpPr/>
          <p:nvPr/>
        </p:nvSpPr>
        <p:spPr>
          <a:xfrm>
            <a:off x="0" y="1079727"/>
            <a:ext cx="10043160" cy="338554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RectangleTest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lvl="1"/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Rectangle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Rectangle();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Rectangle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box2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Rectangle();</a:t>
            </a:r>
          </a:p>
          <a:p>
            <a:pPr lvl="1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.setWidth(5);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.setHeight(10);</a:t>
            </a:r>
          </a:p>
          <a:p>
            <a:pPr lvl="1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box2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.setWidth(20);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box2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.setHeight(30);</a:t>
            </a:r>
          </a:p>
          <a:p>
            <a:pPr lvl="1"/>
            <a:endParaRPr lang="en-US" sz="1600" dirty="0">
              <a:latin typeface="Consolas" panose="020B0609020204030204" pitchFamily="49" charset="0"/>
            </a:endParaRPr>
          </a:p>
          <a:p>
            <a:pPr lvl="1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box2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width of box 1 is "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.getWidth());</a:t>
            </a:r>
          </a:p>
          <a:p>
            <a:pPr lvl="1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</a:t>
            </a:r>
            <a:r>
              <a:rPr lang="en-US" sz="16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hight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of box 1 is "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box1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.getHeight());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D22FE6-9C8B-4196-AFD7-A9FCE941B6FD}"/>
              </a:ext>
            </a:extLst>
          </p:cNvPr>
          <p:cNvSpPr/>
          <p:nvPr/>
        </p:nvSpPr>
        <p:spPr>
          <a:xfrm>
            <a:off x="0" y="578775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width of box 1 is 20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height of box 1 is 30</a:t>
            </a: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247E1C7F-889C-4717-A129-765A0AA10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9030" y="5378163"/>
            <a:ext cx="4829287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/>
              <a:t>Sample screen output</a:t>
            </a:r>
          </a:p>
        </p:txBody>
      </p:sp>
    </p:spTree>
    <p:extLst>
      <p:ext uri="{BB962C8B-B14F-4D97-AF65-F5344CB8AC3E}">
        <p14:creationId xmlns:p14="http://schemas.microsoft.com/office/powerpoint/2010/main" val="1656072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Boolean-Valued Methods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en-US" dirty="0"/>
              <a:t>Methods can return a value of type </a:t>
            </a:r>
            <a:r>
              <a:rPr lang="en-US" altLang="en-US" sz="3000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endParaRPr lang="en-US" altLang="en-US" sz="3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/>
            <a:r>
              <a:rPr lang="en-US" altLang="en-US" dirty="0"/>
              <a:t>Use a </a:t>
            </a:r>
            <a:r>
              <a:rPr lang="en-US" altLang="en-US" sz="3000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r>
              <a:rPr lang="en-US" altLang="en-US" dirty="0"/>
              <a:t> value in the </a:t>
            </a:r>
            <a:r>
              <a:rPr lang="en-US" altLang="en-US" sz="3000" b="1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statement.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711491-868D-4126-98A7-9C60EE6F32FE}"/>
              </a:ext>
            </a:extLst>
          </p:cNvPr>
          <p:cNvSpPr/>
          <p:nvPr/>
        </p:nvSpPr>
        <p:spPr>
          <a:xfrm>
            <a:off x="1660358" y="320358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isPositive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&gt; 0;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5831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Parameters of a Class Type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When assignment operator used with objects of class type</a:t>
            </a:r>
          </a:p>
          <a:p>
            <a:pPr lvl="1" eaLnBrk="1" hangingPunct="1"/>
            <a:r>
              <a:rPr lang="en-US" altLang="en-US" sz="2400"/>
              <a:t>Only memory address is copied</a:t>
            </a:r>
          </a:p>
          <a:p>
            <a:pPr eaLnBrk="1" hangingPunct="1"/>
            <a:r>
              <a:rPr lang="en-US" altLang="en-US" sz="2800"/>
              <a:t>Similar to use of parameter of class type</a:t>
            </a:r>
          </a:p>
          <a:p>
            <a:pPr lvl="1" eaLnBrk="1" hangingPunct="1"/>
            <a:r>
              <a:rPr lang="en-US" altLang="en-US" sz="2400"/>
              <a:t>Memory address of actual parameter passed to formal parameter</a:t>
            </a:r>
          </a:p>
          <a:p>
            <a:pPr lvl="1" eaLnBrk="1" hangingPunct="1"/>
            <a:r>
              <a:rPr lang="en-US" altLang="en-US" sz="2400"/>
              <a:t>Formal parameter may access public elements of the class</a:t>
            </a:r>
          </a:p>
          <a:p>
            <a:pPr lvl="1" eaLnBrk="1" hangingPunct="1"/>
            <a:r>
              <a:rPr lang="en-US" altLang="en-US" sz="2400"/>
              <a:t>Actual parameter thus can be  changed by class methods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99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247C1A-2EB6-1A6D-F037-B45CDC2A0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>
            <a:extLst>
              <a:ext uri="{FF2B5EF4-FFF2-40B4-BE49-F238E27FC236}">
                <a16:creationId xmlns:a16="http://schemas.microsoft.com/office/drawing/2014/main" id="{82D9762C-BB7D-CD16-F346-816C3622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Parameters of Primitive type vs. class type</a:t>
            </a:r>
          </a:p>
        </p:txBody>
      </p:sp>
      <p:sp>
        <p:nvSpPr>
          <p:cNvPr id="65539" name="Content Placeholder 2">
            <a:extLst>
              <a:ext uri="{FF2B5EF4-FFF2-40B4-BE49-F238E27FC236}">
                <a16:creationId xmlns:a16="http://schemas.microsoft.com/office/drawing/2014/main" id="{0F6ADD0B-6691-7774-D603-FE58819C5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Parameter of primitive type initialized with value of actual parameter</a:t>
            </a:r>
          </a:p>
          <a:p>
            <a:pPr eaLnBrk="1" hangingPunct="1"/>
            <a:r>
              <a:rPr lang="en-US" altLang="en-US" sz="2800" dirty="0"/>
              <a:t>Value of actual parameter not altered by method</a:t>
            </a:r>
          </a:p>
          <a:p>
            <a:pPr eaLnBrk="1" hangingPunct="1"/>
            <a:r>
              <a:rPr lang="en-US" altLang="en-US" sz="2800" dirty="0"/>
              <a:t>Parameter of class type initialized with address of actual parameter object</a:t>
            </a:r>
          </a:p>
          <a:p>
            <a:pPr eaLnBrk="1" hangingPunct="1"/>
            <a:r>
              <a:rPr lang="en-US" altLang="en-US" sz="2800" dirty="0"/>
              <a:t>Value of actual parameter may be altered by method calls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0FBEA2-0F07-5372-EFB3-4FD6C6F6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E0B8F8-58A6-5088-9D60-D2FAB49E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9BBDF-D6FD-453E-29EF-6E07C67D8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26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98016-0B27-42A5-A25A-41655D6E8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Parameter of primitive type vs. parameter  of class Type ( Example)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7A094-16FA-4A90-E828-A5DC61E0C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E54D4-8028-F9E2-20D3-A24E0A26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CEE7-B763-0B5E-6C22-1AE128DFC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D7CC-0730-316E-8982-BF9123138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5D1A5F-6CC4-40B0-AC56-D08E8AC75422}"/>
              </a:ext>
            </a:extLst>
          </p:cNvPr>
          <p:cNvSpPr/>
          <p:nvPr/>
        </p:nvSpPr>
        <p:spPr>
          <a:xfrm>
            <a:off x="167640" y="1348607"/>
            <a:ext cx="7452360" cy="535531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ParameterDemo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fr-FR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fr-FR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setValues</a:t>
            </a:r>
            <a:r>
              <a:rPr lang="fr-FR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fr-FR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fr-FR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fr-FR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fr-FR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fr-FR" b="1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</a:p>
          <a:p>
            <a:pPr lvl="2"/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/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tryToChange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var1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</a:p>
          <a:p>
            <a:pPr lvl="1"/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	var1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tryToReplace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ParameterDemo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otherObject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</a:p>
          <a:p>
            <a:pPr lvl="1"/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otherObject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change(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ParameterDemo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otherObject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</a:p>
          <a:p>
            <a:pPr lvl="2"/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otherObject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/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otherObject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display(){</a:t>
            </a:r>
          </a:p>
          <a:p>
            <a:pPr lvl="1"/>
            <a:r>
              <a:rPr lang="es-E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s-E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s-E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s-E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s-E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s-E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= "</a:t>
            </a:r>
            <a:r>
              <a:rPr lang="es-E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s-ES" b="1" i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s-E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s-E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y = "</a:t>
            </a:r>
            <a:r>
              <a:rPr lang="es-E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s-ES" b="1" i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s-E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 }</a:t>
            </a:r>
          </a:p>
        </p:txBody>
      </p:sp>
    </p:spTree>
    <p:extLst>
      <p:ext uri="{BB962C8B-B14F-4D97-AF65-F5344CB8AC3E}">
        <p14:creationId xmlns:p14="http://schemas.microsoft.com/office/powerpoint/2010/main" val="1645359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856F4-1B1F-D890-DA48-4544621BC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F76074E-639B-4BEF-A275-D0A8AA690918}"/>
              </a:ext>
            </a:extLst>
          </p:cNvPr>
          <p:cNvSpPr/>
          <p:nvPr/>
        </p:nvSpPr>
        <p:spPr>
          <a:xfrm>
            <a:off x="53435" y="1467336"/>
            <a:ext cx="10317480" cy="526297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ParametersDemoTest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sz="1600" dirty="0">
              <a:latin typeface="Consolas" panose="020B0609020204030204" pitchFamily="49" charset="0"/>
            </a:endParaRPr>
          </a:p>
          <a:p>
            <a:pPr lvl="1"/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2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ParameterDemo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ParameterDemo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</a:p>
          <a:p>
            <a:pPr lvl="2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ParameterDemo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ParameterDemo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lvl="2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.setValues(2, 3);</a:t>
            </a:r>
          </a:p>
          <a:p>
            <a:pPr lvl="2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.setValues(7, 9);</a:t>
            </a:r>
          </a:p>
          <a:p>
            <a:pPr lvl="2"/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2"/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20;</a:t>
            </a:r>
          </a:p>
          <a:p>
            <a:pPr lvl="2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"number before calling </a:t>
            </a:r>
            <a:r>
              <a:rPr lang="en-US" sz="16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tryToChange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.tryToChange(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"number after calling </a:t>
            </a:r>
            <a:r>
              <a:rPr lang="en-US" sz="16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tryToChange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endParaRPr lang="en-US" sz="1600" dirty="0">
              <a:latin typeface="Consolas" panose="020B0609020204030204" pitchFamily="49" charset="0"/>
            </a:endParaRPr>
          </a:p>
          <a:p>
            <a:pPr lvl="2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"p2 before calling </a:t>
            </a:r>
            <a:r>
              <a:rPr lang="en-US" sz="16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tryToReplace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.display();</a:t>
            </a:r>
          </a:p>
          <a:p>
            <a:pPr lvl="2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.tryToReplace(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"p2 after calling </a:t>
            </a:r>
            <a:r>
              <a:rPr lang="en-US" sz="16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tryToReplace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.display();</a:t>
            </a:r>
          </a:p>
          <a:p>
            <a:pPr lvl="2"/>
            <a:endParaRPr lang="en-US" sz="1600" dirty="0">
              <a:latin typeface="Consolas" panose="020B0609020204030204" pitchFamily="49" charset="0"/>
            </a:endParaRPr>
          </a:p>
          <a:p>
            <a:pPr lvl="2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.change(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"p2 after calling change is "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p2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.display();}}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23A15-C7D7-87E1-54A1-85E9BD9C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34E62-8791-690F-852D-46FD824B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85042-0516-92DC-95B1-700229E23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00A2BFA-0EED-C8E4-5717-4AC38ED19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Parameter of primitive type vs. parameter  of class Type (Example)</a:t>
            </a:r>
          </a:p>
        </p:txBody>
      </p:sp>
    </p:spTree>
    <p:extLst>
      <p:ext uri="{BB962C8B-B14F-4D97-AF65-F5344CB8AC3E}">
        <p14:creationId xmlns:p14="http://schemas.microsoft.com/office/powerpoint/2010/main" val="326790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477838" y="6286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Objects and References: Outline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603250" y="2160588"/>
            <a:ext cx="8083550" cy="3965575"/>
          </a:xfrm>
        </p:spPr>
        <p:txBody>
          <a:bodyPr/>
          <a:lstStyle/>
          <a:p>
            <a:pPr eaLnBrk="1" hangingPunct="1"/>
            <a:r>
              <a:rPr lang="en-US" altLang="en-US"/>
              <a:t>Variables of a Class Type</a:t>
            </a:r>
          </a:p>
          <a:p>
            <a:pPr eaLnBrk="1" hangingPunct="1"/>
            <a:r>
              <a:rPr lang="en-US" altLang="en-US"/>
              <a:t>Defining an equals Method for a Class</a:t>
            </a:r>
          </a:p>
          <a:p>
            <a:pPr eaLnBrk="1" hangingPunct="1"/>
            <a:r>
              <a:rPr lang="en-US" altLang="en-US"/>
              <a:t>Boolean-Valued Methods</a:t>
            </a:r>
          </a:p>
          <a:p>
            <a:pPr eaLnBrk="1" hangingPunct="1"/>
            <a:r>
              <a:rPr lang="en-US" altLang="en-US"/>
              <a:t>Parameters of a Class Type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17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72FF87-E536-EAF4-2958-FEBDF6CE7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9CE90-2839-189D-5698-AF835726B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57638-550D-C708-FF30-61719F5E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2300A-0931-3579-E230-3139D88E0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A241E55-266D-74D2-9488-7A0C1630F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Parameter of primitive type vs. parameter  of class Type (Example)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7386D7-541A-4362-92BA-9C0A3B1A065B}"/>
              </a:ext>
            </a:extLst>
          </p:cNvPr>
          <p:cNvSpPr/>
          <p:nvPr/>
        </p:nvSpPr>
        <p:spPr>
          <a:xfrm>
            <a:off x="819917" y="272363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number before calling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tryToChange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is 20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number after calling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tryToChange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is 20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p2 before calling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tryToReplace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is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x = 7, y = 9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p2 after calling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tryToReplace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is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x = 7, y = 9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p2 after calling change is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x = 2, y = 3</a:t>
            </a:r>
            <a:endParaRPr lang="en-US" dirty="0"/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B531EAC7-3D0F-4C56-8761-BB0EDF489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55526"/>
            <a:ext cx="5123683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/>
              <a:t>Sample screen output</a:t>
            </a:r>
          </a:p>
        </p:txBody>
      </p:sp>
    </p:spTree>
    <p:extLst>
      <p:ext uri="{BB962C8B-B14F-4D97-AF65-F5344CB8AC3E}">
        <p14:creationId xmlns:p14="http://schemas.microsoft.com/office/powerpoint/2010/main" val="845662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Classes have </a:t>
            </a:r>
          </a:p>
          <a:p>
            <a:pPr lvl="1" eaLnBrk="1" hangingPunct="1"/>
            <a:r>
              <a:rPr lang="en-US" altLang="en-US"/>
              <a:t>Instance variables to store data</a:t>
            </a:r>
          </a:p>
          <a:p>
            <a:pPr lvl="1" eaLnBrk="1" hangingPunct="1"/>
            <a:r>
              <a:rPr lang="en-US" altLang="en-US"/>
              <a:t>Method definitions to perform actions</a:t>
            </a:r>
          </a:p>
          <a:p>
            <a:pPr eaLnBrk="1" hangingPunct="1"/>
            <a:r>
              <a:rPr lang="en-US" altLang="en-US"/>
              <a:t>Instance variables should be private</a:t>
            </a:r>
          </a:p>
          <a:p>
            <a:pPr eaLnBrk="1" hangingPunct="1"/>
            <a:r>
              <a:rPr lang="en-US" altLang="en-US"/>
              <a:t>Class needs accessor, mutator methods</a:t>
            </a:r>
          </a:p>
          <a:p>
            <a:pPr eaLnBrk="1" hangingPunct="1"/>
            <a:r>
              <a:rPr lang="en-US" altLang="en-US"/>
              <a:t>Methods may be</a:t>
            </a:r>
          </a:p>
          <a:p>
            <a:pPr lvl="1" eaLnBrk="1" hangingPunct="1"/>
            <a:r>
              <a:rPr lang="en-US" altLang="en-US"/>
              <a:t>Value returning methods</a:t>
            </a:r>
          </a:p>
          <a:p>
            <a:pPr lvl="1" eaLnBrk="1" hangingPunct="1"/>
            <a:r>
              <a:rPr lang="en-US" altLang="en-US"/>
              <a:t>Void methods that do not return a value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06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Keyword </a:t>
            </a:r>
            <a:r>
              <a:rPr lang="en-US" altLang="en-US" dirty="0">
                <a:solidFill>
                  <a:schemeClr val="tx2"/>
                </a:solidFill>
              </a:rPr>
              <a:t>this</a:t>
            </a:r>
            <a:r>
              <a:rPr lang="en-US" altLang="en-US" dirty="0"/>
              <a:t> used within method definition represents invoking object</a:t>
            </a:r>
          </a:p>
          <a:p>
            <a:pPr eaLnBrk="1" hangingPunct="1"/>
            <a:r>
              <a:rPr lang="en-US" altLang="en-US" dirty="0"/>
              <a:t>Local variables defined within method definition</a:t>
            </a:r>
          </a:p>
          <a:p>
            <a:pPr eaLnBrk="1" hangingPunct="1"/>
            <a:r>
              <a:rPr lang="en-US" altLang="en-US" dirty="0"/>
              <a:t>Formal arguments must match actual parameters with respect to number, order, and data type</a:t>
            </a:r>
          </a:p>
          <a:p>
            <a:pPr eaLnBrk="1" hangingPunct="1"/>
            <a:r>
              <a:rPr lang="en-US" altLang="en-US" dirty="0"/>
              <a:t>Formal parameters act like local variables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68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Parameter of primitive type initialized with value of actual parameter</a:t>
            </a:r>
          </a:p>
          <a:p>
            <a:pPr lvl="1" eaLnBrk="1" hangingPunct="1"/>
            <a:r>
              <a:rPr lang="en-US" altLang="en-US" sz="2400"/>
              <a:t>Value of actual parameter not altered by method</a:t>
            </a:r>
          </a:p>
          <a:p>
            <a:pPr eaLnBrk="1" hangingPunct="1"/>
            <a:r>
              <a:rPr lang="en-US" altLang="en-US" sz="2800"/>
              <a:t>Parameter of class type initialized with address of actual parameter object</a:t>
            </a:r>
          </a:p>
          <a:p>
            <a:pPr lvl="1" eaLnBrk="1" hangingPunct="1"/>
            <a:r>
              <a:rPr lang="en-US" altLang="en-US" sz="2400"/>
              <a:t>Value of actual parameter may be altered by method calls</a:t>
            </a:r>
          </a:p>
          <a:p>
            <a:pPr eaLnBrk="1" hangingPunct="1"/>
            <a:r>
              <a:rPr lang="en-US" altLang="en-US" sz="2800"/>
              <a:t>A method definition can include call to another method in same or different class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5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 of a Class Type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All variables are implemented as a memory location</a:t>
            </a:r>
          </a:p>
          <a:p>
            <a:pPr eaLnBrk="1" hangingPunct="1"/>
            <a:r>
              <a:rPr lang="en-US" altLang="en-US"/>
              <a:t>Data of </a:t>
            </a:r>
            <a:r>
              <a:rPr lang="en-US" altLang="en-US" i="1"/>
              <a:t>primitive type </a:t>
            </a:r>
            <a:r>
              <a:rPr lang="en-US" altLang="en-US"/>
              <a:t>stored in the memory location assigned to the variable</a:t>
            </a:r>
          </a:p>
          <a:p>
            <a:pPr eaLnBrk="1" hangingPunct="1"/>
            <a:r>
              <a:rPr lang="en-US" altLang="en-US"/>
              <a:t>Variable of </a:t>
            </a:r>
            <a:r>
              <a:rPr lang="en-US" altLang="en-US" i="1"/>
              <a:t>class type </a:t>
            </a:r>
            <a:r>
              <a:rPr lang="en-US" altLang="en-US"/>
              <a:t>contains memory address of object named by the variable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 of a Class Type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 itself not stored in the variable</a:t>
            </a:r>
          </a:p>
          <a:p>
            <a:pPr lvl="1" eaLnBrk="1" hangingPunct="1"/>
            <a:r>
              <a:rPr lang="en-US" altLang="en-US"/>
              <a:t>Stored elsewhere in memory</a:t>
            </a:r>
          </a:p>
          <a:p>
            <a:pPr lvl="1" eaLnBrk="1" hangingPunct="1"/>
            <a:r>
              <a:rPr lang="en-US" altLang="en-US"/>
              <a:t>Variable contains address of where it is stored</a:t>
            </a:r>
          </a:p>
          <a:p>
            <a:pPr eaLnBrk="1" hangingPunct="1"/>
            <a:r>
              <a:rPr lang="en-US" altLang="en-US"/>
              <a:t>Address called the </a:t>
            </a:r>
            <a:r>
              <a:rPr lang="en-US" altLang="en-US" i="1"/>
              <a:t>reference</a:t>
            </a:r>
            <a:r>
              <a:rPr lang="en-US" altLang="en-US"/>
              <a:t> to the variable</a:t>
            </a:r>
          </a:p>
          <a:p>
            <a:pPr eaLnBrk="1" hangingPunct="1"/>
            <a:r>
              <a:rPr lang="en-US" altLang="en-US"/>
              <a:t>A </a:t>
            </a:r>
            <a:r>
              <a:rPr lang="en-US" altLang="en-US" i="1"/>
              <a:t>reference type</a:t>
            </a:r>
            <a:r>
              <a:rPr lang="en-US" altLang="en-US"/>
              <a:t> variable holds references (memory addresses) </a:t>
            </a:r>
          </a:p>
          <a:p>
            <a:pPr lvl="1" eaLnBrk="1" hangingPunct="1"/>
            <a:r>
              <a:rPr lang="en-US" altLang="en-US"/>
              <a:t>This makes memory management of class types more efficient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54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 of a Class Type</a:t>
            </a:r>
          </a:p>
        </p:txBody>
      </p:sp>
      <p:sp>
        <p:nvSpPr>
          <p:cNvPr id="5427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Figure </a:t>
            </a:r>
            <a:br>
              <a:rPr lang="en-US" altLang="en-US"/>
            </a:br>
            <a:r>
              <a:rPr lang="en-US" altLang="en-US"/>
              <a:t>5.5a</a:t>
            </a:r>
            <a:br>
              <a:rPr lang="en-US" altLang="en-US"/>
            </a:br>
            <a:r>
              <a:rPr lang="en-US" altLang="en-US"/>
              <a:t>Behavior</a:t>
            </a:r>
            <a:br>
              <a:rPr lang="en-US" altLang="en-US"/>
            </a:br>
            <a:r>
              <a:rPr lang="en-US" altLang="en-US"/>
              <a:t>of class</a:t>
            </a:r>
            <a:br>
              <a:rPr lang="en-US" altLang="en-US"/>
            </a:br>
            <a:r>
              <a:rPr lang="en-US" altLang="en-US"/>
              <a:t>variables</a:t>
            </a:r>
          </a:p>
        </p:txBody>
      </p:sp>
      <p:pic>
        <p:nvPicPr>
          <p:cNvPr id="10547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2275" y="1419225"/>
            <a:ext cx="5321300" cy="4676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7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 of a Class Type</a:t>
            </a:r>
          </a:p>
        </p:txBody>
      </p:sp>
      <p:sp>
        <p:nvSpPr>
          <p:cNvPr id="5529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Figure </a:t>
            </a:r>
            <a:br>
              <a:rPr lang="en-US" altLang="en-US"/>
            </a:br>
            <a:r>
              <a:rPr lang="en-US" altLang="en-US"/>
              <a:t>5.5b</a:t>
            </a:r>
            <a:br>
              <a:rPr lang="en-US" altLang="en-US"/>
            </a:br>
            <a:r>
              <a:rPr lang="en-US" altLang="en-US"/>
              <a:t>Behavior</a:t>
            </a:r>
            <a:br>
              <a:rPr lang="en-US" altLang="en-US"/>
            </a:br>
            <a:r>
              <a:rPr lang="en-US" altLang="en-US"/>
              <a:t>of class</a:t>
            </a:r>
            <a:br>
              <a:rPr lang="en-US" altLang="en-US"/>
            </a:br>
            <a:r>
              <a:rPr lang="en-US" altLang="en-US"/>
              <a:t>variables</a:t>
            </a:r>
          </a:p>
        </p:txBody>
      </p:sp>
      <p:pic>
        <p:nvPicPr>
          <p:cNvPr id="10752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7700" y="1744663"/>
            <a:ext cx="5480050" cy="417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 of a Class Type</a:t>
            </a:r>
          </a:p>
        </p:txBody>
      </p:sp>
      <p:sp>
        <p:nvSpPr>
          <p:cNvPr id="56323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Figure </a:t>
            </a:r>
            <a:br>
              <a:rPr lang="en-US" altLang="en-US"/>
            </a:br>
            <a:r>
              <a:rPr lang="en-US" altLang="en-US"/>
              <a:t>5.5c</a:t>
            </a:r>
            <a:br>
              <a:rPr lang="en-US" altLang="en-US"/>
            </a:br>
            <a:r>
              <a:rPr lang="en-US" altLang="en-US"/>
              <a:t>Behavior</a:t>
            </a:r>
            <a:br>
              <a:rPr lang="en-US" altLang="en-US"/>
            </a:br>
            <a:r>
              <a:rPr lang="en-US" altLang="en-US"/>
              <a:t>of class</a:t>
            </a:r>
            <a:br>
              <a:rPr lang="en-US" altLang="en-US"/>
            </a:br>
            <a:r>
              <a:rPr lang="en-US" altLang="en-US"/>
              <a:t>variables</a:t>
            </a:r>
          </a:p>
        </p:txBody>
      </p:sp>
      <p:pic>
        <p:nvPicPr>
          <p:cNvPr id="10957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3513" y="1870075"/>
            <a:ext cx="6008687" cy="3735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4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 of a Class Type</a:t>
            </a:r>
          </a:p>
        </p:txBody>
      </p:sp>
      <p:sp>
        <p:nvSpPr>
          <p:cNvPr id="57347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Figure </a:t>
            </a:r>
            <a:br>
              <a:rPr lang="en-US" altLang="en-US"/>
            </a:br>
            <a:r>
              <a:rPr lang="en-US" altLang="en-US"/>
              <a:t>5.5d</a:t>
            </a:r>
            <a:br>
              <a:rPr lang="en-US" altLang="en-US"/>
            </a:br>
            <a:r>
              <a:rPr lang="en-US" altLang="en-US"/>
              <a:t>Behavior</a:t>
            </a:r>
            <a:br>
              <a:rPr lang="en-US" altLang="en-US"/>
            </a:br>
            <a:r>
              <a:rPr lang="en-US" altLang="en-US"/>
              <a:t>of class</a:t>
            </a:r>
            <a:br>
              <a:rPr lang="en-US" altLang="en-US"/>
            </a:br>
            <a:r>
              <a:rPr lang="en-US" altLang="en-US"/>
              <a:t>variables</a:t>
            </a:r>
          </a:p>
        </p:txBody>
      </p:sp>
      <p:pic>
        <p:nvPicPr>
          <p:cNvPr id="11162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1938" y="1855788"/>
            <a:ext cx="5919787" cy="3817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4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 of a Class Type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Figure </a:t>
            </a:r>
            <a:br>
              <a:rPr lang="en-US" altLang="en-US"/>
            </a:br>
            <a:r>
              <a:rPr lang="en-US" altLang="en-US"/>
              <a:t>5.6a</a:t>
            </a:r>
            <a:br>
              <a:rPr lang="en-US" altLang="en-US"/>
            </a:br>
            <a:r>
              <a:rPr lang="en-US" altLang="en-US"/>
              <a:t>Dangers of</a:t>
            </a:r>
            <a:br>
              <a:rPr lang="en-US" altLang="en-US"/>
            </a:br>
            <a:r>
              <a:rPr lang="en-US" altLang="en-US"/>
              <a:t>using </a:t>
            </a:r>
            <a:r>
              <a:rPr lang="en-US" altLang="en-US" sz="3000" b="1">
                <a:solidFill>
                  <a:schemeClr val="accent2"/>
                </a:solidFill>
                <a:latin typeface="Courier New" pitchFamily="49" charset="0"/>
              </a:rPr>
              <a:t>==</a:t>
            </a:r>
            <a:br>
              <a:rPr lang="en-US" altLang="en-US"/>
            </a:br>
            <a:r>
              <a:rPr lang="en-US" altLang="en-US"/>
              <a:t>with objects</a:t>
            </a:r>
          </a:p>
        </p:txBody>
      </p:sp>
      <p:pic>
        <p:nvPicPr>
          <p:cNvPr id="11366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7213" y="1855788"/>
            <a:ext cx="5741987" cy="346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62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63646-6EEF-41AE-ADAF-319E4A905E88}"/>
</file>

<file path=customXml/itemProps2.xml><?xml version="1.0" encoding="utf-8"?>
<ds:datastoreItem xmlns:ds="http://schemas.openxmlformats.org/officeDocument/2006/customXml" ds:itemID="{58C677D2-69EB-48EE-B957-837C49D47C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1080EA-68C0-4C83-A67C-6A3102D8FA4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2943</TotalTime>
  <Words>1653</Words>
  <Application>Microsoft Office PowerPoint</Application>
  <PresentationFormat>On-screen Show (4:3)</PresentationFormat>
  <Paragraphs>252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Consolas</vt:lpstr>
      <vt:lpstr>Courier New</vt:lpstr>
      <vt:lpstr>Times New Roman</vt:lpstr>
      <vt:lpstr>Clarity</vt:lpstr>
      <vt:lpstr>Objects and References</vt:lpstr>
      <vt:lpstr>Objects and References: Outline</vt:lpstr>
      <vt:lpstr>Variables of a Class Type</vt:lpstr>
      <vt:lpstr>Variables of a Class Type</vt:lpstr>
      <vt:lpstr>Variables of a Class Type</vt:lpstr>
      <vt:lpstr>Variables of a Class Type</vt:lpstr>
      <vt:lpstr>Variables of a Class Type</vt:lpstr>
      <vt:lpstr>Variables of a Class Type</vt:lpstr>
      <vt:lpstr>Variables of a Class Type</vt:lpstr>
      <vt:lpstr>Variables of a Class Type</vt:lpstr>
      <vt:lpstr>Defining an equals Method</vt:lpstr>
      <vt:lpstr>Demonstrating an equals Method</vt:lpstr>
      <vt:lpstr>Demonstrating an equals Method</vt:lpstr>
      <vt:lpstr>Object1 = object2</vt:lpstr>
      <vt:lpstr>Boolean-Valued Methods</vt:lpstr>
      <vt:lpstr>Parameters of a Class Type</vt:lpstr>
      <vt:lpstr>Parameters of Primitive type vs. class type</vt:lpstr>
      <vt:lpstr>Parameter of primitive type vs. parameter  of class Type ( Example)</vt:lpstr>
      <vt:lpstr>Parameter of primitive type vs. parameter  of class Type (Example)</vt:lpstr>
      <vt:lpstr>Parameter of primitive type vs. parameter  of class Type (Example)</vt:lpstr>
      <vt:lpstr>Summary</vt:lpstr>
      <vt:lpstr>Summary</vt:lpstr>
      <vt:lpstr>Summary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Zahida Almuallem</cp:lastModifiedBy>
  <cp:revision>236</cp:revision>
  <dcterms:created xsi:type="dcterms:W3CDTF">2004-08-20T17:48:18Z</dcterms:created>
  <dcterms:modified xsi:type="dcterms:W3CDTF">2025-02-19T11:15:18Z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67200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