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2" r:id="rId4"/>
  </p:sldMasterIdLst>
  <p:notesMasterIdLst>
    <p:notesMasterId r:id="rId22"/>
  </p:notesMasterIdLst>
  <p:handoutMasterIdLst>
    <p:handoutMasterId r:id="rId23"/>
  </p:handoutMasterIdLst>
  <p:sldIdLst>
    <p:sldId id="545" r:id="rId5"/>
    <p:sldId id="546" r:id="rId6"/>
    <p:sldId id="547" r:id="rId7"/>
    <p:sldId id="550" r:id="rId8"/>
    <p:sldId id="608" r:id="rId9"/>
    <p:sldId id="610" r:id="rId10"/>
    <p:sldId id="609" r:id="rId11"/>
    <p:sldId id="553" r:id="rId12"/>
    <p:sldId id="611" r:id="rId13"/>
    <p:sldId id="558" r:id="rId14"/>
    <p:sldId id="615" r:id="rId15"/>
    <p:sldId id="616" r:id="rId16"/>
    <p:sldId id="617" r:id="rId17"/>
    <p:sldId id="618" r:id="rId18"/>
    <p:sldId id="619" r:id="rId19"/>
    <p:sldId id="566" r:id="rId20"/>
    <p:sldId id="614" r:id="rId21"/>
  </p:sldIdLst>
  <p:sldSz cx="9144000" cy="6858000" type="screen4x3"/>
  <p:notesSz cx="6934200" cy="10071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FFCC"/>
    <a:srgbClr val="FF0000"/>
    <a:srgbClr val="FFDD87"/>
    <a:srgbClr val="FF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2E45B6-C836-33F9-9A76-B94D90B23BB1}" v="7" dt="2024-10-08T07:22:2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1" autoAdjust="0"/>
    <p:restoredTop sz="88231" autoAdjust="0"/>
  </p:normalViewPr>
  <p:slideViewPr>
    <p:cSldViewPr snapToGrid="0">
      <p:cViewPr varScale="1">
        <p:scale>
          <a:sx n="112" d="100"/>
          <a:sy n="112" d="100"/>
        </p:scale>
        <p:origin x="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90" y="-108"/>
      </p:cViewPr>
      <p:guideLst>
        <p:guide orient="horz" pos="31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ida Almuallem" userId="S::zalmuallem@ksu.edu.sa::f6b0df71-4211-47d6-8039-1fe1a1bb5bdb" providerId="AD" clId="Web-{0849EAC3-FBEC-94A4-05E7-A632655BEE65}"/>
    <pc:docChg chg="modSld">
      <pc:chgData name="Zahida Almuallem" userId="S::zalmuallem@ksu.edu.sa::f6b0df71-4211-47d6-8039-1fe1a1bb5bdb" providerId="AD" clId="Web-{0849EAC3-FBEC-94A4-05E7-A632655BEE65}" dt="2024-10-03T04:40:29.257" v="2" actId="20577"/>
      <pc:docMkLst>
        <pc:docMk/>
      </pc:docMkLst>
      <pc:sldChg chg="modSp">
        <pc:chgData name="Zahida Almuallem" userId="S::zalmuallem@ksu.edu.sa::f6b0df71-4211-47d6-8039-1fe1a1bb5bdb" providerId="AD" clId="Web-{0849EAC3-FBEC-94A4-05E7-A632655BEE65}" dt="2024-10-03T04:40:29.257" v="2" actId="20577"/>
        <pc:sldMkLst>
          <pc:docMk/>
          <pc:sldMk cId="531400624" sldId="611"/>
        </pc:sldMkLst>
        <pc:spChg chg="mod">
          <ac:chgData name="Zahida Almuallem" userId="S::zalmuallem@ksu.edu.sa::f6b0df71-4211-47d6-8039-1fe1a1bb5bdb" providerId="AD" clId="Web-{0849EAC3-FBEC-94A4-05E7-A632655BEE65}" dt="2024-10-03T04:40:29.257" v="2" actId="20577"/>
          <ac:spMkLst>
            <pc:docMk/>
            <pc:sldMk cId="531400624" sldId="611"/>
            <ac:spMk id="35843" creationId="{00000000-0000-0000-0000-000000000000}"/>
          </ac:spMkLst>
        </pc:spChg>
      </pc:sldChg>
    </pc:docChg>
  </pc:docChgLst>
  <pc:docChgLst>
    <pc:chgData name="Zahida Almuallem" userId="S::zalmuallem@ksu.edu.sa::f6b0df71-4211-47d6-8039-1fe1a1bb5bdb" providerId="AD" clId="Web-{1BED6EA3-D412-491B-819A-B674DC7CCBC7}"/>
    <pc:docChg chg="modSld">
      <pc:chgData name="Zahida Almuallem" userId="S::zalmuallem@ksu.edu.sa::f6b0df71-4211-47d6-8039-1fe1a1bb5bdb" providerId="AD" clId="Web-{1BED6EA3-D412-491B-819A-B674DC7CCBC7}" dt="2024-09-26T04:25:52.653" v="59"/>
      <pc:docMkLst>
        <pc:docMk/>
      </pc:docMkLst>
      <pc:sldChg chg="modNotes">
        <pc:chgData name="Zahida Almuallem" userId="S::zalmuallem@ksu.edu.sa::f6b0df71-4211-47d6-8039-1fe1a1bb5bdb" providerId="AD" clId="Web-{1BED6EA3-D412-491B-819A-B674DC7CCBC7}" dt="2024-09-26T04:25:52.653" v="59"/>
        <pc:sldMkLst>
          <pc:docMk/>
          <pc:sldMk cId="3850660166" sldId="614"/>
        </pc:sldMkLst>
      </pc:sldChg>
    </pc:docChg>
  </pc:docChgLst>
  <pc:docChgLst>
    <pc:chgData name="Zahida Almuallem" userId="S::zalmuallem@ksu.edu.sa::f6b0df71-4211-47d6-8039-1fe1a1bb5bdb" providerId="AD" clId="Web-{0AB07C50-685F-1AA7-7FA4-096CB326FE12}"/>
    <pc:docChg chg="modSld">
      <pc:chgData name="Zahida Almuallem" userId="S::zalmuallem@ksu.edu.sa::f6b0df71-4211-47d6-8039-1fe1a1bb5bdb" providerId="AD" clId="Web-{0AB07C50-685F-1AA7-7FA4-096CB326FE12}" dt="2024-10-03T04:44:34.661" v="2" actId="20577"/>
      <pc:docMkLst>
        <pc:docMk/>
      </pc:docMkLst>
      <pc:sldChg chg="modSp">
        <pc:chgData name="Zahida Almuallem" userId="S::zalmuallem@ksu.edu.sa::f6b0df71-4211-47d6-8039-1fe1a1bb5bdb" providerId="AD" clId="Web-{0AB07C50-685F-1AA7-7FA4-096CB326FE12}" dt="2024-10-03T04:44:34.661" v="2" actId="20577"/>
        <pc:sldMkLst>
          <pc:docMk/>
          <pc:sldMk cId="124049152" sldId="558"/>
        </pc:sldMkLst>
        <pc:spChg chg="mod">
          <ac:chgData name="Zahida Almuallem" userId="S::zalmuallem@ksu.edu.sa::f6b0df71-4211-47d6-8039-1fe1a1bb5bdb" providerId="AD" clId="Web-{0AB07C50-685F-1AA7-7FA4-096CB326FE12}" dt="2024-10-03T04:44:34.661" v="2" actId="20577"/>
          <ac:spMkLst>
            <pc:docMk/>
            <pc:sldMk cId="124049152" sldId="558"/>
            <ac:spMk id="40963" creationId="{00000000-0000-0000-0000-000000000000}"/>
          </ac:spMkLst>
        </pc:spChg>
      </pc:sldChg>
    </pc:docChg>
  </pc:docChgLst>
  <pc:docChgLst>
    <pc:chgData name="Zahida Almuallem" userId="S::zalmuallem@ksu.edu.sa::f6b0df71-4211-47d6-8039-1fe1a1bb5bdb" providerId="AD" clId="Web-{6E77B8C8-C530-8E80-063C-456F12D0F5B9}"/>
    <pc:docChg chg="modSld">
      <pc:chgData name="Zahida Almuallem" userId="S::zalmuallem@ksu.edu.sa::f6b0df71-4211-47d6-8039-1fe1a1bb5bdb" providerId="AD" clId="Web-{6E77B8C8-C530-8E80-063C-456F12D0F5B9}" dt="2024-09-26T04:33:42.888" v="96" actId="20577"/>
      <pc:docMkLst>
        <pc:docMk/>
      </pc:docMkLst>
      <pc:sldChg chg="modNotes">
        <pc:chgData name="Zahida Almuallem" userId="S::zalmuallem@ksu.edu.sa::f6b0df71-4211-47d6-8039-1fe1a1bb5bdb" providerId="AD" clId="Web-{6E77B8C8-C530-8E80-063C-456F12D0F5B9}" dt="2024-09-26T04:30:08.600" v="64"/>
        <pc:sldMkLst>
          <pc:docMk/>
          <pc:sldMk cId="3850660166" sldId="614"/>
        </pc:sldMkLst>
      </pc:sldChg>
      <pc:sldChg chg="modSp modNotes">
        <pc:chgData name="Zahida Almuallem" userId="S::zalmuallem@ksu.edu.sa::f6b0df71-4211-47d6-8039-1fe1a1bb5bdb" providerId="AD" clId="Web-{6E77B8C8-C530-8E80-063C-456F12D0F5B9}" dt="2024-09-26T04:33:31.731" v="94" actId="20577"/>
        <pc:sldMkLst>
          <pc:docMk/>
          <pc:sldMk cId="1177565580" sldId="615"/>
        </pc:sldMkLst>
        <pc:spChg chg="mod">
          <ac:chgData name="Zahida Almuallem" userId="S::zalmuallem@ksu.edu.sa::f6b0df71-4211-47d6-8039-1fe1a1bb5bdb" providerId="AD" clId="Web-{6E77B8C8-C530-8E80-063C-456F12D0F5B9}" dt="2024-09-26T04:33:31.731" v="94" actId="20577"/>
          <ac:spMkLst>
            <pc:docMk/>
            <pc:sldMk cId="1177565580" sldId="615"/>
            <ac:spMk id="3" creationId="{BB7C1E5E-A020-E0A6-77AE-3C1719AFFC6A}"/>
          </ac:spMkLst>
        </pc:spChg>
        <pc:picChg chg="mod">
          <ac:chgData name="Zahida Almuallem" userId="S::zalmuallem@ksu.edu.sa::f6b0df71-4211-47d6-8039-1fe1a1bb5bdb" providerId="AD" clId="Web-{6E77B8C8-C530-8E80-063C-456F12D0F5B9}" dt="2024-09-26T04:32:04.869" v="88" actId="1076"/>
          <ac:picMkLst>
            <pc:docMk/>
            <pc:sldMk cId="1177565580" sldId="615"/>
            <ac:picMk id="7" creationId="{499D3FC1-3340-FF38-8E4A-F17EEA74DE84}"/>
          </ac:picMkLst>
        </pc:picChg>
      </pc:sldChg>
      <pc:sldChg chg="modSp">
        <pc:chgData name="Zahida Almuallem" userId="S::zalmuallem@ksu.edu.sa::f6b0df71-4211-47d6-8039-1fe1a1bb5bdb" providerId="AD" clId="Web-{6E77B8C8-C530-8E80-063C-456F12D0F5B9}" dt="2024-09-26T04:33:42.888" v="96" actId="20577"/>
        <pc:sldMkLst>
          <pc:docMk/>
          <pc:sldMk cId="1584297439" sldId="616"/>
        </pc:sldMkLst>
        <pc:spChg chg="mod">
          <ac:chgData name="Zahida Almuallem" userId="S::zalmuallem@ksu.edu.sa::f6b0df71-4211-47d6-8039-1fe1a1bb5bdb" providerId="AD" clId="Web-{6E77B8C8-C530-8E80-063C-456F12D0F5B9}" dt="2024-09-26T04:33:42.888" v="96" actId="20577"/>
          <ac:spMkLst>
            <pc:docMk/>
            <pc:sldMk cId="1584297439" sldId="616"/>
            <ac:spMk id="3" creationId="{064CE0D5-86C8-91EE-848B-212FFCFAA382}"/>
          </ac:spMkLst>
        </pc:spChg>
      </pc:sldChg>
    </pc:docChg>
  </pc:docChgLst>
  <pc:docChgLst>
    <pc:chgData name="Rasha Mohammad Aleidan" userId="S::raleidan@ksu.edu.sa::261985e9-b7c9-4ee3-b6c3-5b921d41b5c4" providerId="AD" clId="Web-{5B2E45B6-C836-33F9-9A76-B94D90B23BB1}"/>
    <pc:docChg chg="modSld">
      <pc:chgData name="Rasha Mohammad Aleidan" userId="S::raleidan@ksu.edu.sa::261985e9-b7c9-4ee3-b6c3-5b921d41b5c4" providerId="AD" clId="Web-{5B2E45B6-C836-33F9-9A76-B94D90B23BB1}" dt="2024-10-08T07:22:20.011" v="6" actId="14100"/>
      <pc:docMkLst>
        <pc:docMk/>
      </pc:docMkLst>
      <pc:sldChg chg="modSp">
        <pc:chgData name="Rasha Mohammad Aleidan" userId="S::raleidan@ksu.edu.sa::261985e9-b7c9-4ee3-b6c3-5b921d41b5c4" providerId="AD" clId="Web-{5B2E45B6-C836-33F9-9A76-B94D90B23BB1}" dt="2024-10-08T07:15:05.832" v="1" actId="14100"/>
        <pc:sldMkLst>
          <pc:docMk/>
          <pc:sldMk cId="909345772" sldId="617"/>
        </pc:sldMkLst>
        <pc:picChg chg="mod">
          <ac:chgData name="Rasha Mohammad Aleidan" userId="S::raleidan@ksu.edu.sa::261985e9-b7c9-4ee3-b6c3-5b921d41b5c4" providerId="AD" clId="Web-{5B2E45B6-C836-33F9-9A76-B94D90B23BB1}" dt="2024-10-08T07:15:05.832" v="1" actId="14100"/>
          <ac:picMkLst>
            <pc:docMk/>
            <pc:sldMk cId="909345772" sldId="617"/>
            <ac:picMk id="7" creationId="{95DA1495-49B4-B9C8-F23A-5AB501D6838A}"/>
          </ac:picMkLst>
        </pc:picChg>
      </pc:sldChg>
      <pc:sldChg chg="modSp">
        <pc:chgData name="Rasha Mohammad Aleidan" userId="S::raleidan@ksu.edu.sa::261985e9-b7c9-4ee3-b6c3-5b921d41b5c4" providerId="AD" clId="Web-{5B2E45B6-C836-33F9-9A76-B94D90B23BB1}" dt="2024-10-08T07:22:20.011" v="6" actId="14100"/>
        <pc:sldMkLst>
          <pc:docMk/>
          <pc:sldMk cId="2810375577" sldId="618"/>
        </pc:sldMkLst>
        <pc:picChg chg="mod">
          <ac:chgData name="Rasha Mohammad Aleidan" userId="S::raleidan@ksu.edu.sa::261985e9-b7c9-4ee3-b6c3-5b921d41b5c4" providerId="AD" clId="Web-{5B2E45B6-C836-33F9-9A76-B94D90B23BB1}" dt="2024-10-08T07:22:20.011" v="6" actId="14100"/>
          <ac:picMkLst>
            <pc:docMk/>
            <pc:sldMk cId="2810375577" sldId="618"/>
            <ac:picMk id="7" creationId="{AF6B3F28-A48F-D4E8-636C-74E34ED89D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t" anchorCtr="0" compatLnSpc="1">
            <a:prstTxWarp prst="textNoShape">
              <a:avLst/>
            </a:prstTxWarp>
          </a:bodyPr>
          <a:lstStyle>
            <a:lvl1pPr algn="r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67863"/>
            <a:ext cx="300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l" defTabSz="97155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567863"/>
            <a:ext cx="3005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64" tIns="48582" rIns="97164" bIns="48582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278148-B7A2-4060-AB37-ECED51E077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7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55650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83138"/>
            <a:ext cx="5546725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9566275"/>
            <a:ext cx="3005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68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You don't need to go over them. Ask the students to explore these examples.  5.14 </a:t>
            </a:r>
            <a:r>
              <a:rPr lang="en-US">
                <a:latin typeface="Calibri"/>
                <a:ea typeface="Calibri"/>
                <a:cs typeface="Calibri"/>
              </a:rPr>
              <a:t>and</a:t>
            </a:r>
            <a:r>
              <a:rPr lang="en-US" dirty="0">
                <a:latin typeface="Calibri"/>
                <a:ea typeface="Calibri"/>
                <a:cs typeface="Calibri"/>
              </a:rPr>
              <a:t> 5.13  already present on the slides( purchase class and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60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Abstraction will be covered in more detail in CSC113</a:t>
            </a:r>
          </a:p>
          <a:p>
            <a:pPr eaLnBrk="1" hangingPunct="1"/>
            <a:r>
              <a:rPr lang="en-US" altLang="en-US" dirty="0"/>
              <a:t>Pre and post conditions will be emphasized</a:t>
            </a:r>
            <a:r>
              <a:rPr lang="en-US" altLang="en-US" baseline="0" dirty="0"/>
              <a:t> in your Data Structures course.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Do you know what is the code inside the String methods?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If no </a:t>
            </a:r>
            <a:r>
              <a:rPr lang="en-US" alt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modifier is specified, the default is 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package-private </a:t>
            </a:r>
            <a:r>
              <a:rPr lang="en-US" alt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it will act as public within the package.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(Example is different from</a:t>
            </a:r>
            <a:r>
              <a:rPr lang="en-US" baseline="0" dirty="0"/>
              <a:t> the book a little bit)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38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06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effectLst/>
                <a:latin typeface="Consolas" panose="020B0609020204030204" pitchFamily="49" charset="0"/>
              </a:rPr>
              <a:t>6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Done!</a:t>
            </a:r>
            <a:endParaRPr lang="en-SA" dirty="0">
              <a:effectLst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A" dirty="0">
                <a:latin typeface="Times New Roman"/>
                <a:cs typeface="Times New Roman"/>
              </a:rPr>
              <a:t>This example exist on the book . Y</a:t>
            </a:r>
            <a:r>
              <a:rPr lang="en-US" dirty="0">
                <a:latin typeface="Times New Roman"/>
                <a:cs typeface="Times New Roman"/>
              </a:rPr>
              <a:t>ou</a:t>
            </a:r>
            <a:r>
              <a:rPr lang="en-SA" dirty="0">
                <a:latin typeface="Times New Roman"/>
                <a:cs typeface="Times New Roman"/>
              </a:rPr>
              <a:t> need to let the students think:</a:t>
            </a:r>
            <a:endParaRPr lang="en-US" dirty="0"/>
          </a:p>
          <a:p>
            <a:r>
              <a:rPr lang="en-SA" dirty="0">
                <a:latin typeface="Times New Roman"/>
                <a:cs typeface="Times New Roman"/>
              </a:rPr>
              <a:t>1-  what information cou</a:t>
            </a:r>
            <a:r>
              <a:rPr lang="en-US" dirty="0">
                <a:latin typeface="Times New Roman"/>
                <a:cs typeface="Times New Roman"/>
              </a:rPr>
              <a:t>ld be </a:t>
            </a:r>
            <a:r>
              <a:rPr lang="en-SA" dirty="0">
                <a:latin typeface="Times New Roman"/>
                <a:cs typeface="Times New Roman"/>
              </a:rPr>
              <a:t>relevant ?</a:t>
            </a:r>
            <a:endParaRPr lang="en-SA" dirty="0">
              <a:cs typeface="Times New Roman" pitchFamily="18" charset="0"/>
            </a:endParaRPr>
          </a:p>
          <a:p>
            <a:r>
              <a:rPr lang="en-SA" dirty="0">
                <a:latin typeface="Times New Roman"/>
                <a:cs typeface="Times New Roman"/>
              </a:rPr>
              <a:t>2- what action may sound reasonable? </a:t>
            </a:r>
            <a:endParaRPr lang="en-SA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A1F3-897E-4A21-9367-5BC43D3B26A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30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0736"/>
            <a:ext cx="7848600" cy="1927225"/>
          </a:xfrm>
        </p:spPr>
        <p:txBody>
          <a:bodyPr anchor="b">
            <a:noAutofit/>
          </a:bodyPr>
          <a:lstStyle>
            <a:lvl1pPr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8433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DC218-EA44-478C-BF43-3DEB6C7888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57765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5463"/>
            <a:ext cx="450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12988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0505-41FB-4F80-BD79-73B24DDB7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6CAE0-C477-4820-AE6B-7D8D6E5B4F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6ED5-0754-49B6-AC84-C769BA21A6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2C9BF-6260-4CDF-B0BA-922492E101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0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Java Programming: From Problem Analysis to Program Design, 4e</a:t>
            </a:r>
          </a:p>
        </p:txBody>
      </p:sp>
      <p:sp>
        <p:nvSpPr>
          <p:cNvPr id="5" name="Slide Number Placeholder 102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17AC-6A6E-5447-88EE-974C578FC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89146"/>
            <a:ext cx="9144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4F29C-54A9-44C4-8AB0-D66FEB889A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D37DE-1D29-4F48-9C12-63028C1848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53E28-4C43-4ECA-8017-28609562B8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A97D7-1E5C-49DF-BF0F-6A23C2D041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B55FD-3F78-4E01-81A3-AEAB7AC997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59" y="454573"/>
            <a:ext cx="8923282" cy="6245774"/>
          </a:xfrm>
        </p:spPr>
        <p:txBody>
          <a:bodyPr>
            <a:normAutofit/>
          </a:bodyPr>
          <a:lstStyle>
            <a:lvl1pPr marL="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1pPr>
            <a:lvl2pPr marL="274320" indent="0">
              <a:buNone/>
              <a:defRPr lang="en-US" sz="1800" b="1" kern="1200" dirty="0" smtClean="0">
                <a:solidFill>
                  <a:schemeClr val="accent2"/>
                </a:solidFill>
                <a:latin typeface="Courier New" pitchFamily="49" charset="0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6546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0358" y="18288"/>
            <a:ext cx="588344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3DECE-5AC0-4C5E-9FAD-4889AB0DCB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85800" y="6400800"/>
            <a:ext cx="822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9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3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5" r:id="rId9"/>
    <p:sldLayoutId id="2147483930" r:id="rId10"/>
    <p:sldLayoutId id="2147483931" r:id="rId11"/>
    <p:sldLayoutId id="2147483932" r:id="rId12"/>
    <p:sldLayoutId id="2147483933" r:id="rId13"/>
    <p:sldLayoutId id="2147483936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 Hiding and Encapsulation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 5.2</a:t>
            </a:r>
          </a:p>
        </p:txBody>
      </p:sp>
    </p:spTree>
    <p:extLst>
      <p:ext uri="{BB962C8B-B14F-4D97-AF65-F5344CB8AC3E}">
        <p14:creationId xmlns:p14="http://schemas.microsoft.com/office/powerpoint/2010/main" val="42583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Methods Calling Methods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A method body may call any other method</a:t>
            </a:r>
          </a:p>
          <a:p>
            <a:pPr eaLnBrk="1" hangingPunct="1"/>
            <a:r>
              <a:rPr lang="en-US" altLang="en-US" dirty="0"/>
              <a:t>If the invoked method is within the same class</a:t>
            </a:r>
          </a:p>
          <a:p>
            <a:pPr marL="274320" lvl="1" indent="0" eaLnBrk="1" hangingPunct="1">
              <a:buNone/>
            </a:pPr>
            <a:r>
              <a:rPr lang="en-US" altLang="en-US" dirty="0"/>
              <a:t>Need not use prefix of receiving object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method1 (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x,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y)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SA" sz="1800" b="1" dirty="0">
                <a:effectLst/>
                <a:latin typeface="Consolas" panose="020B0609020204030204" pitchFamily="49" charset="0"/>
              </a:rPr>
              <a:t>{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sum =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method2(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x,y); </a:t>
            </a:r>
            <a:br>
              <a:rPr lang="en-SA" sz="1800" b="1" dirty="0">
                <a:effectLst/>
                <a:latin typeface="Consolas" panose="020B0609020204030204" pitchFamily="49" charset="0"/>
              </a:rPr>
            </a:br>
            <a:r>
              <a:rPr lang="en-US" sz="1800" b="1" dirty="0">
                <a:effectLst/>
                <a:latin typeface="Consolas" panose="020B0609020204030204" pitchFamily="49" charset="0"/>
              </a:rPr>
              <a:t>x++;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y++;</a:t>
            </a:r>
            <a:br>
              <a:rPr lang="en-SA" sz="1800" b="1" dirty="0">
                <a:effectLst/>
                <a:latin typeface="Consolas" panose="020B0609020204030204" pitchFamily="49" charset="0"/>
              </a:rPr>
            </a:br>
            <a:r>
              <a:rPr lang="en-US" sz="1800" dirty="0">
                <a:effectLst/>
                <a:latin typeface="Consolas" panose="020B0609020204030204" pitchFamily="49" charset="0"/>
              </a:rPr>
              <a:t>method3(</a:t>
            </a:r>
            <a:r>
              <a:rPr lang="en-US" sz="1800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sum);</a:t>
            </a:r>
            <a:r>
              <a:rPr lang="en-SA" sz="1800" dirty="0">
                <a:effectLst/>
                <a:latin typeface="Consolas" panose="020B0609020204030204" pitchFamily="49" charset="0"/>
              </a:rPr>
              <a:t> </a:t>
            </a:r>
            <a:r>
              <a:rPr lang="en-SA" sz="1800" dirty="0">
                <a:latin typeface="Consolas" panose="020B0609020204030204" pitchFamily="49" charset="0"/>
              </a:rPr>
              <a:t>}</a:t>
            </a:r>
            <a:endParaRPr lang="en-SA" dirty="0">
              <a:effectLst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/>
              </a:rPr>
              <a:t>public int </a:t>
            </a:r>
            <a:r>
              <a:rPr lang="en-US" sz="1800" b="1" dirty="0">
                <a:effectLst/>
                <a:latin typeface="Consolas"/>
              </a:rPr>
              <a:t>method2(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/>
              </a:rPr>
              <a:t>int </a:t>
            </a:r>
            <a:r>
              <a:rPr lang="en-US" sz="1800" b="1" dirty="0" err="1">
                <a:solidFill>
                  <a:srgbClr val="7C0054"/>
                </a:solidFill>
                <a:latin typeface="Consolas"/>
              </a:rPr>
              <a:t>i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/>
              </a:rPr>
              <a:t>,</a:t>
            </a:r>
            <a:r>
              <a:rPr lang="en-SA" sz="1800" b="1" dirty="0">
                <a:effectLst/>
                <a:latin typeface="Consolas"/>
              </a:rPr>
              <a:t>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/>
              </a:rPr>
              <a:t>j)</a:t>
            </a:r>
            <a:r>
              <a:rPr lang="en-SA" sz="1800" b="1" dirty="0">
                <a:effectLst/>
                <a:latin typeface="Consolas"/>
              </a:rPr>
              <a:t> </a:t>
            </a:r>
          </a:p>
          <a:p>
            <a:pPr marL="0" indent="0">
              <a:buNone/>
            </a:pPr>
            <a:r>
              <a:rPr lang="en-SA" sz="1800" b="1" dirty="0">
                <a:effectLst/>
                <a:latin typeface="Consolas" panose="020B0609020204030204" pitchFamily="49" charset="0"/>
              </a:rPr>
              <a:t>{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i++;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i +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j;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endParaRPr lang="en-SA" dirty="0">
              <a:effectLst/>
            </a:endParaRPr>
          </a:p>
          <a:p>
            <a:pPr marL="0" indent="0">
              <a:buNone/>
            </a:pPr>
            <a:r>
              <a:rPr lang="en-SA" sz="1800" dirty="0">
                <a:effectLst/>
                <a:latin typeface="Consolas" panose="020B0609020204030204" pitchFamily="49" charset="0"/>
              </a:rPr>
              <a:t>} </a:t>
            </a:r>
            <a:endParaRPr lang="en-SA" dirty="0">
              <a:effectLst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method3(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) </a:t>
            </a:r>
          </a:p>
          <a:p>
            <a:pPr marL="0" indent="0">
              <a:buNone/>
            </a:pPr>
            <a:r>
              <a:rPr lang="en-SA" sz="1800" b="1" dirty="0">
                <a:effectLst/>
                <a:latin typeface="Consolas" panose="020B0609020204030204" pitchFamily="49" charset="0"/>
              </a:rPr>
              <a:t>{</a:t>
            </a:r>
            <a:r>
              <a:rPr lang="en-US" sz="1800" dirty="0">
                <a:effectLst/>
                <a:latin typeface="Consolas" panose="020B0609020204030204" pitchFamily="49" charset="0"/>
              </a:rPr>
              <a:t>S</a:t>
            </a:r>
            <a:r>
              <a:rPr lang="en-SA" sz="1800" dirty="0">
                <a:effectLst/>
                <a:latin typeface="Consolas" panose="020B0609020204030204" pitchFamily="49" charset="0"/>
              </a:rPr>
              <a:t>y</a:t>
            </a:r>
            <a:r>
              <a:rPr lang="en-US" sz="1800" dirty="0">
                <a:effectLst/>
                <a:latin typeface="Consolas" panose="020B0609020204030204" pitchFamily="49" charset="0"/>
              </a:rPr>
              <a:t>stem.</a:t>
            </a:r>
            <a:r>
              <a:rPr lang="en-US" sz="1800" b="1" i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800" b="1" i="1" dirty="0">
                <a:effectLst/>
                <a:latin typeface="Consolas" panose="020B0609020204030204" pitchFamily="49" charset="0"/>
              </a:rPr>
              <a:t>.println(</a:t>
            </a:r>
            <a:r>
              <a:rPr lang="en-US" sz="1800" b="1" i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1800" b="1" i="1" dirty="0"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onsolas"/>
              </a:rPr>
              <a:t>S</a:t>
            </a:r>
            <a:r>
              <a:rPr lang="en-SA" sz="1800" dirty="0">
                <a:effectLst/>
                <a:latin typeface="Consolas"/>
              </a:rPr>
              <a:t>y</a:t>
            </a:r>
            <a:r>
              <a:rPr lang="en-US" sz="1800" dirty="0">
                <a:effectLst/>
                <a:latin typeface="Consolas"/>
              </a:rPr>
              <a:t>stem.</a:t>
            </a:r>
            <a:r>
              <a:rPr lang="en-US" sz="1800" b="1" i="1" dirty="0">
                <a:solidFill>
                  <a:srgbClr val="0000BF"/>
                </a:solidFill>
                <a:effectLst/>
                <a:latin typeface="Consolas"/>
              </a:rPr>
              <a:t>out</a:t>
            </a:r>
            <a:r>
              <a:rPr lang="en-US" sz="1800" b="1" i="1" dirty="0">
                <a:effectLst/>
                <a:latin typeface="Consolas"/>
              </a:rPr>
              <a:t>.println(</a:t>
            </a:r>
            <a:r>
              <a:rPr lang="en-US" sz="1800" b="1" i="1" dirty="0">
                <a:solidFill>
                  <a:srgbClr val="2800FF"/>
                </a:solidFill>
                <a:effectLst/>
                <a:latin typeface="Consolas"/>
              </a:rPr>
              <a:t>"Done!" </a:t>
            </a:r>
            <a:r>
              <a:rPr lang="en-US" sz="1800" b="1" i="1">
                <a:latin typeface="Consolas"/>
              </a:rPr>
              <a:t>);}</a:t>
            </a:r>
            <a:endParaRPr lang="en-US" sz="1800" b="1" i="1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i="1" dirty="0">
                <a:effectLst/>
                <a:latin typeface="Consolas" panose="020B0609020204030204" pitchFamily="49" charset="0"/>
              </a:rPr>
              <a:t> 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What will be printed when method1(2,3) is called? </a:t>
            </a:r>
            <a:endParaRPr lang="en-US" dirty="0">
              <a:effectLst/>
            </a:endParaRPr>
          </a:p>
          <a:p>
            <a:pPr lvl="1" eaLnBrk="1" hangingPunct="1"/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242FE-D5A4-65C2-F49E-ABA7D946C4E6}"/>
              </a:ext>
            </a:extLst>
          </p:cNvPr>
          <p:cNvSpPr txBox="1"/>
          <p:nvPr/>
        </p:nvSpPr>
        <p:spPr>
          <a:xfrm>
            <a:off x="6971121" y="58306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onsolas" panose="020B0609020204030204" pitchFamily="49" charset="0"/>
              </a:rPr>
              <a:t>6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Done!</a:t>
            </a:r>
            <a:endParaRPr lang="en-SA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0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D6D1A-E04F-6073-9DE8-563B4087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/>
              <a:t>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1E5E-A020-E0A6-77AE-3C1719AFF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effectLst/>
                <a:latin typeface="Calibri"/>
                <a:ea typeface="Calibri" panose="020F0502020204030204" pitchFamily="34" charset="0"/>
                <a:cs typeface="Arial"/>
              </a:rPr>
              <a:t>Supermarkets often give prices for a group of items such as 5 for $1.25  or 3 for $1.00, instead of the price for one item. They hope that if they price apples at 5 for 1.25$ you will buy 5 apples instead of 2. But 5 for $1.25 is really 0.25 each, and if you buy 2 apples, they charge you only $0.5. </a:t>
            </a:r>
            <a:endParaRPr lang="en-SA" sz="1800" dirty="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r>
              <a:rPr lang="en-US" sz="2400">
                <a:ea typeface="+mn-lt"/>
                <a:cs typeface="+mn-lt"/>
              </a:rPr>
              <a:t>Let's define a class named Purchase to manage the purchase of multiple identical items. What instance variables would be needed?</a:t>
            </a:r>
          </a:p>
          <a:p>
            <a:endParaRPr lang="en-US" sz="2400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8C0B-E100-4D08-4418-4EA379B0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57F4C-6C7F-8B7E-50A8-7BA06EDB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A17B3-F7BC-974E-A8ED-E4D87CD8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D3FC1-3340-FF38-8E4A-F17EEA74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7" y="4042437"/>
            <a:ext cx="7374118" cy="21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219B-FE1A-989B-18B7-44801982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A"/>
              <a:t>Activity(cont)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E0D5-86C8-91EE-848B-212FFCFA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about the methods 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Accessor and mutator methods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Compute the total cost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Compute a single unit cost</a:t>
            </a:r>
            <a:endParaRPr lang="en-US" dirty="0">
              <a:cs typeface="Arial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Read information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Print information </a:t>
            </a:r>
            <a:endParaRPr lang="en-SA" dirty="0"/>
          </a:p>
          <a:p>
            <a:endParaRPr lang="en-S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3EC8-4CC0-F9E5-CADC-CDD51DC2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B43F-4510-DC9F-8754-506773BE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4B38A-1277-19FC-E930-6EDE50A3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9CDE-EB02-396F-F4FF-EF982623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45D183-128D-71FA-1B23-5C4E223B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639" y="834446"/>
            <a:ext cx="4578878" cy="1750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A282C-874A-29E0-BC1B-13C3A761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A610-195A-0F7B-CAA1-7C223A49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8565-44FF-6335-56EF-A7463997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A1495-49B4-B9C8-F23A-5AB501D6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0" y="653013"/>
            <a:ext cx="4271259" cy="52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8C4E-33FC-B495-640A-974329B5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535A20-8FAF-0E09-46C6-597768080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000" y="458237"/>
            <a:ext cx="4820160" cy="480315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6BC7-D5EB-737A-8D2C-489C6CC5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F20-FD66-FAF4-BEA0-85731131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98D62-A4DC-D425-CEFE-26948E1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6B3F28-A48F-D4E8-636C-74E34ED89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2" y="-1013436"/>
            <a:ext cx="6026717" cy="78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A051-8E03-C176-C2FB-756A8D1B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9554-BAE8-92AA-1036-EE6CC620D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EFBF0-9828-5701-9625-5BA6391F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3F10-0916-C559-30FF-3FA6075C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4747-9E9B-BF7C-473A-2BB20FE7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D293A-B1C0-6FF5-304B-1614D6948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8935"/>
            <a:ext cx="7772400" cy="37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1347788"/>
            <a:ext cx="5346700" cy="412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Class Diagrams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Note </a:t>
            </a:r>
            <a:br>
              <a:rPr lang="en-US" altLang="en-US" dirty="0"/>
            </a:br>
            <a:r>
              <a:rPr lang="en-US" altLang="en-US" dirty="0"/>
              <a:t>Figure 5.4</a:t>
            </a:r>
            <a:br>
              <a:rPr lang="en-US" altLang="en-US" dirty="0"/>
            </a:br>
            <a:r>
              <a:rPr lang="en-US" altLang="en-US" dirty="0"/>
              <a:t>for the </a:t>
            </a:r>
            <a:br>
              <a:rPr lang="en-US" altLang="en-US" dirty="0"/>
            </a:br>
            <a:r>
              <a:rPr lang="en-US" altLang="en-US" sz="3000" b="1" dirty="0">
                <a:solidFill>
                  <a:schemeClr val="accent2"/>
                </a:solidFill>
                <a:latin typeface="Courier New" pitchFamily="49" charset="0"/>
              </a:rPr>
              <a:t>Purchase</a:t>
            </a:r>
            <a:br>
              <a:rPr lang="en-US" altLang="en-US" dirty="0"/>
            </a:br>
            <a:r>
              <a:rPr lang="en-US" altLang="en-US" dirty="0"/>
              <a:t>class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3276600"/>
            <a:ext cx="2971800" cy="1965325"/>
            <a:chOff x="990600" y="3276600"/>
            <a:chExt cx="2971800" cy="1965960"/>
          </a:xfrm>
        </p:grpSpPr>
        <p:sp>
          <p:nvSpPr>
            <p:cNvPr id="6" name="Rounded Rectangle 5"/>
            <p:cNvSpPr/>
            <p:nvPr/>
          </p:nvSpPr>
          <p:spPr>
            <a:xfrm>
              <a:off x="3581400" y="3276600"/>
              <a:ext cx="381000" cy="196596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5243" name="TextBox 6"/>
            <p:cNvSpPr txBox="1">
              <a:spLocks noChangeArrowheads="1"/>
            </p:cNvSpPr>
            <p:nvPr/>
          </p:nvSpPr>
          <p:spPr bwMode="auto">
            <a:xfrm>
              <a:off x="990600" y="4586711"/>
              <a:ext cx="2027238" cy="646321"/>
            </a:xfrm>
            <a:prstGeom prst="rect">
              <a:avLst/>
            </a:prstGeom>
            <a:solidFill>
              <a:srgbClr val="D3EB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latin typeface="Arial" pitchFamily="34" charset="0"/>
                </a:rPr>
                <a:t>Plus signs imply public access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544763" y="3870517"/>
              <a:ext cx="990600" cy="6717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1563" y="2103438"/>
            <a:ext cx="4999037" cy="1209675"/>
            <a:chOff x="3611880" y="2103120"/>
            <a:chExt cx="4998720" cy="1210211"/>
          </a:xfrm>
        </p:grpSpPr>
        <p:sp>
          <p:nvSpPr>
            <p:cNvPr id="13" name="Rounded Rectangle 12"/>
            <p:cNvSpPr/>
            <p:nvPr/>
          </p:nvSpPr>
          <p:spPr>
            <a:xfrm>
              <a:off x="3611880" y="2103120"/>
              <a:ext cx="350815" cy="8226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5240" name="TextBox 13"/>
            <p:cNvSpPr txBox="1">
              <a:spLocks noChangeArrowheads="1"/>
            </p:cNvSpPr>
            <p:nvPr/>
          </p:nvSpPr>
          <p:spPr bwMode="auto">
            <a:xfrm>
              <a:off x="6583492" y="2666932"/>
              <a:ext cx="2027108" cy="646399"/>
            </a:xfrm>
            <a:prstGeom prst="rect">
              <a:avLst/>
            </a:prstGeom>
            <a:solidFill>
              <a:srgbClr val="D3EB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latin typeface="Arial" pitchFamily="34" charset="0"/>
                </a:rPr>
                <a:t>Minus signs imply private access</a:t>
              </a:r>
            </a:p>
          </p:txBody>
        </p:sp>
        <p:cxnSp>
          <p:nvCxnSpPr>
            <p:cNvPr id="16" name="Straight Arrow Connector 15"/>
            <p:cNvCxnSpPr>
              <a:endCxn id="13" idx="3"/>
            </p:cNvCxnSpPr>
            <p:nvPr/>
          </p:nvCxnSpPr>
          <p:spPr>
            <a:xfrm rot="10800000">
              <a:off x="3962695" y="2514464"/>
              <a:ext cx="2606510" cy="3351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A408-CB62-2361-EBA1-5DFEB199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SA"/>
              <a:t>ore code samples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E41E-5049-7B52-CDA0-19EDA3D13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listing 5.11</a:t>
            </a:r>
          </a:p>
          <a:p>
            <a:r>
              <a:rPr lang="en-US" altLang="en-US" dirty="0"/>
              <a:t>listing 5.12</a:t>
            </a:r>
          </a:p>
          <a:p>
            <a:r>
              <a:rPr lang="en-US" altLang="en-US" dirty="0"/>
              <a:t>listing 5.13</a:t>
            </a:r>
          </a:p>
          <a:p>
            <a:r>
              <a:rPr lang="en-US" altLang="en-US" dirty="0"/>
              <a:t>listing 5.14</a:t>
            </a:r>
          </a:p>
          <a:p>
            <a:r>
              <a:rPr lang="en-US" altLang="en-US" dirty="0"/>
              <a:t>listing 5.15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B0EC-B77D-2734-07C4-00FA53B5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18319-0B00-0F87-C9AB-1822D837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9CE16-5FE3-8F71-05C6-4344D43D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6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Information Hiding, Encapsulation: Outline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Information Hiding</a:t>
            </a:r>
          </a:p>
          <a:p>
            <a:pPr eaLnBrk="1" hangingPunct="1"/>
            <a:r>
              <a:rPr lang="en-US" altLang="en-US" dirty="0"/>
              <a:t>The public and private Modifiers</a:t>
            </a:r>
          </a:p>
          <a:p>
            <a:pPr eaLnBrk="1" hangingPunct="1"/>
            <a:r>
              <a:rPr lang="en-US" altLang="en-US" dirty="0"/>
              <a:t>Methods Calling Methods</a:t>
            </a:r>
          </a:p>
          <a:p>
            <a:pPr eaLnBrk="1" hangingPunct="1"/>
            <a:r>
              <a:rPr lang="en-US" altLang="en-US" dirty="0"/>
              <a:t>Encapsulation</a:t>
            </a:r>
          </a:p>
          <a:p>
            <a:pPr eaLnBrk="1" hangingPunct="1"/>
            <a:r>
              <a:rPr lang="en-US" altLang="en-US" dirty="0"/>
              <a:t>UML Class Diagrams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6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Information Hiding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Programmer using a class method need </a:t>
            </a:r>
            <a:r>
              <a:rPr lang="en-US" altLang="en-US" u="sng" dirty="0"/>
              <a:t>not</a:t>
            </a:r>
            <a:r>
              <a:rPr lang="en-US" altLang="en-US" dirty="0"/>
              <a:t> know details of the implementation of the method</a:t>
            </a:r>
          </a:p>
          <a:p>
            <a:pPr lvl="1" eaLnBrk="1" hangingPunct="1"/>
            <a:r>
              <a:rPr lang="en-US" altLang="en-US" dirty="0"/>
              <a:t>Only needs to know </a:t>
            </a:r>
            <a:r>
              <a:rPr lang="en-US" altLang="en-US" dirty="0">
                <a:solidFill>
                  <a:schemeClr val="tx2"/>
                </a:solidFill>
              </a:rPr>
              <a:t>what</a:t>
            </a:r>
            <a:r>
              <a:rPr lang="en-US" altLang="en-US" dirty="0"/>
              <a:t> the method does</a:t>
            </a:r>
          </a:p>
          <a:p>
            <a:pPr eaLnBrk="1" hangingPunct="1"/>
            <a:r>
              <a:rPr lang="en-US" altLang="en-US" dirty="0"/>
              <a:t>Information hiding:</a:t>
            </a:r>
          </a:p>
          <a:p>
            <a:pPr lvl="1" eaLnBrk="1" hangingPunct="1"/>
            <a:r>
              <a:rPr lang="en-US" altLang="en-US" dirty="0"/>
              <a:t>Designing a method so it can be used without knowing details</a:t>
            </a:r>
          </a:p>
          <a:p>
            <a:pPr eaLnBrk="1" hangingPunct="1"/>
            <a:r>
              <a:rPr lang="en-US" altLang="en-US" dirty="0"/>
              <a:t>Also referred to as </a:t>
            </a:r>
            <a:r>
              <a:rPr lang="en-US" altLang="en-US" dirty="0">
                <a:solidFill>
                  <a:schemeClr val="tx2"/>
                </a:solidFill>
              </a:rPr>
              <a:t>abstraction </a:t>
            </a:r>
          </a:p>
          <a:p>
            <a:pPr eaLnBrk="1" hangingPunct="1"/>
            <a:endParaRPr lang="en-US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/>
              <a:t>Method design should </a:t>
            </a:r>
            <a:r>
              <a:rPr lang="en-US" altLang="en-US" u="sng" dirty="0"/>
              <a:t>separate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what</a:t>
            </a:r>
            <a:r>
              <a:rPr lang="en-US" altLang="en-US" dirty="0"/>
              <a:t> from </a:t>
            </a:r>
            <a:r>
              <a:rPr lang="en-US" altLang="en-US" dirty="0">
                <a:solidFill>
                  <a:schemeClr val="tx2"/>
                </a:solidFill>
              </a:rPr>
              <a:t>how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609230" y="4012439"/>
            <a:ext cx="3425587" cy="1119117"/>
          </a:xfrm>
          <a:prstGeom prst="wedgeRoundRectCallout">
            <a:avLst>
              <a:gd name="adj1" fmla="val -58628"/>
              <a:gd name="adj2" fmla="val 7771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2"/>
                </a:solidFill>
              </a:rPr>
              <a:t>Careful documentation of what a method does can achieve that. </a:t>
            </a:r>
            <a:r>
              <a:rPr lang="en-US" sz="1400" dirty="0">
                <a:solidFill>
                  <a:schemeClr val="tx2"/>
                </a:solidFill>
              </a:rPr>
              <a:t>For more info read: pre/post conditions</a:t>
            </a:r>
          </a:p>
        </p:txBody>
      </p:sp>
    </p:spTree>
    <p:extLst>
      <p:ext uri="{BB962C8B-B14F-4D97-AF65-F5344CB8AC3E}">
        <p14:creationId xmlns:p14="http://schemas.microsoft.com/office/powerpoint/2010/main" val="14414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</a:t>
            </a:r>
            <a:r>
              <a:rPr lang="en-US" altLang="en-US" sz="3600" b="1" dirty="0">
                <a:solidFill>
                  <a:schemeClr val="accent2"/>
                </a:solidFill>
                <a:latin typeface="Courier New" pitchFamily="49" charset="0"/>
              </a:rPr>
              <a:t>public</a:t>
            </a:r>
            <a:r>
              <a:rPr lang="en-US" altLang="en-US" sz="4000" dirty="0"/>
              <a:t> and </a:t>
            </a:r>
            <a:r>
              <a:rPr lang="en-US" altLang="en-US" sz="3600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altLang="en-US" sz="4000" dirty="0"/>
              <a:t> Modifiers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When an identifier is specified as </a:t>
            </a:r>
            <a:r>
              <a:rPr lang="en-US" altLang="en-US" b="1" dirty="0">
                <a:solidFill>
                  <a:schemeClr val="accent2"/>
                </a:solidFill>
                <a:latin typeface="Courier New" pitchFamily="49" charset="0"/>
              </a:rPr>
              <a:t>public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dirty="0"/>
              <a:t>Any other class can directly access that identifier by name</a:t>
            </a:r>
          </a:p>
          <a:p>
            <a:r>
              <a:rPr lang="en-US" altLang="en-US" dirty="0"/>
              <a:t>When an identifier is specified as </a:t>
            </a:r>
            <a:r>
              <a:rPr lang="en-US" altLang="en-US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Only the class itself can directly access that identifier by name</a:t>
            </a:r>
          </a:p>
          <a:p>
            <a:pPr lvl="1"/>
            <a:r>
              <a:rPr lang="en-US" altLang="en-US" dirty="0"/>
              <a:t>It can not be accessed directly from the outside</a:t>
            </a:r>
          </a:p>
          <a:p>
            <a:pPr marL="0" indent="0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Classes are generally specified as </a:t>
            </a:r>
            <a:r>
              <a:rPr lang="en-US" altLang="en-US" b="1" dirty="0">
                <a:solidFill>
                  <a:schemeClr val="accent2"/>
                </a:solidFill>
                <a:latin typeface="Courier New" pitchFamily="49" charset="0"/>
              </a:rPr>
              <a:t>public</a:t>
            </a:r>
          </a:p>
          <a:p>
            <a:pPr eaLnBrk="1" hangingPunct="1"/>
            <a:r>
              <a:rPr lang="en-US" altLang="en-US" dirty="0"/>
              <a:t>Instance variables are usually </a:t>
            </a:r>
            <a:r>
              <a:rPr lang="en-US" altLang="en-US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</a:p>
          <a:p>
            <a:pPr eaLnBrk="1" hangingPunct="1"/>
            <a:endParaRPr lang="en-US" alt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public class Rectangle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public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int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public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int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void setDimensions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(int newWidth,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 int newHeight)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width = newWidth;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height = newHeight;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area = width *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int getArea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return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17409" y="1673352"/>
            <a:ext cx="4449169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000" dirty="0"/>
              <a:t>Could be used like this in main: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Rectangle box = new Rectangle();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box.setDimensions(10,5);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System.out.println(box.getArea());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 statement such as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box.width = 6;   </a:t>
            </a:r>
            <a:br>
              <a:rPr lang="en-US" altLang="en-US" sz="2000" dirty="0"/>
            </a:br>
            <a:r>
              <a:rPr lang="en-US" altLang="en-US" sz="2000" dirty="0"/>
              <a:t>is legal  since width is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public</a:t>
            </a:r>
            <a:endParaRPr lang="en-US" alt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buNone/>
            </a:pPr>
            <a:r>
              <a:rPr lang="en-US" altLang="en-US" sz="2000" dirty="0"/>
              <a:t>  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87411" y="4606121"/>
            <a:ext cx="1845402" cy="668740"/>
          </a:xfrm>
          <a:prstGeom prst="wedgeRoundRectCallout">
            <a:avLst>
              <a:gd name="adj1" fmla="val 75514"/>
              <a:gd name="adj2" fmla="val -1185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2"/>
                </a:solidFill>
              </a:rPr>
              <a:t>Is it a good idea? Why?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650171" y="5544238"/>
            <a:ext cx="3316405" cy="815620"/>
          </a:xfrm>
          <a:prstGeom prst="wedgeRoundRectCallout">
            <a:avLst>
              <a:gd name="adj1" fmla="val -47076"/>
              <a:gd name="adj2" fmla="val -1080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No, it causes an inconsistency. Area would still be 50.</a:t>
            </a:r>
          </a:p>
        </p:txBody>
      </p:sp>
    </p:spTree>
    <p:extLst>
      <p:ext uri="{BB962C8B-B14F-4D97-AF65-F5344CB8AC3E}">
        <p14:creationId xmlns:p14="http://schemas.microsoft.com/office/powerpoint/2010/main" val="39576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public class Rectangle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void setDimensions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(int newWidth,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 int newHeight)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width = newWidth;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height = newHeight;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area = width *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int getArea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return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17409" y="1673352"/>
            <a:ext cx="4449169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000" dirty="0"/>
              <a:t>Could be used like this in main: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Rectangle box = new Rectangle();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box.setDimensions(10,5);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System.out.println(box.getArea());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 statement such as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box.width = 6;  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/>
              <a:t>illegal</a:t>
            </a:r>
            <a:r>
              <a:rPr lang="en-US" altLang="en-US" sz="2000" dirty="0"/>
              <a:t>  since width is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</a:p>
          <a:p>
            <a:pPr marL="0" indent="0">
              <a:buNone/>
            </a:pPr>
            <a:endParaRPr lang="en-US" alt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787411" y="4606121"/>
            <a:ext cx="1845402" cy="668740"/>
          </a:xfrm>
          <a:prstGeom prst="wedgeRoundRectCallout">
            <a:avLst>
              <a:gd name="adj1" fmla="val 75514"/>
              <a:gd name="adj2" fmla="val -1185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2"/>
                </a:solidFill>
              </a:rPr>
              <a:t>Is it a good idea? Why?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650171" y="5544238"/>
            <a:ext cx="3316405" cy="815620"/>
          </a:xfrm>
          <a:prstGeom prst="wedgeRoundRectCallout">
            <a:avLst>
              <a:gd name="adj1" fmla="val -47076"/>
              <a:gd name="adj2" fmla="val -1080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Yes, keeps remaining elements of the class consistent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2074460" y="5952048"/>
            <a:ext cx="2712951" cy="469226"/>
          </a:xfrm>
          <a:prstGeom prst="wedgeRoundRectCallout">
            <a:avLst>
              <a:gd name="adj1" fmla="val 85567"/>
              <a:gd name="adj2" fmla="val -491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dirty="0">
                <a:solidFill>
                  <a:schemeClr val="tx2"/>
                </a:solidFill>
              </a:rPr>
              <a:t>Can we improve it more?</a:t>
            </a:r>
          </a:p>
        </p:txBody>
      </p:sp>
    </p:spTree>
    <p:extLst>
      <p:ext uri="{BB962C8B-B14F-4D97-AF65-F5344CB8AC3E}">
        <p14:creationId xmlns:p14="http://schemas.microsoft.com/office/powerpoint/2010/main" val="25547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public class Rectangle2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int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600" b="1" strike="sngStrike" dirty="0">
                <a:solidFill>
                  <a:schemeClr val="tx2"/>
                </a:solidFill>
                <a:latin typeface="Courier New" pitchFamily="49" charset="0"/>
              </a:rPr>
              <a:t>private</a:t>
            </a:r>
            <a:r>
              <a:rPr lang="en-US" sz="1600" b="1" strike="sngStrike" dirty="0">
                <a:solidFill>
                  <a:schemeClr val="accent2"/>
                </a:solidFill>
                <a:latin typeface="Courier New" pitchFamily="49" charset="0"/>
              </a:rPr>
              <a:t> int area;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void setDimensions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(int newWidth,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     int newHeight)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width = newWidth;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height = newHeight;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1600" b="1" strike="sngStrike" dirty="0">
                <a:solidFill>
                  <a:schemeClr val="accent2"/>
                </a:solidFill>
                <a:latin typeface="Courier New" pitchFamily="49" charset="0"/>
              </a:rPr>
              <a:t>area = width * height;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public int getArea 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{ return </a:t>
            </a:r>
            <a:r>
              <a:rPr lang="en-US" sz="1600" b="1" dirty="0">
                <a:solidFill>
                  <a:schemeClr val="tx2"/>
                </a:solidFill>
                <a:latin typeface="Courier New" pitchFamily="49" charset="0"/>
              </a:rPr>
              <a:t>width * height</a:t>
            </a: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17409" y="1673352"/>
            <a:ext cx="4449169" cy="47183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000" dirty="0"/>
              <a:t>Could be used like this in main: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Rectangle box = new Rectangle();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box.setDimensions(10,5);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System.out.println(box.getArea());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A statement such as</a:t>
            </a:r>
            <a:br>
              <a:rPr lang="en-US" altLang="en-US" sz="2000" dirty="0"/>
            </a:br>
            <a:r>
              <a:rPr lang="en-US" altLang="en-US" sz="2000" dirty="0"/>
              <a:t>	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box.width = 6;   </a:t>
            </a:r>
            <a:br>
              <a:rPr lang="en-US" altLang="en-US" sz="2000" dirty="0"/>
            </a:br>
            <a:r>
              <a:rPr lang="en-US" altLang="en-US" sz="2000" dirty="0"/>
              <a:t>is </a:t>
            </a:r>
            <a:r>
              <a:rPr lang="en-US" altLang="en-US" sz="2000" u="sng" dirty="0"/>
              <a:t>illegal</a:t>
            </a:r>
            <a:r>
              <a:rPr lang="en-US" altLang="en-US" sz="2000" dirty="0"/>
              <a:t>  since width is</a:t>
            </a:r>
            <a:r>
              <a:rPr lang="en-US" altLang="en-US" sz="20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sz="1600" b="1" dirty="0">
                <a:solidFill>
                  <a:schemeClr val="accent2"/>
                </a:solidFill>
                <a:latin typeface="Courier New" pitchFamily="49" charset="0"/>
              </a:rPr>
              <a:t>private</a:t>
            </a:r>
          </a:p>
          <a:p>
            <a:pPr marL="0" indent="0">
              <a:buNone/>
            </a:pPr>
            <a:endParaRPr lang="en-US" alt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>
              <a:buNone/>
            </a:pPr>
            <a:endParaRPr lang="en-US" alt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altLang="en-US" sz="2000" dirty="0"/>
              <a:t>And now we are NOT storing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area</a:t>
            </a:r>
            <a:r>
              <a:rPr lang="en-US" altLang="en-US" sz="2000" dirty="0"/>
              <a:t> but computing it when needed.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0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Accessor and Mutator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instance variables are private must provide methods to access values stored there</a:t>
            </a:r>
          </a:p>
          <a:p>
            <a:pPr lvl="1" eaLnBrk="1" hangingPunct="1"/>
            <a:r>
              <a:rPr lang="en-US" altLang="en-US" dirty="0"/>
              <a:t>Typically named </a:t>
            </a:r>
            <a:r>
              <a:rPr lang="en-US" altLang="en-US" sz="3000" b="1" dirty="0">
                <a:solidFill>
                  <a:schemeClr val="accent2"/>
                </a:solidFill>
                <a:latin typeface="Courier New" pitchFamily="49" charset="0"/>
              </a:rPr>
              <a:t>get</a:t>
            </a:r>
            <a:r>
              <a:rPr lang="en-US" altLang="en-US" sz="3000" b="1" i="1" dirty="0">
                <a:solidFill>
                  <a:schemeClr val="accent2"/>
                </a:solidFill>
                <a:latin typeface="Courier New" pitchFamily="49" charset="0"/>
              </a:rPr>
              <a:t>SomeValue</a:t>
            </a:r>
          </a:p>
          <a:p>
            <a:pPr lvl="1" eaLnBrk="1" hangingPunct="1"/>
            <a:r>
              <a:rPr lang="en-US" altLang="en-US" dirty="0"/>
              <a:t>Referred to as an accessor method</a:t>
            </a:r>
          </a:p>
          <a:p>
            <a:pPr eaLnBrk="1" hangingPunct="1"/>
            <a:r>
              <a:rPr lang="en-US" altLang="en-US" dirty="0"/>
              <a:t>Must also provide methods to change the values of the private instance variable</a:t>
            </a:r>
          </a:p>
          <a:p>
            <a:pPr lvl="1" eaLnBrk="1" hangingPunct="1"/>
            <a:r>
              <a:rPr lang="en-US" altLang="en-US" dirty="0"/>
              <a:t>Typically named </a:t>
            </a:r>
            <a:r>
              <a:rPr lang="en-US" altLang="en-US" sz="3000" b="1" dirty="0">
                <a:solidFill>
                  <a:schemeClr val="accent2"/>
                </a:solidFill>
                <a:latin typeface="Courier New" pitchFamily="49" charset="0"/>
              </a:rPr>
              <a:t>set</a:t>
            </a:r>
            <a:r>
              <a:rPr lang="en-US" altLang="en-US" sz="3000" b="1" i="1" dirty="0">
                <a:solidFill>
                  <a:schemeClr val="accent2"/>
                </a:solidFill>
                <a:latin typeface="Courier New" pitchFamily="49" charset="0"/>
              </a:rPr>
              <a:t>SomeValue</a:t>
            </a:r>
          </a:p>
          <a:p>
            <a:pPr lvl="1" eaLnBrk="1" hangingPunct="1"/>
            <a:r>
              <a:rPr lang="en-US" altLang="en-US" dirty="0"/>
              <a:t>Referred to as a mutator method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Accessor and Mutator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0497"/>
            <a:ext cx="82296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Rectangle</a:t>
            </a:r>
            <a:br>
              <a:rPr lang="en-SA" sz="1800" b="1" dirty="0">
                <a:effectLst/>
                <a:latin typeface="Consolas" panose="020B0609020204030204" pitchFamily="49" charset="0"/>
              </a:rPr>
            </a:b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width;</a:t>
            </a:r>
            <a:br>
              <a:rPr lang="en-SA" sz="1800" b="1" dirty="0">
                <a:effectLst/>
                <a:latin typeface="Consolas" panose="020B0609020204030204" pitchFamily="49" charset="0"/>
              </a:rPr>
            </a:b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private int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height;</a:t>
            </a:r>
            <a:endParaRPr lang="en-SA" sz="1800" b="1" dirty="0">
              <a:solidFill>
                <a:srgbClr val="0000B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/>
              </a:rPr>
              <a:t>public void </a:t>
            </a:r>
            <a:r>
              <a:rPr lang="en-US" sz="1800" b="1">
                <a:effectLst/>
                <a:latin typeface="Consolas"/>
              </a:rPr>
              <a:t>setWidth</a:t>
            </a:r>
            <a:r>
              <a:rPr lang="en-US" sz="1800" b="1">
                <a:latin typeface="Consolas"/>
              </a:rPr>
              <a:t>(</a:t>
            </a:r>
            <a:r>
              <a:rPr lang="en-US" sz="1800" b="1">
                <a:solidFill>
                  <a:srgbClr val="7C0054"/>
                </a:solidFill>
                <a:effectLst/>
                <a:latin typeface="Consolas"/>
              </a:rPr>
              <a:t>int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/>
              </a:rPr>
              <a:t>w)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width =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w;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/>
              </a:rPr>
              <a:t>public void </a:t>
            </a:r>
            <a:r>
              <a:rPr lang="en-US" sz="1800" b="1">
                <a:latin typeface="Consolas"/>
              </a:rPr>
              <a:t>setHeight(</a:t>
            </a:r>
            <a:r>
              <a:rPr lang="en-US" sz="1800" b="1">
                <a:solidFill>
                  <a:srgbClr val="7C0054"/>
                </a:solidFill>
                <a:latin typeface="Consolas"/>
              </a:rPr>
              <a:t>int</a:t>
            </a:r>
            <a:r>
              <a:rPr lang="en-US" sz="1800" b="1">
                <a:solidFill>
                  <a:srgbClr val="7C0054"/>
                </a:solidFill>
                <a:effectLst/>
                <a:latin typeface="Consolas"/>
              </a:rPr>
              <a:t>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/>
              </a:rPr>
              <a:t>h)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height =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h;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}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getWidth()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SA" sz="1800" b="1" dirty="0">
                <a:effectLst/>
                <a:latin typeface="Consolas" panose="020B0609020204030204" pitchFamily="49" charset="0"/>
              </a:rPr>
              <a:t>{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width;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}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getHeight()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SA" sz="1800" b="1" dirty="0">
                <a:effectLst/>
                <a:latin typeface="Consolas" panose="020B0609020204030204" pitchFamily="49" charset="0"/>
              </a:rPr>
              <a:t>{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height;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int </a:t>
            </a:r>
            <a:r>
              <a:rPr lang="en-US" sz="1800" b="1" dirty="0">
                <a:effectLst/>
                <a:latin typeface="Consolas" panose="020B0609020204030204" pitchFamily="49" charset="0"/>
              </a:rPr>
              <a:t>getArea()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Consolas" panose="020B0609020204030204" pitchFamily="49" charset="0"/>
              </a:rPr>
              <a:t>{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width *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height;}</a:t>
            </a:r>
            <a:r>
              <a:rPr lang="en-SA" sz="1800" b="1" dirty="0">
                <a:effectLst/>
                <a:latin typeface="Consolas" panose="020B0609020204030204" pitchFamily="49" charset="0"/>
              </a:rPr>
              <a:t>  </a:t>
            </a:r>
            <a:endParaRPr lang="en-SA" sz="1800" dirty="0">
              <a:effectLst/>
            </a:endParaRPr>
          </a:p>
          <a:p>
            <a:pPr marL="0" indent="0">
              <a:buNone/>
            </a:pPr>
            <a:endParaRPr lang="en-US" sz="1800" b="1" dirty="0">
              <a:solidFill>
                <a:srgbClr val="7C005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SA" dirty="0"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CSC111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Adapted from: "JAVA: An Introduction to Problem Solving &amp; Programming", 8th 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53834-CBA7-4025-A175-4F775F185F1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78369-3D6E-E497-9611-A9462ED5EF16}"/>
              </a:ext>
            </a:extLst>
          </p:cNvPr>
          <p:cNvSpPr txBox="1"/>
          <p:nvPr/>
        </p:nvSpPr>
        <p:spPr>
          <a:xfrm>
            <a:off x="3696877" y="1582340"/>
            <a:ext cx="53434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b="1" dirty="0">
                <a:effectLst/>
                <a:latin typeface="Consolas" panose="020B0609020204030204" pitchFamily="49" charset="0"/>
              </a:rPr>
              <a:t>RectangleTest {</a:t>
            </a:r>
            <a:br>
              <a:rPr lang="en-SA" b="1" dirty="0"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lang="en-US" b="1" dirty="0">
                <a:effectLst/>
                <a:latin typeface="Consolas" panose="020B0609020204030204" pitchFamily="49" charset="0"/>
              </a:rPr>
              <a:t>main (String[]</a:t>
            </a:r>
            <a:r>
              <a:rPr lang="en-SA" b="1" dirty="0"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args)</a:t>
            </a:r>
            <a:r>
              <a:rPr lang="en-SA" b="1" dirty="0">
                <a:effectLst/>
                <a:latin typeface="Consolas" panose="020B0609020204030204" pitchFamily="49" charset="0"/>
              </a:rPr>
              <a:t> {</a:t>
            </a:r>
            <a:br>
              <a:rPr lang="en-SA" b="1" dirty="0">
                <a:effectLst/>
                <a:latin typeface="Consolas" panose="020B0609020204030204" pitchFamily="49" charset="0"/>
              </a:rPr>
            </a:br>
            <a:r>
              <a:rPr lang="en-US" dirty="0">
                <a:effectLst/>
                <a:latin typeface="Consolas" panose="020B0609020204030204" pitchFamily="49" charset="0"/>
              </a:rPr>
              <a:t>Rectangle </a:t>
            </a:r>
            <a:r>
              <a:rPr lang="en-US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box1</a:t>
            </a:r>
            <a:r>
              <a:rPr lang="en-SA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 =</a:t>
            </a:r>
            <a:r>
              <a:rPr lang="en-SA" dirty="0"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C0054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b="1" dirty="0">
                <a:effectLst/>
                <a:latin typeface="Consolas" panose="020B0609020204030204" pitchFamily="49" charset="0"/>
              </a:rPr>
              <a:t>Rectangle();</a:t>
            </a:r>
            <a:br>
              <a:rPr lang="en-SA" b="1" dirty="0"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</a:t>
            </a:r>
            <a:r>
              <a:rPr lang="en-SA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x1.</a:t>
            </a:r>
            <a:r>
              <a:rPr lang="en-US" dirty="0">
                <a:effectLst/>
                <a:latin typeface="Consolas" panose="020B0609020204030204" pitchFamily="49" charset="0"/>
              </a:rPr>
              <a:t>setWidth</a:t>
            </a:r>
            <a:r>
              <a:rPr lang="en-SA" dirty="0">
                <a:effectLst/>
                <a:latin typeface="Consolas" panose="020B0609020204030204" pitchFamily="49" charset="0"/>
              </a:rPr>
              <a:t>(5);</a:t>
            </a:r>
            <a:br>
              <a:rPr lang="en-SA" dirty="0"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</a:t>
            </a:r>
            <a:r>
              <a:rPr lang="en-SA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x1.</a:t>
            </a:r>
            <a:r>
              <a:rPr lang="en-US" dirty="0">
                <a:effectLst/>
                <a:latin typeface="Consolas" panose="020B0609020204030204" pitchFamily="49" charset="0"/>
              </a:rPr>
              <a:t>setHeight</a:t>
            </a:r>
            <a:r>
              <a:rPr lang="en-SA" dirty="0">
                <a:effectLst/>
                <a:latin typeface="Consolas" panose="020B0609020204030204" pitchFamily="49" charset="0"/>
              </a:rPr>
              <a:t>(10);</a:t>
            </a:r>
            <a:br>
              <a:rPr lang="en-SA" dirty="0">
                <a:effectLst/>
                <a:latin typeface="Consolas" panose="020B0609020204030204" pitchFamily="49" charset="0"/>
              </a:rPr>
            </a:br>
            <a:r>
              <a:rPr lang="en-US" dirty="0">
                <a:effectLst/>
                <a:latin typeface="Consolas" panose="020B0609020204030204" pitchFamily="49" charset="0"/>
              </a:rPr>
              <a:t>System.</a:t>
            </a:r>
            <a:r>
              <a:rPr lang="en-US" b="1" i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i="1" dirty="0">
                <a:effectLst/>
                <a:latin typeface="Consolas" panose="020B0609020204030204" pitchFamily="49" charset="0"/>
              </a:rPr>
              <a:t>.println(</a:t>
            </a:r>
            <a:r>
              <a:rPr lang="en-US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"The dimensions of”+ “box1</a:t>
            </a:r>
            <a:r>
              <a:rPr lang="en-SA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are ("+</a:t>
            </a:r>
            <a:r>
              <a:rPr lang="en-SA" dirty="0"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box1.</a:t>
            </a:r>
            <a:r>
              <a:rPr lang="en-US" dirty="0">
                <a:effectLst/>
                <a:latin typeface="Consolas" panose="020B0609020204030204" pitchFamily="49" charset="0"/>
              </a:rPr>
              <a:t>getWidth()</a:t>
            </a:r>
            <a:r>
              <a:rPr lang="en-SA" dirty="0">
                <a:effectLst/>
                <a:latin typeface="Consolas" panose="020B0609020204030204" pitchFamily="49" charset="0"/>
              </a:rPr>
              <a:t> + “,”+</a:t>
            </a:r>
            <a:r>
              <a:rPr lang="en-SA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box1.</a:t>
            </a:r>
            <a:r>
              <a:rPr lang="en-US" dirty="0">
                <a:effectLst/>
                <a:latin typeface="Consolas" panose="020B0609020204030204" pitchFamily="49" charset="0"/>
              </a:rPr>
              <a:t>getHeight()</a:t>
            </a:r>
            <a:r>
              <a:rPr lang="en-SA" dirty="0">
                <a:effectLst/>
                <a:latin typeface="Consolas" panose="020B0609020204030204" pitchFamily="49" charset="0"/>
              </a:rPr>
              <a:t> + </a:t>
            </a:r>
            <a:r>
              <a:rPr lang="en-SA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“)”</a:t>
            </a:r>
            <a:r>
              <a:rPr lang="en-SA" dirty="0">
                <a:effectLst/>
                <a:latin typeface="Consolas" panose="020B0609020204030204" pitchFamily="49" charset="0"/>
              </a:rPr>
              <a:t>); </a:t>
            </a:r>
            <a:r>
              <a:rPr lang="en-US" dirty="0">
                <a:effectLst/>
                <a:latin typeface="Consolas" panose="020B0609020204030204" pitchFamily="49" charset="0"/>
              </a:rPr>
              <a:t>System.</a:t>
            </a:r>
            <a:r>
              <a:rPr lang="en-US" b="1" i="1" dirty="0">
                <a:solidFill>
                  <a:srgbClr val="0000BF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1" i="1" dirty="0">
                <a:effectLst/>
                <a:latin typeface="Consolas" panose="020B0609020204030204" pitchFamily="49" charset="0"/>
              </a:rPr>
              <a:t>.println(</a:t>
            </a:r>
            <a:r>
              <a:rPr lang="en-US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"The area of box1</a:t>
            </a:r>
            <a:r>
              <a:rPr lang="en-SA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i="1" dirty="0">
                <a:solidFill>
                  <a:srgbClr val="2800FF"/>
                </a:solidFill>
                <a:effectLst/>
                <a:latin typeface="Consolas" panose="020B0609020204030204" pitchFamily="49" charset="0"/>
              </a:rPr>
              <a:t>is ” +</a:t>
            </a:r>
            <a:r>
              <a:rPr lang="en-SA" b="1" i="1" dirty="0">
                <a:effectLst/>
                <a:latin typeface="Consolas" panose="020B0609020204030204" pitchFamily="49" charset="0"/>
              </a:rPr>
              <a:t> </a:t>
            </a:r>
            <a:r>
              <a:rPr lang="en-US" b="1" i="1" dirty="0">
                <a:solidFill>
                  <a:srgbClr val="683D3D"/>
                </a:solidFill>
                <a:effectLst/>
                <a:latin typeface="Consolas" panose="020B0609020204030204" pitchFamily="49" charset="0"/>
              </a:rPr>
              <a:t>box1</a:t>
            </a:r>
            <a:r>
              <a:rPr lang="en-SA" b="1" i="1" dirty="0">
                <a:effectLst/>
                <a:latin typeface="Consolas" panose="020B0609020204030204" pitchFamily="49" charset="0"/>
              </a:rPr>
              <a:t>.</a:t>
            </a:r>
            <a:r>
              <a:rPr lang="en-US" b="1" i="1" dirty="0">
                <a:effectLst/>
                <a:latin typeface="Consolas" panose="020B0609020204030204" pitchFamily="49" charset="0"/>
              </a:rPr>
              <a:t>getArea()); 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SA" dirty="0">
                <a:effectLst/>
              </a:rPr>
              <a:t>}</a:t>
            </a:r>
          </a:p>
          <a:p>
            <a:pPr marL="0" indent="0">
              <a:buNone/>
            </a:pPr>
            <a:r>
              <a:rPr lang="en-S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1400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0070C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66EF97C13B141A1FFA5BFC3624364" ma:contentTypeVersion="7" ma:contentTypeDescription="Create a new document." ma:contentTypeScope="" ma:versionID="047db425dc43b6f0696024fbc5045411">
  <xsd:schema xmlns:xsd="http://www.w3.org/2001/XMLSchema" xmlns:xs="http://www.w3.org/2001/XMLSchema" xmlns:p="http://schemas.microsoft.com/office/2006/metadata/properties" xmlns:ns2="fef2f270-2b2e-4b09-b4a9-62a50f64154a" targetNamespace="http://schemas.microsoft.com/office/2006/metadata/properties" ma:root="true" ma:fieldsID="b75bdbcc340c782ab08335c79b160b2e" ns2:_="">
    <xsd:import namespace="fef2f270-2b2e-4b09-b4a9-62a50f64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2f270-2b2e-4b09-b4a9-62a50f641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2D9016-25D1-432D-9AB3-B3CF442DBFE4}"/>
</file>

<file path=customXml/itemProps2.xml><?xml version="1.0" encoding="utf-8"?>
<ds:datastoreItem xmlns:ds="http://schemas.openxmlformats.org/officeDocument/2006/customXml" ds:itemID="{BDAD78CE-5B73-4525-AB67-4A5D45DC0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CB458-1A60-4F71-9558-D1D441EAE745}">
  <ds:schemaRefs>
    <ds:schemaRef ds:uri="http://schemas.microsoft.com/office/2006/metadata/properties"/>
    <ds:schemaRef ds:uri="http://schemas.microsoft.com/office/infopath/2007/PartnerControls"/>
    <ds:schemaRef ds:uri="3da05f73-4014-4744-996d-b94e73dfc83a"/>
    <ds:schemaRef ds:uri="32d064c7-3ed7-4051-9d9c-e267f97a39a0"/>
    <ds:schemaRef ds:uri="f46b0662-ecca-458e-adb0-fe435d1783ab"/>
    <ds:schemaRef ds:uri="2504cb85-4bca-4c62-bd2f-0a6db46587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1464</Words>
  <Application>Microsoft Office PowerPoint</Application>
  <PresentationFormat>On-screen Show (4:3)</PresentationFormat>
  <Paragraphs>231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Information Hiding and Encapsulation</vt:lpstr>
      <vt:lpstr>Information Hiding, Encapsulation: Outline</vt:lpstr>
      <vt:lpstr>Information Hiding</vt:lpstr>
      <vt:lpstr>The public and private Modifiers</vt:lpstr>
      <vt:lpstr>Programming Example</vt:lpstr>
      <vt:lpstr>Programming Example</vt:lpstr>
      <vt:lpstr>Programming Example</vt:lpstr>
      <vt:lpstr>Accessor and Mutator Methods</vt:lpstr>
      <vt:lpstr>Accessor and Mutator Methods</vt:lpstr>
      <vt:lpstr>Methods Calling Methods</vt:lpstr>
      <vt:lpstr>Activity </vt:lpstr>
      <vt:lpstr>Activity(cont)</vt:lpstr>
      <vt:lpstr>PowerPoint Presentation</vt:lpstr>
      <vt:lpstr>PowerPoint Presentation</vt:lpstr>
      <vt:lpstr>PowerPoint Presentation</vt:lpstr>
      <vt:lpstr>UML Class Diagrams</vt:lpstr>
      <vt:lpstr>More code samples  </vt:lpstr>
    </vt:vector>
  </TitlesOfParts>
  <Company>BYU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Computers and Java</dc:title>
  <dc:creator>Robert P. Burton</dc:creator>
  <cp:lastModifiedBy>Zahida Almuallem</cp:lastModifiedBy>
  <cp:revision>355</cp:revision>
  <dcterms:created xsi:type="dcterms:W3CDTF">2004-08-20T17:48:18Z</dcterms:created>
  <dcterms:modified xsi:type="dcterms:W3CDTF">2024-10-08T07:22:25Z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0x010100B9A66EF97C13B141A1FFA5BFC3624364</vt:lpwstr>
  </property>
  <property fmtid="{D5CDD505-2E9C-101B-9397-08002B2CF9AE}" pid="3" name="MediaServiceImageTags">
    <vt:lpwstr/>
  </property>
  <property fmtid="{D5CDD505-2E9C-101B-9397-08002B2CF9AE}" pid="4" name="Order">
    <vt:r8>6700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