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2" r:id="rId4"/>
  </p:sldMasterIdLst>
  <p:notesMasterIdLst>
    <p:notesMasterId r:id="rId40"/>
  </p:notesMasterIdLst>
  <p:handoutMasterIdLst>
    <p:handoutMasterId r:id="rId41"/>
  </p:handoutMasterIdLst>
  <p:sldIdLst>
    <p:sldId id="520" r:id="rId5"/>
    <p:sldId id="521" r:id="rId6"/>
    <p:sldId id="522" r:id="rId7"/>
    <p:sldId id="523" r:id="rId8"/>
    <p:sldId id="524" r:id="rId9"/>
    <p:sldId id="525" r:id="rId10"/>
    <p:sldId id="530" r:id="rId11"/>
    <p:sldId id="531" r:id="rId12"/>
    <p:sldId id="600" r:id="rId13"/>
    <p:sldId id="527" r:id="rId14"/>
    <p:sldId id="528" r:id="rId15"/>
    <p:sldId id="607" r:id="rId16"/>
    <p:sldId id="529" r:id="rId17"/>
    <p:sldId id="532" r:id="rId18"/>
    <p:sldId id="533" r:id="rId19"/>
    <p:sldId id="534" r:id="rId20"/>
    <p:sldId id="608" r:id="rId21"/>
    <p:sldId id="605" r:id="rId22"/>
    <p:sldId id="606" r:id="rId23"/>
    <p:sldId id="609" r:id="rId24"/>
    <p:sldId id="612" r:id="rId25"/>
    <p:sldId id="537" r:id="rId26"/>
    <p:sldId id="538" r:id="rId27"/>
    <p:sldId id="539" r:id="rId28"/>
    <p:sldId id="615" r:id="rId29"/>
    <p:sldId id="276" r:id="rId30"/>
    <p:sldId id="601" r:id="rId31"/>
    <p:sldId id="541" r:id="rId32"/>
    <p:sldId id="278" r:id="rId33"/>
    <p:sldId id="279" r:id="rId34"/>
    <p:sldId id="543" r:id="rId35"/>
    <p:sldId id="604" r:id="rId36"/>
    <p:sldId id="544" r:id="rId37"/>
    <p:sldId id="281" r:id="rId38"/>
    <p:sldId id="282" r:id="rId39"/>
  </p:sldIdLst>
  <p:sldSz cx="9144000" cy="6858000" type="screen4x3"/>
  <p:notesSz cx="6934200" cy="10071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2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CCFFCC"/>
    <a:srgbClr val="FF0000"/>
    <a:srgbClr val="FFDD87"/>
    <a:srgbClr val="FFD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78" autoAdjust="0"/>
    <p:restoredTop sz="87415" autoAdjust="0"/>
  </p:normalViewPr>
  <p:slideViewPr>
    <p:cSldViewPr snapToGrid="0">
      <p:cViewPr varScale="1">
        <p:scale>
          <a:sx n="111" d="100"/>
          <a:sy n="111" d="100"/>
        </p:scale>
        <p:origin x="1888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890" y="-108"/>
      </p:cViewPr>
      <p:guideLst>
        <p:guide orient="horz" pos="317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microsoft.com/office/2016/11/relationships/changesInfo" Target="changesInfos/changesInfo1.xml"/><Relationship Id="rId20" Type="http://schemas.openxmlformats.org/officeDocument/2006/relationships/slide" Target="slides/slide16.xml"/><Relationship Id="rId41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Shoqeer Alotaibi" userId="S::alosarah@ksu.edu.sa::012f9b2e-5b69-42ed-9d9d-af879b4ac849" providerId="AD" clId="Web-{D4EAE12A-3AB3-4A8A-8E6E-5497C00253A7}"/>
    <pc:docChg chg="addSld delSld modSld">
      <pc:chgData name="Sarah Shoqeer Alotaibi" userId="S::alosarah@ksu.edu.sa::012f9b2e-5b69-42ed-9d9d-af879b4ac849" providerId="AD" clId="Web-{D4EAE12A-3AB3-4A8A-8E6E-5497C00253A7}" dt="2020-10-25T08:29:53.103" v="466"/>
      <pc:docMkLst>
        <pc:docMk/>
      </pc:docMkLst>
      <pc:sldChg chg="modSp new del">
        <pc:chgData name="Sarah Shoqeer Alotaibi" userId="S::alosarah@ksu.edu.sa::012f9b2e-5b69-42ed-9d9d-af879b4ac849" providerId="AD" clId="Web-{D4EAE12A-3AB3-4A8A-8E6E-5497C00253A7}" dt="2020-10-25T08:29:53.103" v="466"/>
        <pc:sldMkLst>
          <pc:docMk/>
          <pc:sldMk cId="223298335" sldId="605"/>
        </pc:sldMkLst>
        <pc:spChg chg="mod">
          <ac:chgData name="Sarah Shoqeer Alotaibi" userId="S::alosarah@ksu.edu.sa::012f9b2e-5b69-42ed-9d9d-af879b4ac849" providerId="AD" clId="Web-{D4EAE12A-3AB3-4A8A-8E6E-5497C00253A7}" dt="2020-10-25T08:29:49.025" v="464" actId="20577"/>
          <ac:spMkLst>
            <pc:docMk/>
            <pc:sldMk cId="223298335" sldId="605"/>
            <ac:spMk id="3" creationId="{05940DC8-4E6B-44C7-9E53-6C18E67473BD}"/>
          </ac:spMkLst>
        </pc:spChg>
      </pc:sldChg>
      <pc:sldChg chg="addSp modSp new del">
        <pc:chgData name="Sarah Shoqeer Alotaibi" userId="S::alosarah@ksu.edu.sa::012f9b2e-5b69-42ed-9d9d-af879b4ac849" providerId="AD" clId="Web-{D4EAE12A-3AB3-4A8A-8E6E-5497C00253A7}" dt="2020-10-25T08:25:16.553" v="247"/>
        <pc:sldMkLst>
          <pc:docMk/>
          <pc:sldMk cId="1367985530" sldId="605"/>
        </pc:sldMkLst>
        <pc:spChg chg="mod">
          <ac:chgData name="Sarah Shoqeer Alotaibi" userId="S::alosarah@ksu.edu.sa::012f9b2e-5b69-42ed-9d9d-af879b4ac849" providerId="AD" clId="Web-{D4EAE12A-3AB3-4A8A-8E6E-5497C00253A7}" dt="2020-10-25T08:23:28.160" v="245" actId="20577"/>
          <ac:spMkLst>
            <pc:docMk/>
            <pc:sldMk cId="1367985530" sldId="605"/>
            <ac:spMk id="3" creationId="{B061A15E-B8EE-472E-8FBF-5A70D0FD695B}"/>
          </ac:spMkLst>
        </pc:spChg>
        <pc:spChg chg="add mod">
          <ac:chgData name="Sarah Shoqeer Alotaibi" userId="S::alosarah@ksu.edu.sa::012f9b2e-5b69-42ed-9d9d-af879b4ac849" providerId="AD" clId="Web-{D4EAE12A-3AB3-4A8A-8E6E-5497C00253A7}" dt="2020-10-25T08:22:48.004" v="227" actId="20577"/>
          <ac:spMkLst>
            <pc:docMk/>
            <pc:sldMk cId="1367985530" sldId="605"/>
            <ac:spMk id="8" creationId="{ED54D757-B3DC-423E-B5A6-21D561088A84}"/>
          </ac:spMkLst>
        </pc:spChg>
      </pc:sldChg>
    </pc:docChg>
  </pc:docChgLst>
  <pc:docChgLst>
    <pc:chgData name="Nadia Al-Ghreimil" userId="S::ghreimil@ksu.edu.sa::bd57fa0a-72d9-4845-a2d9-9d930f860865" providerId="AD" clId="Web-{F09BB0B2-8384-4D3E-BA23-A003398C02EB}"/>
    <pc:docChg chg="modSld">
      <pc:chgData name="Nadia Al-Ghreimil" userId="S::ghreimil@ksu.edu.sa::bd57fa0a-72d9-4845-a2d9-9d930f860865" providerId="AD" clId="Web-{F09BB0B2-8384-4D3E-BA23-A003398C02EB}" dt="2020-10-12T15:54:41.638" v="1" actId="1076"/>
      <pc:docMkLst>
        <pc:docMk/>
      </pc:docMkLst>
      <pc:sldChg chg="modSp">
        <pc:chgData name="Nadia Al-Ghreimil" userId="S::ghreimil@ksu.edu.sa::bd57fa0a-72d9-4845-a2d9-9d930f860865" providerId="AD" clId="Web-{F09BB0B2-8384-4D3E-BA23-A003398C02EB}" dt="2020-10-12T15:54:41.638" v="1" actId="1076"/>
        <pc:sldMkLst>
          <pc:docMk/>
          <pc:sldMk cId="1929103489" sldId="524"/>
        </pc:sldMkLst>
        <pc:picChg chg="mod">
          <ac:chgData name="Nadia Al-Ghreimil" userId="S::ghreimil@ksu.edu.sa::bd57fa0a-72d9-4845-a2d9-9d930f860865" providerId="AD" clId="Web-{F09BB0B2-8384-4D3E-BA23-A003398C02EB}" dt="2020-10-12T15:54:41.638" v="1" actId="1076"/>
          <ac:picMkLst>
            <pc:docMk/>
            <pc:sldMk cId="1929103489" sldId="524"/>
            <ac:picMk id="18436" creationId="{00000000-0000-0000-0000-000000000000}"/>
          </ac:picMkLst>
        </pc:picChg>
      </pc:sldChg>
    </pc:docChg>
  </pc:docChgLst>
  <pc:docChgLst>
    <pc:chgData name="Sarah Shoqeer Alotaibi" userId="S::alosarah@ksu.edu.sa::012f9b2e-5b69-42ed-9d9d-af879b4ac849" providerId="AD" clId="Web-{4515AD56-247E-4FA2-A489-A2D9C97F8133}"/>
    <pc:docChg chg="modSld">
      <pc:chgData name="Sarah Shoqeer Alotaibi" userId="S::alosarah@ksu.edu.sa::012f9b2e-5b69-42ed-9d9d-af879b4ac849" providerId="AD" clId="Web-{4515AD56-247E-4FA2-A489-A2D9C97F8133}" dt="2020-10-18T08:40:16.370" v="16" actId="20577"/>
      <pc:docMkLst>
        <pc:docMk/>
      </pc:docMkLst>
      <pc:sldChg chg="modSp">
        <pc:chgData name="Sarah Shoqeer Alotaibi" userId="S::alosarah@ksu.edu.sa::012f9b2e-5b69-42ed-9d9d-af879b4ac849" providerId="AD" clId="Web-{4515AD56-247E-4FA2-A489-A2D9C97F8133}" dt="2020-10-18T08:40:09.339" v="14" actId="20577"/>
        <pc:sldMkLst>
          <pc:docMk/>
          <pc:sldMk cId="340865983" sldId="528"/>
        </pc:sldMkLst>
        <pc:spChg chg="mod">
          <ac:chgData name="Sarah Shoqeer Alotaibi" userId="S::alosarah@ksu.edu.sa::012f9b2e-5b69-42ed-9d9d-af879b4ac849" providerId="AD" clId="Web-{4515AD56-247E-4FA2-A489-A2D9C97F8133}" dt="2020-10-18T08:40:09.339" v="14" actId="20577"/>
          <ac:spMkLst>
            <pc:docMk/>
            <pc:sldMk cId="340865983" sldId="528"/>
            <ac:spMk id="7" creationId="{00000000-0000-0000-0000-000000000000}"/>
          </ac:spMkLst>
        </pc:spChg>
      </pc:sldChg>
    </pc:docChg>
  </pc:docChgLst>
  <pc:docChgLst>
    <pc:chgData name="Sarah Shoqeer Alotaibi" userId="S::alosarah@ksu.edu.sa::012f9b2e-5b69-42ed-9d9d-af879b4ac849" providerId="AD" clId="Web-{31A2A2B1-C71C-4FD9-B594-725D950D95C1}"/>
    <pc:docChg chg="addSld delSld modSld">
      <pc:chgData name="Sarah Shoqeer Alotaibi" userId="S::alosarah@ksu.edu.sa::012f9b2e-5b69-42ed-9d9d-af879b4ac849" providerId="AD" clId="Web-{31A2A2B1-C71C-4FD9-B594-725D950D95C1}" dt="2020-10-25T07:25:29.581" v="525"/>
      <pc:docMkLst>
        <pc:docMk/>
      </pc:docMkLst>
      <pc:sldChg chg="modSp new add del">
        <pc:chgData name="Sarah Shoqeer Alotaibi" userId="S::alosarah@ksu.edu.sa::012f9b2e-5b69-42ed-9d9d-af879b4ac849" providerId="AD" clId="Web-{31A2A2B1-C71C-4FD9-B594-725D950D95C1}" dt="2020-10-25T07:25:29.581" v="525"/>
        <pc:sldMkLst>
          <pc:docMk/>
          <pc:sldMk cId="433906740" sldId="605"/>
        </pc:sldMkLst>
        <pc:spChg chg="mod">
          <ac:chgData name="Sarah Shoqeer Alotaibi" userId="S::alosarah@ksu.edu.sa::012f9b2e-5b69-42ed-9d9d-af879b4ac849" providerId="AD" clId="Web-{31A2A2B1-C71C-4FD9-B594-725D950D95C1}" dt="2020-10-25T07:25:27.862" v="523" actId="20577"/>
          <ac:spMkLst>
            <pc:docMk/>
            <pc:sldMk cId="433906740" sldId="605"/>
            <ac:spMk id="3" creationId="{41FA713F-52D6-4FC5-B519-44CC0FCED6A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CECEC0-D87C-485A-B3B0-D9986C3A8F0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12EB15-C8EF-48DD-ADB8-5C8F27DEF59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byte </a:t>
          </a:r>
        </a:p>
      </dgm:t>
    </dgm:pt>
    <dgm:pt modelId="{CF138E1D-90B6-427B-8DCE-DCC475FEA763}" type="parTrans" cxnId="{52526028-A6C9-44EC-A786-29D88420C8E2}">
      <dgm:prSet/>
      <dgm:spPr/>
      <dgm:t>
        <a:bodyPr/>
        <a:lstStyle/>
        <a:p>
          <a:endParaRPr lang="en-US"/>
        </a:p>
      </dgm:t>
    </dgm:pt>
    <dgm:pt modelId="{DDC0844A-8A6D-4DA1-97DC-BE774B978D09}" type="sibTrans" cxnId="{52526028-A6C9-44EC-A786-29D88420C8E2}">
      <dgm:prSet/>
      <dgm:spPr/>
      <dgm:t>
        <a:bodyPr/>
        <a:lstStyle/>
        <a:p>
          <a:endParaRPr lang="en-US"/>
        </a:p>
      </dgm:t>
    </dgm:pt>
    <dgm:pt modelId="{F5540FC4-3E39-4F97-8530-18650C5FE58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short </a:t>
          </a:r>
        </a:p>
      </dgm:t>
    </dgm:pt>
    <dgm:pt modelId="{6DC1A6E1-C13C-4423-B183-3A21DD300D43}" type="parTrans" cxnId="{A2A75370-EDC5-4DF1-9CD1-0D16DA871541}">
      <dgm:prSet/>
      <dgm:spPr/>
      <dgm:t>
        <a:bodyPr/>
        <a:lstStyle/>
        <a:p>
          <a:endParaRPr lang="en-US"/>
        </a:p>
      </dgm:t>
    </dgm:pt>
    <dgm:pt modelId="{5EDE1F42-034D-4AF4-944E-AE20FE5799B9}" type="sibTrans" cxnId="{A2A75370-EDC5-4DF1-9CD1-0D16DA871541}">
      <dgm:prSet/>
      <dgm:spPr/>
      <dgm:t>
        <a:bodyPr/>
        <a:lstStyle/>
        <a:p>
          <a:endParaRPr lang="en-US"/>
        </a:p>
      </dgm:t>
    </dgm:pt>
    <dgm:pt modelId="{22AC20DB-14CE-4236-A487-BD323AE2D6D1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int </a:t>
          </a:r>
        </a:p>
      </dgm:t>
    </dgm:pt>
    <dgm:pt modelId="{9E1EE7C2-699F-4C0C-A994-1D99C176670F}" type="parTrans" cxnId="{897E0440-35D9-4E88-B08D-DA783BDC1754}">
      <dgm:prSet/>
      <dgm:spPr/>
      <dgm:t>
        <a:bodyPr/>
        <a:lstStyle/>
        <a:p>
          <a:endParaRPr lang="en-US"/>
        </a:p>
      </dgm:t>
    </dgm:pt>
    <dgm:pt modelId="{CA293851-EE18-46B6-BE7E-D43CC6229429}" type="sibTrans" cxnId="{897E0440-35D9-4E88-B08D-DA783BDC1754}">
      <dgm:prSet/>
      <dgm:spPr/>
      <dgm:t>
        <a:bodyPr/>
        <a:lstStyle/>
        <a:p>
          <a:endParaRPr lang="en-US"/>
        </a:p>
      </dgm:t>
    </dgm:pt>
    <dgm:pt modelId="{9EAB0E56-5A15-4C2E-8E0C-E4803CCFB3DE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long </a:t>
          </a:r>
        </a:p>
      </dgm:t>
    </dgm:pt>
    <dgm:pt modelId="{80B56E9D-E84A-4A41-B420-B16726F406CA}" type="parTrans" cxnId="{7D540C16-F303-407D-AB91-75BA458791E6}">
      <dgm:prSet/>
      <dgm:spPr/>
      <dgm:t>
        <a:bodyPr/>
        <a:lstStyle/>
        <a:p>
          <a:endParaRPr lang="en-US"/>
        </a:p>
      </dgm:t>
    </dgm:pt>
    <dgm:pt modelId="{81A2F876-8A1B-4E1E-A2D6-60BB02D839B6}" type="sibTrans" cxnId="{7D540C16-F303-407D-AB91-75BA458791E6}">
      <dgm:prSet/>
      <dgm:spPr/>
      <dgm:t>
        <a:bodyPr/>
        <a:lstStyle/>
        <a:p>
          <a:endParaRPr lang="en-US"/>
        </a:p>
      </dgm:t>
    </dgm:pt>
    <dgm:pt modelId="{B021DE09-03CC-4AEC-8E2F-133142CCABCE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float </a:t>
          </a:r>
        </a:p>
      </dgm:t>
    </dgm:pt>
    <dgm:pt modelId="{016DA545-0B18-4537-8A98-D6C98CD2CC48}" type="parTrans" cxnId="{B45D6DD1-B905-466F-8439-B54B33A5BCA6}">
      <dgm:prSet/>
      <dgm:spPr/>
      <dgm:t>
        <a:bodyPr/>
        <a:lstStyle/>
        <a:p>
          <a:endParaRPr lang="en-US"/>
        </a:p>
      </dgm:t>
    </dgm:pt>
    <dgm:pt modelId="{EAE5EC5B-5CA9-4CCF-902D-12A38C9E41E9}" type="sibTrans" cxnId="{B45D6DD1-B905-466F-8439-B54B33A5BCA6}">
      <dgm:prSet/>
      <dgm:spPr/>
      <dgm:t>
        <a:bodyPr/>
        <a:lstStyle/>
        <a:p>
          <a:endParaRPr lang="en-US"/>
        </a:p>
      </dgm:t>
    </dgm:pt>
    <dgm:pt modelId="{764D4B9F-18F3-4A8A-9251-47BF17DE534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double</a:t>
          </a:r>
        </a:p>
      </dgm:t>
    </dgm:pt>
    <dgm:pt modelId="{F03C092E-FE24-463F-8135-AB4F614BDB40}" type="parTrans" cxnId="{15BBDF74-C7B4-4D5B-9909-C00875FC375C}">
      <dgm:prSet/>
      <dgm:spPr/>
      <dgm:t>
        <a:bodyPr/>
        <a:lstStyle/>
        <a:p>
          <a:endParaRPr lang="en-US"/>
        </a:p>
      </dgm:t>
    </dgm:pt>
    <dgm:pt modelId="{310BDBA0-2CBB-4871-9743-A413C903BCFB}" type="sibTrans" cxnId="{15BBDF74-C7B4-4D5B-9909-C00875FC375C}">
      <dgm:prSet/>
      <dgm:spPr/>
      <dgm:t>
        <a:bodyPr/>
        <a:lstStyle/>
        <a:p>
          <a:endParaRPr lang="en-US"/>
        </a:p>
      </dgm:t>
    </dgm:pt>
    <dgm:pt modelId="{16C2CEC5-C1A6-4F5E-84B8-B899B555589F}" type="pres">
      <dgm:prSet presAssocID="{7BCECEC0-D87C-485A-B3B0-D9986C3A8F00}" presName="Name0" presStyleCnt="0">
        <dgm:presLayoutVars>
          <dgm:dir/>
          <dgm:resizeHandles val="exact"/>
        </dgm:presLayoutVars>
      </dgm:prSet>
      <dgm:spPr/>
    </dgm:pt>
    <dgm:pt modelId="{B3B54A5C-EEB7-4C82-9206-949FE55F539B}" type="pres">
      <dgm:prSet presAssocID="{1712EB15-C8EF-48DD-ADB8-5C8F27DEF597}" presName="node" presStyleLbl="node1" presStyleIdx="0" presStyleCnt="6">
        <dgm:presLayoutVars>
          <dgm:bulletEnabled val="1"/>
        </dgm:presLayoutVars>
      </dgm:prSet>
      <dgm:spPr/>
    </dgm:pt>
    <dgm:pt modelId="{E932BD4F-4F49-43A2-8EB8-A227BB553B69}" type="pres">
      <dgm:prSet presAssocID="{DDC0844A-8A6D-4DA1-97DC-BE774B978D09}" presName="sibTrans" presStyleLbl="sibTrans2D1" presStyleIdx="0" presStyleCnt="5"/>
      <dgm:spPr/>
    </dgm:pt>
    <dgm:pt modelId="{5F51C130-C788-4995-ABFF-AE38309CDEA7}" type="pres">
      <dgm:prSet presAssocID="{DDC0844A-8A6D-4DA1-97DC-BE774B978D09}" presName="connectorText" presStyleLbl="sibTrans2D1" presStyleIdx="0" presStyleCnt="5"/>
      <dgm:spPr/>
    </dgm:pt>
    <dgm:pt modelId="{87A9538A-AF08-4FCE-BBAD-DD09ADD44041}" type="pres">
      <dgm:prSet presAssocID="{F5540FC4-3E39-4F97-8530-18650C5FE587}" presName="node" presStyleLbl="node1" presStyleIdx="1" presStyleCnt="6">
        <dgm:presLayoutVars>
          <dgm:bulletEnabled val="1"/>
        </dgm:presLayoutVars>
      </dgm:prSet>
      <dgm:spPr/>
    </dgm:pt>
    <dgm:pt modelId="{A7911058-C5CD-4748-95B9-38D3C0B6AC7A}" type="pres">
      <dgm:prSet presAssocID="{5EDE1F42-034D-4AF4-944E-AE20FE5799B9}" presName="sibTrans" presStyleLbl="sibTrans2D1" presStyleIdx="1" presStyleCnt="5"/>
      <dgm:spPr/>
    </dgm:pt>
    <dgm:pt modelId="{65A0C94D-B128-401E-9416-E49032F25175}" type="pres">
      <dgm:prSet presAssocID="{5EDE1F42-034D-4AF4-944E-AE20FE5799B9}" presName="connectorText" presStyleLbl="sibTrans2D1" presStyleIdx="1" presStyleCnt="5"/>
      <dgm:spPr/>
    </dgm:pt>
    <dgm:pt modelId="{FA014C74-2537-4E96-9309-4CFAD85AEFA9}" type="pres">
      <dgm:prSet presAssocID="{22AC20DB-14CE-4236-A487-BD323AE2D6D1}" presName="node" presStyleLbl="node1" presStyleIdx="2" presStyleCnt="6">
        <dgm:presLayoutVars>
          <dgm:bulletEnabled val="1"/>
        </dgm:presLayoutVars>
      </dgm:prSet>
      <dgm:spPr/>
    </dgm:pt>
    <dgm:pt modelId="{85756B87-5E3E-4A9A-B134-405630E3C0D8}" type="pres">
      <dgm:prSet presAssocID="{CA293851-EE18-46B6-BE7E-D43CC6229429}" presName="sibTrans" presStyleLbl="sibTrans2D1" presStyleIdx="2" presStyleCnt="5"/>
      <dgm:spPr/>
    </dgm:pt>
    <dgm:pt modelId="{52598EB8-5AF2-41A8-8D72-CFFEDC43607A}" type="pres">
      <dgm:prSet presAssocID="{CA293851-EE18-46B6-BE7E-D43CC6229429}" presName="connectorText" presStyleLbl="sibTrans2D1" presStyleIdx="2" presStyleCnt="5"/>
      <dgm:spPr/>
    </dgm:pt>
    <dgm:pt modelId="{E0C12CDB-3BA8-4398-9544-4A174E72E9C9}" type="pres">
      <dgm:prSet presAssocID="{9EAB0E56-5A15-4C2E-8E0C-E4803CCFB3DE}" presName="node" presStyleLbl="node1" presStyleIdx="3" presStyleCnt="6">
        <dgm:presLayoutVars>
          <dgm:bulletEnabled val="1"/>
        </dgm:presLayoutVars>
      </dgm:prSet>
      <dgm:spPr/>
    </dgm:pt>
    <dgm:pt modelId="{2486E82F-3867-4017-AB93-A353238E08EE}" type="pres">
      <dgm:prSet presAssocID="{81A2F876-8A1B-4E1E-A2D6-60BB02D839B6}" presName="sibTrans" presStyleLbl="sibTrans2D1" presStyleIdx="3" presStyleCnt="5"/>
      <dgm:spPr/>
    </dgm:pt>
    <dgm:pt modelId="{7C28028F-7089-4DFF-8D38-3EF584F615CB}" type="pres">
      <dgm:prSet presAssocID="{81A2F876-8A1B-4E1E-A2D6-60BB02D839B6}" presName="connectorText" presStyleLbl="sibTrans2D1" presStyleIdx="3" presStyleCnt="5"/>
      <dgm:spPr/>
    </dgm:pt>
    <dgm:pt modelId="{C030BD08-7DD2-4A42-827D-48E409CB5908}" type="pres">
      <dgm:prSet presAssocID="{B021DE09-03CC-4AEC-8E2F-133142CCABCE}" presName="node" presStyleLbl="node1" presStyleIdx="4" presStyleCnt="6">
        <dgm:presLayoutVars>
          <dgm:bulletEnabled val="1"/>
        </dgm:presLayoutVars>
      </dgm:prSet>
      <dgm:spPr/>
    </dgm:pt>
    <dgm:pt modelId="{E1CAA60B-20E5-4CC7-959E-4215AFA240F0}" type="pres">
      <dgm:prSet presAssocID="{EAE5EC5B-5CA9-4CCF-902D-12A38C9E41E9}" presName="sibTrans" presStyleLbl="sibTrans2D1" presStyleIdx="4" presStyleCnt="5"/>
      <dgm:spPr/>
    </dgm:pt>
    <dgm:pt modelId="{9EC2F24E-9D6B-419C-980C-ED72FB82AC16}" type="pres">
      <dgm:prSet presAssocID="{EAE5EC5B-5CA9-4CCF-902D-12A38C9E41E9}" presName="connectorText" presStyleLbl="sibTrans2D1" presStyleIdx="4" presStyleCnt="5"/>
      <dgm:spPr/>
    </dgm:pt>
    <dgm:pt modelId="{4AED909F-80B1-4151-9546-47AE0FD46572}" type="pres">
      <dgm:prSet presAssocID="{764D4B9F-18F3-4A8A-9251-47BF17DE5347}" presName="node" presStyleLbl="node1" presStyleIdx="5" presStyleCnt="6">
        <dgm:presLayoutVars>
          <dgm:bulletEnabled val="1"/>
        </dgm:presLayoutVars>
      </dgm:prSet>
      <dgm:spPr/>
    </dgm:pt>
  </dgm:ptLst>
  <dgm:cxnLst>
    <dgm:cxn modelId="{FCE52C0F-789B-4D8C-951B-EFF854C3A3AD}" type="presOf" srcId="{7BCECEC0-D87C-485A-B3B0-D9986C3A8F00}" destId="{16C2CEC5-C1A6-4F5E-84B8-B899B555589F}" srcOrd="0" destOrd="0" presId="urn:microsoft.com/office/officeart/2005/8/layout/process1"/>
    <dgm:cxn modelId="{7D540C16-F303-407D-AB91-75BA458791E6}" srcId="{7BCECEC0-D87C-485A-B3B0-D9986C3A8F00}" destId="{9EAB0E56-5A15-4C2E-8E0C-E4803CCFB3DE}" srcOrd="3" destOrd="0" parTransId="{80B56E9D-E84A-4A41-B420-B16726F406CA}" sibTransId="{81A2F876-8A1B-4E1E-A2D6-60BB02D839B6}"/>
    <dgm:cxn modelId="{D24A4817-CA81-4C8A-A5EF-4027071D7461}" type="presOf" srcId="{764D4B9F-18F3-4A8A-9251-47BF17DE5347}" destId="{4AED909F-80B1-4151-9546-47AE0FD46572}" srcOrd="0" destOrd="0" presId="urn:microsoft.com/office/officeart/2005/8/layout/process1"/>
    <dgm:cxn modelId="{52526028-A6C9-44EC-A786-29D88420C8E2}" srcId="{7BCECEC0-D87C-485A-B3B0-D9986C3A8F00}" destId="{1712EB15-C8EF-48DD-ADB8-5C8F27DEF597}" srcOrd="0" destOrd="0" parTransId="{CF138E1D-90B6-427B-8DCE-DCC475FEA763}" sibTransId="{DDC0844A-8A6D-4DA1-97DC-BE774B978D09}"/>
    <dgm:cxn modelId="{E67D5F38-DE63-4395-8A99-88F5D39A8659}" type="presOf" srcId="{1712EB15-C8EF-48DD-ADB8-5C8F27DEF597}" destId="{B3B54A5C-EEB7-4C82-9206-949FE55F539B}" srcOrd="0" destOrd="0" presId="urn:microsoft.com/office/officeart/2005/8/layout/process1"/>
    <dgm:cxn modelId="{897E0440-35D9-4E88-B08D-DA783BDC1754}" srcId="{7BCECEC0-D87C-485A-B3B0-D9986C3A8F00}" destId="{22AC20DB-14CE-4236-A487-BD323AE2D6D1}" srcOrd="2" destOrd="0" parTransId="{9E1EE7C2-699F-4C0C-A994-1D99C176670F}" sibTransId="{CA293851-EE18-46B6-BE7E-D43CC6229429}"/>
    <dgm:cxn modelId="{14460760-2740-4437-95DC-D1B2BE964B0A}" type="presOf" srcId="{CA293851-EE18-46B6-BE7E-D43CC6229429}" destId="{52598EB8-5AF2-41A8-8D72-CFFEDC43607A}" srcOrd="1" destOrd="0" presId="urn:microsoft.com/office/officeart/2005/8/layout/process1"/>
    <dgm:cxn modelId="{5A69F260-C1CC-4BE2-9E0C-4CF19DE72345}" type="presOf" srcId="{22AC20DB-14CE-4236-A487-BD323AE2D6D1}" destId="{FA014C74-2537-4E96-9309-4CFAD85AEFA9}" srcOrd="0" destOrd="0" presId="urn:microsoft.com/office/officeart/2005/8/layout/process1"/>
    <dgm:cxn modelId="{AECC5361-385F-4092-9375-83F53846CD37}" type="presOf" srcId="{DDC0844A-8A6D-4DA1-97DC-BE774B978D09}" destId="{5F51C130-C788-4995-ABFF-AE38309CDEA7}" srcOrd="1" destOrd="0" presId="urn:microsoft.com/office/officeart/2005/8/layout/process1"/>
    <dgm:cxn modelId="{2271B767-C065-4C90-B40C-6C9C371F6AE0}" type="presOf" srcId="{81A2F876-8A1B-4E1E-A2D6-60BB02D839B6}" destId="{7C28028F-7089-4DFF-8D38-3EF584F615CB}" srcOrd="1" destOrd="0" presId="urn:microsoft.com/office/officeart/2005/8/layout/process1"/>
    <dgm:cxn modelId="{A2A75370-EDC5-4DF1-9CD1-0D16DA871541}" srcId="{7BCECEC0-D87C-485A-B3B0-D9986C3A8F00}" destId="{F5540FC4-3E39-4F97-8530-18650C5FE587}" srcOrd="1" destOrd="0" parTransId="{6DC1A6E1-C13C-4423-B183-3A21DD300D43}" sibTransId="{5EDE1F42-034D-4AF4-944E-AE20FE5799B9}"/>
    <dgm:cxn modelId="{15BBDF74-C7B4-4D5B-9909-C00875FC375C}" srcId="{7BCECEC0-D87C-485A-B3B0-D9986C3A8F00}" destId="{764D4B9F-18F3-4A8A-9251-47BF17DE5347}" srcOrd="5" destOrd="0" parTransId="{F03C092E-FE24-463F-8135-AB4F614BDB40}" sibTransId="{310BDBA0-2CBB-4871-9743-A413C903BCFB}"/>
    <dgm:cxn modelId="{3909A581-91CE-484C-9D92-C1E191DCD40A}" type="presOf" srcId="{F5540FC4-3E39-4F97-8530-18650C5FE587}" destId="{87A9538A-AF08-4FCE-BBAD-DD09ADD44041}" srcOrd="0" destOrd="0" presId="urn:microsoft.com/office/officeart/2005/8/layout/process1"/>
    <dgm:cxn modelId="{0FACA78F-7CDF-47AC-8C3B-6A027CD07F1C}" type="presOf" srcId="{B021DE09-03CC-4AEC-8E2F-133142CCABCE}" destId="{C030BD08-7DD2-4A42-827D-48E409CB5908}" srcOrd="0" destOrd="0" presId="urn:microsoft.com/office/officeart/2005/8/layout/process1"/>
    <dgm:cxn modelId="{99400D96-C33D-433C-8CEB-0626CC55E8FE}" type="presOf" srcId="{CA293851-EE18-46B6-BE7E-D43CC6229429}" destId="{85756B87-5E3E-4A9A-B134-405630E3C0D8}" srcOrd="0" destOrd="0" presId="urn:microsoft.com/office/officeart/2005/8/layout/process1"/>
    <dgm:cxn modelId="{4A82E19C-AF18-423E-AEA3-47A01E2AE689}" type="presOf" srcId="{5EDE1F42-034D-4AF4-944E-AE20FE5799B9}" destId="{A7911058-C5CD-4748-95B9-38D3C0B6AC7A}" srcOrd="0" destOrd="0" presId="urn:microsoft.com/office/officeart/2005/8/layout/process1"/>
    <dgm:cxn modelId="{64A9D1C0-CAB9-4FBD-B85C-63762EBE0FB1}" type="presOf" srcId="{EAE5EC5B-5CA9-4CCF-902D-12A38C9E41E9}" destId="{E1CAA60B-20E5-4CC7-959E-4215AFA240F0}" srcOrd="0" destOrd="0" presId="urn:microsoft.com/office/officeart/2005/8/layout/process1"/>
    <dgm:cxn modelId="{921E2FC4-72D3-4796-9935-A5278988A623}" type="presOf" srcId="{5EDE1F42-034D-4AF4-944E-AE20FE5799B9}" destId="{65A0C94D-B128-401E-9416-E49032F25175}" srcOrd="1" destOrd="0" presId="urn:microsoft.com/office/officeart/2005/8/layout/process1"/>
    <dgm:cxn modelId="{B45D6DD1-B905-466F-8439-B54B33A5BCA6}" srcId="{7BCECEC0-D87C-485A-B3B0-D9986C3A8F00}" destId="{B021DE09-03CC-4AEC-8E2F-133142CCABCE}" srcOrd="4" destOrd="0" parTransId="{016DA545-0B18-4537-8A98-D6C98CD2CC48}" sibTransId="{EAE5EC5B-5CA9-4CCF-902D-12A38C9E41E9}"/>
    <dgm:cxn modelId="{7791FEE9-CD46-42A8-8117-D834672201BB}" type="presOf" srcId="{EAE5EC5B-5CA9-4CCF-902D-12A38C9E41E9}" destId="{9EC2F24E-9D6B-419C-980C-ED72FB82AC16}" srcOrd="1" destOrd="0" presId="urn:microsoft.com/office/officeart/2005/8/layout/process1"/>
    <dgm:cxn modelId="{CDFBA9EB-E28B-40A7-AD36-272416E0A1B8}" type="presOf" srcId="{DDC0844A-8A6D-4DA1-97DC-BE774B978D09}" destId="{E932BD4F-4F49-43A2-8EB8-A227BB553B69}" srcOrd="0" destOrd="0" presId="urn:microsoft.com/office/officeart/2005/8/layout/process1"/>
    <dgm:cxn modelId="{04DE82F0-9C16-4D77-9C91-5A2D1042801B}" type="presOf" srcId="{9EAB0E56-5A15-4C2E-8E0C-E4803CCFB3DE}" destId="{E0C12CDB-3BA8-4398-9544-4A174E72E9C9}" srcOrd="0" destOrd="0" presId="urn:microsoft.com/office/officeart/2005/8/layout/process1"/>
    <dgm:cxn modelId="{EA2B33F4-503A-420D-83F4-FFBD853EC55D}" type="presOf" srcId="{81A2F876-8A1B-4E1E-A2D6-60BB02D839B6}" destId="{2486E82F-3867-4017-AB93-A353238E08EE}" srcOrd="0" destOrd="0" presId="urn:microsoft.com/office/officeart/2005/8/layout/process1"/>
    <dgm:cxn modelId="{7912DBCB-EFD3-429F-933B-418BA2A6B5A4}" type="presParOf" srcId="{16C2CEC5-C1A6-4F5E-84B8-B899B555589F}" destId="{B3B54A5C-EEB7-4C82-9206-949FE55F539B}" srcOrd="0" destOrd="0" presId="urn:microsoft.com/office/officeart/2005/8/layout/process1"/>
    <dgm:cxn modelId="{FB1AB325-7AFC-46B7-901D-E35BF8F3A804}" type="presParOf" srcId="{16C2CEC5-C1A6-4F5E-84B8-B899B555589F}" destId="{E932BD4F-4F49-43A2-8EB8-A227BB553B69}" srcOrd="1" destOrd="0" presId="urn:microsoft.com/office/officeart/2005/8/layout/process1"/>
    <dgm:cxn modelId="{70A0E85D-316B-4CFE-BE91-33B941E256F5}" type="presParOf" srcId="{E932BD4F-4F49-43A2-8EB8-A227BB553B69}" destId="{5F51C130-C788-4995-ABFF-AE38309CDEA7}" srcOrd="0" destOrd="0" presId="urn:microsoft.com/office/officeart/2005/8/layout/process1"/>
    <dgm:cxn modelId="{63C0EAF1-D827-4DFE-A82F-269FB448F830}" type="presParOf" srcId="{16C2CEC5-C1A6-4F5E-84B8-B899B555589F}" destId="{87A9538A-AF08-4FCE-BBAD-DD09ADD44041}" srcOrd="2" destOrd="0" presId="urn:microsoft.com/office/officeart/2005/8/layout/process1"/>
    <dgm:cxn modelId="{23F38EF0-1BB7-40E7-81BD-0478D9F72ED0}" type="presParOf" srcId="{16C2CEC5-C1A6-4F5E-84B8-B899B555589F}" destId="{A7911058-C5CD-4748-95B9-38D3C0B6AC7A}" srcOrd="3" destOrd="0" presId="urn:microsoft.com/office/officeart/2005/8/layout/process1"/>
    <dgm:cxn modelId="{8DEDCAF0-C53B-4592-9E4B-BD5C169B6B78}" type="presParOf" srcId="{A7911058-C5CD-4748-95B9-38D3C0B6AC7A}" destId="{65A0C94D-B128-401E-9416-E49032F25175}" srcOrd="0" destOrd="0" presId="urn:microsoft.com/office/officeart/2005/8/layout/process1"/>
    <dgm:cxn modelId="{272B2120-BD2A-40AA-97CD-0470D4C90543}" type="presParOf" srcId="{16C2CEC5-C1A6-4F5E-84B8-B899B555589F}" destId="{FA014C74-2537-4E96-9309-4CFAD85AEFA9}" srcOrd="4" destOrd="0" presId="urn:microsoft.com/office/officeart/2005/8/layout/process1"/>
    <dgm:cxn modelId="{7FC24FF6-F557-49E7-895D-25BA07E3A878}" type="presParOf" srcId="{16C2CEC5-C1A6-4F5E-84B8-B899B555589F}" destId="{85756B87-5E3E-4A9A-B134-405630E3C0D8}" srcOrd="5" destOrd="0" presId="urn:microsoft.com/office/officeart/2005/8/layout/process1"/>
    <dgm:cxn modelId="{6A13C0C5-0651-48C9-920E-88B0704D7178}" type="presParOf" srcId="{85756B87-5E3E-4A9A-B134-405630E3C0D8}" destId="{52598EB8-5AF2-41A8-8D72-CFFEDC43607A}" srcOrd="0" destOrd="0" presId="urn:microsoft.com/office/officeart/2005/8/layout/process1"/>
    <dgm:cxn modelId="{265D9CA8-FE3D-41E3-B0EA-669FBEF72D4A}" type="presParOf" srcId="{16C2CEC5-C1A6-4F5E-84B8-B899B555589F}" destId="{E0C12CDB-3BA8-4398-9544-4A174E72E9C9}" srcOrd="6" destOrd="0" presId="urn:microsoft.com/office/officeart/2005/8/layout/process1"/>
    <dgm:cxn modelId="{390F9EFA-9CB7-4EE0-BC1F-C564C7877284}" type="presParOf" srcId="{16C2CEC5-C1A6-4F5E-84B8-B899B555589F}" destId="{2486E82F-3867-4017-AB93-A353238E08EE}" srcOrd="7" destOrd="0" presId="urn:microsoft.com/office/officeart/2005/8/layout/process1"/>
    <dgm:cxn modelId="{0E1F0ED7-6D19-4DAF-AE4B-F6EE7E77170D}" type="presParOf" srcId="{2486E82F-3867-4017-AB93-A353238E08EE}" destId="{7C28028F-7089-4DFF-8D38-3EF584F615CB}" srcOrd="0" destOrd="0" presId="urn:microsoft.com/office/officeart/2005/8/layout/process1"/>
    <dgm:cxn modelId="{4C4C437F-9A37-4274-9997-A625261F4E7E}" type="presParOf" srcId="{16C2CEC5-C1A6-4F5E-84B8-B899B555589F}" destId="{C030BD08-7DD2-4A42-827D-48E409CB5908}" srcOrd="8" destOrd="0" presId="urn:microsoft.com/office/officeart/2005/8/layout/process1"/>
    <dgm:cxn modelId="{6EA9BF1C-DFCB-4478-B76D-C1C4AB91BC05}" type="presParOf" srcId="{16C2CEC5-C1A6-4F5E-84B8-B899B555589F}" destId="{E1CAA60B-20E5-4CC7-959E-4215AFA240F0}" srcOrd="9" destOrd="0" presId="urn:microsoft.com/office/officeart/2005/8/layout/process1"/>
    <dgm:cxn modelId="{E2A3564D-A69C-48D5-A251-BCADFD292157}" type="presParOf" srcId="{E1CAA60B-20E5-4CC7-959E-4215AFA240F0}" destId="{9EC2F24E-9D6B-419C-980C-ED72FB82AC16}" srcOrd="0" destOrd="0" presId="urn:microsoft.com/office/officeart/2005/8/layout/process1"/>
    <dgm:cxn modelId="{6FAB7E4E-D5A4-4BC2-9E88-D73E33CC861F}" type="presParOf" srcId="{16C2CEC5-C1A6-4F5E-84B8-B899B555589F}" destId="{4AED909F-80B1-4151-9546-47AE0FD46572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54A5C-EEB7-4C82-9206-949FE55F539B}">
      <dsp:nvSpPr>
        <dsp:cNvPr id="0" name=""/>
        <dsp:cNvSpPr/>
      </dsp:nvSpPr>
      <dsp:spPr>
        <a:xfrm>
          <a:off x="0" y="125730"/>
          <a:ext cx="1028699" cy="61721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byte </a:t>
          </a:r>
        </a:p>
      </dsp:txBody>
      <dsp:txXfrm>
        <a:off x="18078" y="143808"/>
        <a:ext cx="992543" cy="581063"/>
      </dsp:txXfrm>
    </dsp:sp>
    <dsp:sp modelId="{E932BD4F-4F49-43A2-8EB8-A227BB553B69}">
      <dsp:nvSpPr>
        <dsp:cNvPr id="0" name=""/>
        <dsp:cNvSpPr/>
      </dsp:nvSpPr>
      <dsp:spPr>
        <a:xfrm>
          <a:off x="113157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1131570" y="357804"/>
        <a:ext cx="152659" cy="153071"/>
      </dsp:txXfrm>
    </dsp:sp>
    <dsp:sp modelId="{87A9538A-AF08-4FCE-BBAD-DD09ADD44041}">
      <dsp:nvSpPr>
        <dsp:cNvPr id="0" name=""/>
        <dsp:cNvSpPr/>
      </dsp:nvSpPr>
      <dsp:spPr>
        <a:xfrm>
          <a:off x="1440180" y="125730"/>
          <a:ext cx="1028699" cy="61721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short </a:t>
          </a:r>
        </a:p>
      </dsp:txBody>
      <dsp:txXfrm>
        <a:off x="1458258" y="143808"/>
        <a:ext cx="992543" cy="581063"/>
      </dsp:txXfrm>
    </dsp:sp>
    <dsp:sp modelId="{A7911058-C5CD-4748-95B9-38D3C0B6AC7A}">
      <dsp:nvSpPr>
        <dsp:cNvPr id="0" name=""/>
        <dsp:cNvSpPr/>
      </dsp:nvSpPr>
      <dsp:spPr>
        <a:xfrm>
          <a:off x="257175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2571750" y="357804"/>
        <a:ext cx="152659" cy="153071"/>
      </dsp:txXfrm>
    </dsp:sp>
    <dsp:sp modelId="{FA014C74-2537-4E96-9309-4CFAD85AEFA9}">
      <dsp:nvSpPr>
        <dsp:cNvPr id="0" name=""/>
        <dsp:cNvSpPr/>
      </dsp:nvSpPr>
      <dsp:spPr>
        <a:xfrm>
          <a:off x="2880360" y="125730"/>
          <a:ext cx="1028699" cy="61721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int </a:t>
          </a:r>
        </a:p>
      </dsp:txBody>
      <dsp:txXfrm>
        <a:off x="2898438" y="143808"/>
        <a:ext cx="992543" cy="581063"/>
      </dsp:txXfrm>
    </dsp:sp>
    <dsp:sp modelId="{85756B87-5E3E-4A9A-B134-405630E3C0D8}">
      <dsp:nvSpPr>
        <dsp:cNvPr id="0" name=""/>
        <dsp:cNvSpPr/>
      </dsp:nvSpPr>
      <dsp:spPr>
        <a:xfrm>
          <a:off x="401193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4011930" y="357804"/>
        <a:ext cx="152659" cy="153071"/>
      </dsp:txXfrm>
    </dsp:sp>
    <dsp:sp modelId="{E0C12CDB-3BA8-4398-9544-4A174E72E9C9}">
      <dsp:nvSpPr>
        <dsp:cNvPr id="0" name=""/>
        <dsp:cNvSpPr/>
      </dsp:nvSpPr>
      <dsp:spPr>
        <a:xfrm>
          <a:off x="4320540" y="125730"/>
          <a:ext cx="1028699" cy="61721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long </a:t>
          </a:r>
        </a:p>
      </dsp:txBody>
      <dsp:txXfrm>
        <a:off x="4338618" y="143808"/>
        <a:ext cx="992543" cy="581063"/>
      </dsp:txXfrm>
    </dsp:sp>
    <dsp:sp modelId="{2486E82F-3867-4017-AB93-A353238E08EE}">
      <dsp:nvSpPr>
        <dsp:cNvPr id="0" name=""/>
        <dsp:cNvSpPr/>
      </dsp:nvSpPr>
      <dsp:spPr>
        <a:xfrm>
          <a:off x="545211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5452110" y="357804"/>
        <a:ext cx="152659" cy="153071"/>
      </dsp:txXfrm>
    </dsp:sp>
    <dsp:sp modelId="{C030BD08-7DD2-4A42-827D-48E409CB5908}">
      <dsp:nvSpPr>
        <dsp:cNvPr id="0" name=""/>
        <dsp:cNvSpPr/>
      </dsp:nvSpPr>
      <dsp:spPr>
        <a:xfrm>
          <a:off x="5760719" y="125730"/>
          <a:ext cx="1028699" cy="61721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float </a:t>
          </a:r>
        </a:p>
      </dsp:txBody>
      <dsp:txXfrm>
        <a:off x="5778797" y="143808"/>
        <a:ext cx="992543" cy="581063"/>
      </dsp:txXfrm>
    </dsp:sp>
    <dsp:sp modelId="{E1CAA60B-20E5-4CC7-959E-4215AFA240F0}">
      <dsp:nvSpPr>
        <dsp:cNvPr id="0" name=""/>
        <dsp:cNvSpPr/>
      </dsp:nvSpPr>
      <dsp:spPr>
        <a:xfrm>
          <a:off x="689229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6892290" y="357804"/>
        <a:ext cx="152659" cy="153071"/>
      </dsp:txXfrm>
    </dsp:sp>
    <dsp:sp modelId="{4AED909F-80B1-4151-9546-47AE0FD46572}">
      <dsp:nvSpPr>
        <dsp:cNvPr id="0" name=""/>
        <dsp:cNvSpPr/>
      </dsp:nvSpPr>
      <dsp:spPr>
        <a:xfrm>
          <a:off x="7200899" y="125730"/>
          <a:ext cx="1028699" cy="61721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double</a:t>
          </a:r>
        </a:p>
      </dsp:txBody>
      <dsp:txXfrm>
        <a:off x="7218977" y="143808"/>
        <a:ext cx="992543" cy="5810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r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67863"/>
            <a:ext cx="30051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9567863"/>
            <a:ext cx="3005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278148-B7A2-4060-AB37-ECED51E07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2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3138"/>
            <a:ext cx="554672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8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return statement must match return type</a:t>
            </a:r>
          </a:p>
          <a:p>
            <a:pPr eaLnBrk="1" hangingPunct="1"/>
            <a:r>
              <a:rPr lang="en-US" altLang="en-US" dirty="0"/>
              <a:t>you can use more than one return statement (inside an if statement for example)</a:t>
            </a:r>
          </a:p>
          <a:p>
            <a:pPr eaLnBrk="1" hangingPunct="1"/>
            <a:r>
              <a:rPr lang="en-US" altLang="en-US" dirty="0"/>
              <a:t>see</a:t>
            </a:r>
            <a:r>
              <a:rPr lang="en-US" altLang="en-US" baseline="0" dirty="0"/>
              <a:t> p.319</a:t>
            </a:r>
            <a:endParaRPr lang="en-US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59594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Other questions:</a:t>
            </a:r>
          </a:p>
          <a:p>
            <a:r>
              <a:rPr lang="en-US" dirty="0"/>
              <a:t>Q: Would it be</a:t>
            </a:r>
            <a:r>
              <a:rPr lang="en-US" baseline="0" dirty="0"/>
              <a:t> possible to write: return “Doesn’t contain this letter”; in the else part only?</a:t>
            </a:r>
          </a:p>
          <a:p>
            <a:r>
              <a:rPr lang="en-US" baseline="0" dirty="0"/>
              <a:t>A: No, for two reasons: (1) the method must return and integer, not a string. (2) a return in the else is possible, but then the remaining print statement is not reachable.</a:t>
            </a:r>
          </a:p>
          <a:p>
            <a:endParaRPr lang="en-US" baseline="0" dirty="0"/>
          </a:p>
          <a:p>
            <a:r>
              <a:rPr lang="en-US" baseline="0" dirty="0"/>
              <a:t>Q: would it be possible to write: return -99; in the else instead or after the print while removing all remaining lines?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hasLetter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(char letter){</a:t>
            </a:r>
          </a:p>
          <a:p>
            <a:pPr marL="0" indent="0">
              <a:buNone/>
            </a:pP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name.indexOf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(letter);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(x != -1)</a:t>
            </a:r>
            <a:r>
              <a:rPr lang="en-US" b="1" baseline="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x;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b="1" baseline="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-99;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baseline="0" dirty="0"/>
              <a:t>A: yes, this would be correct</a:t>
            </a:r>
          </a:p>
          <a:p>
            <a:endParaRPr lang="en-US" baseline="0" dirty="0"/>
          </a:p>
          <a:p>
            <a:r>
              <a:rPr lang="en-US" baseline="0" dirty="0"/>
              <a:t>Q: any other </a:t>
            </a:r>
            <a:r>
              <a:rPr lang="en-US" baseline="0" dirty="0" err="1"/>
              <a:t>possiblilty</a:t>
            </a:r>
            <a:r>
              <a:rPr lang="en-US" baseline="0" dirty="0"/>
              <a:t>?</a:t>
            </a:r>
          </a:p>
          <a:p>
            <a:r>
              <a:rPr lang="en-US" baseline="0" dirty="0"/>
              <a:t>A: yes ... this might be the best, because in general it is easier to read and understand a program/method if there is only one return statement at the end of the method.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hasLetter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(char letter){</a:t>
            </a:r>
          </a:p>
          <a:p>
            <a:pPr marL="0" indent="0">
              <a:buNone/>
            </a:pP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name.indexOf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(letter);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(x == -1)</a:t>
            </a:r>
            <a:r>
              <a:rPr lang="en-US" b="1" baseline="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indent="0">
              <a:buNone/>
            </a:pPr>
            <a:r>
              <a:rPr lang="en-US" b="1" baseline="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 </a:t>
            </a:r>
            <a:r>
              <a:rPr lang="en-US" b="1" baseline="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baseline="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(“Doesn’t contain this letter”); </a:t>
            </a:r>
          </a:p>
          <a:p>
            <a:pPr marL="0" indent="0">
              <a:buNone/>
            </a:pPr>
            <a:r>
              <a:rPr lang="en-US" b="1" baseline="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x = -99;   </a:t>
            </a:r>
          </a:p>
          <a:p>
            <a:pPr marL="0" indent="0">
              <a:buNone/>
            </a:pPr>
            <a:r>
              <a:rPr lang="en-US" b="1" baseline="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     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x;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52003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that it is ok to have statements in </a:t>
            </a:r>
            <a:r>
              <a:rPr lang="en-US"/>
              <a:t>“other paths”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0005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8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98329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We will expand on this later on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The output</a:t>
            </a:r>
            <a:r>
              <a:rPr lang="en-US" altLang="en-US" baseline="0" dirty="0"/>
              <a:t> will be the same as before, but if we change the actual parameter to a different number the output will be different of course.</a:t>
            </a:r>
            <a:endParaRPr lang="en-US" alt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method can have more than one parameter.</a:t>
            </a:r>
          </a:p>
          <a:p>
            <a:r>
              <a:rPr lang="en-US" dirty="0"/>
              <a:t>Recall</a:t>
            </a:r>
            <a:r>
              <a:rPr lang="en-US" baseline="0" dirty="0"/>
              <a:t> methods such as </a:t>
            </a:r>
            <a:r>
              <a:rPr lang="en-US" b="1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b="1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which can have two parameters.</a:t>
            </a:r>
          </a:p>
          <a:p>
            <a:r>
              <a:rPr lang="en-US" b="0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The order of the actual parameters must match the </a:t>
            </a:r>
            <a:r>
              <a:rPr lang="en-US" b="0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oder</a:t>
            </a:r>
            <a:r>
              <a:rPr lang="en-US" b="0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of the formal parameter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34821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</a:p>
          <a:p>
            <a:r>
              <a:rPr lang="en-US" dirty="0"/>
              <a:t>Each object has a name:</a:t>
            </a:r>
            <a:r>
              <a:rPr lang="en-US" baseline="0" dirty="0"/>
              <a:t> </a:t>
            </a:r>
            <a:r>
              <a:rPr lang="en-US" b="1" baseline="0" dirty="0" err="1"/>
              <a:t>patsCar</a:t>
            </a:r>
            <a:r>
              <a:rPr lang="en-US" baseline="0" dirty="0"/>
              <a:t>, </a:t>
            </a:r>
            <a:r>
              <a:rPr lang="en-US" b="1" baseline="0" dirty="0" err="1"/>
              <a:t>suesCar</a:t>
            </a:r>
            <a:r>
              <a:rPr lang="en-US" baseline="0" dirty="0"/>
              <a:t>, </a:t>
            </a:r>
            <a:r>
              <a:rPr lang="en-US" b="1" baseline="0" dirty="0" err="1"/>
              <a:t>ronsCar</a:t>
            </a:r>
            <a:endParaRPr lang="en-US" b="1" dirty="0"/>
          </a:p>
          <a:p>
            <a:r>
              <a:rPr lang="en-US" dirty="0"/>
              <a:t>In Java those would be variables.</a:t>
            </a:r>
          </a:p>
          <a:p>
            <a:r>
              <a:rPr lang="en-US" dirty="0"/>
              <a:t>And they would be of type </a:t>
            </a:r>
            <a:r>
              <a:rPr lang="en-US" b="1" dirty="0"/>
              <a:t>Automobile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7710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You will learn this in your lab session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Use of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public</a:t>
            </a:r>
          </a:p>
          <a:p>
            <a:pPr lvl="1"/>
            <a:r>
              <a:rPr lang="en-US" altLang="en-US" dirty="0"/>
              <a:t>No restrictions on how variables are used</a:t>
            </a:r>
          </a:p>
          <a:p>
            <a:pPr lvl="1"/>
            <a:r>
              <a:rPr lang="en-US" altLang="en-US" dirty="0"/>
              <a:t>Later might replace with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private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41327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data members are used with the object name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Same for methods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“new” is used to create an object and allocate space in memory for it. (p.312)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0609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0736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843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577656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5463"/>
            <a:ext cx="450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312988"/>
            <a:ext cx="160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102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5" name="Slide Number Placeholder 102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D17AC-6A6E-5447-88EE-974C578FC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3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ld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389146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37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de S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0359" y="454573"/>
            <a:ext cx="8923282" cy="6245774"/>
          </a:xfrm>
        </p:spPr>
        <p:txBody>
          <a:bodyPr>
            <a:normAutofit/>
          </a:bodyPr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1pPr>
            <a:lvl2pPr marL="27432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6546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Adapted from: "JAVA: An Introduction to Problem Solving &amp; Programming", 8th Ed.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A3DECE-5AC0-4C5E-9FAD-4889AB0DC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3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5" r:id="rId9"/>
    <p:sldLayoutId id="2147483930" r:id="rId10"/>
    <p:sldLayoutId id="2147483931" r:id="rId11"/>
    <p:sldLayoutId id="2147483932" r:id="rId12"/>
    <p:sldLayoutId id="2147483933" r:id="rId13"/>
    <p:sldLayoutId id="2147483936" r:id="rId14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../CodeSamples2.htm#Listing 5.2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../CodeSamples2.htm#Listing 5.7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Class and Method Definitions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Ch</a:t>
            </a:r>
            <a:r>
              <a:rPr lang="en-US" dirty="0"/>
              <a:t> 5.1</a:t>
            </a:r>
          </a:p>
        </p:txBody>
      </p:sp>
    </p:spTree>
    <p:extLst>
      <p:ext uri="{BB962C8B-B14F-4D97-AF65-F5344CB8AC3E}">
        <p14:creationId xmlns:p14="http://schemas.microsoft.com/office/powerpoint/2010/main" val="570566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36483" y="575441"/>
            <a:ext cx="8686800" cy="606184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public String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String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breed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void </a:t>
            </a:r>
            <a:r>
              <a:rPr lang="en-US" sz="16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writeOutput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("Name: " + name);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("Breed: " + breed);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("Age in calendar years: " + age);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("Age in human years: " +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	    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getAgeInHumanYears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 // end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writeOutput</a:t>
            </a: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getAgeInHumanYears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(age &lt;=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age * 11;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22 + ((age-2) * 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 // end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getAgeInHumanYears</a:t>
            </a: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3910846" y="588477"/>
            <a:ext cx="2459628" cy="967368"/>
          </a:xfrm>
          <a:prstGeom prst="wedgeRoundRectCallout">
            <a:avLst>
              <a:gd name="adj1" fmla="val -78012"/>
              <a:gd name="adj2" fmla="val 34034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tx2"/>
                </a:solidFill>
              </a:rPr>
              <a:t>3 Instance variables </a:t>
            </a:r>
          </a:p>
          <a:p>
            <a:r>
              <a:rPr lang="en-US" dirty="0">
                <a:solidFill>
                  <a:schemeClr val="tx2"/>
                </a:solidFill>
              </a:rPr>
              <a:t>or Data members </a:t>
            </a:r>
          </a:p>
          <a:p>
            <a:r>
              <a:rPr lang="en-US" dirty="0">
                <a:solidFill>
                  <a:schemeClr val="tx2"/>
                </a:solidFill>
              </a:rPr>
              <a:t>or attributes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657077" y="762120"/>
            <a:ext cx="2380926" cy="1585295"/>
          </a:xfrm>
          <a:prstGeom prst="wedgeRoundRectCallout">
            <a:avLst>
              <a:gd name="adj1" fmla="val -72339"/>
              <a:gd name="adj2" fmla="val -16628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accent2"/>
                </a:solidFill>
              </a:rPr>
              <a:t>Will have different values for each Dog instance created.</a:t>
            </a:r>
          </a:p>
          <a:p>
            <a:r>
              <a:rPr lang="en-US" dirty="0">
                <a:solidFill>
                  <a:schemeClr val="accent2"/>
                </a:solidFill>
              </a:rPr>
              <a:t>Each object will have its own copy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140660" y="3525020"/>
            <a:ext cx="1696868" cy="967368"/>
          </a:xfrm>
          <a:prstGeom prst="wedgeRoundRectCallout">
            <a:avLst>
              <a:gd name="adj1" fmla="val -83668"/>
              <a:gd name="adj2" fmla="val 1992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tx2"/>
                </a:solidFill>
              </a:rPr>
              <a:t>2 behaviors</a:t>
            </a:r>
          </a:p>
          <a:p>
            <a:r>
              <a:rPr lang="en-US" dirty="0">
                <a:solidFill>
                  <a:schemeClr val="tx2"/>
                </a:solidFill>
              </a:rPr>
              <a:t>or methods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6370474" y="4667653"/>
            <a:ext cx="2544699" cy="1241827"/>
          </a:xfrm>
          <a:prstGeom prst="wedgeRoundRectCallout">
            <a:avLst>
              <a:gd name="adj1" fmla="val -41717"/>
              <a:gd name="adj2" fmla="val -80096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accent2"/>
                </a:solidFill>
              </a:rPr>
              <a:t>Will be the same for all Dog instances created, but act on individual instance variables.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00501" y="859808"/>
            <a:ext cx="900754" cy="805218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7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39" y="454127"/>
            <a:ext cx="9048465" cy="600164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DogDemo</a:t>
            </a: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Dog </a:t>
            </a:r>
            <a:r>
              <a:rPr lang="en-US" sz="16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balto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Dog();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	balto.name = "Balto";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balto.age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8;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balto.breed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"Siberian Husky";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balto.writeOutput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Dog </a:t>
            </a:r>
            <a:r>
              <a:rPr lang="en-US" sz="16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scooby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Dog();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scooby.name = "Scooby";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scooby.age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42;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scooby.breed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"Great Dane";</a:t>
            </a:r>
          </a:p>
          <a:p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(scooby.name + " is a " + 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scooby.breed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".");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("He is " +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scooby.age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" years old, or ");</a:t>
            </a:r>
          </a:p>
          <a:p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	int </a:t>
            </a:r>
            <a:r>
              <a:rPr lang="en-US" sz="1600" b="1" dirty="0" err="1">
                <a:solidFill>
                  <a:schemeClr val="accent2"/>
                </a:solidFill>
                <a:latin typeface="Courier New"/>
                <a:cs typeface="Courier New"/>
              </a:rPr>
              <a:t>humanYears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 = </a:t>
            </a:r>
            <a:r>
              <a:rPr lang="en-US" sz="1600" b="1" dirty="0" err="1">
                <a:solidFill>
                  <a:schemeClr val="accent2"/>
                </a:solidFill>
                <a:latin typeface="Courier New"/>
                <a:cs typeface="Courier New"/>
              </a:rPr>
              <a:t>scooby.getAgeInHumanYears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();</a:t>
            </a: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" in human years.");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AutoShape 2" descr="data:image/jpeg;base64,/9j/4AAQSkZJRgABAQAAAQABAAD/2wCEAAkGBxMSEhUSExIVFhUXFxUWGBcYGBgXFxcYFxgWFxgYFhgYHSggGh0lHRYXITEhJSkrLi4uFyAzODMtNygtLisBCgoKDg0OGxAQGy0lHyUvLS4tLi0tLS0tLS0tLS0tLS0tLy0tLS0tLS0tLS0tLy0vLS0tLS0tLS0tLS0tLS0tLf/AABEIAQ0AvAMBIgACEQEDEQH/xAAcAAABBQEBAQAAAAAAAAAAAAAEAgMFBgcBAAj/xABEEAACAQIEBAQDBQUGBQMFAAABAgMAEQQSITEFE0FRBiJhcTKBkQdCUqHwFCNiscEVcoKS0eEWM1OisiRD8TRjc4Py/8QAGgEAAwEBAQEAAAAAAAAAAAAAAgMEAQUABv/EADIRAAICAQQBAwIDBgcAAAAAAAECAAMRBBIhMUETUWEFIoGhsRQVMkJScTORwdHh8PH/2gAMAwEAAhEDEQA/AClXSlBafiTSvFa+szPk8QYpXVSiQte5VZmewY0FrwFP8ug+ISlAMilnYhVUbk6XPsBqfQHbcA9iqpZjwIxK2Zgo7j4FdFu4qOxeKw0ZyPNLiJOqQeRR6XFz9WFDjEGWVIoMAoLXtznZzlFszsbmwFx9QK5B+rqQWRGKjyeB+c6Q+lsDhnAPt2ZNaDqKH/aQRmVGZNbuB5fWzGwb5XoLEvyAFmwmGkndrpBGTlSMbvM2xBOy5dfaiIuEpj8+IUPHiUYK8UrGSIm1wImOsakaC2gsRlpJ+rkqHC7Vz/EeR+X6xo+mKpKlsn2Hf5xyDELILqbjb/YjcGuvTXDguUlUyG5DLYAh18rBrdQRb5U5JXdrO5QZx7VwxEaY02TTjCuZadEmN14UqwryEHYg17I8TMGJropwKKURXsz22M2pQFKApQFZmaBE2rhFPBK4Vr2Z7EYpNP5K8E9K3dMxDodqWwpiNqcvS8R2Z2nKDxmJyKTa52A7k6AemvXpUTBAs8jM/nCOyjNsWQ5WYDouYNlH4QCbmkWW4cIOz+kdXTlS56EsRNV7HRSSGRo5LRWAkkJEaKFJuhmJHlJPmVRclQDtapTFnOUiuRzGCkjcLYs1j3yqwFBcQAxM4hGkEAXLGNFz23sOykW9zXO1tzNaumUcnkk9AS/R1hK2vY8DgYjHCJoY1yqg0Hlyhjm3+FSoa2m9rG9WfhiGCB8RIp5ri+TTMq2/dwj16kd2PQC0HwnAsMXdZWEa2kdRYXNrRoWtci4LEX6etMcdn/bMRywx5UO5BIzORrr1sDr019K5Gt9fV3DRLjA5Y/7zo6daqKzqjnnr/iL4VwzFMzSPAec5zMZHVQvpuWygabGpGbikeARovNNipSXKBWVWOi2DEWCKBvqd9LnSGfgEY8yEo66q6khgRqCCNasa4lcVgY2nIuUV+YB8EltJEtsCbEjYq1jcaUH1RLKvTrvOausLx17+4m6FkuLvUDv+ZF8Kw7BWZ/idmdrbAsbkD0p51ofAY55VVVUcy3nJPkTWxJIFzc3sANbdKF4njY4pDCXxE091BSIRooZrZVuwPcbmu7+8dPSRUMk46HgfM5Z+n33ZsPAz5h+SmMS+QXIJ2AA1YsTYKo6km1K4yq4cKBNM0rmyRjl6WHmLkLqo76bi2pFF8DAaQzPa0QKr2D5bySewU5R2u1Lt+tVjTtcgPsM+TNr+k2esK2/H4EieLqIFjV1E2LkKhMPcmGMHcyW+Ow6nTsABevPNzcY8cCxKUjUMgtGsrpmz8v7ocArcHsQTpQDSmeeWSBjeQ2bEC4tGDflYa+qr3l0ZtSAARR/DsDGJo1A0h8xPXPbT6Akn+8veuavr11nV2McgcZ8k+Me3/s6RWlnGmrXI8/A98+8lU4QFgefEwSTPbSCPMcl9gCv/ALh0JfZdbdzC4RJ2PNbDiFFBuqlY0A/jaRvMRffTbTtXHjbGytKXIiHkRRsQpPm+fftY0Vwvw2kxMju3IS93LasV3yFr5UGt2FtRYdaFWv06/tWofk845/yAzPMtDn0Kl6/73PYPEGRm0XKDYMpJDd9wPTUXB/Oj1joXCnCSKDh0ljQmRVl5j5v3ShndldivL8wtcXJ7DWnOH49DEjyOqZhfXvbYdTf+tdrRfUVvU5yCO88Tk6zQGogjGD1iEZDSQtLMjkZhGVW3xylYU/7zmt6gGh8PxFGcJdCTexRw403PQ2t1taqU1lTnarAydtJaq5Kx3JXQlE8uuco0/dJ9kHiNO3pqLanQKZMxBMZNkaGQ6KsqFj0Ck5WJ9AGJ+VM4CDlSzwnQrIzAfwueYtu4swF6kJ8OHUqRcHT61BySNEQJWIKAiOYgsCl78ucLdtCTZwDa5uDeuZeGr1AvHK4wf9DOjRi2g09HOR8/ElMdmGWRBd42DgdDlOq/MXHzqNhxUcTNIpLRyAZfxcxQEMTDo4AXTrm02NjYOIq63C5x3jKyD/sJ/OxqLnxiwu0pRgzjKsCkZ31+KT7otrbqNflNrLa1sF1Ry+MY95Xo6bGQ1WDC5zn2hs+IaCGw1mlJt6uw1P8AdUaew705w3CCGMAn1JPUnUk1FSpiZMkjwRFlFgbyqwW97eV8pO1zlubUxxDFvEhlfDpp+J2cXOwUOCL1Po1t0ys7IS7ck5GI/VmvUsqK4CjgdyUxZbFDlREiJtJJRfVfwRnqTtcbC/Wucb8QxxAYaLWQZFCixWIbAsdtB9306VXsHxXF4sE5hEl7WT4rWB3+fQCnf7LWNDlGtjqepPWudqmfU2h7+h0B1Onpa69PUUq7PZMnuCQlImEdi5LC5OmZS6LmO4Ay/maa8P4UJJ53QyICzKpDsGf4pHYaX3AA2za+kk/hxZrTo7JzFVjlJA8wBuB0Ou41pqTwrCAMoKsDcMpKm/U3GtVfuy1/UIcfd8fl/aR/vKldm5Sdv6+8jsa7rPLLLaMsxVNVkcoPhEKKTqd/NYC+tPwqZsIY4hlLBgVZtb5nLK7E2zsB7eYVJ8O8PRxktbM3Vm1J+dDY3gV5DJG7Rsws2XZh/EDoSO9Nt+mWNWoDDK4wPHEVX9RqWxsjhuz5gbSmFAHAgACjXK8hJ2CRoST7mwG5pSZnwrcgEs6XN2XOQ+rnMSFDgFtOltKfwfAEQ5jdm7n17dqcxPhVL5gzLfVgCct+ptsp9RTdVoL7lUu4yD14itNrdPUzBVOCO/MihxKJAsTkhAVBjQ62JAvNINETW5CksbfWX8S82WNYIoiyBhzFQqtkUHKtiR5MwF/96cw/BY0XIFFiD21vv70Evhk25ZlcxbZCb6fhudSvpe1Bqfpt1liWbgSPfr8BD0+voRHTbjPt3I9SzJyYCjElzMbZ4rMFUxL+MWQXbY9L9DsJgMSpvGIYja1447EdyDc6/l6VO4HhixqFRbCprC4PQE1UNFQq/fyT38yU6y5m+zgeJV4PDJdg88jSt3Y3APoNh8qnY+FIoAAAOuvU+9TAhtpTU6aU1Sq8IMD4i23NyxzI18OKZZaPMdMnDX1p4aTlPaQkO1OqKRGNBSwKtzI44KU+HDCxF6StPxtQHqGvch5fDMJbOECt3AsfrT2E4LFGbhRfv1qdjF6cOGvUxCA5xzKdzsMZ4kcI6y37Q+Lc2fkIfJHobfec/Efl8I9j3rTvEOM/ZsNLNpdVOS/WRvKg/wAxB+VYQGzOSddf69fnUesu42iWaGj7t5mheEYhyB/eb+dSOMUEabd6qmE4sYYgg+ItzBpuMhAA/wD2a+wqxxMOSgU3ARQD3AAF9a4FgOcz6BOpb/Bk3MwoX70TNGR6DVT/AJSKPkg1rPPDvitMJNJZTKJFAyhgBnQnKQTpazMCR6VbMN41w5UGUWkJNooM0+nTzZVBbfRb+9dnT6obQD3ONqdId5KjiTQhoSWKjuH4oz3y4edB3kVVH0zFh9KgPE3ivD4Qsl+bKu8aEWQ//cbZT6an0qoahRzmSHTMTtA5knDCovJIypGgzOzEBQO5JrLfHfjQ4tmgwxKwDQtqGmP9F7Dr1qE8S+KsRjWs7WjBusS6IOx7s3qb0f4F4GZ8RFcaZgx9k85v9Lf4qju1LWHAl9GkFY3NNT4dgikMUZvdY0B9wovUnDhPSjYsLrejkgqxrcDAnPWnJzAI8NRscGlExxU6qUhrSZQtQEFaK9Myx0eRamJRWBprKJHNFTTqL0TPJ2FR7z67U9QTJ2OJDRrpSstPRR6U8kVdHdic/bBFWnFoo4evDD0JcQthioDUhFrQsUNSUEI+VS2kSqpTM5+2bGZIYIR99nkPsgCr+b/lWR4U61pf24H/ANREu4WFSP8AE7X/APEVmeHOtcm05JnY042jEnsZGMkRJsLshPYEBr/+VNcV4203kj8sQsAOrAbFv9KVxv8A5EY7yX+iEH/yFReHW2p/rU4A7lWTCsOpHSpjhrx3taxP1+pqvQrLO4jjuSTaw0A6fL51ZE+zqci7yqvyBP8AOhbaOzCB+JL4TDqtzGXRjcZ1IzC/4Wa5U26i1QHGuCIgUDEIvZHGUnudNB7n+dcfw/FEbPxBUPUAi/5GrJh/s7jGHkxMru5EZdASCDYXBa3T0vWbwvZmYz0JScBwtzlZlIVtQxBsRr5gRWq+DMbgsLFJLJiI1IBRQfjyrq7BbXJdhoBuEXvVIHEXWy30Nhppt2oXBYCfiEnmYIihmUX1yruwG/Tc6UxGIO6ZYgK7czd+AcewmLLLh51kZQCyi4ZQepBHfTTrU2sVVj7N/CA4dhbNYzy+eVu1/hjB7AWv3N6tZNqp3kyLYB1EgUhzXWemWajXmLaeeWg55d6XiXCi7EKO7EAfnQz05QIhsxmc0E4N96NkodhVSmTNE4aEWouLDr3r2FAZQw2Ip9Yq8bMzypPfsPank4f3FOwoe9HRqetTvYRKErBgI4cKWuEtUiBXgt6Q1zShahMU+2/CZZoW/HAw9+W/X/P+dZRD8Q96vH2kcd/auJSEH92mbDxi+lkNmYf3nzH2tVJEZDHpl3P661OxzKaxiSHF58xVBso+p6/np/hoV1OX309Sb6KBTSm5v+u1TPAJoY5RJOkjhfhVMo1/Ecx6dPrSs4lHcuPhLhCYKFp5rBrAtpc3PwxqNybmwA3NTzcAxGOglme6qIpDFADpcISnNI+Nr9NhsNrkTCfaBgAuR8FKV/iWKQdti3rRmD8a8NB/dTYnDdctmyC3YHMqj2tQIQpLMMmeIJ6mXeFeHO2JijjWNxiI2j1Aflq62kYj7rKAxv7Vq+ExF+Huh1tBl1OvwgAH8qim8Q8IwskksJkeWQMHaFApIb4hmIULfrl3qscW8bvIphgw6wo1huZJCAQRbQWOnahszZgCagCkwXFRkyZVF2OijuzeVR/mIqe+zWRUZkmdAiOFBy/vDnKvKri2ZgOTGu1hc1XIuDYx/N5FJ/EQG+dgbUSvh/GkW50Q+bf0Wi3qOMzWXdNg4j9oOGS+QNIf8g/q3/aKBg+0SPlhpVAaxLWYKg10GtzoLC/W3SsqPhfHf9WI+zG/5qKH4j4Pxp0DJKOlmt+TAVotGf4hANYA6l84j9r5LFMNhVPQSSOxW/ogVSR7kUA3iDiOIGaXGw4ZDueakQA/hVfP+ZNZ2/hnGrvhZvkpYfUXqT4J4Gxsrg/srgDW72QfPMb/AJU3eP6oAUf0y48KwkTScx5JMUI/Mc5J5r3ASGMOSfMxC6960bBYYxQxxFrlERL98oA/pVc8H+GHgYvPlzJbIiEst2HxkkAlgCQBsMzHXpanquhcDPvItU+Tj2nClNOmu9KvXqrzIuI14YxEkkYzRFUtdHJXzDtlBvU4IhVS+zzi0smeF42dQzHmLbJH/Cb269r71e+VSbm2uRG0LuQGMQxUSr+lc5dLVanZgZSBiduKiPF3FP2TBT4i9mSMhf77+SMf5mFSzLWbfbdxHLh4MOD/AMx2lYfwxCyj5uwP+GlGMEwjFG72BNxYDqb9/wDekzvmP8/U05EQLnqbj27/AOlNZaEx4E7Hp+v50dE36/rQsS/6+1WXwz4WmxfmH7uG9uYwvm75BfX+VAxA7jRIkyAb0RhMJLN/yopH9Qpt9drVqfCfB+FgsRHzGH35PMb+g+EfIVO8j9bVO13tCEyTD+DcU/xBIwe5zH5BdPzqzcF8LJAL/HId3Ita/RR0H51deQBXDHSWsYzcCQacO/X66U8OH1Liklh3pBh5gCYKi8PghXWlWuft6jY0OIUmYcMoppsWpcRpqSbVXsXxYkFixCjTa5J/Co+83pUnwTh0rgZ1VEkBBFzzVQbgna7iwNrZQTubEPqqyeYDHAkthBmUydHYlf7oART81UH/ABUp0qU5AtYAAbAegpmTD13K3CgCcixNxzI4x03apH9nptsP6U1bliTWZXfsuxarBlEUrXYBnGVkB6aBr/MCtEsAPTvWEeFMe8MqR4dCJ3G4bRuuUA+W1ga1DEcWxjYV2OFWJwGzc1wFyW+JbA3PTKbdKHU1ZfIPc9pbsJgjr4lniZWUMLEEXB7g0q1QnhLFSPh0EkbIQi2JAsykaajS4tY1N3qRl2sRLUYMoMSwrCvtrmLYxgNkjjQD/M5/8h9K3Vqwv7UYC2MlNr+f+SqPpWoOYUzMw6UkQ1LyYfpS8JhxnUGIyXNhGpsXPQXGtYY0SQ8H+Fv2giSUWhB+cpH3V9O59LVqkKBQAoAAFgBoABsAKi+EwyhQZcgNrCOMfu417A/ePrt+dSyGobCWPMaI6BS6bUU4opWIWZy1ReP4kEBJuANzlc/mBUuBTU6gixAoDNlbbjiMuYSJY9zlP0bWkTYyTc7b3uLUfjeEwyWzINDcW0se+nWo7/hhOZnEh9BZTb1uwOtDxDGI3IZja+gJAFzuTsB3+VP5QrZL82T/AKaHb/8AI+y+2/pS/wDhlc2dpJGNrauxNjuAb6XqbwEcUChUVVA7frWtBHib4neE8FsRLNZntZQBZIx2QfzO5q2YJdR/Cv8A5kW/JfzqHwRLkG17/Au2a29/4R1P+1WKHDZFte5OrHuf6DoB2FU0Ic7jJrWjucUiQi1IIptx/SrRJSYsoKSUFdFcJotpgzEPDmMhbl2UrOnmDqTcEaaelum2tXfxZi5MXw9yJmVowDJEAtpACDmJ+IWtfQ/Ks44ZPCGdMpBJOVx91dhrfrrXWlyhRmmGe5UMoytbqCd1Pf3rqttZQT2JxlZlJA6M137L+L83DCPKfIPiLBtydG6g9rjUbbGrZxLE8uKSQAnKjNYb6Dpesp8GcaxMEaStEFgbyqR8La6g2vl16m2t96tfjPiiSYVckkmZ9V5Z8hNjdZGNhlv039KjspzYCOjL6tQBSc9iWLw7ihLhoXBvdAL9yND/ACrMvtDw98TIf4v6CtJ8MxZMNEpcP5RqBYd7Wv0N6p/jbBFpmP62pOAHIErrJKKTMtmhtRPB8dyS37nMSCCQxU26i9jp7W+dTMnCSSdPemm4VYE2uddOtu59K8VBjt0P4f4oiawcGIDoq5vo19P8tSEnizCL99z6BDVS/ZLf6/r9a0K2GJNvpbrelGkQw8vWD8VYWQ25hQ/xrYfUXA+dTkTBgCpBB6g3H1qhYPh2FhF8S/Nf/pR6gejvsT6A9KuvCpF5YKwiFTqqC17dCwA0P51NbXiEDDGa1R+OxOW5p6aWq5xSUsbCpGEaJGcW8QFTZQSelTnhPgGKxsP7Q2IECFmCDJnZguhY+YAC9xb0qHwvBcxJI1AJ/rpWycMwYihjiXQIir8wBc/M3NPprVvEy1io4mW8cwWKw08eHZ1laUExlLjMBocyt8NtybkW1vXPDqviXyovMI7XyD1ZiNF/PsL1q2KwEcgYOgOdcjHZih3XMNbb6X60vCYVIlCRxqiDZVAVfoKcKEBzFm44g3C+HCEanNIQMzbD0VR0UdvmdaOvXrV6nAe0REMlC4lgiknYWv8AUUYrC5F9RofTS/8AI1C+M8Ry8I5AuSVX6mjrBLARdhCqTD7ULiY5CfI6qLbFb66670Sk37pZHtqqlrbC9tvS5qE4/wAUlilypyQMoPnzXN7/AIRt/pTUVicCKYjGTMb4RhYyzaA7+Q9f/ilY/EOquDGrG+UFgDykPwKnYXJNh1p/E8LMJaa1kjYA638x1C/OmOJEuAwUea19xa21+9dJsBMeZxwTuzJXwg8qZS2JkSK9nQHIRqDYX8pv3q2eKMYrqsMaqkD+e6lQWkAHmdVAym/bfeqtwxJ10lAZTsTsan1hUWOtiASl727Ef7VgVOG9pvqNgr7y7eDIolisjsWsOYpYkBrfEoO17dKR4hwwZz8qb8GcwIQE/dEk5job6DTuP9DrUd4q8RQJiThy9mCgu2yRX+ESNsCb7dLjuK5thxYZ2dOc1iBTQDXX9dKjcdhiBt+vWipsaE8zggdzpmvtYHU39taE4j4hiKgDKDb666ED7536gbVJbqNjgSlUJ5kDiVtQJNH8UDKTmzXvYaqRf1FhYdz0oTD4YySrEvUkewGpP0BqlWyJkkvDPC+Y/NceRDoPxN29hp9RVvZjTcEKxqqKLKoAH+/rTyrU1pyY1RB8SNKAw+EubmpmWC4rkWHsKieOWDcLg8/601rQ6pnD4rPc1bVmATMToBr8qfpvMVf7x+uE1Hf2xGRfze1taj8ZjWkC3OVb/CP696vWliZG1yj5lhvSY5AwDDVSAQe4OxqrHiHIDHNYEEH00NiB1PpUXFiZJIQ2HxDrPHGYbHUSEnMjcskqB5SD1Ck67UtyivszzGILGTft495L8I4p/wCsxMUk6XFm5YUj7o1VidcoFiAOxorxpCz4R8r5bebYec9Fudqz3w/xRRPimuHzeXmMSCdNVW9yLG+5qyeJA8+GVxPbKoAjW1i50JYk30B2roehixWB44nO9fNbKYnheNUYIxxMQVN3EjeYuSPgANgvUVE4vHYuds8SmVfhLAXFxuNNO1CwYotCuG1YREkGxAud8xBsSL6VHzzY5WKwtlQaAKco97VctO3JxzmRNaWwM+JY3+zwamPyggeUlmHqbkk3NCYrwTiswNkIAAsCfqLjStJhxIIp9XvXN9Z8YIl50tbHMz1fD0xXIUOlra/1FR3E42w0kCyA5nbRF80joL5iqnsbD51q61k2EZ5vEczSDMsTBVJ+FFCLlC92JO3qe1Kv1zheO4yj6fXuyfEtPhKXECBxooYDkZtdWW5YDQkXv5QenrpQ+K+DcZC8kxkMpvfM6rne6EO7AbkC1jubC+wrTpsdFh8Qq4hxeW7ROfgSxtk1vlJzfF1uRTXHPEkWHsZopchOVZRZo2J28yk79jakLqFIy/4yv0GUAKOPE+fMRxaQnK7NlUjykm5I0F16Wva1SOCw0s+o1t1OgG2hJ0GmlvyrYJ/DmDxYGIjhjbNrmygNf1IqL4l4VzLaN8jD7pFk+RA0phpqsXckH1WVsNKjDCoS4YyWRwSzMLXU6LfrfSxsPa1c4LxvlyknD62C2LWOtjm16sLWFuo705xDh8ynlSK8cmuSxADnsWHxLa+l6E8HSxNOCcokjka5I86LbWRHJ8tjYAa9tb2pZQgcQt/M0aNLgML2PcEfUHY+hoqJKri8ZhXGAPMFHLZJHsVR2JUxF1I8jjzgnbX6WbCSK4zIyst7XU3FJbmPVsxzJSuXT4Sm8XiooheWRIx3Y2v7Dc1My5hgznLsLgUU13S31FQ0vi7h6g5sUugJOhG3uL/Ko9PtN4YAcs4FuhjkBbf4cygH60yndW24CBZh1wZPLEQMzCy3sL/e9B1t+heoiDi8WIMnIkz8p8rkdGte1xp16abjpVY8S/aoGvFg1yyEW5krCO19DlVgdbXsbij/ALPOHyQYduZBHDnIKonmJUDSSRySWJ1trYAeprp0W2O+TILqlRMCH+KkjQRedtRdrny39+h0OhNK4JIOazot48oTqNQDr9SRRnEYkycxw9tbFGysLb76FT/MetV1+Orh0tHCzNmACk+XM2q5ranoT71BX9PsbUNYBwJe+vrGmWsnmVrDTg4iU4hPMrMWZReKxGUqQR3Bsbbip3F4sSRpyHXU5SQdALdbXAP9KrGLhkbEyCaUtKyEkL5VYnzZB/CL+/rVjleOSJXNlZgvwm6quzZr6n23719JST0RPmbcHkRODYgMqWVB8UhJJJ9L0xNxmCI5GkJI3O+vyrkiO0UoiTMo0AA3a+p1+VMYHwyroHnRuY2rbi3pTbHbOEigB/NNcTExqOtPxcRiqHiguNwfY3p1MCexrmmtMcmdT1HB4EsEWLQ7Gsg43ipYsfiREwukuc6ZivMIINgbnf8ApWivEyKWVSWHwr+Jug9AT1pHA+DCBWOjSOxaWS3mlfqL9EXZR2UVBqaFPAM6Gl1BTJK5mXyHE4rEujl5pVC5CNLowurC5sBqR8jScTg8bKDw27B+YpeK4ysVGca9NMrXB1t1rWJMKUfmiIKw3dAGJX8LrYErqfa5oXiHBocUUxIBWaMjJMjZH8puFcg+ZdT5WvuakGm53AyltWTgEQvwnwdsNhkhfVhdj/eO/wBPzqRnwgO9cXGEEKbZiCQtxmIG5A3IBP50pccDvb5VbWpUYWROQx+6BT4MMArrnXsdSOxHY+tUbi2CTBtGoJeSHzRZYWKgNfKjtYqQRubi1s24FaWLHahpEI21U6MvodD+VGee4OMdTCpXM5OWNARJJINSxZnylgTuR5dO1z3q2+AHcw4mSLJnDjPDa5FlssnqSL6H4gu4NV+bgMzYyeDCGK0bsnKZyGKhSwUWGzKpUG41X1o/hELHh7zRYnlTYdXjkhCWeMM+omIIZidW1vbQaWvUNjEcSioeTLh4a4rLPLPFJkcRhHSVBYFXv5SLm+179jrQXirBzvPkiAWMpzHlOira4Jdt2Omg/lVOwkBwaLNHOyyEhgqnMWuA5zC4BuLnIfLoDetS8R4Fp4TEj5MzISTvluMwIHW3yuKSDkSg8GZRPhQxJBLLcgMwAGg1v69bdL0FLweCTdB72t9aunifBjnYfCxrljIVF66FvOx7ta5J9qr88dsxA8qkL7Fr5R9AfpRAzTCPCcy8NkJZBJh3tZst3hYaXW+oU9tq0Xh8a4oCWN7xHXPsWtvlv/Pb3rH8bxHJo3wlhnOtyulwO2h6Von2iYeCOK+Ixrw4NVVY8NBZDLoLLcG7jrfRQCNOpoquZRxJ7albuM+LuP4ZpP2aKUSynKiRxAyG4O3l0FtSbmwtrTvD/Dk4W4jROurqxB7lVNi3zrNPs/w0GJ4jHkjfDRrmePJnaR8u+eTolr5joDt1rf8ADzA7ajv0P90dqaNZZUu0RFmkrsbcZUv+E42kEkoJcbX0A9gN/wA6mY+GwqNIx7hQDR/FsVHGjPI4WOJS7ufugfrbrTGBxsWIjSWJwySDMhsVLKNMwVrG1UJqGfk8RLadU4EClhFtAfnoBTYw/wDEPzqRlh9frrQ5iHVTf6U4NA2wSJg4swse42pxopEN1dh21uD9aVDBbpT6xm1rnXb9dqMkQNpMTheNFDll1H4wNv7wHT1FEz4yzZVBYi3w7W3BqPnwhG+ld4bOUPKIBRtATplY3t7jp9KXZWjfcJqOw4MMTiZU6gg796fhyAs66KQr2G3W+nof501FgIpswIUyIDYMD5SdiCDe1xuKrfhnExxYiZUd2eQLJJHlkVIwM15ED6EG6hvNf4dNzUj7f5ZUhbzLVjnzBGRCzEkK6/CpsTdzf4dPmbULLB5lVGBbLqNrkbkH/WmcdJDhkbFCKWTYiOK7XJ2KpfKBrudBT2GwqzIs2Z0LqGyrbyki9mJBJI26ViNtORNddwxPR4llNiLEbg70fBir0NJBIRldg6dG2dPUjt86hcbxiPCRtLMSEVgpI13NvbfrTwVcExWCpx4gPj7izCSOCHyPmzO4ygm6eTzXDCyl++9ZxiWkkkES5y7tlbKxZnzXv6ljoL+tSc+HxuOxEskQjHMUunMfIMoKi3uc65b2vrQZ4HiUZ3gi5jYQLM6k5i5VgWXy3zaXuoO19+uKEwcwyWz8RLKsQw7oZFxLSyQM8hvFBqI2ULa1lVrte5Fz0rRPBGMEsRw4e5g/dqpvzXRf/fYHfMW6XA+dUvjPi5eJqHilWIpG2aAjKY3ZhedX1VxfKDsQDfvQMQIkhBkZ5A6IyrLd5UkCqQrLbTRR28tc58K/XEuRcp3NemwCMys4BKHMpPQ2I0+RtUMnhvWYFgUeaGZD1AQtnRh7E2Ou9Ty4ZYgERQqjQAfrem+IYjlIZMuYC1xcDfTS/X0qo1Vqm5pKLLHbasqnDPAwkldMQFMLEZbN5iFbMWOnlBUFSL/eqreIsKeIPNxLEfu+H4cZcPFtnQGykDbzkg+x7AXv/DfEAM+oIjdcoDWureW9/ex0obxpwg42TD4QC2GT9/NbRXYkrHGDsbZXYjoMo6ipltrf/D6lT1WVnFncxjgnFHjxcWJd2hjd1UhdLwZlZlt+AhRr/pX0RwniUcxVkcEFDJcdRkRhp00ddPQVhHikDm4/EgWWGRcLCOikaMR6gD/up3CjEQQhoZpEy4ITrla3mYZX0/ugD/CKIjOIE12bEpig8UqpJAzaqb2OU7kg6i/SqtxbDJw3GwTR4mYRTEKI1dGYZANGeVWJiI0C6AdDT/gdi2Gg6nIo9z8/er1xrgsOLh5EyZl0ykaOjDZ423VhYaimICecwHIHENYAi423HsdaGZB2o21gB2AHamHXWqVJkxEBw8ulEJ7V6IC1Ex2pxMDEbeJWABNmHw6b36U3hMqsGfSw000ufX9b0ViPgbS9he3trQL4YSFkuRm1FjYj110Oh7a0pm+0wsciK4sjqRPGQbfEeoHr3W/0vQEuMnANyI0drNKCrlSR5QANlprjOFxGHA5EysTmvzVAVVCtqchGgNr6bE1KcDiGIwapNlJeMZ8ost9xl6+U2sfS9TCMxzGPDasuaKQ+dTv0cHZ19D26bVzjTnDyK6CytuOlxv7G360oHgvEyDHDL5ZhfL/HGN2DbWvlNr31PrUj4jxaiEs4BAs1r9jY2/OmVkBuRBfleIibjCFLjRv1+VQMzzFbwKCWdVJKcxUDXGYpmGYA20vtc2NrUnHYcKEdSSji4vuLbgnrQON4XisQgXC4s4d0JdrfeQ+Qm3WwO22u4q3YqVkp5k6szWAN4lF45weeJGxaPiZVilYgyQMiqJGcmVWNibFQScoF2UjQUHB9oGIgw/KgCxyM12xA80jDoqgiw3+LU+1bBxN8SMHKuFsZkRBGZRYNtnADAC+XTXS9q+e5oWzvG4yuSwZSLWcE306WPbapGQ5xK1Ii8OzFziWVjdmzuB5Sz3uGa1gTe/S9X37MowMXFmiGUq7LnF2ZiL86/uthbQa96kfst8OjEYRnldmw/NYLh10R3W15Jv8AqDQAIfL/AEtnDuCQ4KeNYr8uQuY1bXlygEuIyTojJrl/gJoDUG+6F6hVdssRa96jeI8LSa5uVba+4PbMP9Nak2IvQwfW1OepbF2sOIlLWrYMp5lJlwEpk5IFpCdLnQkC97+osb1N4fibAZWurAbHTtUxJhFaQS/eUED59fzP1pU0Ct8Sg+41+tR6fQ+kCM+eP7S3U671ipx45/vKLj+B4Z45UlDFHlbEN5ivna/UbjX8qlcXwSHDxREAh0hEY1vZSAcp727nXepDF+HIn1zuoGttLaa2tS/7OkxUhkdWWIm4FvM46ey270z0iDgxXqgjMT4SwJ/5rDyj4P4jsW9hrb19qtQNMxwkAALYDQDsPSnQD2p4UKMScsTFGQd6YaUd6VIxHQ0G8+tGq5g5i4BpRKCmMONKJjte1bPTs0wUXOt9Ld6iUksR5ioF8pGuX09RT2LFmN6GNGqKRzALHMb41wmTFo0YxkaoyqtuWc292ObMNCNLW2vT8nDsUmHZMNKrSABfMMg7EqdbkDa/XqKbrvPYbORb1pf7OPBh+pzzI7DYHFJGFK5mUxsPMLEB8zC5+9pbL69ajeLYueWUK8LiEHzEFfMR90ebbTU+9qss2OnYXBVbbm2pv/OmLM19NTuen/zRJSAcmLd8jAkU2IaVsuRlVRZbhQpHXKAxN796Bx3CsRBiv7QjlvaFYYcKu+IILMyvfRVub5he2h0tVsw2FFxfoPpTkYAbmspLWARQCcidNOhO5+lbawICjqFUuCWMz7j/ANoLuzRw4Ge6WJWUFBmFrgqoLOA2lha/zqhxeHMfLOksuHlj/aJggeRSgaSS5uFPmtox22Wt1OJmzExQZSd3e1/kBsPSurhHdo3ma5icyIF2zlGjBbvYO2mnTtS9jdkxpYeBPcI4bHg8PHhoblIxbN95mJJZ29SSTSeMoZEXlkCRHEkZb4c4BGV+oBVmU+9FySW661FYk3IynMSf0fYUxag3EUXxOQ4iUKOaoWQfFl1Qn07e1ew+LzN60vDRPLcXGQfFIfhv1t3p1Wjh0iF26u2p+Q6U3gDaOTF89w5Yza7WUdzSXxUK92P5VFSys2pJJrywk0Pp+5m7/aL4rxmyhbKqsyqdOl9QfQ7H3px+Iyn7xqK45hyQgAJ1N/a1J4bjGUZJInsNM4F9PWoBqVr1DIy8cYOJedMz6dXVueciSZxUn4j9a5+1P+I0WsQIBGxrjQV0Qy+0gKmDLjpPxmnRxJutj8hSGgpow0X2mDzLBhhpXMRGb3t9KVh20ogPUu6UEZkW4PW9NFamHCsCp+Egg2JBsdDYjUH1FZw3Dccq4cKZ7iNudnkdyW/a4SBcyaNyVY31GUMPvUQs+IBWWx79qEkZul6Y8MYSQLMs6ygtJLYsz6xl3yZWznXKR8IWwt2qD/srGqMJl/aBl1n/AHrs9/2hO75WPLB0NxlLWF6YLMQCuZZ4InO+vvtUokf6/rVHnwmOKAZcQCkkYPnY5lE8zMy5JAXTlmPqCdB0qZ8QRzlcOYBISrKTHchWGgyzOHDKVuTrmGhBB0oWfM1VxLIt7Wt3vfW/ax9fypj9sYKTKoUk6AHNoOrHa97/AJVSeJ8PxK83l/tRTnzZVWZ85XkfuGUs+iCUm4HW1wQKYPDcY88/MeYIyPkZHJXmLDCUsuayrzA9rAXOYHQilhYwuZdpMXrTOIxJHW3oP61XJ8LOMFHrIZ2aKScBrPZnVp44zfy2BZVAOgFhUfwrC4jmq0zPlSO3mdzqXlyBgrWaQRmPNcG/uKeqgxTEywTT3Ov/APX+gojCwWXNJop2Ubt29l/nVV4nhcSJMRmWRY5YjHFlfzo6FLSFR8ObNJbuFW9KGNxJgl5hLTs7qCDpYkKHT8K2uwHSmctwIGMcmWrEY0tpso0AGgApgNeqDijjSgCs6sMPyn11Z1L/ALxDfVzlXXtJ6U7M055tjLmZ4snnkC5Lx5tQ1gPi2ANs2prwHxPEzQIlouMVnmEnxVlzGYrbDiUZiHyhpeaEN731juQcxUb0diZ8UXl5YmETYdoY/MS6SIoZZbXuHJZlz9cq60DZhgiXywI1F6YkhtqNRVYR8X+xzq7N+0cwhCpOqgxgOljcKwDNYHTMRQeDOKEqGYzkD9qvlaTJmM7GLQPYLktbNmAWwpYyIZIl5Q2ApLOKzbDSY1YMkj4i+a5Cu2f/AOn8hVy2a3O+IXsCBplvV0hxZyJnIL5Vz22LWGYj53oghmbgIfI4ocyChZMWKEbF01azALCSHGeITJyRCslmZuZJHGJSiKhI8pFrs5UdOtQkfG+KqskTLG03LE6uqpZF845ORTZ5mKqB0GYnW1H8W4dFOiiWMPZkAuW0zMqn4SO9RK+GMKQsXJXliSE5c0m7qSxBz3uaXsHmHull8O4nGSM3PU8rlxkM8YifnG/MRQPiQaeYgXPep8RfOoTwxgo4If3SBMzG4Ga3lYqD5idfnUyy67n60owoqQfrpSCa41Il0rBNJnZHt70M0pv+VNu1cvYXowsAmOBe9MyTa2Wm31Fz9KYlkAUsRcL0uRRqIG6LZSdvmen16UFPxGOL4SGfofur7evrUFjuLSSD8K/hF7f70DeqlpyOYpnx1D8VxBnJJJoY4imK8RTtoHAii0c5hrhkPemr+ldrcTI+s570/HjyNqBr1eKgzc4kl/abd6S/EW7n61HgVw0OwTSxj0mPta7AfO1CY3i8igcloySQLs2lj10+Xf4hS2UHcA++tNTlV+4pBB0tba3+30rSs8phkfE76F1J9NL62299PelLis2oNx3qOweGULqL67mxO9GqgAsBYdhpWgT0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330" y="645196"/>
            <a:ext cx="1992573" cy="204705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230" y="1165911"/>
            <a:ext cx="1416405" cy="2710054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873457" y="1405720"/>
            <a:ext cx="4176215" cy="114251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873457" y="3084394"/>
            <a:ext cx="4176215" cy="114251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6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Dog Example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47234" y="1557117"/>
            <a:ext cx="4348566" cy="51846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public String </a:t>
            </a:r>
            <a:r>
              <a:rPr lang="en-US" sz="1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String </a:t>
            </a:r>
            <a:r>
              <a:rPr lang="en-US" sz="1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breed</a:t>
            </a: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sz="14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void </a:t>
            </a:r>
            <a:r>
              <a:rPr lang="en-US" sz="1400" b="1" u="sng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writeOutput</a:t>
            </a: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 </a:t>
            </a:r>
            <a:r>
              <a:rPr lang="en-US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System.out.println("Name: " + name);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System.out.println("Breed: "+breed);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System.out.println("Age..: "+ age);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System.out.println(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"Age in human years: " +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getAgeInHumanYears</a:t>
            </a: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System.out.println();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 // end </a:t>
            </a:r>
            <a:r>
              <a:rPr lang="en-US" sz="14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writeOutput</a:t>
            </a:r>
            <a:endParaRPr lang="en-US" sz="14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4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sz="14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u="sng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getAgeInHumanYears</a:t>
            </a: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 </a:t>
            </a:r>
            <a:r>
              <a:rPr lang="en-US" sz="14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if (age &lt;=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age * 11;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else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22 + ((age-2) * 5)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return </a:t>
            </a:r>
            <a:r>
              <a:rPr lang="en-US" sz="14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 // end </a:t>
            </a:r>
            <a:r>
              <a:rPr lang="en-US" sz="14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getAgeInHumanYears</a:t>
            </a:r>
            <a:endParaRPr lang="en-US" sz="14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199" y="1557117"/>
            <a:ext cx="4302071" cy="51846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DogDemo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 </a:t>
            </a:r>
            <a:r>
              <a:rPr lang="en-US" sz="1400" b="1" u="sng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(String[]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Dog </a:t>
            </a:r>
            <a:r>
              <a:rPr lang="en-US" sz="1400" b="1" dirty="0" err="1">
                <a:solidFill>
                  <a:srgbClr val="D2533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balto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Dog();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/>
                <a:cs typeface="Courier New"/>
              </a:rPr>
              <a:t>     balto.name = "</a:t>
            </a:r>
            <a:r>
              <a:rPr lang="en-US" sz="1400" b="1" dirty="0" err="1">
                <a:solidFill>
                  <a:srgbClr val="0070C0"/>
                </a:solidFill>
                <a:latin typeface="Courier New"/>
                <a:cs typeface="Courier New"/>
              </a:rPr>
              <a:t>Balto</a:t>
            </a:r>
            <a:r>
              <a:rPr lang="en-US" sz="1400" b="1" dirty="0">
                <a:solidFill>
                  <a:srgbClr val="0070C0"/>
                </a:solidFill>
                <a:latin typeface="Courier New"/>
                <a:cs typeface="Courier New"/>
              </a:rPr>
              <a:t>";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balto.age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8;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balto.breed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"Siberian Husky	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u="sng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balto.writeOutput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sz="1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Dog </a:t>
            </a:r>
            <a:r>
              <a:rPr lang="en-US" sz="1400" b="1" dirty="0" err="1">
                <a:solidFill>
                  <a:srgbClr val="D2533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scooby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Dog();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scooby.name = "Scooby";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scooby.age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42;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scooby.breed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"Great Dane";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System.out.println(scooby.name +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 is a "+ 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scooby.breed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+".");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System.out.print("He is " +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scooby.age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" years old, or ");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/>
                <a:cs typeface="Courier New"/>
              </a:rPr>
              <a:t>     </a:t>
            </a:r>
            <a:r>
              <a:rPr lang="en-US" sz="1400" b="1" dirty="0" err="1">
                <a:solidFill>
                  <a:srgbClr val="0070C0"/>
                </a:solidFill>
                <a:latin typeface="Courier New"/>
                <a:cs typeface="Courier New"/>
              </a:rPr>
              <a:t>int</a:t>
            </a:r>
            <a:r>
              <a:rPr lang="en-US" sz="1400" b="1" dirty="0">
                <a:solidFill>
                  <a:srgbClr val="0070C0"/>
                </a:solidFill>
                <a:latin typeface="Courier New"/>
                <a:cs typeface="Courier New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Courier New"/>
                <a:cs typeface="Courier New"/>
              </a:rPr>
              <a:t>humanYears</a:t>
            </a:r>
            <a:r>
              <a:rPr lang="en-US" sz="1400" b="1" dirty="0">
                <a:solidFill>
                  <a:srgbClr val="0070C0"/>
                </a:solidFill>
                <a:latin typeface="Courier New"/>
                <a:cs typeface="Courier New"/>
              </a:rPr>
              <a:t> =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/>
                <a:cs typeface="Courier New"/>
              </a:rPr>
              <a:t>         </a:t>
            </a:r>
            <a:r>
              <a:rPr lang="en-US" sz="1400" b="1" u="sng" dirty="0" err="1">
                <a:solidFill>
                  <a:srgbClr val="C00000"/>
                </a:solidFill>
                <a:latin typeface="Courier New"/>
                <a:cs typeface="Courier New"/>
              </a:rPr>
              <a:t>scooby.getAgeInHumanYears</a:t>
            </a:r>
            <a:r>
              <a:rPr lang="en-US" sz="1400" b="1" dirty="0">
                <a:solidFill>
                  <a:srgbClr val="C00000"/>
                </a:solidFill>
                <a:latin typeface="Courier New"/>
                <a:cs typeface="Courier New"/>
              </a:rPr>
              <a:t>();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System.out.println(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" in human years.");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// end main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590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a Class and Its Methods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View </a:t>
            </a:r>
            <a:r>
              <a:rPr lang="en-US" altLang="en-US">
                <a:hlinkClick r:id="rId3" action="ppaction://hlinkfile"/>
              </a:rPr>
              <a:t>sample program</a:t>
            </a:r>
            <a:r>
              <a:rPr lang="en-US" altLang="en-US"/>
              <a:t>, listing 5.2</a:t>
            </a:r>
            <a:br>
              <a:rPr lang="en-US" altLang="en-US"/>
            </a:b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class</a:t>
            </a:r>
            <a:r>
              <a:rPr lang="en-US" altLang="en-US"/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DogDemo</a:t>
            </a:r>
          </a:p>
        </p:txBody>
      </p:sp>
      <p:pic>
        <p:nvPicPr>
          <p:cNvPr id="1331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143250"/>
            <a:ext cx="5916613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6430963" y="3683000"/>
            <a:ext cx="1524000" cy="100647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000">
                <a:latin typeface="Arial" pitchFamily="34" charset="0"/>
              </a:rPr>
              <a:t>Sample </a:t>
            </a:r>
            <a:br>
              <a:rPr lang="en-US" altLang="en-US" sz="2000">
                <a:latin typeface="Arial" pitchFamily="34" charset="0"/>
              </a:rPr>
            </a:br>
            <a:r>
              <a:rPr lang="en-US" altLang="en-US" sz="2000">
                <a:latin typeface="Arial" pitchFamily="34" charset="0"/>
              </a:rPr>
              <a:t>screen output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89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Defining Methods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Consider method </a:t>
            </a:r>
            <a:r>
              <a:rPr lang="en-US" altLang="en-US" sz="3200" b="1" dirty="0" err="1">
                <a:solidFill>
                  <a:schemeClr val="accent2"/>
                </a:solidFill>
                <a:latin typeface="Courier New" pitchFamily="49" charset="0"/>
              </a:rPr>
              <a:t>writeOutput</a:t>
            </a:r>
            <a:r>
              <a:rPr lang="en-US" altLang="en-US" dirty="0"/>
              <a:t> from </a:t>
            </a:r>
            <a:br>
              <a:rPr lang="en-US" altLang="en-US" dirty="0"/>
            </a:br>
            <a:r>
              <a:rPr lang="en-US" altLang="en-US" sz="3200" b="1" dirty="0">
                <a:solidFill>
                  <a:schemeClr val="accent2"/>
                </a:solidFill>
                <a:latin typeface="Courier New" pitchFamily="49" charset="0"/>
              </a:rPr>
              <a:t>class dog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Method definitions appear inside class definitions</a:t>
            </a:r>
          </a:p>
          <a:p>
            <a:r>
              <a:rPr lang="en-US" altLang="en-US" dirty="0"/>
              <a:t>Methods can only be used with objects of that class</a:t>
            </a:r>
          </a:p>
        </p:txBody>
      </p:sp>
      <p:pic>
        <p:nvPicPr>
          <p:cNvPr id="1638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216" y="2248836"/>
            <a:ext cx="5627331" cy="2587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Defining Methods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Most method definitions we will see as </a:t>
            </a:r>
            <a:r>
              <a:rPr lang="en-US" altLang="en-US" sz="3200" b="1" dirty="0">
                <a:solidFill>
                  <a:schemeClr val="accent2"/>
                </a:solidFill>
                <a:latin typeface="Courier New" pitchFamily="49" charset="0"/>
              </a:rPr>
              <a:t>public</a:t>
            </a:r>
            <a:endParaRPr lang="en-US" altLang="en-US" sz="36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/>
            <a:r>
              <a:rPr lang="en-US" altLang="en-US" dirty="0"/>
              <a:t>A method that does </a:t>
            </a:r>
            <a:r>
              <a:rPr lang="en-US" altLang="en-US" b="1" dirty="0"/>
              <a:t>not</a:t>
            </a:r>
            <a:r>
              <a:rPr lang="en-US" altLang="en-US" dirty="0"/>
              <a:t> return a value is specified as a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void</a:t>
            </a:r>
            <a:r>
              <a:rPr lang="en-US" altLang="en-US" dirty="0"/>
              <a:t> method</a:t>
            </a:r>
          </a:p>
          <a:p>
            <a:pPr eaLnBrk="1" hangingPunct="1"/>
            <a:r>
              <a:rPr lang="en-US" altLang="en-US" dirty="0"/>
              <a:t>A method that does return a values must specify the </a:t>
            </a:r>
            <a:r>
              <a:rPr lang="en-US" altLang="en-US" b="1" dirty="0"/>
              <a:t>type</a:t>
            </a:r>
            <a:r>
              <a:rPr lang="en-US" altLang="en-US" dirty="0"/>
              <a:t> of the returned value.</a:t>
            </a:r>
          </a:p>
          <a:p>
            <a:pPr eaLnBrk="1" hangingPunct="1"/>
            <a:r>
              <a:rPr lang="en-US" altLang="en-US" dirty="0"/>
              <a:t>Heading includes possible parameters</a:t>
            </a:r>
          </a:p>
          <a:p>
            <a:pPr eaLnBrk="1" hangingPunct="1"/>
            <a:r>
              <a:rPr lang="en-US" altLang="en-US" dirty="0"/>
              <a:t>Body enclosed in braces  </a:t>
            </a:r>
            <a:r>
              <a:rPr lang="en-US" altLang="en-US" sz="3600" b="1" dirty="0">
                <a:solidFill>
                  <a:schemeClr val="accent2"/>
                </a:solidFill>
                <a:latin typeface="Courier New" pitchFamily="49" charset="0"/>
              </a:rPr>
              <a:t>{  }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17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Methods That Return a Value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/>
              <a:t>Consider method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getAgeInHumanYears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( 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getAgeInHumanYears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	</a:t>
            </a:r>
            <a:r>
              <a:rPr lang="en-US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(age &lt;= 2)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age * 11;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22 + ((age-2) * 5);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humanYears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 // end </a:t>
            </a:r>
            <a:r>
              <a:rPr lang="en-US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getAgeInHumanYears</a:t>
            </a:r>
            <a:endParaRPr lang="en-US" sz="20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Heading declares type of value to be returned</a:t>
            </a:r>
          </a:p>
          <a:p>
            <a:pPr eaLnBrk="1" hangingPunct="1"/>
            <a:r>
              <a:rPr lang="en-US" altLang="en-US" dirty="0"/>
              <a:t>Last statement executed is </a:t>
            </a:r>
            <a:r>
              <a:rPr lang="en-US" altLang="en-US" sz="3200" b="1" dirty="0">
                <a:solidFill>
                  <a:schemeClr val="accent2"/>
                </a:solidFill>
                <a:latin typeface="Courier New" pitchFamily="49" charset="0"/>
              </a:rPr>
              <a:t>return</a:t>
            </a:r>
          </a:p>
          <a:p>
            <a:pPr eaLnBrk="1" hangingPunct="1"/>
            <a:endParaRPr lang="en-US" altLang="en-US" sz="36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47787" y="2175638"/>
            <a:ext cx="4612943" cy="43565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1497725" y="2175638"/>
            <a:ext cx="551794" cy="43565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47787" y="4193625"/>
            <a:ext cx="4612943" cy="43565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xplosion 1 12"/>
          <p:cNvSpPr/>
          <p:nvPr/>
        </p:nvSpPr>
        <p:spPr>
          <a:xfrm rot="1363004">
            <a:off x="5901725" y="2477650"/>
            <a:ext cx="3666750" cy="1932571"/>
          </a:xfrm>
          <a:prstGeom prst="irregularSeal1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eaLnBrk="1" hangingPunct="1"/>
            <a:r>
              <a:rPr lang="en-US" altLang="en-US" sz="19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en-US" sz="1600" dirty="0">
                <a:solidFill>
                  <a:schemeClr val="tx1"/>
                </a:solidFill>
              </a:rPr>
              <a:t> statement argument must match </a:t>
            </a:r>
            <a:r>
              <a:rPr lang="en-US" altLang="en-US" sz="1600" dirty="0">
                <a:solidFill>
                  <a:schemeClr val="tx2"/>
                </a:solidFill>
              </a:rPr>
              <a:t>return type</a:t>
            </a:r>
          </a:p>
        </p:txBody>
      </p:sp>
    </p:spTree>
    <p:extLst>
      <p:ext uri="{BB962C8B-B14F-4D97-AF65-F5344CB8AC3E}">
        <p14:creationId xmlns:p14="http://schemas.microsoft.com/office/powerpoint/2010/main" val="12422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dirty="0"/>
              <a:t>The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return</a:t>
            </a:r>
            <a:r>
              <a:rPr lang="en-US" dirty="0"/>
              <a:t> statement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23528" y="194558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 sure of the following in the value-returning methods: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528" y="2337157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value </a:t>
            </a:r>
            <a:r>
              <a:rPr lang="en-US" sz="20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returned.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3528" y="280868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Only a </a:t>
            </a:r>
            <a:r>
              <a:rPr lang="en-US" sz="20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single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value is returned to the caller method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3528" y="3326387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returned value has the </a:t>
            </a:r>
            <a:r>
              <a:rPr lang="en-US" sz="20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data type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the method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3528" y="479005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the </a:t>
            </a:r>
            <a:r>
              <a:rPr lang="en-US" sz="20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execute in the method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3528" y="517408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 sure </a:t>
            </a:r>
            <a:r>
              <a:rPr lang="en-US" sz="20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 paths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considered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3528" y="437064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Remember that the </a:t>
            </a:r>
            <a:r>
              <a:rPr lang="en-US" sz="19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statement:</a:t>
            </a:r>
          </a:p>
        </p:txBody>
      </p:sp>
    </p:spTree>
    <p:extLst>
      <p:ext uri="{BB962C8B-B14F-4D97-AF65-F5344CB8AC3E}">
        <p14:creationId xmlns:p14="http://schemas.microsoft.com/office/powerpoint/2010/main" val="1901560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Covering all paths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199" y="1600200"/>
            <a:ext cx="8364071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Assume you want a method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hasLetter</a:t>
            </a:r>
            <a:r>
              <a:rPr lang="en-US" dirty="0"/>
              <a:t> for the class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Dog</a:t>
            </a:r>
            <a:r>
              <a:rPr lang="en-US" dirty="0"/>
              <a:t>, that checks if a given letter is contained in the name of the dog and returns its index, otherwise it prints an error message: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hasLetter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(char letter){</a:t>
            </a:r>
          </a:p>
          <a:p>
            <a:pPr marL="0" indent="0">
              <a:buNone/>
            </a:pPr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name.indexOf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(letter);</a:t>
            </a:r>
          </a:p>
          <a:p>
            <a:pPr marL="0" indent="0">
              <a:buNone/>
            </a:pPr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(x != -1)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x;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(“Doesn’t contain this letter”);</a:t>
            </a:r>
          </a:p>
          <a:p>
            <a:pPr marL="0" indent="0">
              <a:buNone/>
            </a:pPr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-99;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0" name="Rounded Rectangular Callout 19"/>
          <p:cNvSpPr/>
          <p:nvPr/>
        </p:nvSpPr>
        <p:spPr>
          <a:xfrm>
            <a:off x="5949265" y="2203281"/>
            <a:ext cx="2163794" cy="967368"/>
          </a:xfrm>
          <a:prstGeom prst="wedgeRoundRectCallout">
            <a:avLst>
              <a:gd name="adj1" fmla="val -214900"/>
              <a:gd name="adj2" fmla="val 170262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tx2"/>
                </a:solidFill>
              </a:rPr>
              <a:t>What is wrong with this method?</a:t>
            </a:r>
          </a:p>
        </p:txBody>
      </p:sp>
      <p:sp>
        <p:nvSpPr>
          <p:cNvPr id="21" name="Rounded Rectangular Callout 20"/>
          <p:cNvSpPr/>
          <p:nvPr/>
        </p:nvSpPr>
        <p:spPr>
          <a:xfrm>
            <a:off x="5239074" y="3397624"/>
            <a:ext cx="2873985" cy="1115989"/>
          </a:xfrm>
          <a:prstGeom prst="wedgeRoundRectCallout">
            <a:avLst>
              <a:gd name="adj1" fmla="val 3991"/>
              <a:gd name="adj2" fmla="val -80279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accent2"/>
                </a:solidFill>
              </a:rPr>
              <a:t>The </a:t>
            </a:r>
            <a:r>
              <a:rPr lang="en-US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>
                <a:solidFill>
                  <a:schemeClr val="accent2"/>
                </a:solidFill>
              </a:rPr>
              <a:t> is only in one path of all possible paths of execution.</a:t>
            </a:r>
          </a:p>
        </p:txBody>
      </p:sp>
      <p:sp>
        <p:nvSpPr>
          <p:cNvPr id="22" name="Rounded Rectangular Callout 21"/>
          <p:cNvSpPr/>
          <p:nvPr/>
        </p:nvSpPr>
        <p:spPr>
          <a:xfrm>
            <a:off x="6390186" y="5196336"/>
            <a:ext cx="2459628" cy="570005"/>
          </a:xfrm>
          <a:prstGeom prst="wedgeRoundRectCallout">
            <a:avLst>
              <a:gd name="adj1" fmla="val -53956"/>
              <a:gd name="adj2" fmla="val -18520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tx2"/>
                </a:solidFill>
              </a:rPr>
              <a:t>How can we fix that?</a:t>
            </a:r>
          </a:p>
        </p:txBody>
      </p:sp>
      <p:sp>
        <p:nvSpPr>
          <p:cNvPr id="29" name="Rounded Rectangular Callout 28"/>
          <p:cNvSpPr/>
          <p:nvPr/>
        </p:nvSpPr>
        <p:spPr>
          <a:xfrm>
            <a:off x="4311064" y="5927820"/>
            <a:ext cx="4220995" cy="766433"/>
          </a:xfrm>
          <a:prstGeom prst="wedgeRoundRectCallout">
            <a:avLst>
              <a:gd name="adj1" fmla="val -96551"/>
              <a:gd name="adj2" fmla="val -49379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accent2"/>
                </a:solidFill>
              </a:rPr>
              <a:t>There are multiple possibilities, and easy one is to add a return at the end</a:t>
            </a:r>
          </a:p>
        </p:txBody>
      </p:sp>
    </p:spTree>
    <p:extLst>
      <p:ext uri="{BB962C8B-B14F-4D97-AF65-F5344CB8AC3E}">
        <p14:creationId xmlns:p14="http://schemas.microsoft.com/office/powerpoint/2010/main" val="333311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return</a:t>
            </a:r>
            <a:r>
              <a:rPr lang="en-US" dirty="0"/>
              <a:t> is last to execute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199" y="1600200"/>
            <a:ext cx="8364071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Assume you want a method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hasLetter</a:t>
            </a:r>
            <a:r>
              <a:rPr lang="en-US" dirty="0"/>
              <a:t> for the class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Dog</a:t>
            </a:r>
            <a:r>
              <a:rPr lang="en-US" dirty="0"/>
              <a:t>, that checks if a given letter is contained in the name of the dog and returns its index, otherwise it prints an error message: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hasLetter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(char letter){</a:t>
            </a:r>
          </a:p>
          <a:p>
            <a:pPr marL="0" indent="0">
              <a:buNone/>
            </a:pPr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name.indexOf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(letter);</a:t>
            </a:r>
          </a:p>
          <a:p>
            <a:pPr marL="0" indent="0">
              <a:buNone/>
            </a:pPr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(x != -1)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x;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(“Doesn’t contain this letter”);</a:t>
            </a:r>
          </a:p>
          <a:p>
            <a:pPr marL="0" indent="0">
              <a:buNone/>
            </a:pPr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-99;</a:t>
            </a:r>
          </a:p>
          <a:p>
            <a:pPr marL="0" indent="0">
              <a:buNone/>
            </a:pP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0" name="Rounded Rectangular Callout 9"/>
          <p:cNvSpPr/>
          <p:nvPr/>
        </p:nvSpPr>
        <p:spPr>
          <a:xfrm>
            <a:off x="5097617" y="3069516"/>
            <a:ext cx="2163794" cy="967368"/>
          </a:xfrm>
          <a:prstGeom prst="wedgeRoundRectCallout">
            <a:avLst>
              <a:gd name="adj1" fmla="val -173055"/>
              <a:gd name="adj2" fmla="val 21289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tx2"/>
                </a:solidFill>
              </a:rPr>
              <a:t>What is wrong with this method now?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5097617" y="5289612"/>
            <a:ext cx="3219924" cy="882908"/>
          </a:xfrm>
          <a:prstGeom prst="wedgeRoundRectCallout">
            <a:avLst>
              <a:gd name="adj1" fmla="val -91824"/>
              <a:gd name="adj2" fmla="val 21663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accent2"/>
                </a:solidFill>
              </a:rPr>
              <a:t>You can NOT have statements AFTER the </a:t>
            </a:r>
            <a:r>
              <a:rPr lang="en-US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615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Class and Method Definitions: Outline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Class Files and Separate Compilation </a:t>
            </a:r>
          </a:p>
          <a:p>
            <a:pPr eaLnBrk="1" hangingPunct="1"/>
            <a:r>
              <a:rPr lang="en-US" altLang="en-US" dirty="0"/>
              <a:t>Instance Variables </a:t>
            </a:r>
          </a:p>
          <a:p>
            <a:pPr eaLnBrk="1" hangingPunct="1"/>
            <a:r>
              <a:rPr lang="en-US" altLang="en-US" dirty="0"/>
              <a:t>Methods</a:t>
            </a:r>
          </a:p>
          <a:p>
            <a:pPr eaLnBrk="1" hangingPunct="1"/>
            <a:r>
              <a:rPr lang="en-US" altLang="en-US" dirty="0"/>
              <a:t>The Keyword this</a:t>
            </a:r>
          </a:p>
          <a:p>
            <a:pPr eaLnBrk="1" hangingPunct="1"/>
            <a:r>
              <a:rPr lang="en-US" altLang="en-US" dirty="0"/>
              <a:t>Local Variables</a:t>
            </a:r>
          </a:p>
          <a:p>
            <a:pPr eaLnBrk="1" hangingPunct="1"/>
            <a:r>
              <a:rPr lang="en-US" altLang="en-US" dirty="0"/>
              <a:t>Blocks</a:t>
            </a:r>
          </a:p>
          <a:p>
            <a:pPr eaLnBrk="1" hangingPunct="1"/>
            <a:r>
              <a:rPr lang="en-US" altLang="en-US" dirty="0"/>
              <a:t>Parameters of a Primitive Type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0910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return</a:t>
            </a:r>
            <a:r>
              <a:rPr lang="en-US" altLang="en-US" dirty="0"/>
              <a:t> in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void</a:t>
            </a:r>
            <a:r>
              <a:rPr lang="en-US" altLang="en-US" dirty="0"/>
              <a:t> Methods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You can use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return</a:t>
            </a:r>
            <a:r>
              <a:rPr lang="en-US" altLang="en-US" dirty="0"/>
              <a:t> in void methods</a:t>
            </a:r>
          </a:p>
          <a:p>
            <a:r>
              <a:rPr lang="en-US" altLang="en-US" dirty="0"/>
              <a:t>The syntax is simply:</a:t>
            </a:r>
          </a:p>
          <a:p>
            <a:pPr marL="0" indent="0">
              <a:buNone/>
            </a:pPr>
            <a:r>
              <a:rPr lang="en-US" altLang="en-US" dirty="0"/>
              <a:t>        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return;</a:t>
            </a:r>
            <a:endParaRPr lang="en-US" altLang="en-US" dirty="0"/>
          </a:p>
          <a:p>
            <a:pPr eaLnBrk="1" hangingPunct="1"/>
            <a:r>
              <a:rPr lang="en-US" altLang="en-US" dirty="0"/>
              <a:t>No value is returned, but the control of the program is transferred back to the caller method.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861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FC991-5C65-B3B3-E21E-2084D648E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Second Example – Account Class</a:t>
            </a:r>
            <a:endParaRPr lang="en-S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55ACC-62CC-9773-79E8-2CBFE9EE2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4BF3D3-624F-FE13-4824-E17EDD5B1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5CF93-7010-4605-9E37-BD8E2CCB2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610D38-EBD7-9AAC-2B5B-AB15F90BC5AB}"/>
              </a:ext>
            </a:extLst>
          </p:cNvPr>
          <p:cNvSpPr/>
          <p:nvPr/>
        </p:nvSpPr>
        <p:spPr>
          <a:xfrm>
            <a:off x="145648" y="1304873"/>
            <a:ext cx="8766858" cy="46166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class Account {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String id, name;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double balance;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void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</a:rPr>
              <a:t>readInput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(){</a:t>
            </a:r>
          </a:p>
          <a:p>
            <a:pPr lvl="2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Scanner keyboard = new Scanner(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System.in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);</a:t>
            </a:r>
          </a:p>
          <a:p>
            <a:pPr lvl="2"/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("Enter the account number: ");</a:t>
            </a:r>
          </a:p>
          <a:p>
            <a:pPr lvl="2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id =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keyboard.nextLine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();</a:t>
            </a:r>
          </a:p>
          <a:p>
            <a:pPr lvl="2"/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("Enter the account holder name: ");</a:t>
            </a:r>
          </a:p>
          <a:p>
            <a:pPr lvl="2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name =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keyboard.nextLine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();</a:t>
            </a:r>
          </a:p>
          <a:p>
            <a:pPr lvl="2"/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("Enter the account balance in riyals: ");</a:t>
            </a:r>
          </a:p>
          <a:p>
            <a:pPr lvl="2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balance =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keyboard.nextDouble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();}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void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display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(){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("\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tAccount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information");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("ID: " + id);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("Name: " + name);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("Balance: " + balance);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();}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double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</a:rPr>
              <a:t>balanceInDollars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() {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double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balanceDollars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; 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balanceDollars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= balance / 3.75;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return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balanceDollars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;}}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1E86622-4DDD-7F06-ABEC-AB1DF3FE8E98}"/>
              </a:ext>
            </a:extLst>
          </p:cNvPr>
          <p:cNvSpPr/>
          <p:nvPr/>
        </p:nvSpPr>
        <p:spPr>
          <a:xfrm>
            <a:off x="4602079" y="5063040"/>
            <a:ext cx="4541921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class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AccountTest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{</a:t>
            </a:r>
          </a:p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public static void main(String[]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args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)  </a:t>
            </a:r>
          </a:p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 {Account acc1 = new Account();</a:t>
            </a:r>
          </a:p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  acc1.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readInput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();</a:t>
            </a:r>
          </a:p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  acc1.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display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();</a:t>
            </a:r>
          </a:p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  Account acc2 = new Account();   </a:t>
            </a:r>
          </a:p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  acc2.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readInput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();</a:t>
            </a:r>
          </a:p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  acc2.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display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();}}</a:t>
            </a:r>
          </a:p>
        </p:txBody>
      </p:sp>
    </p:spTree>
    <p:extLst>
      <p:ext uri="{BB962C8B-B14F-4D97-AF65-F5344CB8AC3E}">
        <p14:creationId xmlns:p14="http://schemas.microsoft.com/office/powerpoint/2010/main" val="7191075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Keyword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this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7837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dirty="0"/>
              <a:t>Referring to instance variables:</a:t>
            </a:r>
          </a:p>
          <a:p>
            <a:pPr lvl="1"/>
            <a:r>
              <a:rPr lang="en-US" altLang="en-US" sz="2800" dirty="0"/>
              <a:t>outside the class – must use:</a:t>
            </a:r>
          </a:p>
          <a:p>
            <a:pPr lvl="2"/>
            <a:r>
              <a:rPr lang="en-US" altLang="en-US" sz="2400" dirty="0"/>
              <a:t>Name of an object of the class</a:t>
            </a:r>
          </a:p>
          <a:p>
            <a:pPr lvl="2"/>
            <a:r>
              <a:rPr lang="en-US" altLang="en-US" sz="2400" dirty="0"/>
              <a:t>Followed by a dot</a:t>
            </a:r>
          </a:p>
          <a:p>
            <a:pPr lvl="2"/>
            <a:r>
              <a:rPr lang="en-US" altLang="en-US" sz="2400" dirty="0"/>
              <a:t>Followed by Name of instance variable</a:t>
            </a:r>
          </a:p>
          <a:p>
            <a:pPr lvl="1"/>
            <a:r>
              <a:rPr lang="en-US" altLang="en-US" sz="2800" dirty="0"/>
              <a:t>Inside the class,</a:t>
            </a:r>
          </a:p>
          <a:p>
            <a:pPr lvl="2"/>
            <a:r>
              <a:rPr lang="en-US" altLang="en-US" sz="2400" dirty="0"/>
              <a:t>Use name of variable alone</a:t>
            </a:r>
          </a:p>
          <a:p>
            <a:pPr lvl="2"/>
            <a:r>
              <a:rPr lang="en-US" altLang="en-US" sz="2400" dirty="0"/>
              <a:t>The object (unnamed) is understood to be there</a:t>
            </a:r>
          </a:p>
          <a:p>
            <a:pPr lvl="2"/>
            <a:r>
              <a:rPr lang="en-US" altLang="en-US" sz="2400" dirty="0"/>
              <a:t>It is the receiving object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25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Keyword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this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Inside the class the unnamed object can be referred to with the name </a:t>
            </a:r>
            <a:r>
              <a:rPr lang="en-US" altLang="en-US" sz="3200" b="1" dirty="0">
                <a:solidFill>
                  <a:schemeClr val="accent2"/>
                </a:solidFill>
                <a:latin typeface="Courier New" pitchFamily="49" charset="0"/>
              </a:rPr>
              <a:t>this</a:t>
            </a:r>
            <a:endParaRPr lang="en-US" altLang="en-US" sz="36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/>
            <a:r>
              <a:rPr lang="en-US" altLang="en-US" dirty="0"/>
              <a:t> Example</a:t>
            </a:r>
            <a:br>
              <a:rPr lang="en-US" altLang="en-US" dirty="0"/>
            </a:br>
            <a:r>
              <a:rPr lang="en-US" altLang="en-US" dirty="0"/>
              <a:t>    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this.name = </a:t>
            </a:r>
            <a:r>
              <a:rPr lang="en-US" altLang="en-US" sz="2800" b="1" dirty="0" err="1">
                <a:solidFill>
                  <a:schemeClr val="accent2"/>
                </a:solidFill>
                <a:latin typeface="Courier New" pitchFamily="49" charset="0"/>
              </a:rPr>
              <a:t>keyboard.nextLine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();</a:t>
            </a:r>
          </a:p>
          <a:p>
            <a:pPr eaLnBrk="1" hangingPunct="1"/>
            <a:r>
              <a:rPr lang="en-US" altLang="en-US" dirty="0"/>
              <a:t>The keyword </a:t>
            </a:r>
            <a:r>
              <a:rPr lang="en-US" altLang="en-US" sz="3200" b="1" dirty="0">
                <a:solidFill>
                  <a:schemeClr val="accent2"/>
                </a:solidFill>
                <a:latin typeface="Courier New" pitchFamily="49" charset="0"/>
              </a:rPr>
              <a:t>this</a:t>
            </a:r>
            <a:r>
              <a:rPr lang="en-US" altLang="en-US" dirty="0"/>
              <a:t> stands for the receiving object</a:t>
            </a:r>
          </a:p>
          <a:p>
            <a:pPr eaLnBrk="1" hangingPunct="1"/>
            <a:r>
              <a:rPr lang="en-US" altLang="en-US" dirty="0"/>
              <a:t>For simplicity Java allows you to omit it.</a:t>
            </a:r>
          </a:p>
          <a:p>
            <a:pPr eaLnBrk="1" hangingPunct="1"/>
            <a:r>
              <a:rPr lang="en-US" altLang="en-US" dirty="0"/>
              <a:t>We will see some situations later that require the use of </a:t>
            </a:r>
            <a:r>
              <a:rPr lang="en-US" altLang="en-US" sz="3200" b="1" dirty="0">
                <a:solidFill>
                  <a:schemeClr val="accent2"/>
                </a:solidFill>
                <a:latin typeface="Courier New" pitchFamily="49" charset="0"/>
              </a:rPr>
              <a:t>this</a:t>
            </a:r>
            <a:endParaRPr lang="en-US" altLang="en-US" sz="36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841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Local Variables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/>
              <a:t>Variables declared inside a method are called </a:t>
            </a:r>
            <a:r>
              <a:rPr lang="en-US" altLang="en-US" sz="3200" dirty="0">
                <a:solidFill>
                  <a:schemeClr val="tx2"/>
                </a:solidFill>
              </a:rPr>
              <a:t>local</a:t>
            </a:r>
            <a:r>
              <a:rPr lang="en-US" altLang="en-US" sz="3200" dirty="0"/>
              <a:t> variables</a:t>
            </a:r>
          </a:p>
          <a:p>
            <a:pPr lvl="1" eaLnBrk="1" hangingPunct="1"/>
            <a:r>
              <a:rPr lang="en-US" altLang="en-US" sz="2800" dirty="0"/>
              <a:t>Can only be used </a:t>
            </a:r>
            <a:r>
              <a:rPr lang="en-US" altLang="en-US" sz="2800" dirty="0">
                <a:solidFill>
                  <a:schemeClr val="tx2"/>
                </a:solidFill>
              </a:rPr>
              <a:t>inside</a:t>
            </a:r>
            <a:r>
              <a:rPr lang="en-US" altLang="en-US" sz="2800" dirty="0"/>
              <a:t> the method</a:t>
            </a:r>
          </a:p>
          <a:p>
            <a:pPr lvl="1" eaLnBrk="1" hangingPunct="1"/>
            <a:r>
              <a:rPr lang="en-US" altLang="en-US" sz="2800" dirty="0"/>
              <a:t>For example: </a:t>
            </a:r>
          </a:p>
          <a:p>
            <a:pPr lvl="2"/>
            <a:r>
              <a:rPr lang="en-US" altLang="en-US" sz="2400" dirty="0"/>
              <a:t>All variables declared inside method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main</a:t>
            </a:r>
            <a:r>
              <a:rPr lang="en-US" altLang="en-US" sz="2400" dirty="0"/>
              <a:t> are local to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main</a:t>
            </a:r>
            <a:r>
              <a:rPr lang="en-US" altLang="en-US" sz="2400" dirty="0"/>
              <a:t> </a:t>
            </a:r>
          </a:p>
          <a:p>
            <a:pPr eaLnBrk="1" hangingPunct="1"/>
            <a:r>
              <a:rPr lang="en-US" altLang="en-US" sz="3200" dirty="0"/>
              <a:t>Local variables having the same name and declared in different methods are considered different variables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428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C9BE0E17-74EE-DCF7-C74A-6467B34D3C36}"/>
              </a:ext>
            </a:extLst>
          </p:cNvPr>
          <p:cNvSpPr/>
          <p:nvPr/>
        </p:nvSpPr>
        <p:spPr>
          <a:xfrm>
            <a:off x="4406824" y="1574992"/>
            <a:ext cx="4714031" cy="50475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class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AccountTest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{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static void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main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(String[]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args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) {</a:t>
            </a:r>
          </a:p>
          <a:p>
            <a:pPr lvl="1"/>
            <a:endParaRPr lang="en-US" sz="14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Account acc1 = new Account();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acc1.id = "1111";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acc1.name = "Mohammad";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acc1.balance = 3000;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acc1.display();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Account acc2 = new Account();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acc2.id = "2222";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acc2.name ="Saad";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acc2.balance = 1000;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acc2.display();</a:t>
            </a:r>
          </a:p>
          <a:p>
            <a:pPr lvl="1"/>
            <a:endParaRPr lang="en-US" sz="14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double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balanceDollars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lvl="1"/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balanceDollars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= acc1.balanceInDollars();</a:t>
            </a:r>
          </a:p>
          <a:p>
            <a:pPr lvl="1"/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("Balance of " + acc1.name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+ " in dollars is "+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balanceDollars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);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55ACC-62CC-9773-79E8-2CBFE9EE2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4BF3D3-624F-FE13-4824-E17EDD5B1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5CF93-7010-4605-9E37-BD8E2CCB2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980730-0770-2129-16E3-72AB876D950E}"/>
              </a:ext>
            </a:extLst>
          </p:cNvPr>
          <p:cNvSpPr/>
          <p:nvPr/>
        </p:nvSpPr>
        <p:spPr>
          <a:xfrm>
            <a:off x="0" y="1575449"/>
            <a:ext cx="4406824" cy="50783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class Account {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String id;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String name;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double balance;</a:t>
            </a:r>
          </a:p>
          <a:p>
            <a:pPr lvl="1"/>
            <a:endParaRPr lang="en-US" sz="14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void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display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(){</a:t>
            </a:r>
          </a:p>
          <a:p>
            <a:pPr lvl="2"/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("\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tAccount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information");</a:t>
            </a:r>
          </a:p>
          <a:p>
            <a:pPr lvl="2"/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("ID: " + id);</a:t>
            </a:r>
          </a:p>
          <a:p>
            <a:pPr lvl="2"/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("Name: " + name);</a:t>
            </a:r>
          </a:p>
          <a:p>
            <a:pPr lvl="2"/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("Balance: " + balance);</a:t>
            </a:r>
          </a:p>
          <a:p>
            <a:pPr lvl="2"/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();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double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</a:rPr>
              <a:t>balanceInDollars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() {</a:t>
            </a:r>
          </a:p>
          <a:p>
            <a:pPr lvl="2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double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balanceDollars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; </a:t>
            </a:r>
          </a:p>
          <a:p>
            <a:pPr lvl="2"/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balanceDollars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= balance * 3.75;</a:t>
            </a:r>
          </a:p>
          <a:p>
            <a:pPr lvl="2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return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balanceDollars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599DD419-296F-7E89-5096-7E5E73A13EB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58004" y="6370463"/>
            <a:ext cx="3531421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Two different variables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7FCD8E2-345D-7DE0-B4A1-8CA1B93CFAF6}"/>
              </a:ext>
            </a:extLst>
          </p:cNvPr>
          <p:cNvGrpSpPr/>
          <p:nvPr/>
        </p:nvGrpSpPr>
        <p:grpSpPr>
          <a:xfrm>
            <a:off x="2233910" y="5023413"/>
            <a:ext cx="3692328" cy="1347050"/>
            <a:chOff x="2233910" y="5023413"/>
            <a:chExt cx="3692328" cy="1347050"/>
          </a:xfrm>
        </p:grpSpPr>
        <p:sp>
          <p:nvSpPr>
            <p:cNvPr id="16" name="Line 13">
              <a:extLst>
                <a:ext uri="{FF2B5EF4-FFF2-40B4-BE49-F238E27FC236}">
                  <a16:creationId xmlns:a16="http://schemas.microsoft.com/office/drawing/2014/main" id="{4033D7AB-00F1-03D4-B3CA-4FAEC5924B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3910" y="5451676"/>
              <a:ext cx="1956126" cy="9187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3">
              <a:extLst>
                <a:ext uri="{FF2B5EF4-FFF2-40B4-BE49-F238E27FC236}">
                  <a16:creationId xmlns:a16="http://schemas.microsoft.com/office/drawing/2014/main" id="{17F0D9E3-2CF8-8686-6049-3CE2C56247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16951" y="5023413"/>
              <a:ext cx="509287" cy="13465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83EB24F-486C-0451-62ED-2DC99DB4C6BA}"/>
              </a:ext>
            </a:extLst>
          </p:cNvPr>
          <p:cNvSpPr txBox="1"/>
          <p:nvPr/>
        </p:nvSpPr>
        <p:spPr>
          <a:xfrm>
            <a:off x="1319514" y="6134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SA" dirty="0"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FBA5C12B-66C3-AC1D-B742-751939A2BB14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en-US"/>
              <a:t>Local Variables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059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23E2B-0402-4932-A53B-01B033C66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Local Variables</a:t>
            </a:r>
            <a:endParaRPr lang="en-US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9E0654-D592-4A53-B011-A74AAD3AA924}"/>
              </a:ext>
            </a:extLst>
          </p:cNvPr>
          <p:cNvSpPr/>
          <p:nvPr/>
        </p:nvSpPr>
        <p:spPr>
          <a:xfrm>
            <a:off x="457200" y="2125266"/>
            <a:ext cx="3640237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5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 X {</a:t>
            </a:r>
          </a:p>
          <a:p>
            <a:endParaRPr lang="en-US" sz="1500" dirty="0">
              <a:latin typeface="Consolas" panose="020B0609020204030204" pitchFamily="49" charset="0"/>
            </a:endParaRPr>
          </a:p>
          <a:p>
            <a:r>
              <a:rPr lang="en-US" sz="15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 </a:t>
            </a:r>
            <a:r>
              <a:rPr lang="en-US" sz="15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500" b="1" dirty="0">
                <a:solidFill>
                  <a:srgbClr val="7F0055"/>
                </a:solidFill>
                <a:latin typeface="Consolas" panose="020B0609020204030204" pitchFamily="49" charset="0"/>
              </a:rPr>
              <a:t> n;</a:t>
            </a:r>
            <a:endParaRPr lang="en-US" sz="1500" dirty="0">
              <a:latin typeface="Consolas" panose="020B0609020204030204" pitchFamily="49" charset="0"/>
            </a:endParaRPr>
          </a:p>
          <a:p>
            <a:pPr lvl="1"/>
            <a:r>
              <a:rPr lang="en-US" sz="15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 Y(){</a:t>
            </a:r>
          </a:p>
          <a:p>
            <a:pPr lvl="2"/>
            <a:r>
              <a:rPr lang="en-US" sz="15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500" b="1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en-US" sz="1500" b="1" dirty="0">
                <a:solidFill>
                  <a:srgbClr val="6A3E3E"/>
                </a:solidFill>
                <a:latin typeface="Consolas" panose="020B0609020204030204" pitchFamily="49" charset="0"/>
              </a:rPr>
              <a:t>n=10</a:t>
            </a:r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pPr lvl="1"/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lvl="1"/>
            <a:r>
              <a:rPr lang="en-US" sz="15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 Z() {</a:t>
            </a:r>
          </a:p>
          <a:p>
            <a:pPr lvl="2"/>
            <a:r>
              <a:rPr lang="en-US" sz="15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b="1" dirty="0">
                <a:solidFill>
                  <a:srgbClr val="6A3E3E"/>
                </a:solidFill>
                <a:latin typeface="Consolas" panose="020B0609020204030204" pitchFamily="49" charset="0"/>
              </a:rPr>
              <a:t>n=50</a:t>
            </a:r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2"/>
            <a:r>
              <a:rPr lang="en-US" sz="1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this.n</a:t>
            </a:r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 = n;</a:t>
            </a:r>
          </a:p>
          <a:p>
            <a:pPr lvl="2"/>
            <a:r>
              <a:rPr lang="en-US" sz="1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S.o.p</a:t>
            </a:r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this.n</a:t>
            </a:r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</a:p>
          <a:p>
            <a:pPr lvl="1"/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5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64E08B-7EB2-4EDB-87DE-61E3A6E69AC5}"/>
              </a:ext>
            </a:extLst>
          </p:cNvPr>
          <p:cNvSpPr txBox="1"/>
          <p:nvPr/>
        </p:nvSpPr>
        <p:spPr>
          <a:xfrm>
            <a:off x="3318986" y="5380732"/>
            <a:ext cx="2506028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Four different variables that have the same name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5D4A6B-4098-468E-8BDB-3DF83A37C182}"/>
              </a:ext>
            </a:extLst>
          </p:cNvPr>
          <p:cNvSpPr/>
          <p:nvPr/>
        </p:nvSpPr>
        <p:spPr>
          <a:xfrm>
            <a:off x="4097437" y="2125266"/>
            <a:ext cx="4805105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5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 Test {</a:t>
            </a:r>
          </a:p>
          <a:p>
            <a:pPr lvl="1"/>
            <a:r>
              <a:rPr lang="en-US" sz="15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sz="15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lvl="1"/>
            <a:r>
              <a:rPr lang="en-US" sz="1500" dirty="0">
                <a:latin typeface="Consolas" panose="020B0609020204030204" pitchFamily="49" charset="0"/>
              </a:rPr>
              <a:t>	</a:t>
            </a:r>
          </a:p>
          <a:p>
            <a:pPr lvl="1"/>
            <a:r>
              <a:rPr lang="en-US" sz="1500" dirty="0">
                <a:latin typeface="Consolas" panose="020B0609020204030204" pitchFamily="49" charset="0"/>
              </a:rPr>
              <a:t>	</a:t>
            </a:r>
            <a:r>
              <a:rPr lang="en-US" sz="1500" b="1" dirty="0">
                <a:solidFill>
                  <a:srgbClr val="7F0055"/>
                </a:solidFill>
                <a:latin typeface="Consolas" panose="020B0609020204030204" pitchFamily="49" charset="0"/>
              </a:rPr>
              <a:t>X </a:t>
            </a:r>
            <a:r>
              <a:rPr lang="en-US" sz="15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x</a:t>
            </a:r>
            <a:r>
              <a:rPr lang="en-US" sz="1500" b="1" dirty="0">
                <a:solidFill>
                  <a:srgbClr val="7F0055"/>
                </a:solidFill>
                <a:latin typeface="Consolas" panose="020B0609020204030204" pitchFamily="49" charset="0"/>
              </a:rPr>
              <a:t> = new X();</a:t>
            </a:r>
          </a:p>
          <a:p>
            <a:pPr lvl="1"/>
            <a:r>
              <a:rPr lang="en-US" sz="15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sz="15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x.n</a:t>
            </a:r>
            <a:r>
              <a:rPr lang="en-US" sz="1500" b="1" dirty="0">
                <a:solidFill>
                  <a:srgbClr val="7F0055"/>
                </a:solidFill>
                <a:latin typeface="Consolas" panose="020B0609020204030204" pitchFamily="49" charset="0"/>
              </a:rPr>
              <a:t> = 2;</a:t>
            </a:r>
          </a:p>
          <a:p>
            <a:pPr lvl="1"/>
            <a:r>
              <a:rPr lang="en-US" sz="15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sz="15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500" b="1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en-US" sz="1500" b="1" dirty="0">
                <a:solidFill>
                  <a:srgbClr val="6A3E3E"/>
                </a:solidFill>
                <a:latin typeface="Consolas" panose="020B0609020204030204" pitchFamily="49" charset="0"/>
              </a:rPr>
              <a:t>n=100</a:t>
            </a:r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pPr lvl="1"/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1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x.Z</a:t>
            </a:r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lvl="1"/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1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S.o.p</a:t>
            </a:r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x.n</a:t>
            </a:r>
            <a:r>
              <a:rPr lang="en-US" sz="15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5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/>
            <a:endParaRPr lang="en-US" sz="15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/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5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9D9F3B-4D89-46B5-A95D-976A8E678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590F0-02E4-449C-9CBA-913A7CC5447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271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600" dirty="0"/>
              <a:t>/** This class is used in the program </a:t>
            </a:r>
            <a:r>
              <a:rPr lang="en-US" sz="1600" dirty="0" err="1"/>
              <a:t>LocalVariablesDemoProgram</a:t>
            </a:r>
            <a:r>
              <a:rPr lang="en-US" sz="1600" dirty="0"/>
              <a:t>.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*/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public class </a:t>
            </a:r>
            <a:r>
              <a:rPr lang="en-US" sz="1600" dirty="0" err="1">
                <a:solidFill>
                  <a:schemeClr val="tx2"/>
                </a:solidFill>
              </a:rPr>
              <a:t>BankAccount</a:t>
            </a:r>
            <a:endParaRPr lang="en-US" sz="1600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</a:pPr>
            <a:r>
              <a:rPr lang="en-US" sz="1600" dirty="0"/>
              <a:t>{   public double amount;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public double rate;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public void </a:t>
            </a:r>
            <a:r>
              <a:rPr lang="en-US" sz="1600" dirty="0" err="1"/>
              <a:t>showNewBalance</a:t>
            </a:r>
            <a:r>
              <a:rPr lang="en-US" sz="1600" dirty="0"/>
              <a:t> ()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{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>
                <a:solidFill>
                  <a:schemeClr val="tx2"/>
                </a:solidFill>
              </a:rPr>
              <a:t>double </a:t>
            </a:r>
            <a:r>
              <a:rPr lang="en-US" sz="1600" dirty="0" err="1">
                <a:solidFill>
                  <a:schemeClr val="tx2"/>
                </a:solidFill>
              </a:rPr>
              <a:t>newAmount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/>
              <a:t>= amount + (rate / 100.0) * amount;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System.out.println</a:t>
            </a:r>
            <a:r>
              <a:rPr lang="en-US" sz="1600" dirty="0"/>
              <a:t> ("With interest added, the new amount is $" 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                    + </a:t>
            </a:r>
            <a:r>
              <a:rPr lang="en-US" sz="1600" dirty="0" err="1"/>
              <a:t>newAmount</a:t>
            </a:r>
            <a:r>
              <a:rPr lang="en-US" sz="1600" dirty="0"/>
              <a:t>);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}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}</a:t>
            </a:r>
          </a:p>
          <a:p>
            <a:pPr>
              <a:spcBef>
                <a:spcPts val="0"/>
              </a:spcBef>
            </a:pP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1600" dirty="0"/>
              <a:t>/** A toy program to illustrate how local variables behave.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*/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public class </a:t>
            </a:r>
            <a:r>
              <a:rPr lang="en-US" sz="1600" dirty="0" err="1">
                <a:solidFill>
                  <a:schemeClr val="tx2"/>
                </a:solidFill>
              </a:rPr>
              <a:t>LocalVariablesDemoProgram</a:t>
            </a:r>
            <a:endParaRPr lang="en-US" sz="1600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</a:pPr>
            <a:r>
              <a:rPr lang="en-US" sz="1600" dirty="0"/>
              <a:t>{   public static void main (String [] </a:t>
            </a:r>
            <a:r>
              <a:rPr lang="en-US" sz="1600" dirty="0" err="1"/>
              <a:t>args</a:t>
            </a:r>
            <a:r>
              <a:rPr lang="en-US" sz="16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{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BankAccount</a:t>
            </a:r>
            <a:r>
              <a:rPr lang="en-US" sz="1600" dirty="0"/>
              <a:t> </a:t>
            </a:r>
            <a:r>
              <a:rPr lang="en-US" sz="1600" dirty="0" err="1"/>
              <a:t>myAccount</a:t>
            </a:r>
            <a:r>
              <a:rPr lang="en-US" sz="1600" dirty="0"/>
              <a:t> = new </a:t>
            </a:r>
            <a:r>
              <a:rPr lang="en-US" sz="1600" dirty="0" err="1"/>
              <a:t>BankAccount</a:t>
            </a:r>
            <a:r>
              <a:rPr lang="en-US" sz="1600" dirty="0"/>
              <a:t> ();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myAccount.amount</a:t>
            </a:r>
            <a:r>
              <a:rPr lang="en-US" sz="1600" dirty="0"/>
              <a:t> = 100.00;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myAccount.rate</a:t>
            </a:r>
            <a:r>
              <a:rPr lang="en-US" sz="1600" dirty="0"/>
              <a:t> = 5;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>
                <a:solidFill>
                  <a:schemeClr val="tx2"/>
                </a:solidFill>
              </a:rPr>
              <a:t>double </a:t>
            </a:r>
            <a:r>
              <a:rPr lang="en-US" sz="1600" dirty="0" err="1">
                <a:solidFill>
                  <a:schemeClr val="tx2"/>
                </a:solidFill>
              </a:rPr>
              <a:t>newAmount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/>
              <a:t>= 800.00;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myAccount.showNewBalance</a:t>
            </a:r>
            <a:r>
              <a:rPr lang="en-US" sz="1600" dirty="0"/>
              <a:t> ();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</a:t>
            </a:r>
            <a:r>
              <a:rPr lang="en-US" sz="1600" dirty="0" err="1"/>
              <a:t>System.out.println</a:t>
            </a:r>
            <a:r>
              <a:rPr lang="en-US" sz="1600" dirty="0"/>
              <a:t> ("I wish my new amount were $" + </a:t>
            </a:r>
            <a:r>
              <a:rPr lang="en-US" sz="1600" dirty="0" err="1"/>
              <a:t>newAmount</a:t>
            </a:r>
            <a:r>
              <a:rPr lang="en-US" sz="1600" dirty="0"/>
              <a:t>);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}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}</a:t>
            </a: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8700" y="3095355"/>
            <a:ext cx="6424613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7150100" y="2742930"/>
            <a:ext cx="1524000" cy="100647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000">
                <a:latin typeface="Arial" pitchFamily="34" charset="0"/>
              </a:rPr>
              <a:t>Sample </a:t>
            </a:r>
            <a:br>
              <a:rPr lang="en-US" altLang="en-US" sz="2000">
                <a:latin typeface="Arial" pitchFamily="34" charset="0"/>
              </a:rPr>
            </a:br>
            <a:r>
              <a:rPr lang="en-US" altLang="en-US" sz="2000">
                <a:latin typeface="Arial" pitchFamily="34" charset="0"/>
              </a:rPr>
              <a:t>screen output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5196843" y="905617"/>
            <a:ext cx="3293656" cy="967370"/>
          </a:xfrm>
          <a:prstGeom prst="wedgeRoundRectCallout">
            <a:avLst>
              <a:gd name="adj1" fmla="val -115853"/>
              <a:gd name="adj2" fmla="val 86948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newAmount</a:t>
            </a:r>
            <a:r>
              <a:rPr lang="en-US" dirty="0">
                <a:solidFill>
                  <a:schemeClr val="tx2"/>
                </a:solidFill>
              </a:rPr>
              <a:t> is a local variable in method </a:t>
            </a:r>
            <a:r>
              <a:rPr lang="en-US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showNewBalance</a:t>
            </a:r>
            <a:endParaRPr lang="en-US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5503272" y="5109127"/>
            <a:ext cx="3293656" cy="967370"/>
          </a:xfrm>
          <a:prstGeom prst="wedgeRoundRectCallout">
            <a:avLst>
              <a:gd name="adj1" fmla="val -82704"/>
              <a:gd name="adj2" fmla="val 16407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newAmount</a:t>
            </a:r>
            <a:r>
              <a:rPr lang="en-US" dirty="0">
                <a:solidFill>
                  <a:schemeClr val="tx2"/>
                </a:solidFill>
              </a:rPr>
              <a:t> is a local variable in method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784531" y="4408430"/>
            <a:ext cx="1540604" cy="859605"/>
          </a:xfrm>
          <a:prstGeom prst="wedgeRoundRectCallout">
            <a:avLst>
              <a:gd name="adj1" fmla="val -95181"/>
              <a:gd name="adj2" fmla="val -358512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rgbClr val="0070C0"/>
                </a:solidFill>
              </a:rPr>
              <a:t>it is a different variable from this one</a:t>
            </a:r>
            <a:endParaRPr lang="en-US" sz="16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78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Blocks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Recall compound statements</a:t>
            </a:r>
          </a:p>
          <a:p>
            <a:pPr lvl="1" eaLnBrk="1" hangingPunct="1"/>
            <a:r>
              <a:rPr lang="en-US" altLang="en-US" dirty="0"/>
              <a:t>Enclosed in braces </a:t>
            </a:r>
            <a:r>
              <a:rPr lang="en-US" altLang="en-US" sz="3200" b="1" dirty="0">
                <a:solidFill>
                  <a:schemeClr val="accent2"/>
                </a:solidFill>
                <a:latin typeface="Courier New" pitchFamily="49" charset="0"/>
              </a:rPr>
              <a:t>{</a:t>
            </a:r>
            <a:r>
              <a:rPr lang="en-US" altLang="en-US" dirty="0"/>
              <a:t>  </a:t>
            </a:r>
            <a:r>
              <a:rPr lang="en-US" altLang="en-US" sz="32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pPr eaLnBrk="1" hangingPunct="1"/>
            <a:r>
              <a:rPr lang="en-US" altLang="en-US" dirty="0"/>
              <a:t>When you declare a variable </a:t>
            </a:r>
            <a:r>
              <a:rPr lang="en-US" altLang="en-US" b="1" dirty="0">
                <a:solidFill>
                  <a:schemeClr val="tx2"/>
                </a:solidFill>
              </a:rPr>
              <a:t>within</a:t>
            </a:r>
            <a:r>
              <a:rPr lang="en-US" altLang="en-US" dirty="0"/>
              <a:t> a compound statement</a:t>
            </a:r>
          </a:p>
          <a:p>
            <a:pPr lvl="1" eaLnBrk="1" hangingPunct="1"/>
            <a:r>
              <a:rPr lang="en-US" altLang="en-US" dirty="0"/>
              <a:t>The compound statement is called a </a:t>
            </a:r>
            <a:r>
              <a:rPr lang="en-US" altLang="en-US" dirty="0">
                <a:solidFill>
                  <a:schemeClr val="tx2"/>
                </a:solidFill>
              </a:rPr>
              <a:t>block</a:t>
            </a:r>
          </a:p>
          <a:p>
            <a:pPr lvl="1" eaLnBrk="1" hangingPunct="1"/>
            <a:r>
              <a:rPr lang="en-US" altLang="en-US" dirty="0"/>
              <a:t>The </a:t>
            </a:r>
            <a:r>
              <a:rPr lang="en-US" altLang="en-US" dirty="0">
                <a:solidFill>
                  <a:schemeClr val="tx2"/>
                </a:solidFill>
              </a:rPr>
              <a:t>scope</a:t>
            </a:r>
            <a:r>
              <a:rPr lang="en-US" altLang="en-US" dirty="0"/>
              <a:t> of the variable is from its declaration to the end of the block</a:t>
            </a:r>
          </a:p>
          <a:p>
            <a:pPr eaLnBrk="1" hangingPunct="1"/>
            <a:r>
              <a:rPr lang="en-US" altLang="en-US" dirty="0"/>
              <a:t> A variable declared </a:t>
            </a:r>
            <a:r>
              <a:rPr lang="en-US" altLang="en-US" b="1" dirty="0">
                <a:solidFill>
                  <a:schemeClr val="tx2"/>
                </a:solidFill>
              </a:rPr>
              <a:t>outside</a:t>
            </a:r>
            <a:r>
              <a:rPr lang="en-US" altLang="en-US" dirty="0"/>
              <a:t> the block is usable both outside and inside the block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3259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23E2B-0402-4932-A53B-01B033C66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Parameters of Primitive Type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867485-D7FD-4C01-B6CA-4FEBCE368912}"/>
              </a:ext>
            </a:extLst>
          </p:cNvPr>
          <p:cNvSpPr/>
          <p:nvPr/>
        </p:nvSpPr>
        <p:spPr>
          <a:xfrm>
            <a:off x="0" y="1813566"/>
            <a:ext cx="6376927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class Account {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String id;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String name;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double balance;</a:t>
            </a:r>
          </a:p>
          <a:p>
            <a:pPr lvl="1"/>
            <a:endParaRPr lang="en-US" sz="14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double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credit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(double amount){</a:t>
            </a:r>
          </a:p>
          <a:p>
            <a:pPr lvl="2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balance+= amount;</a:t>
            </a:r>
          </a:p>
          <a:p>
            <a:pPr lvl="2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return balance;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double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debit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(double amount){</a:t>
            </a:r>
          </a:p>
          <a:p>
            <a:pPr lvl="2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if(amount &lt;= balance)</a:t>
            </a:r>
          </a:p>
          <a:p>
            <a:pPr lvl="2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balance-=amount;</a:t>
            </a:r>
          </a:p>
          <a:p>
            <a:pPr lvl="2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else</a:t>
            </a:r>
          </a:p>
          <a:p>
            <a:pPr lvl="2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("Amount exceeded balance");</a:t>
            </a:r>
          </a:p>
          <a:p>
            <a:pPr lvl="2"/>
            <a:endParaRPr lang="en-US" sz="14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lvl="2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return balance;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// the rest of the previously defined methods</a:t>
            </a:r>
          </a:p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7E279F1-D065-4C64-AF09-C25017156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605" y="2658830"/>
            <a:ext cx="3160395" cy="2246709"/>
          </a:xfrm>
        </p:spPr>
        <p:txBody>
          <a:bodyPr>
            <a:noAutofit/>
          </a:bodyPr>
          <a:lstStyle/>
          <a:p>
            <a:r>
              <a:rPr lang="en-US" altLang="en-US" dirty="0"/>
              <a:t>Note that both credit and debit methods take one parameter which is double</a:t>
            </a:r>
          </a:p>
          <a:p>
            <a:r>
              <a:rPr lang="en-US" altLang="en-US" dirty="0"/>
              <a:t>The </a:t>
            </a:r>
            <a:r>
              <a:rPr lang="en-US" altLang="en-US" b="1" dirty="0"/>
              <a:t>formal</a:t>
            </a:r>
            <a:r>
              <a:rPr lang="en-US" altLang="en-US" dirty="0"/>
              <a:t> parameter is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amount</a:t>
            </a:r>
            <a:endParaRPr lang="en-US" altLang="en-US" sz="195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C06FF57-5A97-416C-B859-8F54611AF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590F0-02E4-449C-9CBA-913A7CC5447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Class and Method Definitions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Java program consists of objects</a:t>
            </a:r>
          </a:p>
          <a:p>
            <a:pPr lvl="1" eaLnBrk="1" hangingPunct="1"/>
            <a:r>
              <a:rPr lang="en-US" altLang="en-US"/>
              <a:t>Objects of class types</a:t>
            </a:r>
          </a:p>
          <a:p>
            <a:pPr lvl="1" eaLnBrk="1" hangingPunct="1"/>
            <a:r>
              <a:rPr lang="en-US" altLang="en-US"/>
              <a:t>Objects that interact with one another</a:t>
            </a:r>
          </a:p>
          <a:p>
            <a:pPr eaLnBrk="1" hangingPunct="1"/>
            <a:r>
              <a:rPr lang="en-US" altLang="en-US"/>
              <a:t>Program objects can represent</a:t>
            </a:r>
          </a:p>
          <a:p>
            <a:pPr lvl="1" eaLnBrk="1" hangingPunct="1"/>
            <a:r>
              <a:rPr lang="en-US" altLang="en-US"/>
              <a:t>Objects in real world</a:t>
            </a:r>
          </a:p>
          <a:p>
            <a:pPr lvl="1" eaLnBrk="1" hangingPunct="1"/>
            <a:r>
              <a:rPr lang="en-US" altLang="en-US"/>
              <a:t>Abstractions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242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2C79077-3483-4204-82CF-E93F3F29C7CB}"/>
              </a:ext>
            </a:extLst>
          </p:cNvPr>
          <p:cNvSpPr/>
          <p:nvPr/>
        </p:nvSpPr>
        <p:spPr>
          <a:xfrm>
            <a:off x="0" y="2204587"/>
            <a:ext cx="622667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class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AccountTest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{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static void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main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(String[]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args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) {</a:t>
            </a:r>
          </a:p>
          <a:p>
            <a:pPr lvl="1"/>
            <a:endParaRPr lang="en-US" sz="14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lvl="2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Account acc1 = new Account();</a:t>
            </a:r>
          </a:p>
          <a:p>
            <a:pPr lvl="2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acc1.id = "1111"; acc1.name = "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Mohammd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";</a:t>
            </a:r>
          </a:p>
          <a:p>
            <a:pPr lvl="2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acc1.balance = 3000;</a:t>
            </a:r>
          </a:p>
          <a:p>
            <a:pPr lvl="2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double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newBalance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= acc1.credit(1000);</a:t>
            </a:r>
          </a:p>
          <a:p>
            <a:pPr lvl="2"/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("The new balance "</a:t>
            </a:r>
          </a:p>
          <a:p>
            <a:pPr lvl="2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+ "(after calling credit) is " +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newBalance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);</a:t>
            </a:r>
          </a:p>
          <a:p>
            <a:pPr lvl="2"/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newBalance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= acc1.debit(500);</a:t>
            </a:r>
          </a:p>
          <a:p>
            <a:pPr lvl="2"/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("The new balance "</a:t>
            </a:r>
          </a:p>
          <a:p>
            <a:pPr lvl="2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+ "(after calling debit) is " +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newBalance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);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C23E2B-0402-4932-A53B-01B033C66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Parameters of Primitive Type</a:t>
            </a:r>
            <a:endParaRPr lang="en-US" dirty="0"/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362E23D1-3289-4FFC-8C94-09A619529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849" y="5678269"/>
            <a:ext cx="4018369" cy="32316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500" dirty="0"/>
              <a:t>Sample screen output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37A5160-E481-4487-8B4E-E11A8FD6B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6673" y="2826506"/>
            <a:ext cx="3160395" cy="2246709"/>
          </a:xfrm>
        </p:spPr>
        <p:txBody>
          <a:bodyPr>
            <a:noAutofit/>
          </a:bodyPr>
          <a:lstStyle/>
          <a:p>
            <a:r>
              <a:rPr lang="en-US" altLang="en-US" sz="1800" dirty="0"/>
              <a:t>Calling the method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newBalance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acc1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.credit(1000);</a:t>
            </a:r>
            <a:endParaRPr lang="en-US" altLang="en-US" sz="1800" dirty="0"/>
          </a:p>
          <a:p>
            <a:r>
              <a:rPr lang="en-US" altLang="en-US" sz="1800" dirty="0"/>
              <a:t>The </a:t>
            </a:r>
            <a:r>
              <a:rPr lang="en-US" altLang="en-US" sz="1800" b="1" dirty="0"/>
              <a:t>actual</a:t>
            </a:r>
            <a:r>
              <a:rPr lang="en-US" altLang="en-US" sz="1800" dirty="0"/>
              <a:t> parameter is </a:t>
            </a:r>
            <a:r>
              <a:rPr lang="en-US" altLang="en-US" sz="1800" i="1" dirty="0"/>
              <a:t>the double 1000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8AEE9E-9E6A-43EF-A601-E129A4D47B1C}"/>
              </a:ext>
            </a:extLst>
          </p:cNvPr>
          <p:cNvSpPr/>
          <p:nvPr/>
        </p:nvSpPr>
        <p:spPr>
          <a:xfrm>
            <a:off x="819849" y="6001434"/>
            <a:ext cx="6704455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The new balance (after calling credit) is 4000.0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The new balance (after calling debit) is 3500.0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A3BECA-E1CC-4B6D-A9EA-F356AEB01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590F0-02E4-449C-9CBA-913A7CC5447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18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Parameters of Primitive Type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Note the declaration</a:t>
            </a:r>
            <a:br>
              <a:rPr lang="en-US" altLang="en-US" dirty="0"/>
            </a:b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public 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</a:rPr>
              <a:t>predictPopulation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 years)</a:t>
            </a:r>
          </a:p>
          <a:p>
            <a:pPr marL="0" indent="0">
              <a:buNone/>
            </a:pPr>
            <a:r>
              <a:rPr lang="en-US" altLang="en-US" dirty="0"/>
              <a:t> The </a:t>
            </a:r>
            <a:r>
              <a:rPr lang="en-US" altLang="en-US" dirty="0">
                <a:solidFill>
                  <a:schemeClr val="tx2"/>
                </a:solidFill>
              </a:rPr>
              <a:t>formal</a:t>
            </a:r>
            <a:r>
              <a:rPr lang="en-US" altLang="en-US" dirty="0"/>
              <a:t> parameter is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years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Calling the method</a:t>
            </a:r>
            <a:br>
              <a:rPr lang="en-US" altLang="en-US" dirty="0"/>
            </a:b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</a:rPr>
              <a:t>futurePopulation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 =   </a:t>
            </a:r>
            <a:b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</a:rPr>
              <a:t>speciesOfTheMonth.predictPopulation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(10);</a:t>
            </a:r>
          </a:p>
          <a:p>
            <a:pPr marL="0" indent="0">
              <a:buNone/>
            </a:pPr>
            <a:r>
              <a:rPr lang="en-US" altLang="en-US" dirty="0"/>
              <a:t>  The </a:t>
            </a:r>
            <a:r>
              <a:rPr lang="en-US" altLang="en-US" dirty="0">
                <a:solidFill>
                  <a:schemeClr val="tx2"/>
                </a:solidFill>
              </a:rPr>
              <a:t>actual</a:t>
            </a:r>
            <a:r>
              <a:rPr lang="en-US" altLang="en-US" dirty="0"/>
              <a:t> parameter is the integer 10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View </a:t>
            </a:r>
            <a:r>
              <a:rPr lang="en-US" altLang="en-US" dirty="0">
                <a:hlinkClick r:id="rId3" action="ppaction://hlinkfile"/>
              </a:rPr>
              <a:t>sample program</a:t>
            </a:r>
            <a:r>
              <a:rPr lang="en-US" altLang="en-US" dirty="0"/>
              <a:t>, listing 5.7</a:t>
            </a:r>
            <a:br>
              <a:rPr lang="en-US" altLang="en-US" dirty="0"/>
            </a:b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class 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</a:rPr>
              <a:t>SpeciesSecondClassDemo</a:t>
            </a:r>
            <a:endParaRPr lang="en-US" altLang="en-US" sz="24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1636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Syntax: Method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0DBD17AC-6A6E-5447-88EE-974C578FCE37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7" name="Rectangle 2181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2" y="1642360"/>
            <a:ext cx="86868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Line Callout 1 2"/>
          <p:cNvSpPr/>
          <p:nvPr/>
        </p:nvSpPr>
        <p:spPr>
          <a:xfrm>
            <a:off x="323528" y="4509120"/>
            <a:ext cx="3888432" cy="936104"/>
          </a:xfrm>
          <a:prstGeom prst="borderCallout1">
            <a:avLst>
              <a:gd name="adj1" fmla="val -4693"/>
              <a:gd name="adj2" fmla="val 48036"/>
              <a:gd name="adj3" fmla="val -228408"/>
              <a:gd name="adj4" fmla="val 2741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</a:t>
            </a:r>
            <a:r>
              <a:rPr lang="en-US" dirty="0">
                <a:latin typeface="Times New Roman" charset="0"/>
                <a:ea typeface="MS PGothic" charset="0"/>
              </a:rPr>
              <a:t>, </a:t>
            </a:r>
            <a:r>
              <a:rPr lang="en-US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private</a:t>
            </a:r>
            <a:r>
              <a:rPr lang="en-US" dirty="0">
                <a:latin typeface="Times New Roman" charset="0"/>
                <a:ea typeface="MS PGothic" charset="0"/>
              </a:rPr>
              <a:t>, </a:t>
            </a:r>
            <a:r>
              <a:rPr lang="en-US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protected</a:t>
            </a:r>
            <a:r>
              <a:rPr lang="en-US" dirty="0">
                <a:latin typeface="Times New Roman" charset="0"/>
                <a:ea typeface="MS PGothic" charset="0"/>
              </a:rPr>
              <a:t>, </a:t>
            </a:r>
            <a:r>
              <a:rPr lang="en-US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static</a:t>
            </a:r>
            <a:r>
              <a:rPr lang="en-US" dirty="0">
                <a:latin typeface="Times New Roman" charset="0"/>
                <a:ea typeface="MS PGothic" charset="0"/>
              </a:rPr>
              <a:t>, </a:t>
            </a:r>
            <a:r>
              <a:rPr lang="en-US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abstract</a:t>
            </a:r>
            <a:r>
              <a:rPr lang="en-US" dirty="0">
                <a:latin typeface="Times New Roman" charset="0"/>
                <a:ea typeface="MS PGothic" charset="0"/>
              </a:rPr>
              <a:t>, </a:t>
            </a:r>
            <a:r>
              <a:rPr lang="en-US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final</a:t>
            </a:r>
          </a:p>
        </p:txBody>
      </p:sp>
      <p:sp>
        <p:nvSpPr>
          <p:cNvPr id="8" name="Line Callout 1 7"/>
          <p:cNvSpPr/>
          <p:nvPr/>
        </p:nvSpPr>
        <p:spPr>
          <a:xfrm>
            <a:off x="323544" y="5589240"/>
            <a:ext cx="3888432" cy="936104"/>
          </a:xfrm>
          <a:prstGeom prst="borderCallout1">
            <a:avLst>
              <a:gd name="adj1" fmla="val -4693"/>
              <a:gd name="adj2" fmla="val 48036"/>
              <a:gd name="adj3" fmla="val -335858"/>
              <a:gd name="adj4" fmla="val 6574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MS PGothic" charset="0"/>
              </a:rPr>
              <a:t>type of the value that the method returns</a:t>
            </a:r>
            <a:r>
              <a:rPr lang="en-US" dirty="0">
                <a:latin typeface="Times New Roman" charset="0"/>
                <a:ea typeface="MS PGothic" charset="0"/>
                <a:cs typeface="MS PGothic" charset="0"/>
              </a:rPr>
              <a:t> (using </a:t>
            </a:r>
            <a:r>
              <a:rPr lang="en-US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return</a:t>
            </a:r>
            <a:r>
              <a:rPr lang="en-US" dirty="0">
                <a:latin typeface="Times New Roman" charset="0"/>
                <a:ea typeface="MS PGothic" charset="0"/>
                <a:cs typeface="MS PGothic" charset="0"/>
              </a:rPr>
              <a:t> statement)</a:t>
            </a:r>
          </a:p>
        </p:txBody>
      </p:sp>
      <p:sp>
        <p:nvSpPr>
          <p:cNvPr id="9" name="Line Callout 1 8"/>
          <p:cNvSpPr/>
          <p:nvPr/>
        </p:nvSpPr>
        <p:spPr>
          <a:xfrm>
            <a:off x="4366320" y="4509120"/>
            <a:ext cx="4463832" cy="1080120"/>
          </a:xfrm>
          <a:prstGeom prst="borderCallout1">
            <a:avLst>
              <a:gd name="adj1" fmla="val -4693"/>
              <a:gd name="adj2" fmla="val 48036"/>
              <a:gd name="adj3" fmla="val -197106"/>
              <a:gd name="adj4" fmla="val 4787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charset="0"/>
                <a:ea typeface="MS PGothic" charset="0"/>
                <a:cs typeface="MS PGothic" charset="0"/>
              </a:rPr>
              <a:t>The syntax of the formal parameter list is:</a:t>
            </a:r>
          </a:p>
          <a:p>
            <a:pPr algn="ctr"/>
            <a:endParaRPr lang="en-US" dirty="0">
              <a:solidFill>
                <a:srgbClr val="0033CC"/>
              </a:solidFill>
              <a:latin typeface="Times New Roman" charset="0"/>
              <a:ea typeface="MS PGothic" charset="0"/>
            </a:endParaRPr>
          </a:p>
          <a:p>
            <a:pPr algn="ctr"/>
            <a:endParaRPr lang="en-US" dirty="0">
              <a:solidFill>
                <a:srgbClr val="0033CC"/>
              </a:solidFill>
              <a:latin typeface="Courier New" charset="0"/>
              <a:ea typeface="MS PGothic" charset="0"/>
            </a:endParaRPr>
          </a:p>
        </p:txBody>
      </p:sp>
      <p:pic>
        <p:nvPicPr>
          <p:cNvPr id="10" name="Rectangle 20377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946" y="5022613"/>
            <a:ext cx="4358580" cy="74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03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Parameters of Primitive Type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Parameter names are </a:t>
            </a:r>
            <a:r>
              <a:rPr lang="en-US" altLang="en-US" dirty="0">
                <a:solidFill>
                  <a:schemeClr val="tx2"/>
                </a:solidFill>
              </a:rPr>
              <a:t>local</a:t>
            </a:r>
            <a:r>
              <a:rPr lang="en-US" altLang="en-US" dirty="0"/>
              <a:t> to the method</a:t>
            </a:r>
          </a:p>
          <a:p>
            <a:pPr eaLnBrk="1" hangingPunct="1"/>
            <a:r>
              <a:rPr lang="en-US" altLang="en-US" dirty="0"/>
              <a:t>When a method is invoked</a:t>
            </a:r>
          </a:p>
          <a:p>
            <a:pPr lvl="1" eaLnBrk="1" hangingPunct="1"/>
            <a:r>
              <a:rPr lang="en-US" altLang="en-US" dirty="0"/>
              <a:t>Each parameter is initialized to the value in the corresponding actual parameter</a:t>
            </a:r>
          </a:p>
          <a:p>
            <a:pPr lvl="1" eaLnBrk="1" hangingPunct="1"/>
            <a:r>
              <a:rPr lang="en-US" altLang="en-US" dirty="0"/>
              <a:t>A primitive actual parameter is not (and cannot be) altered by invocation of the method</a:t>
            </a:r>
          </a:p>
          <a:p>
            <a:pPr lvl="2"/>
            <a:r>
              <a:rPr lang="en-US" altLang="en-US" dirty="0"/>
              <a:t>We will learn later that this is not the case for actual parameters of non-primitive types.</a:t>
            </a:r>
          </a:p>
          <a:p>
            <a:pPr eaLnBrk="1" hangingPunct="1"/>
            <a:r>
              <a:rPr lang="en-US" altLang="en-US" dirty="0"/>
              <a:t>Automatic type conversion is performed</a:t>
            </a:r>
            <a:br>
              <a:rPr lang="en-US" altLang="en-US" dirty="0"/>
            </a:br>
            <a:endParaRPr lang="en-US" altLang="en-US" sz="26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8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6522442"/>
              </p:ext>
            </p:extLst>
          </p:nvPr>
        </p:nvGraphicFramePr>
        <p:xfrm>
          <a:off x="488731" y="5439541"/>
          <a:ext cx="8229600" cy="86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169751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23E2B-0402-4932-A53B-01B033C66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Passing +1 Parameters of Primitive Type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9E0654-D592-4A53-B011-A74AAD3AA924}"/>
              </a:ext>
            </a:extLst>
          </p:cNvPr>
          <p:cNvSpPr/>
          <p:nvPr/>
        </p:nvSpPr>
        <p:spPr>
          <a:xfrm>
            <a:off x="233156" y="1882423"/>
            <a:ext cx="4108276" cy="24622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class X {</a:t>
            </a:r>
          </a:p>
          <a:p>
            <a:endParaRPr lang="en-US" sz="1400" b="1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  public double n;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void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Y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(int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, int j){</a:t>
            </a:r>
          </a:p>
          <a:p>
            <a:pPr lvl="2"/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+ j);</a:t>
            </a:r>
          </a:p>
          <a:p>
            <a:pPr lvl="2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n++; 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void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Z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(double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) {</a:t>
            </a:r>
          </a:p>
          <a:p>
            <a:pPr lvl="2"/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(n +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);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5D4A6B-4098-468E-8BDB-3DF83A37C182}"/>
              </a:ext>
            </a:extLst>
          </p:cNvPr>
          <p:cNvSpPr/>
          <p:nvPr/>
        </p:nvSpPr>
        <p:spPr>
          <a:xfrm>
            <a:off x="4341432" y="1882423"/>
            <a:ext cx="4721543" cy="24622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class Test {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static void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main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(String[]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args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) {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X x = new X();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x.n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= 2;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x.Y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(5,6);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int t1= 1, t2 = 3;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x.Y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(t1,t2);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x.Z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x.n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); 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9D9F3B-4D89-46B5-A95D-976A8E678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590F0-02E4-449C-9CBA-913A7CC54474}" type="slidenum">
              <a:rPr lang="en-US" smtClean="0"/>
              <a:t>34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4CFB53-D153-4E53-B823-5A6F4618AAC2}"/>
              </a:ext>
            </a:extLst>
          </p:cNvPr>
          <p:cNvSpPr/>
          <p:nvPr/>
        </p:nvSpPr>
        <p:spPr>
          <a:xfrm>
            <a:off x="814115" y="5819686"/>
            <a:ext cx="401836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11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4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8.0</a:t>
            </a:r>
            <a:endParaRPr lang="en-US" dirty="0"/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532CB871-DF76-045C-FBB6-9C2B2AC37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116" y="5496521"/>
            <a:ext cx="4018369" cy="32316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500" dirty="0"/>
              <a:t>Sample screen output</a:t>
            </a:r>
          </a:p>
        </p:txBody>
      </p:sp>
    </p:spTree>
    <p:extLst>
      <p:ext uri="{BB962C8B-B14F-4D97-AF65-F5344CB8AC3E}">
        <p14:creationId xmlns:p14="http://schemas.microsoft.com/office/powerpoint/2010/main" val="101130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23E2B-0402-4932-A53B-01B033C66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The use of the Keyword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this</a:t>
            </a:r>
            <a:endParaRPr lang="en-US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9E0654-D592-4A53-B011-A74AAD3AA924}"/>
              </a:ext>
            </a:extLst>
          </p:cNvPr>
          <p:cNvSpPr/>
          <p:nvPr/>
        </p:nvSpPr>
        <p:spPr>
          <a:xfrm>
            <a:off x="325755" y="2125266"/>
            <a:ext cx="4720807" cy="24622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class X {</a:t>
            </a:r>
          </a:p>
          <a:p>
            <a:endParaRPr lang="en-US" sz="1400" b="1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  public double n;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void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Y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(int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, int j){</a:t>
            </a:r>
          </a:p>
          <a:p>
            <a:pPr lvl="2"/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+ j);</a:t>
            </a:r>
          </a:p>
          <a:p>
            <a:pPr lvl="2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n++; 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void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Z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(double n) {</a:t>
            </a:r>
          </a:p>
          <a:p>
            <a:pPr lvl="2"/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this.n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+ n);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5D4A6B-4098-468E-8BDB-3DF83A37C182}"/>
              </a:ext>
            </a:extLst>
          </p:cNvPr>
          <p:cNvSpPr/>
          <p:nvPr/>
        </p:nvSpPr>
        <p:spPr>
          <a:xfrm>
            <a:off x="4944903" y="2125267"/>
            <a:ext cx="3873341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class Test {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public static void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main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(String[]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args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) {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X x = new X();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x.n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 = 2;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x.Y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(5,6);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int t1= 1, t2 = 3;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x.Y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(t1,t2);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x.Z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(6);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</a:rPr>
              <a:t>x.n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);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	 </a:t>
            </a:r>
          </a:p>
          <a:p>
            <a:pPr lvl="1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9D9F3B-4D89-46B5-A95D-976A8E678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590F0-02E4-449C-9CBA-913A7CC54474}" type="slidenum">
              <a:rPr lang="en-US" smtClean="0"/>
              <a:t>35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7945A97-0103-43BD-B1F4-60AF6D27C39B}"/>
              </a:ext>
            </a:extLst>
          </p:cNvPr>
          <p:cNvSpPr/>
          <p:nvPr/>
        </p:nvSpPr>
        <p:spPr>
          <a:xfrm>
            <a:off x="553631" y="5103674"/>
            <a:ext cx="4018369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11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4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10.0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4.0</a:t>
            </a:r>
            <a:endParaRPr lang="en-US" dirty="0"/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293AC84F-3277-0017-8758-82071B633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631" y="4826005"/>
            <a:ext cx="4018369" cy="32316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500" dirty="0"/>
              <a:t>Sample screen output</a:t>
            </a:r>
          </a:p>
        </p:txBody>
      </p:sp>
    </p:spTree>
    <p:extLst>
      <p:ext uri="{BB962C8B-B14F-4D97-AF65-F5344CB8AC3E}">
        <p14:creationId xmlns:p14="http://schemas.microsoft.com/office/powerpoint/2010/main" val="271243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57200"/>
            <a:ext cx="7270750" cy="589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6165758" y="1434638"/>
            <a:ext cx="1943192" cy="1024769"/>
          </a:xfrm>
          <a:prstGeom prst="wedgeRoundRectCallout">
            <a:avLst>
              <a:gd name="adj1" fmla="val -97793"/>
              <a:gd name="adj2" fmla="val 10434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A class is a </a:t>
            </a:r>
            <a:r>
              <a:rPr lang="en-US" b="1" dirty="0">
                <a:solidFill>
                  <a:schemeClr val="tx2"/>
                </a:solidFill>
              </a:rPr>
              <a:t>blueprint</a:t>
            </a:r>
            <a:r>
              <a:rPr lang="en-US" dirty="0">
                <a:solidFill>
                  <a:schemeClr val="tx2"/>
                </a:solidFill>
              </a:rPr>
              <a:t> …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526924" y="2270070"/>
            <a:ext cx="2380926" cy="1150718"/>
          </a:xfrm>
          <a:prstGeom prst="wedgeRoundRectCallout">
            <a:avLst>
              <a:gd name="adj1" fmla="val -41959"/>
              <a:gd name="adj2" fmla="val 9723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… for objects that we </a:t>
            </a:r>
            <a:r>
              <a:rPr lang="en-US" b="1" dirty="0">
                <a:solidFill>
                  <a:schemeClr val="accent2"/>
                </a:solidFill>
              </a:rPr>
              <a:t>instantiate</a:t>
            </a:r>
            <a:r>
              <a:rPr lang="en-US" dirty="0">
                <a:solidFill>
                  <a:schemeClr val="accent2"/>
                </a:solidFill>
              </a:rPr>
              <a:t> from it</a:t>
            </a:r>
          </a:p>
        </p:txBody>
      </p:sp>
    </p:spTree>
    <p:extLst>
      <p:ext uri="{BB962C8B-B14F-4D97-AF65-F5344CB8AC3E}">
        <p14:creationId xmlns:p14="http://schemas.microsoft.com/office/powerpoint/2010/main" val="411199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Class and Method Definitions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Figure 5.2  A class outline as a UML class diagram</a:t>
            </a:r>
          </a:p>
        </p:txBody>
      </p:sp>
      <p:pic>
        <p:nvPicPr>
          <p:cNvPr id="18436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08163" y="2855913"/>
            <a:ext cx="5686425" cy="268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03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9550" y="303213"/>
            <a:ext cx="8934450" cy="1143000"/>
          </a:xfrm>
        </p:spPr>
        <p:txBody>
          <a:bodyPr/>
          <a:lstStyle/>
          <a:p>
            <a:pPr eaLnBrk="1" hangingPunct="1"/>
            <a:r>
              <a:rPr lang="en-US" altLang="en-US" sz="3600"/>
              <a:t>Class Files and Separate Compilation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Each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Java</a:t>
            </a:r>
            <a:r>
              <a:rPr lang="en-US" altLang="en-US"/>
              <a:t> class definition usually in a file by itself</a:t>
            </a:r>
          </a:p>
          <a:p>
            <a:pPr lvl="1" eaLnBrk="1" hangingPunct="1"/>
            <a:r>
              <a:rPr lang="en-US" altLang="en-US"/>
              <a:t>File begins with name of the class</a:t>
            </a:r>
          </a:p>
          <a:p>
            <a:pPr lvl="1" eaLnBrk="1" hangingPunct="1"/>
            <a:r>
              <a:rPr lang="en-US" altLang="en-US"/>
              <a:t>Ends with .</a:t>
            </a:r>
            <a:r>
              <a:rPr lang="en-US" altLang="en-US" sz="3200" b="1">
                <a:solidFill>
                  <a:schemeClr val="accent2"/>
                </a:solidFill>
                <a:latin typeface="Courier New" pitchFamily="49" charset="0"/>
              </a:rPr>
              <a:t>java</a:t>
            </a:r>
          </a:p>
          <a:p>
            <a:pPr eaLnBrk="1" hangingPunct="1"/>
            <a:r>
              <a:rPr lang="en-US" altLang="en-US"/>
              <a:t>Class can be compiled separately</a:t>
            </a:r>
          </a:p>
          <a:p>
            <a:pPr eaLnBrk="1" hangingPunct="1"/>
            <a:r>
              <a:rPr lang="en-US" altLang="en-US"/>
              <a:t>Helpful to keep all class files used by a program in the same directory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780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Methods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Think of a method as defining an action to be taken (a segment of code)</a:t>
            </a:r>
          </a:p>
          <a:p>
            <a:r>
              <a:rPr lang="en-US" altLang="en-US" dirty="0"/>
              <a:t>To start the action you </a:t>
            </a:r>
            <a:r>
              <a:rPr lang="en-US" altLang="en-US" dirty="0">
                <a:solidFill>
                  <a:srgbClr val="C00000"/>
                </a:solidFill>
              </a:rPr>
              <a:t>invoke</a:t>
            </a:r>
            <a:r>
              <a:rPr lang="en-US" altLang="en-US" dirty="0"/>
              <a:t> or </a:t>
            </a:r>
            <a:r>
              <a:rPr lang="en-US" altLang="en-US" dirty="0">
                <a:solidFill>
                  <a:srgbClr val="C00000"/>
                </a:solidFill>
              </a:rPr>
              <a:t>call</a:t>
            </a:r>
            <a:r>
              <a:rPr lang="en-US" altLang="en-US" dirty="0"/>
              <a:t> the method</a:t>
            </a:r>
          </a:p>
          <a:p>
            <a:pPr eaLnBrk="1" hangingPunct="1"/>
            <a:r>
              <a:rPr lang="en-US" altLang="en-US" dirty="0"/>
              <a:t>There are two kinds of Java methods</a:t>
            </a:r>
          </a:p>
          <a:p>
            <a:pPr lvl="1" eaLnBrk="1" hangingPunct="1"/>
            <a:r>
              <a:rPr lang="en-US" altLang="en-US" dirty="0"/>
              <a:t>Return a single item</a:t>
            </a:r>
          </a:p>
          <a:p>
            <a:pPr lvl="1" eaLnBrk="1" hangingPunct="1"/>
            <a:r>
              <a:rPr lang="en-US" altLang="en-US" dirty="0"/>
              <a:t>Return nothing – a </a:t>
            </a:r>
            <a:r>
              <a:rPr lang="en-US" altLang="en-US" sz="3200" b="1" dirty="0">
                <a:solidFill>
                  <a:schemeClr val="accent2"/>
                </a:solidFill>
                <a:latin typeface="Courier New" pitchFamily="49" charset="0"/>
              </a:rPr>
              <a:t>void</a:t>
            </a:r>
            <a:r>
              <a:rPr lang="en-US" altLang="en-US" dirty="0"/>
              <a:t> method</a:t>
            </a:r>
          </a:p>
          <a:p>
            <a:pPr eaLnBrk="1" hangingPunct="1"/>
            <a:r>
              <a:rPr lang="en-US" altLang="en-US" dirty="0"/>
              <a:t>The method </a:t>
            </a:r>
            <a:r>
              <a:rPr lang="en-US" altLang="en-US" sz="3600" b="1" dirty="0">
                <a:solidFill>
                  <a:schemeClr val="accent2"/>
                </a:solidFill>
                <a:latin typeface="Courier New" pitchFamily="49" charset="0"/>
              </a:rPr>
              <a:t>main</a:t>
            </a:r>
            <a:r>
              <a:rPr lang="en-US" altLang="en-US" dirty="0"/>
              <a:t> is a </a:t>
            </a:r>
            <a:r>
              <a:rPr lang="en-US" altLang="en-US" sz="3600" b="1" dirty="0">
                <a:solidFill>
                  <a:schemeClr val="accent2"/>
                </a:solidFill>
                <a:latin typeface="Courier New" pitchFamily="49" charset="0"/>
              </a:rPr>
              <a:t>void</a:t>
            </a:r>
            <a:r>
              <a:rPr lang="en-US" altLang="en-US" dirty="0"/>
              <a:t> method</a:t>
            </a:r>
          </a:p>
          <a:p>
            <a:pPr lvl="1" eaLnBrk="1" hangingPunct="1"/>
            <a:r>
              <a:rPr lang="en-US" altLang="en-US" dirty="0"/>
              <a:t>Invoked by the system</a:t>
            </a:r>
          </a:p>
          <a:p>
            <a:pPr lvl="1" eaLnBrk="1" hangingPunct="1"/>
            <a:r>
              <a:rPr lang="en-US" altLang="en-US" dirty="0"/>
              <a:t>Not by the application program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7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Methods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To call a void method</a:t>
            </a:r>
          </a:p>
          <a:p>
            <a:pPr lvl="1" eaLnBrk="1" hangingPunct="1"/>
            <a:r>
              <a:rPr lang="en-US" altLang="en-US" dirty="0"/>
              <a:t>Write the invocation followed by a semicolon</a:t>
            </a:r>
          </a:p>
          <a:p>
            <a:pPr lvl="1"/>
            <a:r>
              <a:rPr lang="en-US" altLang="en-US" dirty="0"/>
              <a:t>Resulting statement performs the action defined by the method</a:t>
            </a:r>
          </a:p>
          <a:p>
            <a:r>
              <a:rPr lang="en-US" altLang="en-US" dirty="0"/>
              <a:t>To call a method that returns a quantity</a:t>
            </a:r>
          </a:p>
          <a:p>
            <a:pPr lvl="1"/>
            <a:r>
              <a:rPr lang="en-US" altLang="en-US" dirty="0"/>
              <a:t>Write the invocation anywhere a value matching the return type can be used</a:t>
            </a:r>
          </a:p>
          <a:p>
            <a:pPr lvl="1"/>
            <a:r>
              <a:rPr lang="en-US" altLang="en-US" dirty="0"/>
              <a:t>The call performs the action and the returned value will be used in the place of the invocation</a:t>
            </a:r>
          </a:p>
          <a:p>
            <a:r>
              <a:rPr lang="en-US" altLang="en-US" dirty="0"/>
              <a:t>If you call a method that returns a value the same way you call a void method, the method will be executed, but the returned value will be lost.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55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Why use User-defined methods?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Using methods has several advantages: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While working on one method, you can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focus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on just that part of the program/class and construct it, debug it, and perfect it.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Different people can work on different methods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simultaneously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a method is needed in more than one place in a class, or in different programs, you can write it once and use it many times.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Using methods greatly enhances the program’s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readability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because it reduces the complexity of the program.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0DBD17AC-6A6E-5447-88EE-974C578FCE3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808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66EF97C13B141A1FFA5BFC3624364" ma:contentTypeVersion="7" ma:contentTypeDescription="Create a new document." ma:contentTypeScope="" ma:versionID="047db425dc43b6f0696024fbc5045411">
  <xsd:schema xmlns:xsd="http://www.w3.org/2001/XMLSchema" xmlns:xs="http://www.w3.org/2001/XMLSchema" xmlns:p="http://schemas.microsoft.com/office/2006/metadata/properties" xmlns:ns2="fef2f270-2b2e-4b09-b4a9-62a50f64154a" targetNamespace="http://schemas.microsoft.com/office/2006/metadata/properties" ma:root="true" ma:fieldsID="b75bdbcc340c782ab08335c79b160b2e" ns2:_="">
    <xsd:import namespace="fef2f270-2b2e-4b09-b4a9-62a50f6415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2f270-2b2e-4b09-b4a9-62a50f641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0BE5D8-7669-4006-B6E0-763A9D9E9356}">
  <ds:schemaRefs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elements/1.1/"/>
    <ds:schemaRef ds:uri="748f7248-10be-4e94-bc79-723fe783241a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134be976-b389-46e9-817a-32caeb1e1dff"/>
    <ds:schemaRef ds:uri="f46b0662-ecca-458e-adb0-fe435d1783ab"/>
    <ds:schemaRef ds:uri="2504cb85-4bca-4c62-bd2f-0a6db465873f"/>
  </ds:schemaRefs>
</ds:datastoreItem>
</file>

<file path=customXml/itemProps2.xml><?xml version="1.0" encoding="utf-8"?>
<ds:datastoreItem xmlns:ds="http://schemas.openxmlformats.org/officeDocument/2006/customXml" ds:itemID="{19CAB270-C168-4B3C-8FD7-2493A5DC6E7A}"/>
</file>

<file path=customXml/itemProps3.xml><?xml version="1.0" encoding="utf-8"?>
<ds:datastoreItem xmlns:ds="http://schemas.openxmlformats.org/officeDocument/2006/customXml" ds:itemID="{5767127D-4D86-49C9-9AFA-6031C20AEE9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6057</TotalTime>
  <Words>4039</Words>
  <Application>Microsoft Macintosh PowerPoint</Application>
  <PresentationFormat>On-screen Show (4:3)</PresentationFormat>
  <Paragraphs>648</Paragraphs>
  <Slides>35</Slides>
  <Notes>25</Notes>
  <HiddenSlides>4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Consolas</vt:lpstr>
      <vt:lpstr>Courier New</vt:lpstr>
      <vt:lpstr>Tahoma</vt:lpstr>
      <vt:lpstr>Times New Roman</vt:lpstr>
      <vt:lpstr>Wingdings</vt:lpstr>
      <vt:lpstr>Clarity</vt:lpstr>
      <vt:lpstr>Class and Method Definitions</vt:lpstr>
      <vt:lpstr>Class and Method Definitions: Outline</vt:lpstr>
      <vt:lpstr>Class and Method Definitions</vt:lpstr>
      <vt:lpstr>PowerPoint Presentation</vt:lpstr>
      <vt:lpstr>Class and Method Definitions</vt:lpstr>
      <vt:lpstr>Class Files and Separate Compilation</vt:lpstr>
      <vt:lpstr>Methods</vt:lpstr>
      <vt:lpstr>Methods</vt:lpstr>
      <vt:lpstr>Why use User-defined methods?</vt:lpstr>
      <vt:lpstr>PowerPoint Presentation</vt:lpstr>
      <vt:lpstr>PowerPoint Presentation</vt:lpstr>
      <vt:lpstr>Dog Example</vt:lpstr>
      <vt:lpstr>Using a Class and Its Methods</vt:lpstr>
      <vt:lpstr>Defining Methods</vt:lpstr>
      <vt:lpstr>Defining Methods</vt:lpstr>
      <vt:lpstr>Methods That Return a Value</vt:lpstr>
      <vt:lpstr>The return statement</vt:lpstr>
      <vt:lpstr>Covering all paths</vt:lpstr>
      <vt:lpstr>return is last to execute</vt:lpstr>
      <vt:lpstr>return in void Methods</vt:lpstr>
      <vt:lpstr>Second Example – Account Class</vt:lpstr>
      <vt:lpstr>The Keyword this</vt:lpstr>
      <vt:lpstr>The Keyword this</vt:lpstr>
      <vt:lpstr>Local Variables</vt:lpstr>
      <vt:lpstr>Two different variables</vt:lpstr>
      <vt:lpstr>Local Variables</vt:lpstr>
      <vt:lpstr>PowerPoint Presentation</vt:lpstr>
      <vt:lpstr>Blocks</vt:lpstr>
      <vt:lpstr>Parameters of Primitive Type</vt:lpstr>
      <vt:lpstr>Parameters of Primitive Type</vt:lpstr>
      <vt:lpstr>Parameters of Primitive Type</vt:lpstr>
      <vt:lpstr>Syntax: Method</vt:lpstr>
      <vt:lpstr>Parameters of Primitive Type</vt:lpstr>
      <vt:lpstr>Passing +1 Parameters of Primitive Type</vt:lpstr>
      <vt:lpstr>The use of the Keyword this</vt:lpstr>
    </vt:vector>
  </TitlesOfParts>
  <Company>BYU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Computers and Java</dc:title>
  <dc:creator>Robert P. Burton</dc:creator>
  <cp:lastModifiedBy>Zahida Almuallem</cp:lastModifiedBy>
  <cp:revision>402</cp:revision>
  <dcterms:created xsi:type="dcterms:W3CDTF">2004-08-20T17:48:18Z</dcterms:created>
  <dcterms:modified xsi:type="dcterms:W3CDTF">2025-02-16T15:07:09Z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0x010100B9A66EF97C13B141A1FFA5BFC3624364</vt:lpwstr>
  </property>
  <property fmtid="{D5CDD505-2E9C-101B-9397-08002B2CF9AE}" pid="3" name="Order">
    <vt:r8>6400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