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25"/>
  </p:notesMasterIdLst>
  <p:sldIdLst>
    <p:sldId id="276" r:id="rId2"/>
    <p:sldId id="306" r:id="rId3"/>
    <p:sldId id="282" r:id="rId4"/>
    <p:sldId id="267" r:id="rId5"/>
    <p:sldId id="300" r:id="rId6"/>
    <p:sldId id="307" r:id="rId7"/>
    <p:sldId id="299" r:id="rId8"/>
    <p:sldId id="277" r:id="rId9"/>
    <p:sldId id="279" r:id="rId10"/>
    <p:sldId id="301" r:id="rId11"/>
    <p:sldId id="302" r:id="rId12"/>
    <p:sldId id="308" r:id="rId13"/>
    <p:sldId id="309" r:id="rId14"/>
    <p:sldId id="297" r:id="rId15"/>
    <p:sldId id="290" r:id="rId16"/>
    <p:sldId id="291" r:id="rId17"/>
    <p:sldId id="292" r:id="rId18"/>
    <p:sldId id="293" r:id="rId19"/>
    <p:sldId id="294" r:id="rId20"/>
    <p:sldId id="295" r:id="rId21"/>
    <p:sldId id="296" r:id="rId22"/>
    <p:sldId id="298" r:id="rId23"/>
    <p:sldId id="266"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80"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80"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80"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C1C1C"/>
    <a:srgbClr val="CFC6AD"/>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p:scale>
          <a:sx n="62" d="100"/>
          <a:sy n="62" d="100"/>
        </p:scale>
        <p:origin x="-3024" y="-1134"/>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3A1E5-8837-4A43-81F1-14BCBBF572F8}"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pPr rtl="1"/>
          <a:endParaRPr lang="ar-SA"/>
        </a:p>
      </dgm:t>
    </dgm:pt>
    <dgm:pt modelId="{32669B38-E741-4961-8BD0-E049FE1A0D7A}">
      <dgm:prSet phldrT="[نص]"/>
      <dgm:spPr/>
      <dgm:t>
        <a:bodyPr/>
        <a:lstStyle/>
        <a:p>
          <a:pPr rtl="1"/>
          <a:r>
            <a:rPr lang="ar-SA" dirty="0" smtClean="0"/>
            <a:t>صحافة المواطن</a:t>
          </a:r>
          <a:endParaRPr lang="ar-SA" dirty="0"/>
        </a:p>
      </dgm:t>
    </dgm:pt>
    <dgm:pt modelId="{B9350A9F-28B7-4542-90B8-33F544534E3F}" type="parTrans" cxnId="{D05EB7D6-8EE6-4D62-B26F-AD66AA502FDF}">
      <dgm:prSet/>
      <dgm:spPr/>
      <dgm:t>
        <a:bodyPr/>
        <a:lstStyle/>
        <a:p>
          <a:pPr rtl="1"/>
          <a:endParaRPr lang="ar-SA"/>
        </a:p>
      </dgm:t>
    </dgm:pt>
    <dgm:pt modelId="{AE81AC57-88EA-4A42-9605-806563C3E234}" type="sibTrans" cxnId="{D05EB7D6-8EE6-4D62-B26F-AD66AA502FDF}">
      <dgm:prSet/>
      <dgm:spPr/>
      <dgm:t>
        <a:bodyPr/>
        <a:lstStyle/>
        <a:p>
          <a:pPr rtl="1"/>
          <a:endParaRPr lang="ar-SA"/>
        </a:p>
      </dgm:t>
    </dgm:pt>
    <dgm:pt modelId="{F4857E7A-63B1-48C2-B2FD-72DCB2A174C9}">
      <dgm:prSet phldrT="[نص]" custT="1"/>
      <dgm:spPr/>
      <dgm:t>
        <a:bodyPr/>
        <a:lstStyle/>
        <a:p>
          <a:pPr rtl="1"/>
          <a:r>
            <a:rPr lang="ar-SA" sz="2500" b="1" dirty="0" smtClean="0"/>
            <a:t>المدونات</a:t>
          </a:r>
          <a:endParaRPr lang="ar-SA" sz="2500" b="1" dirty="0"/>
        </a:p>
      </dgm:t>
    </dgm:pt>
    <dgm:pt modelId="{36B950A4-C0E3-45A4-A32C-A8960DC531D9}" type="parTrans" cxnId="{EBF3C056-CAA1-4979-AF2E-2701F4850DD6}">
      <dgm:prSet/>
      <dgm:spPr/>
      <dgm:t>
        <a:bodyPr/>
        <a:lstStyle/>
        <a:p>
          <a:pPr rtl="1"/>
          <a:endParaRPr lang="ar-SA"/>
        </a:p>
      </dgm:t>
    </dgm:pt>
    <dgm:pt modelId="{62917AF0-4BE3-4437-B7B8-469E22FABD65}" type="sibTrans" cxnId="{EBF3C056-CAA1-4979-AF2E-2701F4850DD6}">
      <dgm:prSet/>
      <dgm:spPr/>
      <dgm:t>
        <a:bodyPr/>
        <a:lstStyle/>
        <a:p>
          <a:pPr rtl="1"/>
          <a:endParaRPr lang="ar-SA"/>
        </a:p>
      </dgm:t>
    </dgm:pt>
    <dgm:pt modelId="{D0D24695-F38E-42D4-A2DE-BE114E9CF8C7}">
      <dgm:prSet phldrT="[نص]" custT="1"/>
      <dgm:spPr/>
      <dgm:t>
        <a:bodyPr/>
        <a:lstStyle/>
        <a:p>
          <a:pPr rtl="1"/>
          <a:r>
            <a:rPr lang="ar-SA" sz="2500" b="1" dirty="0" smtClean="0"/>
            <a:t>الشبكات الاجتماعية </a:t>
          </a:r>
          <a:endParaRPr lang="ar-SA" sz="2500" b="1" dirty="0"/>
        </a:p>
      </dgm:t>
    </dgm:pt>
    <dgm:pt modelId="{34E4759C-E497-4C84-8EF6-BC077B8171AB}" type="parTrans" cxnId="{48540193-FC69-45D3-9E24-BBB90364159F}">
      <dgm:prSet/>
      <dgm:spPr/>
      <dgm:t>
        <a:bodyPr/>
        <a:lstStyle/>
        <a:p>
          <a:pPr rtl="1"/>
          <a:endParaRPr lang="ar-SA"/>
        </a:p>
      </dgm:t>
    </dgm:pt>
    <dgm:pt modelId="{2BB135BD-DEA0-41E8-B9FA-6CA558536E51}" type="sibTrans" cxnId="{48540193-FC69-45D3-9E24-BBB90364159F}">
      <dgm:prSet/>
      <dgm:spPr/>
      <dgm:t>
        <a:bodyPr/>
        <a:lstStyle/>
        <a:p>
          <a:pPr rtl="1"/>
          <a:endParaRPr lang="ar-SA"/>
        </a:p>
      </dgm:t>
    </dgm:pt>
    <dgm:pt modelId="{25149841-C5B0-42C9-B542-33449323A2DF}">
      <dgm:prSet phldrT="[نص]" custT="1"/>
      <dgm:spPr/>
      <dgm:t>
        <a:bodyPr/>
        <a:lstStyle/>
        <a:p>
          <a:pPr rtl="1"/>
          <a:r>
            <a:rPr lang="ar-SA" sz="2500" b="1" dirty="0" smtClean="0"/>
            <a:t>مواقع بث الفيديو</a:t>
          </a:r>
          <a:endParaRPr lang="ar-SA" sz="2500" b="1" dirty="0"/>
        </a:p>
      </dgm:t>
    </dgm:pt>
    <dgm:pt modelId="{AA052834-6CA5-45DE-910A-97D2FAEFD504}" type="parTrans" cxnId="{9690992D-F85C-4AA1-B3F1-39FB592CDB85}">
      <dgm:prSet/>
      <dgm:spPr/>
      <dgm:t>
        <a:bodyPr/>
        <a:lstStyle/>
        <a:p>
          <a:pPr rtl="1"/>
          <a:endParaRPr lang="ar-SA"/>
        </a:p>
      </dgm:t>
    </dgm:pt>
    <dgm:pt modelId="{78F5DCEC-C9FE-4A4F-B28E-67B505E59BA1}" type="sibTrans" cxnId="{9690992D-F85C-4AA1-B3F1-39FB592CDB85}">
      <dgm:prSet/>
      <dgm:spPr/>
      <dgm:t>
        <a:bodyPr/>
        <a:lstStyle/>
        <a:p>
          <a:pPr rtl="1"/>
          <a:endParaRPr lang="ar-SA"/>
        </a:p>
      </dgm:t>
    </dgm:pt>
    <dgm:pt modelId="{BAB0030B-070D-499F-9800-BDB66B67B184}">
      <dgm:prSet phldrT="[نص]" custT="1"/>
      <dgm:spPr/>
      <dgm:t>
        <a:bodyPr/>
        <a:lstStyle/>
        <a:p>
          <a:pPr rtl="1"/>
          <a:r>
            <a:rPr lang="ar-SA" sz="2500" b="1" dirty="0" smtClean="0"/>
            <a:t>المواقع</a:t>
          </a:r>
          <a:r>
            <a:rPr lang="ar-SA" sz="2500" b="1" baseline="0" dirty="0" smtClean="0"/>
            <a:t> الاخبارية </a:t>
          </a:r>
          <a:r>
            <a:rPr lang="ar-SA" sz="2500" b="1" baseline="0" dirty="0" err="1" smtClean="0"/>
            <a:t>التساهمية</a:t>
          </a:r>
          <a:r>
            <a:rPr lang="ar-SA" sz="2500" b="1" baseline="0" dirty="0" smtClean="0"/>
            <a:t> </a:t>
          </a:r>
          <a:endParaRPr lang="ar-SA" sz="2500" b="1" dirty="0"/>
        </a:p>
      </dgm:t>
    </dgm:pt>
    <dgm:pt modelId="{913150E4-AA5E-4755-8754-B12D5A9E3259}" type="parTrans" cxnId="{A6CDEE56-641A-4D3A-9C8F-F9CD9C6C0E97}">
      <dgm:prSet/>
      <dgm:spPr/>
      <dgm:t>
        <a:bodyPr/>
        <a:lstStyle/>
        <a:p>
          <a:pPr rtl="1"/>
          <a:endParaRPr lang="ar-SA"/>
        </a:p>
      </dgm:t>
    </dgm:pt>
    <dgm:pt modelId="{B4679EF0-906C-4898-9E96-704A24492849}" type="sibTrans" cxnId="{A6CDEE56-641A-4D3A-9C8F-F9CD9C6C0E97}">
      <dgm:prSet/>
      <dgm:spPr/>
      <dgm:t>
        <a:bodyPr/>
        <a:lstStyle/>
        <a:p>
          <a:pPr rtl="1"/>
          <a:endParaRPr lang="ar-SA"/>
        </a:p>
      </dgm:t>
    </dgm:pt>
    <dgm:pt modelId="{AE6445D9-9612-4106-A207-AAE15B7554B0}">
      <dgm:prSet custT="1"/>
      <dgm:spPr/>
      <dgm:t>
        <a:bodyPr/>
        <a:lstStyle/>
        <a:p>
          <a:pPr rtl="1"/>
          <a:r>
            <a:rPr lang="ar-SA" sz="2500" b="1" dirty="0" smtClean="0"/>
            <a:t>مواقع التحرير الجماعي</a:t>
          </a:r>
          <a:endParaRPr lang="ar-SA" sz="2500" b="1" dirty="0"/>
        </a:p>
      </dgm:t>
    </dgm:pt>
    <dgm:pt modelId="{F5F2E6D8-50DC-4DB5-9715-5004A0C21616}" type="parTrans" cxnId="{2CD9D481-1683-490D-BA2B-ED9A8AA7CCA2}">
      <dgm:prSet/>
      <dgm:spPr/>
      <dgm:t>
        <a:bodyPr/>
        <a:lstStyle/>
        <a:p>
          <a:pPr rtl="1"/>
          <a:endParaRPr lang="ar-SA"/>
        </a:p>
      </dgm:t>
    </dgm:pt>
    <dgm:pt modelId="{188FE5E2-808F-4AD9-B78F-8340D5AC790A}" type="sibTrans" cxnId="{2CD9D481-1683-490D-BA2B-ED9A8AA7CCA2}">
      <dgm:prSet/>
      <dgm:spPr/>
      <dgm:t>
        <a:bodyPr/>
        <a:lstStyle/>
        <a:p>
          <a:pPr rtl="1"/>
          <a:endParaRPr lang="ar-SA"/>
        </a:p>
      </dgm:t>
    </dgm:pt>
    <dgm:pt modelId="{50A9CF7F-97BD-46DE-B491-A4FF08AE5408}" type="pres">
      <dgm:prSet presAssocID="{05A3A1E5-8837-4A43-81F1-14BCBBF572F8}" presName="Name0" presStyleCnt="0">
        <dgm:presLayoutVars>
          <dgm:chMax val="1"/>
          <dgm:dir/>
          <dgm:animLvl val="ctr"/>
          <dgm:resizeHandles val="exact"/>
        </dgm:presLayoutVars>
      </dgm:prSet>
      <dgm:spPr/>
      <dgm:t>
        <a:bodyPr/>
        <a:lstStyle/>
        <a:p>
          <a:endParaRPr lang="en-US"/>
        </a:p>
      </dgm:t>
    </dgm:pt>
    <dgm:pt modelId="{50B9DA74-4AC8-4B90-8651-320DE4E27EC2}" type="pres">
      <dgm:prSet presAssocID="{32669B38-E741-4961-8BD0-E049FE1A0D7A}" presName="centerShape" presStyleLbl="node0" presStyleIdx="0" presStyleCnt="1"/>
      <dgm:spPr/>
      <dgm:t>
        <a:bodyPr/>
        <a:lstStyle/>
        <a:p>
          <a:endParaRPr lang="en-US"/>
        </a:p>
      </dgm:t>
    </dgm:pt>
    <dgm:pt modelId="{6354ACF0-3482-48F0-B23B-B2D1DECB9A6A}" type="pres">
      <dgm:prSet presAssocID="{F4857E7A-63B1-48C2-B2FD-72DCB2A174C9}" presName="node" presStyleLbl="node1" presStyleIdx="0" presStyleCnt="5" custScaleX="158975">
        <dgm:presLayoutVars>
          <dgm:bulletEnabled val="1"/>
        </dgm:presLayoutVars>
      </dgm:prSet>
      <dgm:spPr/>
      <dgm:t>
        <a:bodyPr/>
        <a:lstStyle/>
        <a:p>
          <a:pPr rtl="1"/>
          <a:endParaRPr lang="ar-SA"/>
        </a:p>
      </dgm:t>
    </dgm:pt>
    <dgm:pt modelId="{2E5135B1-81B4-48EB-80B7-8C4961B90DC4}" type="pres">
      <dgm:prSet presAssocID="{F4857E7A-63B1-48C2-B2FD-72DCB2A174C9}" presName="dummy" presStyleCnt="0"/>
      <dgm:spPr/>
      <dgm:t>
        <a:bodyPr/>
        <a:lstStyle/>
        <a:p>
          <a:endParaRPr lang="en-US"/>
        </a:p>
      </dgm:t>
    </dgm:pt>
    <dgm:pt modelId="{5EA449F0-426F-4F32-8592-EDD22D0669D8}" type="pres">
      <dgm:prSet presAssocID="{62917AF0-4BE3-4437-B7B8-469E22FABD65}" presName="sibTrans" presStyleLbl="sibTrans2D1" presStyleIdx="0" presStyleCnt="5"/>
      <dgm:spPr/>
      <dgm:t>
        <a:bodyPr/>
        <a:lstStyle/>
        <a:p>
          <a:endParaRPr lang="en-US"/>
        </a:p>
      </dgm:t>
    </dgm:pt>
    <dgm:pt modelId="{B92297D1-931D-4F96-8395-496C2DB1ED6B}" type="pres">
      <dgm:prSet presAssocID="{D0D24695-F38E-42D4-A2DE-BE114E9CF8C7}" presName="node" presStyleLbl="node1" presStyleIdx="1" presStyleCnt="5" custScaleX="165469">
        <dgm:presLayoutVars>
          <dgm:bulletEnabled val="1"/>
        </dgm:presLayoutVars>
      </dgm:prSet>
      <dgm:spPr/>
      <dgm:t>
        <a:bodyPr/>
        <a:lstStyle/>
        <a:p>
          <a:pPr rtl="1"/>
          <a:endParaRPr lang="ar-SA"/>
        </a:p>
      </dgm:t>
    </dgm:pt>
    <dgm:pt modelId="{7F2BD83A-4356-45CB-9D18-08CBF8D9E992}" type="pres">
      <dgm:prSet presAssocID="{D0D24695-F38E-42D4-A2DE-BE114E9CF8C7}" presName="dummy" presStyleCnt="0"/>
      <dgm:spPr/>
      <dgm:t>
        <a:bodyPr/>
        <a:lstStyle/>
        <a:p>
          <a:endParaRPr lang="en-US"/>
        </a:p>
      </dgm:t>
    </dgm:pt>
    <dgm:pt modelId="{2EA1FD37-3AE7-48ED-8598-8C2EDC96DEBB}" type="pres">
      <dgm:prSet presAssocID="{2BB135BD-DEA0-41E8-B9FA-6CA558536E51}" presName="sibTrans" presStyleLbl="sibTrans2D1" presStyleIdx="1" presStyleCnt="5" custScaleY="101568"/>
      <dgm:spPr/>
      <dgm:t>
        <a:bodyPr/>
        <a:lstStyle/>
        <a:p>
          <a:endParaRPr lang="en-US"/>
        </a:p>
      </dgm:t>
    </dgm:pt>
    <dgm:pt modelId="{7D082AA0-F583-481E-B60D-BC38B79BE826}" type="pres">
      <dgm:prSet presAssocID="{25149841-C5B0-42C9-B542-33449323A2DF}" presName="node" presStyleLbl="node1" presStyleIdx="2" presStyleCnt="5" custScaleX="127488">
        <dgm:presLayoutVars>
          <dgm:bulletEnabled val="1"/>
        </dgm:presLayoutVars>
      </dgm:prSet>
      <dgm:spPr/>
      <dgm:t>
        <a:bodyPr/>
        <a:lstStyle/>
        <a:p>
          <a:pPr rtl="1"/>
          <a:endParaRPr lang="ar-SA"/>
        </a:p>
      </dgm:t>
    </dgm:pt>
    <dgm:pt modelId="{4368737D-9F5F-4EFE-BDDE-D6FEC72F916E}" type="pres">
      <dgm:prSet presAssocID="{25149841-C5B0-42C9-B542-33449323A2DF}" presName="dummy" presStyleCnt="0"/>
      <dgm:spPr/>
      <dgm:t>
        <a:bodyPr/>
        <a:lstStyle/>
        <a:p>
          <a:endParaRPr lang="en-US"/>
        </a:p>
      </dgm:t>
    </dgm:pt>
    <dgm:pt modelId="{370426D7-67CE-4F63-86AD-2D7445272AA3}" type="pres">
      <dgm:prSet presAssocID="{78F5DCEC-C9FE-4A4F-B28E-67B505E59BA1}" presName="sibTrans" presStyleLbl="sibTrans2D1" presStyleIdx="2" presStyleCnt="5"/>
      <dgm:spPr/>
      <dgm:t>
        <a:bodyPr/>
        <a:lstStyle/>
        <a:p>
          <a:endParaRPr lang="en-US"/>
        </a:p>
      </dgm:t>
    </dgm:pt>
    <dgm:pt modelId="{FF070A07-5B5F-48E7-9FB5-63346A594709}" type="pres">
      <dgm:prSet presAssocID="{BAB0030B-070D-499F-9800-BDB66B67B184}" presName="node" presStyleLbl="node1" presStyleIdx="3" presStyleCnt="5" custScaleX="126179" custRadScaleRad="106154" custRadScaleInc="63469">
        <dgm:presLayoutVars>
          <dgm:bulletEnabled val="1"/>
        </dgm:presLayoutVars>
      </dgm:prSet>
      <dgm:spPr/>
      <dgm:t>
        <a:bodyPr/>
        <a:lstStyle/>
        <a:p>
          <a:endParaRPr lang="en-US"/>
        </a:p>
      </dgm:t>
    </dgm:pt>
    <dgm:pt modelId="{2FC12AEC-A073-4179-85BA-3066CEDF4AF8}" type="pres">
      <dgm:prSet presAssocID="{BAB0030B-070D-499F-9800-BDB66B67B184}" presName="dummy" presStyleCnt="0"/>
      <dgm:spPr/>
      <dgm:t>
        <a:bodyPr/>
        <a:lstStyle/>
        <a:p>
          <a:endParaRPr lang="en-US"/>
        </a:p>
      </dgm:t>
    </dgm:pt>
    <dgm:pt modelId="{895D6A17-3E54-4429-AA4F-775E13823855}" type="pres">
      <dgm:prSet presAssocID="{B4679EF0-906C-4898-9E96-704A24492849}" presName="sibTrans" presStyleLbl="sibTrans2D1" presStyleIdx="3" presStyleCnt="5"/>
      <dgm:spPr/>
      <dgm:t>
        <a:bodyPr/>
        <a:lstStyle/>
        <a:p>
          <a:endParaRPr lang="en-US"/>
        </a:p>
      </dgm:t>
    </dgm:pt>
    <dgm:pt modelId="{D320B52C-3FDF-456B-93AB-98E66A8E464F}" type="pres">
      <dgm:prSet presAssocID="{AE6445D9-9612-4106-A207-AAE15B7554B0}" presName="node" presStyleLbl="node1" presStyleIdx="4" presStyleCnt="5" custScaleX="153712">
        <dgm:presLayoutVars>
          <dgm:bulletEnabled val="1"/>
        </dgm:presLayoutVars>
      </dgm:prSet>
      <dgm:spPr/>
      <dgm:t>
        <a:bodyPr/>
        <a:lstStyle/>
        <a:p>
          <a:endParaRPr lang="en-US"/>
        </a:p>
      </dgm:t>
    </dgm:pt>
    <dgm:pt modelId="{4F08BE10-7FBB-4046-8247-5055EA10AAC5}" type="pres">
      <dgm:prSet presAssocID="{AE6445D9-9612-4106-A207-AAE15B7554B0}" presName="dummy" presStyleCnt="0"/>
      <dgm:spPr/>
      <dgm:t>
        <a:bodyPr/>
        <a:lstStyle/>
        <a:p>
          <a:endParaRPr lang="en-US"/>
        </a:p>
      </dgm:t>
    </dgm:pt>
    <dgm:pt modelId="{3A7545E4-8EF6-419D-8979-73C0284FABA3}" type="pres">
      <dgm:prSet presAssocID="{188FE5E2-808F-4AD9-B78F-8340D5AC790A}" presName="sibTrans" presStyleLbl="sibTrans2D1" presStyleIdx="4" presStyleCnt="5"/>
      <dgm:spPr/>
      <dgm:t>
        <a:bodyPr/>
        <a:lstStyle/>
        <a:p>
          <a:endParaRPr lang="en-US"/>
        </a:p>
      </dgm:t>
    </dgm:pt>
  </dgm:ptLst>
  <dgm:cxnLst>
    <dgm:cxn modelId="{CC90A8EB-7AF3-437E-BD4D-4E3508AE50CB}" type="presOf" srcId="{05A3A1E5-8837-4A43-81F1-14BCBBF572F8}" destId="{50A9CF7F-97BD-46DE-B491-A4FF08AE5408}" srcOrd="0" destOrd="0" presId="urn:microsoft.com/office/officeart/2005/8/layout/radial6"/>
    <dgm:cxn modelId="{EBF3C056-CAA1-4979-AF2E-2701F4850DD6}" srcId="{32669B38-E741-4961-8BD0-E049FE1A0D7A}" destId="{F4857E7A-63B1-48C2-B2FD-72DCB2A174C9}" srcOrd="0" destOrd="0" parTransId="{36B950A4-C0E3-45A4-A32C-A8960DC531D9}" sibTransId="{62917AF0-4BE3-4437-B7B8-469E22FABD65}"/>
    <dgm:cxn modelId="{430A6946-F166-403F-95E5-E4CBAFCCD1DC}" type="presOf" srcId="{188FE5E2-808F-4AD9-B78F-8340D5AC790A}" destId="{3A7545E4-8EF6-419D-8979-73C0284FABA3}" srcOrd="0" destOrd="0" presId="urn:microsoft.com/office/officeart/2005/8/layout/radial6"/>
    <dgm:cxn modelId="{A6CDEE56-641A-4D3A-9C8F-F9CD9C6C0E97}" srcId="{32669B38-E741-4961-8BD0-E049FE1A0D7A}" destId="{BAB0030B-070D-499F-9800-BDB66B67B184}" srcOrd="3" destOrd="0" parTransId="{913150E4-AA5E-4755-8754-B12D5A9E3259}" sibTransId="{B4679EF0-906C-4898-9E96-704A24492849}"/>
    <dgm:cxn modelId="{76D1F5B8-5FFF-4671-AE1B-072F00A5172B}" type="presOf" srcId="{B4679EF0-906C-4898-9E96-704A24492849}" destId="{895D6A17-3E54-4429-AA4F-775E13823855}" srcOrd="0" destOrd="0" presId="urn:microsoft.com/office/officeart/2005/8/layout/radial6"/>
    <dgm:cxn modelId="{5254065D-F04F-4ADA-BEAC-2154324A23E5}" type="presOf" srcId="{BAB0030B-070D-499F-9800-BDB66B67B184}" destId="{FF070A07-5B5F-48E7-9FB5-63346A594709}" srcOrd="0" destOrd="0" presId="urn:microsoft.com/office/officeart/2005/8/layout/radial6"/>
    <dgm:cxn modelId="{3810BD7C-9590-4E88-96F6-3352C3F987B1}" type="presOf" srcId="{2BB135BD-DEA0-41E8-B9FA-6CA558536E51}" destId="{2EA1FD37-3AE7-48ED-8598-8C2EDC96DEBB}" srcOrd="0" destOrd="0" presId="urn:microsoft.com/office/officeart/2005/8/layout/radial6"/>
    <dgm:cxn modelId="{3A2A4421-D6C9-4001-A19F-A53B05137679}" type="presOf" srcId="{32669B38-E741-4961-8BD0-E049FE1A0D7A}" destId="{50B9DA74-4AC8-4B90-8651-320DE4E27EC2}" srcOrd="0" destOrd="0" presId="urn:microsoft.com/office/officeart/2005/8/layout/radial6"/>
    <dgm:cxn modelId="{A3C8FAB5-8C12-4C59-8518-FF46DDE9BD20}" type="presOf" srcId="{78F5DCEC-C9FE-4A4F-B28E-67B505E59BA1}" destId="{370426D7-67CE-4F63-86AD-2D7445272AA3}" srcOrd="0" destOrd="0" presId="urn:microsoft.com/office/officeart/2005/8/layout/radial6"/>
    <dgm:cxn modelId="{D05EB7D6-8EE6-4D62-B26F-AD66AA502FDF}" srcId="{05A3A1E5-8837-4A43-81F1-14BCBBF572F8}" destId="{32669B38-E741-4961-8BD0-E049FE1A0D7A}" srcOrd="0" destOrd="0" parTransId="{B9350A9F-28B7-4542-90B8-33F544534E3F}" sibTransId="{AE81AC57-88EA-4A42-9605-806563C3E234}"/>
    <dgm:cxn modelId="{48540193-FC69-45D3-9E24-BBB90364159F}" srcId="{32669B38-E741-4961-8BD0-E049FE1A0D7A}" destId="{D0D24695-F38E-42D4-A2DE-BE114E9CF8C7}" srcOrd="1" destOrd="0" parTransId="{34E4759C-E497-4C84-8EF6-BC077B8171AB}" sibTransId="{2BB135BD-DEA0-41E8-B9FA-6CA558536E51}"/>
    <dgm:cxn modelId="{85D84BFA-2277-4306-B3A7-52D53CE5F23A}" type="presOf" srcId="{25149841-C5B0-42C9-B542-33449323A2DF}" destId="{7D082AA0-F583-481E-B60D-BC38B79BE826}" srcOrd="0" destOrd="0" presId="urn:microsoft.com/office/officeart/2005/8/layout/radial6"/>
    <dgm:cxn modelId="{9690992D-F85C-4AA1-B3F1-39FB592CDB85}" srcId="{32669B38-E741-4961-8BD0-E049FE1A0D7A}" destId="{25149841-C5B0-42C9-B542-33449323A2DF}" srcOrd="2" destOrd="0" parTransId="{AA052834-6CA5-45DE-910A-97D2FAEFD504}" sibTransId="{78F5DCEC-C9FE-4A4F-B28E-67B505E59BA1}"/>
    <dgm:cxn modelId="{C9202CA1-FB91-4564-B1AC-05A4EA34B9C1}" type="presOf" srcId="{AE6445D9-9612-4106-A207-AAE15B7554B0}" destId="{D320B52C-3FDF-456B-93AB-98E66A8E464F}" srcOrd="0" destOrd="0" presId="urn:microsoft.com/office/officeart/2005/8/layout/radial6"/>
    <dgm:cxn modelId="{2CD9D481-1683-490D-BA2B-ED9A8AA7CCA2}" srcId="{32669B38-E741-4961-8BD0-E049FE1A0D7A}" destId="{AE6445D9-9612-4106-A207-AAE15B7554B0}" srcOrd="4" destOrd="0" parTransId="{F5F2E6D8-50DC-4DB5-9715-5004A0C21616}" sibTransId="{188FE5E2-808F-4AD9-B78F-8340D5AC790A}"/>
    <dgm:cxn modelId="{C7070F9B-415F-445C-B225-3B66E8F2A39C}" type="presOf" srcId="{F4857E7A-63B1-48C2-B2FD-72DCB2A174C9}" destId="{6354ACF0-3482-48F0-B23B-B2D1DECB9A6A}" srcOrd="0" destOrd="0" presId="urn:microsoft.com/office/officeart/2005/8/layout/radial6"/>
    <dgm:cxn modelId="{39FA868C-A034-46C1-B8A9-4EA5F767CAA3}" type="presOf" srcId="{62917AF0-4BE3-4437-B7B8-469E22FABD65}" destId="{5EA449F0-426F-4F32-8592-EDD22D0669D8}" srcOrd="0" destOrd="0" presId="urn:microsoft.com/office/officeart/2005/8/layout/radial6"/>
    <dgm:cxn modelId="{40A039B6-C87D-4CEB-A728-645C3F992023}" type="presOf" srcId="{D0D24695-F38E-42D4-A2DE-BE114E9CF8C7}" destId="{B92297D1-931D-4F96-8395-496C2DB1ED6B}" srcOrd="0" destOrd="0" presId="urn:microsoft.com/office/officeart/2005/8/layout/radial6"/>
    <dgm:cxn modelId="{531F8A03-8756-4720-AA24-967B554D265B}" type="presParOf" srcId="{50A9CF7F-97BD-46DE-B491-A4FF08AE5408}" destId="{50B9DA74-4AC8-4B90-8651-320DE4E27EC2}" srcOrd="0" destOrd="0" presId="urn:microsoft.com/office/officeart/2005/8/layout/radial6"/>
    <dgm:cxn modelId="{E756CD90-ED19-4862-BCC3-93E6E5C764F7}" type="presParOf" srcId="{50A9CF7F-97BD-46DE-B491-A4FF08AE5408}" destId="{6354ACF0-3482-48F0-B23B-B2D1DECB9A6A}" srcOrd="1" destOrd="0" presId="urn:microsoft.com/office/officeart/2005/8/layout/radial6"/>
    <dgm:cxn modelId="{7AF771E6-D804-4E2B-88BE-FFC3FEC49FA4}" type="presParOf" srcId="{50A9CF7F-97BD-46DE-B491-A4FF08AE5408}" destId="{2E5135B1-81B4-48EB-80B7-8C4961B90DC4}" srcOrd="2" destOrd="0" presId="urn:microsoft.com/office/officeart/2005/8/layout/radial6"/>
    <dgm:cxn modelId="{447FC3EF-9BFB-46B0-9F79-FC660A870921}" type="presParOf" srcId="{50A9CF7F-97BD-46DE-B491-A4FF08AE5408}" destId="{5EA449F0-426F-4F32-8592-EDD22D0669D8}" srcOrd="3" destOrd="0" presId="urn:microsoft.com/office/officeart/2005/8/layout/radial6"/>
    <dgm:cxn modelId="{9A69968D-FBF6-42BD-991F-182D8531FFF7}" type="presParOf" srcId="{50A9CF7F-97BD-46DE-B491-A4FF08AE5408}" destId="{B92297D1-931D-4F96-8395-496C2DB1ED6B}" srcOrd="4" destOrd="0" presId="urn:microsoft.com/office/officeart/2005/8/layout/radial6"/>
    <dgm:cxn modelId="{0285DB04-885E-4DE4-B0F0-23A9707B21A1}" type="presParOf" srcId="{50A9CF7F-97BD-46DE-B491-A4FF08AE5408}" destId="{7F2BD83A-4356-45CB-9D18-08CBF8D9E992}" srcOrd="5" destOrd="0" presId="urn:microsoft.com/office/officeart/2005/8/layout/radial6"/>
    <dgm:cxn modelId="{CA15F10C-B2BA-4E7E-8255-7A4DA6F8782D}" type="presParOf" srcId="{50A9CF7F-97BD-46DE-B491-A4FF08AE5408}" destId="{2EA1FD37-3AE7-48ED-8598-8C2EDC96DEBB}" srcOrd="6" destOrd="0" presId="urn:microsoft.com/office/officeart/2005/8/layout/radial6"/>
    <dgm:cxn modelId="{970AFACC-6806-47BD-83F1-BB9ACC740B18}" type="presParOf" srcId="{50A9CF7F-97BD-46DE-B491-A4FF08AE5408}" destId="{7D082AA0-F583-481E-B60D-BC38B79BE826}" srcOrd="7" destOrd="0" presId="urn:microsoft.com/office/officeart/2005/8/layout/radial6"/>
    <dgm:cxn modelId="{00665929-0A84-45E4-A8E8-CFAD36AF8634}" type="presParOf" srcId="{50A9CF7F-97BD-46DE-B491-A4FF08AE5408}" destId="{4368737D-9F5F-4EFE-BDDE-D6FEC72F916E}" srcOrd="8" destOrd="0" presId="urn:microsoft.com/office/officeart/2005/8/layout/radial6"/>
    <dgm:cxn modelId="{FE4DBE30-D6E5-4E26-A465-5B71EB842FBB}" type="presParOf" srcId="{50A9CF7F-97BD-46DE-B491-A4FF08AE5408}" destId="{370426D7-67CE-4F63-86AD-2D7445272AA3}" srcOrd="9" destOrd="0" presId="urn:microsoft.com/office/officeart/2005/8/layout/radial6"/>
    <dgm:cxn modelId="{5EBF34D8-FE1A-417C-B8EF-1BC2308B00F8}" type="presParOf" srcId="{50A9CF7F-97BD-46DE-B491-A4FF08AE5408}" destId="{FF070A07-5B5F-48E7-9FB5-63346A594709}" srcOrd="10" destOrd="0" presId="urn:microsoft.com/office/officeart/2005/8/layout/radial6"/>
    <dgm:cxn modelId="{9D053FB3-4169-42C9-AC55-5498C99F2C56}" type="presParOf" srcId="{50A9CF7F-97BD-46DE-B491-A4FF08AE5408}" destId="{2FC12AEC-A073-4179-85BA-3066CEDF4AF8}" srcOrd="11" destOrd="0" presId="urn:microsoft.com/office/officeart/2005/8/layout/radial6"/>
    <dgm:cxn modelId="{3DB8D67B-F1E7-4251-9C6B-73757FB0B4DE}" type="presParOf" srcId="{50A9CF7F-97BD-46DE-B491-A4FF08AE5408}" destId="{895D6A17-3E54-4429-AA4F-775E13823855}" srcOrd="12" destOrd="0" presId="urn:microsoft.com/office/officeart/2005/8/layout/radial6"/>
    <dgm:cxn modelId="{D58FAE22-661C-4DCA-89C4-53346713599B}" type="presParOf" srcId="{50A9CF7F-97BD-46DE-B491-A4FF08AE5408}" destId="{D320B52C-3FDF-456B-93AB-98E66A8E464F}" srcOrd="13" destOrd="0" presId="urn:microsoft.com/office/officeart/2005/8/layout/radial6"/>
    <dgm:cxn modelId="{18D9C801-5224-4CC2-83B9-E6A4FB5514FF}" type="presParOf" srcId="{50A9CF7F-97BD-46DE-B491-A4FF08AE5408}" destId="{4F08BE10-7FBB-4046-8247-5055EA10AAC5}" srcOrd="14" destOrd="0" presId="urn:microsoft.com/office/officeart/2005/8/layout/radial6"/>
    <dgm:cxn modelId="{44E0F4E4-0149-4E30-8EC3-3B263E1C8937}" type="presParOf" srcId="{50A9CF7F-97BD-46DE-B491-A4FF08AE5408}" destId="{3A7545E4-8EF6-419D-8979-73C0284FABA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545E4-8EF6-419D-8979-73C0284FABA3}">
      <dsp:nvSpPr>
        <dsp:cNvPr id="0" name=""/>
        <dsp:cNvSpPr/>
      </dsp:nvSpPr>
      <dsp:spPr>
        <a:xfrm>
          <a:off x="2150630" y="607863"/>
          <a:ext cx="4057242" cy="4057242"/>
        </a:xfrm>
        <a:prstGeom prst="blockArc">
          <a:avLst>
            <a:gd name="adj1" fmla="val 11880000"/>
            <a:gd name="adj2" fmla="val 16200000"/>
            <a:gd name="adj3" fmla="val 4636"/>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95D6A17-3E54-4429-AA4F-775E13823855}">
      <dsp:nvSpPr>
        <dsp:cNvPr id="0" name=""/>
        <dsp:cNvSpPr/>
      </dsp:nvSpPr>
      <dsp:spPr>
        <a:xfrm>
          <a:off x="2101136" y="743229"/>
          <a:ext cx="4057242" cy="4057242"/>
        </a:xfrm>
        <a:prstGeom prst="blockArc">
          <a:avLst>
            <a:gd name="adj1" fmla="val 8603320"/>
            <a:gd name="adj2" fmla="val 12130096"/>
            <a:gd name="adj3" fmla="val 4636"/>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70426D7-67CE-4F63-86AD-2D7445272AA3}">
      <dsp:nvSpPr>
        <dsp:cNvPr id="0" name=""/>
        <dsp:cNvSpPr/>
      </dsp:nvSpPr>
      <dsp:spPr>
        <a:xfrm>
          <a:off x="2054209" y="682557"/>
          <a:ext cx="4057242" cy="4057242"/>
        </a:xfrm>
        <a:prstGeom prst="blockArc">
          <a:avLst>
            <a:gd name="adj1" fmla="val 3028373"/>
            <a:gd name="adj2" fmla="val 8470246"/>
            <a:gd name="adj3" fmla="val 4636"/>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EA1FD37-3AE7-48ED-8598-8C2EDC96DEBB}">
      <dsp:nvSpPr>
        <dsp:cNvPr id="0" name=""/>
        <dsp:cNvSpPr/>
      </dsp:nvSpPr>
      <dsp:spPr>
        <a:xfrm>
          <a:off x="2150630" y="576055"/>
          <a:ext cx="4057242" cy="4120859"/>
        </a:xfrm>
        <a:prstGeom prst="blockArc">
          <a:avLst>
            <a:gd name="adj1" fmla="val 20520000"/>
            <a:gd name="adj2" fmla="val 3240000"/>
            <a:gd name="adj3" fmla="val 4636"/>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EA449F0-426F-4F32-8592-EDD22D0669D8}">
      <dsp:nvSpPr>
        <dsp:cNvPr id="0" name=""/>
        <dsp:cNvSpPr/>
      </dsp:nvSpPr>
      <dsp:spPr>
        <a:xfrm>
          <a:off x="2150630" y="607863"/>
          <a:ext cx="4057242" cy="4057242"/>
        </a:xfrm>
        <a:prstGeom prst="blockArc">
          <a:avLst>
            <a:gd name="adj1" fmla="val 16200000"/>
            <a:gd name="adj2" fmla="val 20520000"/>
            <a:gd name="adj3" fmla="val 4636"/>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0B9DA74-4AC8-4B90-8651-320DE4E27EC2}">
      <dsp:nvSpPr>
        <dsp:cNvPr id="0" name=""/>
        <dsp:cNvSpPr/>
      </dsp:nvSpPr>
      <dsp:spPr>
        <a:xfrm>
          <a:off x="3246345" y="1703579"/>
          <a:ext cx="1865811" cy="1865811"/>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1">
            <a:lnSpc>
              <a:spcPct val="90000"/>
            </a:lnSpc>
            <a:spcBef>
              <a:spcPct val="0"/>
            </a:spcBef>
            <a:spcAft>
              <a:spcPct val="35000"/>
            </a:spcAft>
          </a:pPr>
          <a:r>
            <a:rPr lang="ar-SA" sz="3700" kern="1200" dirty="0" smtClean="0"/>
            <a:t>صحافة المواطن</a:t>
          </a:r>
          <a:endParaRPr lang="ar-SA" sz="3700" kern="1200" dirty="0"/>
        </a:p>
      </dsp:txBody>
      <dsp:txXfrm>
        <a:off x="3519587" y="1976821"/>
        <a:ext cx="1319327" cy="1319327"/>
      </dsp:txXfrm>
    </dsp:sp>
    <dsp:sp modelId="{6354ACF0-3482-48F0-B23B-B2D1DECB9A6A}">
      <dsp:nvSpPr>
        <dsp:cNvPr id="0" name=""/>
        <dsp:cNvSpPr/>
      </dsp:nvSpPr>
      <dsp:spPr>
        <a:xfrm>
          <a:off x="3141090" y="1848"/>
          <a:ext cx="2076321" cy="130606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1" kern="1200" dirty="0" smtClean="0"/>
            <a:t>المدونات</a:t>
          </a:r>
          <a:endParaRPr lang="ar-SA" sz="2500" b="1" kern="1200" dirty="0"/>
        </a:p>
      </dsp:txBody>
      <dsp:txXfrm>
        <a:off x="3445160" y="193117"/>
        <a:ext cx="1468181" cy="923530"/>
      </dsp:txXfrm>
    </dsp:sp>
    <dsp:sp modelId="{B92297D1-931D-4F96-8395-496C2DB1ED6B}">
      <dsp:nvSpPr>
        <dsp:cNvPr id="0" name=""/>
        <dsp:cNvSpPr/>
      </dsp:nvSpPr>
      <dsp:spPr>
        <a:xfrm>
          <a:off x="4983298" y="1371102"/>
          <a:ext cx="2161137" cy="130606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1" kern="1200" dirty="0" smtClean="0"/>
            <a:t>الشبكات الاجتماعية </a:t>
          </a:r>
          <a:endParaRPr lang="ar-SA" sz="2500" b="1" kern="1200" dirty="0"/>
        </a:p>
      </dsp:txBody>
      <dsp:txXfrm>
        <a:off x="5299789" y="1562371"/>
        <a:ext cx="1528155" cy="923530"/>
      </dsp:txXfrm>
    </dsp:sp>
    <dsp:sp modelId="{7D082AA0-F583-481E-B60D-BC38B79BE826}">
      <dsp:nvSpPr>
        <dsp:cNvPr id="0" name=""/>
        <dsp:cNvSpPr/>
      </dsp:nvSpPr>
      <dsp:spPr>
        <a:xfrm>
          <a:off x="4511468" y="3586601"/>
          <a:ext cx="1665079" cy="130606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1" kern="1200" dirty="0" smtClean="0"/>
            <a:t>مواقع بث الفيديو</a:t>
          </a:r>
          <a:endParaRPr lang="ar-SA" sz="2500" b="1" kern="1200" dirty="0"/>
        </a:p>
      </dsp:txBody>
      <dsp:txXfrm>
        <a:off x="4755313" y="3777870"/>
        <a:ext cx="1177389" cy="923530"/>
      </dsp:txXfrm>
    </dsp:sp>
    <dsp:sp modelId="{FF070A07-5B5F-48E7-9FB5-63346A594709}">
      <dsp:nvSpPr>
        <dsp:cNvPr id="0" name=""/>
        <dsp:cNvSpPr/>
      </dsp:nvSpPr>
      <dsp:spPr>
        <a:xfrm>
          <a:off x="1715134" y="3300612"/>
          <a:ext cx="1647983" cy="130606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1" kern="1200" dirty="0" smtClean="0"/>
            <a:t>المواقع</a:t>
          </a:r>
          <a:r>
            <a:rPr lang="ar-SA" sz="2500" b="1" kern="1200" baseline="0" dirty="0" smtClean="0"/>
            <a:t> الاخبارية </a:t>
          </a:r>
          <a:r>
            <a:rPr lang="ar-SA" sz="2500" b="1" kern="1200" baseline="0" dirty="0" err="1" smtClean="0"/>
            <a:t>التساهمية</a:t>
          </a:r>
          <a:r>
            <a:rPr lang="ar-SA" sz="2500" b="1" kern="1200" baseline="0" dirty="0" smtClean="0"/>
            <a:t> </a:t>
          </a:r>
          <a:endParaRPr lang="ar-SA" sz="2500" b="1" kern="1200" dirty="0"/>
        </a:p>
      </dsp:txBody>
      <dsp:txXfrm>
        <a:off x="1956476" y="3491881"/>
        <a:ext cx="1165299" cy="923530"/>
      </dsp:txXfrm>
    </dsp:sp>
    <dsp:sp modelId="{D320B52C-3FDF-456B-93AB-98E66A8E464F}">
      <dsp:nvSpPr>
        <dsp:cNvPr id="0" name=""/>
        <dsp:cNvSpPr/>
      </dsp:nvSpPr>
      <dsp:spPr>
        <a:xfrm>
          <a:off x="1290843" y="1371102"/>
          <a:ext cx="2007583" cy="1306068"/>
        </a:xfrm>
        <a:prstGeom prst="ellipse">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SA" sz="2500" b="1" kern="1200" dirty="0" smtClean="0"/>
            <a:t>مواقع التحرير الجماعي</a:t>
          </a:r>
          <a:endParaRPr lang="ar-SA" sz="2500" b="1" kern="1200" dirty="0"/>
        </a:p>
      </dsp:txBody>
      <dsp:txXfrm>
        <a:off x="1584847" y="1562371"/>
        <a:ext cx="1419575" cy="9235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D610A3A-D1DB-4CEA-8ED9-0A665C5F7B1F}" type="slidenum">
              <a:rPr lang="en-GB"/>
              <a:pPr>
                <a:defRPr/>
              </a:pPr>
              <a:t>‹#›</a:t>
            </a:fld>
            <a:endParaRPr lang="en-GB"/>
          </a:p>
        </p:txBody>
      </p:sp>
    </p:spTree>
    <p:extLst>
      <p:ext uri="{BB962C8B-B14F-4D97-AF65-F5344CB8AC3E}">
        <p14:creationId xmlns:p14="http://schemas.microsoft.com/office/powerpoint/2010/main" val="3053578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DDCFA-9ED4-426E-AA05-901925AA9A80}"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DDCFA-9ED4-426E-AA05-901925AA9A80}" type="slidenum">
              <a:rPr lang="en-US"/>
              <a:pPr/>
              <a:t>2</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2FE5AF4C-9EF1-41D0-93FA-7BD6D884D902}" type="slidenum">
              <a:rPr lang="en-GB" smtClean="0"/>
              <a:pPr/>
              <a:t>4</a:t>
            </a:fld>
            <a:endParaRPr lang="en-GB"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E468A3F4-6A05-4E7C-A350-2FCCF4DADB13}" type="slidenum">
              <a:rPr lang="en-GB" smtClean="0"/>
              <a:pPr/>
              <a:t>8</a:t>
            </a:fld>
            <a:endParaRPr lang="en-GB"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E468A3F4-6A05-4E7C-A350-2FCCF4DADB13}" type="slidenum">
              <a:rPr lang="en-GB" smtClean="0"/>
              <a:pPr/>
              <a:t>9</a:t>
            </a:fld>
            <a:endParaRPr lang="en-GB"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E468A3F4-6A05-4E7C-A350-2FCCF4DADB13}" type="slidenum">
              <a:rPr lang="en-GB" smtClean="0"/>
              <a:pPr/>
              <a:t>10</a:t>
            </a:fld>
            <a:endParaRPr lang="en-GB"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E468A3F4-6A05-4E7C-A350-2FCCF4DADB13}" type="slidenum">
              <a:rPr lang="en-GB" smtClean="0"/>
              <a:pPr/>
              <a:t>11</a:t>
            </a:fld>
            <a:endParaRPr lang="en-GB"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DC448B4-0763-46D7-B0B8-06DDAA6FE22A}" type="slidenum">
              <a:rPr lang="ar-SA" smtClean="0"/>
              <a:pPr/>
              <a:t>17</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73BD4D9B-237D-4762-AC54-A70FBD119929}" type="slidenum">
              <a:rPr lang="en-GB" smtClean="0"/>
              <a:pPr/>
              <a:t>23</a:t>
            </a:fld>
            <a:endParaRPr lang="en-GB"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0760907-DE33-4FD1-B6D2-1211AB55CC0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E0760907-DE33-4FD1-B6D2-1211AB55CC0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pPr>
              <a:defRPr/>
            </a:pPr>
            <a:endParaRPr lang="en-US"/>
          </a:p>
        </p:txBody>
      </p:sp>
      <p:sp>
        <p:nvSpPr>
          <p:cNvPr id="5" name="عنصر نائب للتذييل 4"/>
          <p:cNvSpPr>
            <a:spLocks noGrp="1"/>
          </p:cNvSpPr>
          <p:nvPr>
            <p:ph type="ftr" sz="quarter" idx="11"/>
          </p:nvPr>
        </p:nvSpPr>
        <p:spPr>
          <a:xfrm>
            <a:off x="457201" y="6248207"/>
            <a:ext cx="5573483" cy="365125"/>
          </a:xfrm>
        </p:spPr>
        <p:txBody>
          <a:bodyPr/>
          <a:lstStyle/>
          <a:p>
            <a:pPr>
              <a:defRPr/>
            </a:pPr>
            <a:endParaRPr lang="en-US"/>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pPr>
              <a:defRPr/>
            </a:pPr>
            <a:fld id="{E0760907-DE33-4FD1-B6D2-1211AB55CC0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pPr>
              <a:defRPr/>
            </a:pPr>
            <a:fld id="{E0760907-DE33-4FD1-B6D2-1211AB55CC06}" type="slidenum">
              <a:rPr lang="en-US" smtClean="0"/>
              <a:pPr>
                <a:defRPr/>
              </a:pPr>
              <a:t>‹#›</a:t>
            </a:fld>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pPr>
              <a:defRPr/>
            </a:pPr>
            <a:endParaRPr lang="en-US"/>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E0760907-DE33-4FD1-B6D2-1211AB55CC06}" type="slidenum">
              <a:rPr lang="en-US" smtClean="0"/>
              <a:pPr>
                <a:defRPr/>
              </a:pPr>
              <a:t>‹#›</a:t>
            </a:fld>
            <a:endParaRPr lang="en-US"/>
          </a:p>
        </p:txBody>
      </p:sp>
      <p:sp>
        <p:nvSpPr>
          <p:cNvPr id="14" name="عنصر نائب للتذييل 13"/>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pPr>
              <a:defRPr/>
            </a:pPr>
            <a:endParaRPr lang="en-US"/>
          </a:p>
        </p:txBody>
      </p:sp>
      <p:sp>
        <p:nvSpPr>
          <p:cNvPr id="10" name="عنصر نائب لرقم الشريحة 9"/>
          <p:cNvSpPr>
            <a:spLocks noGrp="1"/>
          </p:cNvSpPr>
          <p:nvPr>
            <p:ph type="sldNum" sz="quarter" idx="16"/>
          </p:nvPr>
        </p:nvSpPr>
        <p:spPr/>
        <p:txBody>
          <a:bodyPr rtlCol="0"/>
          <a:lstStyle/>
          <a:p>
            <a:pPr>
              <a:defRPr/>
            </a:pPr>
            <a:fld id="{E0760907-DE33-4FD1-B6D2-1211AB55CC06}" type="slidenum">
              <a:rPr lang="en-US" smtClean="0"/>
              <a:pPr>
                <a:defRPr/>
              </a:pPr>
              <a:t>‹#›</a:t>
            </a:fld>
            <a:endParaRPr lang="en-US"/>
          </a:p>
        </p:txBody>
      </p:sp>
      <p:sp>
        <p:nvSpPr>
          <p:cNvPr id="12" name="عنصر نائب للتذييل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pPr>
              <a:defRPr/>
            </a:pPr>
            <a:endParaRPr lang="en-US"/>
          </a:p>
        </p:txBody>
      </p:sp>
      <p:sp>
        <p:nvSpPr>
          <p:cNvPr id="12" name="عنصر نائب لرقم الشريحة 11"/>
          <p:cNvSpPr>
            <a:spLocks noGrp="1"/>
          </p:cNvSpPr>
          <p:nvPr>
            <p:ph type="sldNum" sz="quarter" idx="16"/>
          </p:nvPr>
        </p:nvSpPr>
        <p:spPr/>
        <p:txBody>
          <a:bodyPr rtlCol="0"/>
          <a:lstStyle/>
          <a:p>
            <a:pPr>
              <a:defRPr/>
            </a:pPr>
            <a:fld id="{E0760907-DE33-4FD1-B6D2-1211AB55CC06}" type="slidenum">
              <a:rPr lang="en-US" smtClean="0"/>
              <a:pPr>
                <a:defRPr/>
              </a:pPr>
              <a:t>‹#›</a:t>
            </a:fld>
            <a:endParaRPr lang="en-US"/>
          </a:p>
        </p:txBody>
      </p:sp>
      <p:sp>
        <p:nvSpPr>
          <p:cNvPr id="14" name="عنصر نائب للتذييل 13"/>
          <p:cNvSpPr>
            <a:spLocks noGrp="1"/>
          </p:cNvSpPr>
          <p:nvPr>
            <p:ph type="ftr" sz="quarter" idx="17"/>
          </p:nvPr>
        </p:nvSpPr>
        <p:spPr/>
        <p:txBody>
          <a:bodyPr rtlCol="0"/>
          <a:lstStyle/>
          <a:p>
            <a:pPr>
              <a:defRPr/>
            </a:pPr>
            <a:endParaRPr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pPr>
              <a:defRPr/>
            </a:pPr>
            <a:endParaRPr lang="en-US"/>
          </a:p>
        </p:txBody>
      </p:sp>
      <p:sp>
        <p:nvSpPr>
          <p:cNvPr id="4" name="عنصر نائب للتذييل 3"/>
          <p:cNvSpPr>
            <a:spLocks noGrp="1"/>
          </p:cNvSpPr>
          <p:nvPr>
            <p:ph type="ftr" sz="quarter" idx="11"/>
          </p:nvPr>
        </p:nvSpPr>
        <p:spPr/>
        <p:txBody>
          <a:bodyPr/>
          <a:lstStyle/>
          <a:p>
            <a:pPr>
              <a:defRPr/>
            </a:pPr>
            <a:endParaRPr lang="en-US"/>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pPr>
              <a:defRPr/>
            </a:pPr>
            <a:fld id="{E0760907-DE33-4FD1-B6D2-1211AB55CC0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p>
        </p:txBody>
      </p:sp>
      <p:sp>
        <p:nvSpPr>
          <p:cNvPr id="3" name="عنصر نائب للتذييل 2"/>
          <p:cNvSpPr>
            <a:spLocks noGrp="1"/>
          </p:cNvSpPr>
          <p:nvPr>
            <p:ph type="ftr" sz="quarter" idx="11"/>
          </p:nvPr>
        </p:nvSpPr>
        <p:spPr/>
        <p:txBody>
          <a:bodyPr/>
          <a:lstStyle/>
          <a:p>
            <a:pPr>
              <a:defRPr/>
            </a:pPr>
            <a:endParaRPr lang="en-US"/>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0760907-DE33-4FD1-B6D2-1211AB55CC0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pPr>
              <a:defRPr/>
            </a:pPr>
            <a:fld id="{E0760907-DE33-4FD1-B6D2-1211AB55CC06}" type="slidenum">
              <a:rPr lang="en-US" smtClean="0"/>
              <a:pPr>
                <a:defRPr/>
              </a:pPr>
              <a:t>‹#›</a:t>
            </a:fld>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pPr>
              <a:defRPr/>
            </a:pPr>
            <a:endParaRPr lang="en-US"/>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pPr>
              <a:defRPr/>
            </a:pPr>
            <a:fld id="{E0760907-DE33-4FD1-B6D2-1211AB55CC06}" type="slidenum">
              <a:rPr lang="en-US" smtClean="0"/>
              <a:pPr>
                <a:defRPr/>
              </a:pPr>
              <a:t>‹#›</a:t>
            </a:fld>
            <a:endParaRPr lang="en-US"/>
          </a:p>
        </p:txBody>
      </p:sp>
      <p:sp>
        <p:nvSpPr>
          <p:cNvPr id="14" name="عنصر نائب للتذييل 13"/>
          <p:cNvSpPr>
            <a:spLocks noGrp="1"/>
          </p:cNvSpPr>
          <p:nvPr>
            <p:ph type="ftr" sz="quarter" idx="12"/>
          </p:nvPr>
        </p:nvSpPr>
        <p:spPr>
          <a:xfrm>
            <a:off x="1600200" y="6248206"/>
            <a:ext cx="4572000" cy="365125"/>
          </a:xfrm>
        </p:spPr>
        <p:txBody>
          <a:bodyPr rtlCol="0"/>
          <a:lstStyle/>
          <a:p>
            <a:pPr>
              <a:defRPr/>
            </a:pPr>
            <a:endParaRPr lang="en-US"/>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E0760907-DE33-4FD1-B6D2-1211AB55CC0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OLLQIdhW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n.wikinews.org/wiki/Main_Pa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youtu.be/wREUM1QVsC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9" descr="newspaper2"/>
          <p:cNvPicPr>
            <a:picLocks noChangeAspect="1" noChangeArrowheads="1"/>
          </p:cNvPicPr>
          <p:nvPr/>
        </p:nvPicPr>
        <p:blipFill>
          <a:blip r:embed="rId3" cstate="print"/>
          <a:srcRect/>
          <a:stretch>
            <a:fillRect/>
          </a:stretch>
        </p:blipFill>
        <p:spPr bwMode="auto">
          <a:xfrm>
            <a:off x="0" y="-169863"/>
            <a:ext cx="9393238" cy="7027863"/>
          </a:xfrm>
          <a:prstGeom prst="rect">
            <a:avLst/>
          </a:prstGeom>
          <a:noFill/>
          <a:ln w="9525">
            <a:noFill/>
            <a:miter lim="800000"/>
            <a:headEnd/>
            <a:tailEnd/>
          </a:ln>
        </p:spPr>
      </p:pic>
      <p:cxnSp>
        <p:nvCxnSpPr>
          <p:cNvPr id="6" name="Straight Connector 5"/>
          <p:cNvCxnSpPr/>
          <p:nvPr/>
        </p:nvCxnSpPr>
        <p:spPr>
          <a:xfrm>
            <a:off x="609600" y="0"/>
            <a:ext cx="0" cy="6858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251520" y="5517232"/>
            <a:ext cx="4608723" cy="908720"/>
          </a:xfrm>
          <a:prstGeom prst="rect">
            <a:avLst/>
          </a:prstGeom>
        </p:spPr>
      </p:pic>
      <p:sp>
        <p:nvSpPr>
          <p:cNvPr id="11" name="TextBox 10"/>
          <p:cNvSpPr txBox="1"/>
          <p:nvPr/>
        </p:nvSpPr>
        <p:spPr>
          <a:xfrm>
            <a:off x="827584" y="656692"/>
            <a:ext cx="7524328" cy="1107996"/>
          </a:xfrm>
          <a:prstGeom prst="rect">
            <a:avLst/>
          </a:prstGeom>
          <a:noFill/>
        </p:spPr>
        <p:txBody>
          <a:bodyPr wrap="square" rtlCol="0">
            <a:spAutoFit/>
          </a:bodyPr>
          <a:lstStyle/>
          <a:p>
            <a:pPr algn="ctr" rtl="1">
              <a:lnSpc>
                <a:spcPct val="150000"/>
              </a:lnSpc>
            </a:pPr>
            <a:r>
              <a:rPr lang="ar-SA" sz="4800" b="1" dirty="0" smtClean="0">
                <a:latin typeface="ae_AlMothnna" pitchFamily="34" charset="-78"/>
                <a:cs typeface="ae_AlMothnna" pitchFamily="34" charset="-78"/>
              </a:rPr>
              <a:t>صحافة المواطن</a:t>
            </a:r>
            <a:endParaRPr lang="en-US" sz="4800" b="1" dirty="0" smtClean="0">
              <a:latin typeface="ae_AlMothnna" pitchFamily="34" charset="-78"/>
              <a:cs typeface="ae_AlMothnna" pitchFamily="34" charset="-78"/>
            </a:endParaRPr>
          </a:p>
        </p:txBody>
      </p:sp>
      <p:sp>
        <p:nvSpPr>
          <p:cNvPr id="12" name="TextBox 11"/>
          <p:cNvSpPr txBox="1"/>
          <p:nvPr/>
        </p:nvSpPr>
        <p:spPr>
          <a:xfrm>
            <a:off x="395536" y="5661248"/>
            <a:ext cx="4021048" cy="369332"/>
          </a:xfrm>
          <a:prstGeom prst="rect">
            <a:avLst/>
          </a:prstGeom>
          <a:noFill/>
        </p:spPr>
        <p:txBody>
          <a:bodyPr wrap="square" rtlCol="0">
            <a:spAutoFit/>
          </a:bodyPr>
          <a:lstStyle/>
          <a:p>
            <a:pPr algn="ctr" rtl="1"/>
            <a:r>
              <a:rPr lang="ar-SA" dirty="0" smtClean="0">
                <a:latin typeface="ae_AlMothnna" pitchFamily="34" charset="-78"/>
                <a:cs typeface="ae_AlMothnna" pitchFamily="34" charset="-78"/>
              </a:rPr>
              <a:t>المقرر \ إعلام جديد – تصل (226)</a:t>
            </a:r>
            <a:endParaRPr lang="en-US" dirty="0">
              <a:latin typeface="ae_AlMothnna" pitchFamily="34" charset="-78"/>
              <a:cs typeface="ae_AlMothnna" pitchFamily="34" charset="-78"/>
            </a:endParaRPr>
          </a:p>
        </p:txBody>
      </p:sp>
      <p:sp>
        <p:nvSpPr>
          <p:cNvPr id="18" name="Rectangle 4"/>
          <p:cNvSpPr>
            <a:spLocks noChangeArrowheads="1"/>
          </p:cNvSpPr>
          <p:nvPr/>
        </p:nvSpPr>
        <p:spPr bwMode="auto">
          <a:xfrm>
            <a:off x="4811514" y="2281188"/>
            <a:ext cx="3733800" cy="3581400"/>
          </a:xfrm>
          <a:prstGeom prst="rect">
            <a:avLst/>
          </a:prstGeom>
          <a:solidFill>
            <a:srgbClr val="CFC6AD"/>
          </a:solidFill>
          <a:ln w="9525">
            <a:solidFill>
              <a:schemeClr val="tx1"/>
            </a:solidFill>
            <a:miter lim="800000"/>
            <a:headEnd/>
            <a:tailEnd/>
          </a:ln>
        </p:spPr>
        <p:txBody>
          <a:bodyPr wrap="none" anchor="ctr"/>
          <a:lstStyle/>
          <a:p>
            <a:endParaRPr lang="en-GB"/>
          </a:p>
        </p:txBody>
      </p:sp>
      <p:pic>
        <p:nvPicPr>
          <p:cNvPr id="19" name="Picture 8" descr="shadow"/>
          <p:cNvPicPr>
            <a:picLocks noChangeAspect="1" noChangeArrowheads="1"/>
          </p:cNvPicPr>
          <p:nvPr/>
        </p:nvPicPr>
        <p:blipFill>
          <a:blip r:embed="rId5" cstate="print"/>
          <a:srcRect/>
          <a:stretch>
            <a:fillRect/>
          </a:stretch>
        </p:blipFill>
        <p:spPr bwMode="auto">
          <a:xfrm>
            <a:off x="5148064" y="2420888"/>
            <a:ext cx="3168650"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9" descr="newspaperold"/>
          <p:cNvPicPr>
            <a:picLocks noChangeAspect="1" noChangeArrowheads="1"/>
          </p:cNvPicPr>
          <p:nvPr/>
        </p:nvPicPr>
        <p:blipFill>
          <a:blip r:embed="rId3" cstate="print"/>
          <a:srcRect/>
          <a:stretch>
            <a:fillRect/>
          </a:stretch>
        </p:blipFill>
        <p:spPr bwMode="auto">
          <a:xfrm>
            <a:off x="-125413" y="-85725"/>
            <a:ext cx="9396413" cy="7029450"/>
          </a:xfrm>
          <a:prstGeom prst="rect">
            <a:avLst/>
          </a:prstGeom>
          <a:solidFill>
            <a:srgbClr val="E6E6E6"/>
          </a:solidFill>
          <a:ln w="9525">
            <a:noFill/>
            <a:miter lim="800000"/>
            <a:headEnd/>
            <a:tailEnd/>
          </a:ln>
        </p:spPr>
      </p:pic>
      <p:sp>
        <p:nvSpPr>
          <p:cNvPr id="4100"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charset="0"/>
            </a:endParaRPr>
          </a:p>
        </p:txBody>
      </p:sp>
      <p:sp>
        <p:nvSpPr>
          <p:cNvPr id="4104" name="Rectangle 4"/>
          <p:cNvSpPr>
            <a:spLocks noChangeArrowheads="1"/>
          </p:cNvSpPr>
          <p:nvPr/>
        </p:nvSpPr>
        <p:spPr bwMode="auto">
          <a:xfrm>
            <a:off x="320726" y="2384884"/>
            <a:ext cx="8676964" cy="4331830"/>
          </a:xfrm>
          <a:prstGeom prst="rect">
            <a:avLst/>
          </a:prstGeom>
          <a:solidFill>
            <a:srgbClr val="CFC6AD"/>
          </a:solidFill>
          <a:ln w="9525">
            <a:solidFill>
              <a:schemeClr val="tx1"/>
            </a:solidFill>
            <a:miter lim="800000"/>
            <a:headEnd/>
            <a:tailEnd/>
          </a:ln>
        </p:spPr>
        <p:txBody>
          <a:bodyPr wrap="none" anchor="ctr"/>
          <a:lstStyle/>
          <a:p>
            <a:endParaRPr lang="en-GB"/>
          </a:p>
        </p:txBody>
      </p:sp>
      <p:pic>
        <p:nvPicPr>
          <p:cNvPr id="4105" name="Picture 8" descr="shadow"/>
          <p:cNvPicPr>
            <a:picLocks noChangeAspect="1" noChangeArrowheads="1"/>
          </p:cNvPicPr>
          <p:nvPr/>
        </p:nvPicPr>
        <p:blipFill>
          <a:blip r:embed="rId4" cstate="print"/>
          <a:srcRect/>
          <a:stretch>
            <a:fillRect/>
          </a:stretch>
        </p:blipFill>
        <p:spPr bwMode="auto">
          <a:xfrm flipH="1">
            <a:off x="-288540" y="5337212"/>
            <a:ext cx="1188132" cy="1870075"/>
          </a:xfrm>
          <a:prstGeom prst="rect">
            <a:avLst/>
          </a:prstGeom>
          <a:noFill/>
          <a:ln w="9525">
            <a:noFill/>
            <a:miter lim="800000"/>
            <a:headEnd/>
            <a:tailEnd/>
          </a:ln>
        </p:spPr>
      </p:pic>
      <p:sp>
        <p:nvSpPr>
          <p:cNvPr id="4106" name="Text Box 3"/>
          <p:cNvSpPr txBox="1">
            <a:spLocks noChangeArrowheads="1"/>
          </p:cNvSpPr>
          <p:nvPr/>
        </p:nvSpPr>
        <p:spPr bwMode="auto">
          <a:xfrm>
            <a:off x="4557415" y="1676998"/>
            <a:ext cx="184731" cy="707886"/>
          </a:xfrm>
          <a:prstGeom prst="rect">
            <a:avLst/>
          </a:prstGeom>
          <a:noFill/>
          <a:ln w="9525">
            <a:noFill/>
            <a:miter lim="800000"/>
            <a:headEnd/>
            <a:tailEnd/>
          </a:ln>
        </p:spPr>
        <p:txBody>
          <a:bodyPr wrap="none">
            <a:spAutoFit/>
          </a:bodyPr>
          <a:lstStyle/>
          <a:p>
            <a:endParaRPr lang="en-US" sz="4000" b="1" dirty="0"/>
          </a:p>
        </p:txBody>
      </p:sp>
      <p:sp>
        <p:nvSpPr>
          <p:cNvPr id="12" name="Rectangle 11"/>
          <p:cNvSpPr>
            <a:spLocks noChangeArrowheads="1"/>
          </p:cNvSpPr>
          <p:nvPr/>
        </p:nvSpPr>
        <p:spPr bwMode="auto">
          <a:xfrm>
            <a:off x="465758" y="2672916"/>
            <a:ext cx="8531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SA" sz="3600" u="sng" dirty="0" smtClean="0">
                <a:solidFill>
                  <a:schemeClr val="bg1"/>
                </a:solidFill>
                <a:ea typeface="ＭＳ Ｐゴシック" pitchFamily="34" charset="-128"/>
                <a:cs typeface="Arial" pitchFamily="34" charset="0"/>
              </a:rPr>
              <a:t>اهم العناصر </a:t>
            </a:r>
            <a:r>
              <a:rPr lang="ar-SA" sz="3600" u="sng" dirty="0" smtClean="0">
                <a:solidFill>
                  <a:schemeClr val="bg1"/>
                </a:solidFill>
                <a:ea typeface="ＭＳ Ｐゴシック" pitchFamily="34" charset="-128"/>
                <a:cs typeface="Arial" pitchFamily="34" charset="0"/>
              </a:rPr>
              <a:t>التي يتكون منها </a:t>
            </a:r>
            <a:r>
              <a:rPr lang="ar-SA" sz="3600" u="sng" dirty="0" smtClean="0">
                <a:solidFill>
                  <a:schemeClr val="bg1"/>
                </a:solidFill>
                <a:ea typeface="ＭＳ Ｐゴシック" pitchFamily="34" charset="-128"/>
                <a:cs typeface="Arial" pitchFamily="34" charset="0"/>
              </a:rPr>
              <a:t>مفهوم صحافة المواطن </a:t>
            </a:r>
            <a:endParaRPr lang="ar-SA" sz="3600" u="sng" dirty="0" smtClean="0">
              <a:solidFill>
                <a:schemeClr val="bg1"/>
              </a:solidFill>
              <a:ea typeface="ＭＳ Ｐゴシック" pitchFamily="34" charset="-128"/>
              <a:cs typeface="Arial" pitchFamily="34" charset="0"/>
            </a:endParaRPr>
          </a:p>
          <a:p>
            <a:pPr lvl="0" algn="r" rtl="1"/>
            <a:endParaRPr kumimoji="0" lang="en-US" sz="3600" b="0" i="0" u="none" strike="noStrike" cap="none" normalizeH="0" dirty="0" smtClean="0">
              <a:ln>
                <a:noFill/>
              </a:ln>
              <a:solidFill>
                <a:schemeClr val="bg1"/>
              </a:solidFill>
              <a:effectLst/>
              <a:ea typeface="ＭＳ Ｐゴシック" pitchFamily="34" charset="-128"/>
              <a:cs typeface="Arial" pitchFamily="34" charset="0"/>
            </a:endParaRPr>
          </a:p>
          <a:p>
            <a:pPr lvl="0" algn="r" rtl="1"/>
            <a:r>
              <a:rPr lang="ar-SA" sz="3600" dirty="0" smtClean="0">
                <a:solidFill>
                  <a:schemeClr val="bg1"/>
                </a:solidFill>
                <a:ea typeface="ＭＳ Ｐゴシック" pitchFamily="34" charset="-128"/>
                <a:cs typeface="Arial" pitchFamily="34" charset="0"/>
              </a:rPr>
              <a:t>1.هناك نشطاء يشعرون </a:t>
            </a:r>
            <a:r>
              <a:rPr lang="ar-SA" sz="3600" dirty="0" smtClean="0">
                <a:solidFill>
                  <a:schemeClr val="bg1"/>
                </a:solidFill>
                <a:ea typeface="ＭＳ Ｐゴシック" pitchFamily="34" charset="-128"/>
                <a:cs typeface="Arial" pitchFamily="34" charset="0"/>
              </a:rPr>
              <a:t>بالمسؤولية تجاه المجتمع، ويتحلون بروح نقدية عالية للصحافة </a:t>
            </a:r>
            <a:r>
              <a:rPr lang="ar-SA" sz="3600" dirty="0" smtClean="0">
                <a:solidFill>
                  <a:schemeClr val="bg1"/>
                </a:solidFill>
                <a:ea typeface="ＭＳ Ｐゴシック" pitchFamily="34" charset="-128"/>
                <a:cs typeface="Arial" pitchFamily="34" charset="0"/>
              </a:rPr>
              <a:t>التقليدية. </a:t>
            </a:r>
          </a:p>
          <a:p>
            <a:pPr lvl="0" algn="r" rtl="1"/>
            <a:r>
              <a:rPr lang="ar-SA" sz="3600" dirty="0" smtClean="0">
                <a:solidFill>
                  <a:schemeClr val="bg1"/>
                </a:solidFill>
                <a:ea typeface="ＭＳ Ｐゴシック" pitchFamily="34" charset="-128"/>
                <a:cs typeface="Arial" pitchFamily="34" charset="0"/>
              </a:rPr>
              <a:t>2. </a:t>
            </a:r>
            <a:r>
              <a:rPr lang="ar-SA" sz="3600" dirty="0" smtClean="0">
                <a:solidFill>
                  <a:schemeClr val="bg1"/>
                </a:solidFill>
                <a:ea typeface="ＭＳ Ｐゴシック" pitchFamily="34" charset="-128"/>
                <a:cs typeface="Arial" pitchFamily="34" charset="0"/>
              </a:rPr>
              <a:t>الشعور </a:t>
            </a:r>
            <a:r>
              <a:rPr lang="ar-SA" sz="3600" dirty="0" smtClean="0">
                <a:solidFill>
                  <a:schemeClr val="bg1"/>
                </a:solidFill>
                <a:ea typeface="ＭＳ Ｐゴシック" pitchFamily="34" charset="-128"/>
                <a:cs typeface="Arial" pitchFamily="34" charset="0"/>
              </a:rPr>
              <a:t>بالمواطنة والمسؤولية المجتمعية.</a:t>
            </a:r>
          </a:p>
          <a:p>
            <a:pPr algn="r" rtl="1"/>
            <a:r>
              <a:rPr kumimoji="0" lang="ar-SA" sz="3600" b="0" i="0" u="none" strike="noStrike" cap="none" normalizeH="0" baseline="0" dirty="0" smtClean="0">
                <a:ln>
                  <a:noFill/>
                </a:ln>
                <a:solidFill>
                  <a:schemeClr val="bg1"/>
                </a:solidFill>
                <a:effectLst/>
                <a:ea typeface="ＭＳ Ｐゴシック" pitchFamily="34" charset="-128"/>
                <a:cs typeface="Arial" pitchFamily="34" charset="0"/>
              </a:rPr>
              <a:t>2.أفراد </a:t>
            </a:r>
            <a:r>
              <a:rPr kumimoji="0" lang="ar-SA" sz="3600" b="0" i="0" u="none" strike="noStrike" cap="none" normalizeH="0" baseline="0" dirty="0" smtClean="0">
                <a:ln>
                  <a:noFill/>
                </a:ln>
                <a:solidFill>
                  <a:schemeClr val="bg1"/>
                </a:solidFill>
                <a:effectLst/>
                <a:ea typeface="ＭＳ Ｐゴシック" pitchFamily="34" charset="-128"/>
                <a:cs typeface="Arial" pitchFamily="34" charset="0"/>
              </a:rPr>
              <a:t>أو منظمات</a:t>
            </a:r>
          </a:p>
        </p:txBody>
      </p:sp>
    </p:spTree>
    <p:extLst>
      <p:ext uri="{BB962C8B-B14F-4D97-AF65-F5344CB8AC3E}">
        <p14:creationId xmlns:p14="http://schemas.microsoft.com/office/powerpoint/2010/main" val="2849876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9" descr="newspaperold"/>
          <p:cNvPicPr>
            <a:picLocks noChangeAspect="1" noChangeArrowheads="1"/>
          </p:cNvPicPr>
          <p:nvPr/>
        </p:nvPicPr>
        <p:blipFill>
          <a:blip r:embed="rId3" cstate="print"/>
          <a:srcRect/>
          <a:stretch>
            <a:fillRect/>
          </a:stretch>
        </p:blipFill>
        <p:spPr bwMode="auto">
          <a:xfrm>
            <a:off x="-125413" y="-85725"/>
            <a:ext cx="9396413" cy="7029450"/>
          </a:xfrm>
          <a:prstGeom prst="rect">
            <a:avLst/>
          </a:prstGeom>
          <a:solidFill>
            <a:srgbClr val="E6E6E6"/>
          </a:solidFill>
          <a:ln w="9525">
            <a:noFill/>
            <a:miter lim="800000"/>
            <a:headEnd/>
            <a:tailEnd/>
          </a:ln>
        </p:spPr>
      </p:pic>
      <p:sp>
        <p:nvSpPr>
          <p:cNvPr id="4100"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charset="0"/>
            </a:endParaRPr>
          </a:p>
        </p:txBody>
      </p:sp>
      <p:sp>
        <p:nvSpPr>
          <p:cNvPr id="4104" name="Rectangle 4"/>
          <p:cNvSpPr>
            <a:spLocks noChangeArrowheads="1"/>
          </p:cNvSpPr>
          <p:nvPr/>
        </p:nvSpPr>
        <p:spPr bwMode="auto">
          <a:xfrm>
            <a:off x="0" y="1676998"/>
            <a:ext cx="8988262" cy="4911218"/>
          </a:xfrm>
          <a:prstGeom prst="rect">
            <a:avLst/>
          </a:prstGeom>
          <a:solidFill>
            <a:srgbClr val="CFC6AD"/>
          </a:solidFill>
          <a:ln w="9525">
            <a:solidFill>
              <a:schemeClr val="tx1"/>
            </a:solidFill>
            <a:miter lim="800000"/>
            <a:headEnd/>
            <a:tailEnd/>
          </a:ln>
        </p:spPr>
        <p:txBody>
          <a:bodyPr wrap="none" anchor="ctr"/>
          <a:lstStyle/>
          <a:p>
            <a:pPr algn="r" rtl="1"/>
            <a:r>
              <a:rPr lang="ar-SA" sz="2800" b="1" u="sng" dirty="0" smtClean="0">
                <a:solidFill>
                  <a:schemeClr val="bg1"/>
                </a:solidFill>
                <a:latin typeface="Arial" pitchFamily="34" charset="0"/>
                <a:cs typeface="Arial" pitchFamily="34" charset="0"/>
              </a:rPr>
              <a:t>العلاقة بين بين صحافة المواطن و الصحافة التقليدية:</a:t>
            </a:r>
          </a:p>
          <a:p>
            <a:pPr marL="457200" indent="-457200" algn="r" rtl="1">
              <a:buFont typeface="Arial" pitchFamily="34" charset="0"/>
              <a:buChar char="•"/>
            </a:pPr>
            <a:endParaRPr lang="ar-SA" sz="2800" b="1" dirty="0" smtClean="0">
              <a:solidFill>
                <a:schemeClr val="bg1"/>
              </a:solidFill>
              <a:latin typeface="Arial" pitchFamily="34" charset="0"/>
              <a:cs typeface="Arial" pitchFamily="34" charset="0"/>
            </a:endParaRPr>
          </a:p>
          <a:p>
            <a:pPr marL="457200" indent="-457200" algn="r" rtl="1">
              <a:buFont typeface="Arial" pitchFamily="34" charset="0"/>
              <a:buChar char="•"/>
            </a:pPr>
            <a:r>
              <a:rPr lang="ar-SA" sz="2800" b="1" dirty="0" smtClean="0">
                <a:latin typeface="Arial" pitchFamily="34" charset="0"/>
                <a:cs typeface="Arial" pitchFamily="34" charset="0"/>
              </a:rPr>
              <a:t>كثيراً ما تكون العلاقة بين صحافة المواطن والإعلام التقليدي مبنية </a:t>
            </a:r>
          </a:p>
          <a:p>
            <a:pPr algn="r" rtl="1"/>
            <a:r>
              <a:rPr lang="ar-SA" sz="2800" b="1" dirty="0" smtClean="0">
                <a:latin typeface="Arial" pitchFamily="34" charset="0"/>
                <a:cs typeface="Arial" pitchFamily="34" charset="0"/>
              </a:rPr>
              <a:t>على </a:t>
            </a:r>
            <a:r>
              <a:rPr lang="ar-SA" sz="2800" b="1" dirty="0" err="1" smtClean="0">
                <a:latin typeface="Arial" pitchFamily="34" charset="0"/>
                <a:cs typeface="Arial" pitchFamily="34" charset="0"/>
              </a:rPr>
              <a:t>الشك</a:t>
            </a:r>
            <a:r>
              <a:rPr lang="ar-SA" sz="2800" b="1" dirty="0" err="1" smtClean="0">
                <a:latin typeface="Arial" pitchFamily="34" charset="0"/>
                <a:cs typeface="Arial" pitchFamily="34" charset="0"/>
              </a:rPr>
              <a:t>.</a:t>
            </a:r>
            <a:r>
              <a:rPr lang="ar-SA" sz="2800" b="1" dirty="0" err="1" smtClean="0">
                <a:latin typeface="Arial" pitchFamily="34" charset="0"/>
                <a:cs typeface="Arial" pitchFamily="34" charset="0"/>
              </a:rPr>
              <a:t>حيث</a:t>
            </a:r>
            <a:r>
              <a:rPr lang="ar-SA" sz="2800" b="1" dirty="0" smtClean="0">
                <a:latin typeface="Arial" pitchFamily="34" charset="0"/>
                <a:cs typeface="Arial" pitchFamily="34" charset="0"/>
              </a:rPr>
              <a:t> تتهمها الصحافة التقليدية بضعف المهنية وبضعف المصداقية</a:t>
            </a:r>
          </a:p>
          <a:p>
            <a:pPr marL="457200" indent="-457200" algn="r" rtl="1">
              <a:buFont typeface="Arial" pitchFamily="34" charset="0"/>
              <a:buChar char="•"/>
            </a:pPr>
            <a:r>
              <a:rPr lang="ar-SA" sz="2800" b="1" dirty="0" smtClean="0">
                <a:latin typeface="Arial" pitchFamily="34" charset="0"/>
                <a:cs typeface="Arial" pitchFamily="34" charset="0"/>
              </a:rPr>
              <a:t>إلا أن صحافة </a:t>
            </a:r>
            <a:r>
              <a:rPr lang="ar-SA" sz="2800" b="1" dirty="0">
                <a:latin typeface="Arial" pitchFamily="34" charset="0"/>
                <a:cs typeface="Arial" pitchFamily="34" charset="0"/>
              </a:rPr>
              <a:t>المواطن </a:t>
            </a:r>
            <a:r>
              <a:rPr lang="ar-SA" sz="2800" b="1" dirty="0" smtClean="0">
                <a:latin typeface="Arial" pitchFamily="34" charset="0"/>
                <a:cs typeface="Arial" pitchFamily="34" charset="0"/>
              </a:rPr>
              <a:t>ترى بأنها أفقدت الصحافة </a:t>
            </a:r>
            <a:r>
              <a:rPr lang="ar-SA" sz="2800" b="1" dirty="0">
                <a:latin typeface="Arial" pitchFamily="34" charset="0"/>
                <a:cs typeface="Arial" pitchFamily="34" charset="0"/>
              </a:rPr>
              <a:t>التقليدية الهيمنة  التي</a:t>
            </a:r>
          </a:p>
          <a:p>
            <a:pPr marL="457200" indent="-457200" algn="r" rtl="1">
              <a:buFont typeface="Arial" pitchFamily="34" charset="0"/>
              <a:buChar char="•"/>
            </a:pPr>
            <a:r>
              <a:rPr lang="ar-SA" sz="2800" b="1" dirty="0">
                <a:latin typeface="Arial" pitchFamily="34" charset="0"/>
                <a:cs typeface="Arial" pitchFamily="34" charset="0"/>
              </a:rPr>
              <a:t> كان يشكلها حارس البوابة</a:t>
            </a:r>
            <a:r>
              <a:rPr lang="ar-SA" sz="2800" b="1" dirty="0" smtClean="0">
                <a:latin typeface="Arial" pitchFamily="34" charset="0"/>
                <a:cs typeface="Arial" pitchFamily="34" charset="0"/>
              </a:rPr>
              <a:t>.</a:t>
            </a:r>
          </a:p>
          <a:p>
            <a:pPr marL="457200" indent="-457200" algn="r" rtl="1">
              <a:buFont typeface="Arial" pitchFamily="34" charset="0"/>
              <a:buChar char="•"/>
            </a:pPr>
            <a:r>
              <a:rPr lang="ar-SA" sz="2800" b="1" dirty="0"/>
              <a:t>أصبحت صحافة المواطن هي التي تحدد </a:t>
            </a:r>
            <a:r>
              <a:rPr lang="ar-SA" sz="2800" b="1" dirty="0" smtClean="0"/>
              <a:t>الأوليات </a:t>
            </a:r>
            <a:r>
              <a:rPr lang="ar-SA" sz="2800" b="1" dirty="0"/>
              <a:t>وازدادت نسبة الشفافية </a:t>
            </a:r>
            <a:endParaRPr lang="ar-SA" sz="2800" b="1" dirty="0" smtClean="0"/>
          </a:p>
          <a:p>
            <a:pPr marL="457200" indent="-457200" algn="r" rtl="1">
              <a:buFont typeface="Arial" pitchFamily="34" charset="0"/>
              <a:buChar char="•"/>
            </a:pPr>
            <a:r>
              <a:rPr lang="ar-SA" sz="2800" b="1" dirty="0" smtClean="0"/>
              <a:t>لدى </a:t>
            </a:r>
            <a:r>
              <a:rPr lang="ar-SA" sz="2800" b="1" dirty="0"/>
              <a:t>الصحافة </a:t>
            </a:r>
            <a:r>
              <a:rPr lang="ar-SA" sz="2800" b="1" dirty="0" smtClean="0"/>
              <a:t>التقليدية.</a:t>
            </a:r>
            <a:endParaRPr lang="ar-SA" sz="2800" b="1" dirty="0"/>
          </a:p>
          <a:p>
            <a:pPr algn="r" rtl="1"/>
            <a:endParaRPr lang="ar-SA" sz="2800" b="1" dirty="0">
              <a:solidFill>
                <a:schemeClr val="bg1"/>
              </a:solidFill>
              <a:latin typeface="Arial" pitchFamily="34" charset="0"/>
              <a:cs typeface="Arial" pitchFamily="34" charset="0"/>
            </a:endParaRPr>
          </a:p>
        </p:txBody>
      </p:sp>
      <p:pic>
        <p:nvPicPr>
          <p:cNvPr id="4105" name="Picture 8" descr="shadow"/>
          <p:cNvPicPr>
            <a:picLocks noChangeAspect="1" noChangeArrowheads="1"/>
          </p:cNvPicPr>
          <p:nvPr/>
        </p:nvPicPr>
        <p:blipFill>
          <a:blip r:embed="rId4" cstate="print"/>
          <a:srcRect/>
          <a:stretch>
            <a:fillRect/>
          </a:stretch>
        </p:blipFill>
        <p:spPr bwMode="auto">
          <a:xfrm flipH="1">
            <a:off x="-288540" y="5337212"/>
            <a:ext cx="1188132" cy="1870075"/>
          </a:xfrm>
          <a:prstGeom prst="rect">
            <a:avLst/>
          </a:prstGeom>
          <a:noFill/>
          <a:ln w="9525">
            <a:noFill/>
            <a:miter lim="800000"/>
            <a:headEnd/>
            <a:tailEnd/>
          </a:ln>
        </p:spPr>
      </p:pic>
      <p:sp>
        <p:nvSpPr>
          <p:cNvPr id="4106" name="Text Box 3"/>
          <p:cNvSpPr txBox="1">
            <a:spLocks noChangeArrowheads="1"/>
          </p:cNvSpPr>
          <p:nvPr/>
        </p:nvSpPr>
        <p:spPr bwMode="auto">
          <a:xfrm>
            <a:off x="4557415" y="1676998"/>
            <a:ext cx="184731" cy="707886"/>
          </a:xfrm>
          <a:prstGeom prst="rect">
            <a:avLst/>
          </a:prstGeom>
          <a:noFill/>
          <a:ln w="9525">
            <a:noFill/>
            <a:miter lim="800000"/>
            <a:headEnd/>
            <a:tailEnd/>
          </a:ln>
        </p:spPr>
        <p:txBody>
          <a:bodyPr wrap="none">
            <a:spAutoFit/>
          </a:bodyPr>
          <a:lstStyle/>
          <a:p>
            <a:endParaRPr lang="en-US" sz="4000" b="1" dirty="0"/>
          </a:p>
        </p:txBody>
      </p:sp>
    </p:spTree>
    <p:extLst>
      <p:ext uri="{BB962C8B-B14F-4D97-AF65-F5344CB8AC3E}">
        <p14:creationId xmlns:p14="http://schemas.microsoft.com/office/powerpoint/2010/main" val="1907365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u="sng" dirty="0" smtClean="0"/>
              <a:t>مسميات صحافة المواطن </a:t>
            </a:r>
            <a:endParaRPr lang="ar-SA" u="sng" dirty="0"/>
          </a:p>
        </p:txBody>
      </p:sp>
      <p:sp>
        <p:nvSpPr>
          <p:cNvPr id="3" name="عنصر نائب للمحتوى 2"/>
          <p:cNvSpPr>
            <a:spLocks noGrp="1"/>
          </p:cNvSpPr>
          <p:nvPr>
            <p:ph sz="quarter" idx="1"/>
          </p:nvPr>
        </p:nvSpPr>
        <p:spPr/>
        <p:style>
          <a:lnRef idx="3">
            <a:schemeClr val="lt1"/>
          </a:lnRef>
          <a:fillRef idx="1">
            <a:schemeClr val="accent2"/>
          </a:fillRef>
          <a:effectRef idx="1">
            <a:schemeClr val="accent2"/>
          </a:effectRef>
          <a:fontRef idx="minor">
            <a:schemeClr val="lt1"/>
          </a:fontRef>
        </p:style>
        <p:txBody>
          <a:bodyPr/>
          <a:lstStyle/>
          <a:p>
            <a:pPr algn="r" rtl="1"/>
            <a:r>
              <a:rPr lang="ar-SA" sz="3200" b="1" dirty="0">
                <a:latin typeface="Arial" pitchFamily="34" charset="0"/>
                <a:cs typeface="Arial" pitchFamily="34" charset="0"/>
              </a:rPr>
              <a:t>الصحافة </a:t>
            </a:r>
            <a:r>
              <a:rPr lang="ar-SA" sz="3200" b="1" dirty="0" smtClean="0">
                <a:latin typeface="Arial" pitchFamily="34" charset="0"/>
                <a:cs typeface="Arial" pitchFamily="34" charset="0"/>
              </a:rPr>
              <a:t>الشعبية</a:t>
            </a:r>
          </a:p>
          <a:p>
            <a:pPr algn="r" rtl="1"/>
            <a:r>
              <a:rPr lang="ar-SA" sz="3200" b="1" dirty="0" smtClean="0">
                <a:latin typeface="Arial" pitchFamily="34" charset="0"/>
                <a:cs typeface="Arial" pitchFamily="34" charset="0"/>
              </a:rPr>
              <a:t> </a:t>
            </a:r>
            <a:r>
              <a:rPr lang="ar-SA" sz="3200" b="1" dirty="0">
                <a:latin typeface="Arial" pitchFamily="34" charset="0"/>
                <a:cs typeface="Arial" pitchFamily="34" charset="0"/>
              </a:rPr>
              <a:t>صحافة المصادر </a:t>
            </a:r>
          </a:p>
          <a:p>
            <a:pPr algn="r" rtl="1"/>
            <a:r>
              <a:rPr lang="ar-SA" sz="3200" b="1" dirty="0" smtClean="0">
                <a:latin typeface="Arial" pitchFamily="34" charset="0"/>
                <a:cs typeface="Arial" pitchFamily="34" charset="0"/>
              </a:rPr>
              <a:t>الصحافة المفتوحة</a:t>
            </a:r>
          </a:p>
          <a:p>
            <a:pPr algn="r" rtl="1"/>
            <a:r>
              <a:rPr lang="ar-SA" sz="3200" b="1" dirty="0" smtClean="0">
                <a:latin typeface="Arial" pitchFamily="34" charset="0"/>
                <a:cs typeface="Arial" pitchFamily="34" charset="0"/>
              </a:rPr>
              <a:t> </a:t>
            </a:r>
            <a:r>
              <a:rPr lang="ar-SA" sz="3200" b="1" dirty="0">
                <a:latin typeface="Arial" pitchFamily="34" charset="0"/>
                <a:cs typeface="Arial" pitchFamily="34" charset="0"/>
              </a:rPr>
              <a:t>صحافة الإثارة </a:t>
            </a:r>
            <a:r>
              <a:rPr lang="ar-SA" sz="3200" b="1" dirty="0" smtClean="0">
                <a:latin typeface="Arial" pitchFamily="34" charset="0"/>
                <a:cs typeface="Arial" pitchFamily="34" charset="0"/>
              </a:rPr>
              <a:t>المحلية</a:t>
            </a:r>
          </a:p>
          <a:p>
            <a:pPr algn="r" rtl="1"/>
            <a:r>
              <a:rPr lang="ar-SA" sz="3200" b="1" dirty="0" smtClean="0">
                <a:latin typeface="Arial" pitchFamily="34" charset="0"/>
                <a:cs typeface="Arial" pitchFamily="34" charset="0"/>
              </a:rPr>
              <a:t> </a:t>
            </a:r>
            <a:r>
              <a:rPr lang="ar-SA" sz="3200" b="1" dirty="0">
                <a:latin typeface="Arial" pitchFamily="34" charset="0"/>
                <a:cs typeface="Arial" pitchFamily="34" charset="0"/>
              </a:rPr>
              <a:t>الصحافة </a:t>
            </a:r>
            <a:r>
              <a:rPr lang="ar-SA" sz="3200" b="1" dirty="0" smtClean="0">
                <a:latin typeface="Arial" pitchFamily="34" charset="0"/>
                <a:cs typeface="Arial" pitchFamily="34" charset="0"/>
              </a:rPr>
              <a:t>التشاركية</a:t>
            </a:r>
          </a:p>
          <a:p>
            <a:pPr algn="r" rtl="1"/>
            <a:r>
              <a:rPr lang="ar-SA" sz="3200" b="1" dirty="0" smtClean="0">
                <a:latin typeface="Arial" pitchFamily="34" charset="0"/>
                <a:cs typeface="Arial" pitchFamily="34" charset="0"/>
              </a:rPr>
              <a:t>صحافة الشبكات</a:t>
            </a:r>
            <a:endParaRPr lang="ar-SA" sz="3200" b="1" dirty="0">
              <a:latin typeface="Arial" pitchFamily="34" charset="0"/>
              <a:cs typeface="Arial" pitchFamily="34" charset="0"/>
            </a:endParaRPr>
          </a:p>
          <a:p>
            <a:pPr algn="r" rtl="1"/>
            <a:r>
              <a:rPr lang="ar-SA" sz="3200" b="1" dirty="0">
                <a:latin typeface="Arial" pitchFamily="34" charset="0"/>
                <a:cs typeface="Arial" pitchFamily="34" charset="0"/>
              </a:rPr>
              <a:t> الصحافة المتولدة من المستخدم.</a:t>
            </a:r>
          </a:p>
          <a:p>
            <a:endParaRPr lang="ar-SA" dirty="0"/>
          </a:p>
        </p:txBody>
      </p:sp>
    </p:spTree>
    <p:extLst>
      <p:ext uri="{BB962C8B-B14F-4D97-AF65-F5344CB8AC3E}">
        <p14:creationId xmlns:p14="http://schemas.microsoft.com/office/powerpoint/2010/main" val="1242807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style>
          <a:lnRef idx="3">
            <a:schemeClr val="lt1"/>
          </a:lnRef>
          <a:fillRef idx="1">
            <a:schemeClr val="accent3"/>
          </a:fillRef>
          <a:effectRef idx="1">
            <a:schemeClr val="accent3"/>
          </a:effectRef>
          <a:fontRef idx="minor">
            <a:schemeClr val="lt1"/>
          </a:fontRef>
        </p:style>
        <p:txBody>
          <a:bodyPr>
            <a:normAutofit/>
          </a:bodyPr>
          <a:lstStyle/>
          <a:p>
            <a:pPr algn="ctr"/>
            <a:endParaRPr lang="ar-SA" sz="4000" dirty="0" smtClean="0"/>
          </a:p>
          <a:p>
            <a:pPr algn="ctr"/>
            <a:endParaRPr lang="ar-SA" sz="4000" dirty="0"/>
          </a:p>
          <a:p>
            <a:pPr marL="0" indent="0" algn="ctr">
              <a:buNone/>
            </a:pPr>
            <a:r>
              <a:rPr lang="ar-SA" sz="4000" dirty="0" smtClean="0"/>
              <a:t>ما لذي يهدف إليه المواطن الصحفي ؟</a:t>
            </a:r>
            <a:endParaRPr lang="en-US" sz="4000" dirty="0" smtClean="0"/>
          </a:p>
          <a:p>
            <a:pPr algn="ctr"/>
            <a:endParaRPr lang="en-US" sz="4000" dirty="0"/>
          </a:p>
          <a:p>
            <a:pPr algn="ctr"/>
            <a:endParaRPr lang="ar-SA" sz="4000" dirty="0"/>
          </a:p>
        </p:txBody>
      </p:sp>
    </p:spTree>
    <p:extLst>
      <p:ext uri="{BB962C8B-B14F-4D97-AF65-F5344CB8AC3E}">
        <p14:creationId xmlns:p14="http://schemas.microsoft.com/office/powerpoint/2010/main" val="1323149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2" cstate="print"/>
          <a:srcRect/>
          <a:stretch>
            <a:fillRect/>
          </a:stretch>
        </p:blipFill>
        <p:spPr bwMode="auto">
          <a:xfrm>
            <a:off x="-432556" y="-150667"/>
            <a:ext cx="9393238" cy="7027863"/>
          </a:xfrm>
          <a:prstGeom prst="rect">
            <a:avLst/>
          </a:prstGeom>
          <a:noFill/>
          <a:ln w="9525">
            <a:noFill/>
            <a:miter lim="800000"/>
            <a:headEnd/>
            <a:tailEnd/>
          </a:ln>
        </p:spPr>
      </p:pic>
      <p:sp>
        <p:nvSpPr>
          <p:cNvPr id="5" name="TextBox 4"/>
          <p:cNvSpPr txBox="1"/>
          <p:nvPr/>
        </p:nvSpPr>
        <p:spPr>
          <a:xfrm>
            <a:off x="827584" y="656692"/>
            <a:ext cx="7524328" cy="1106200"/>
          </a:xfrm>
          <a:prstGeom prst="rect">
            <a:avLst/>
          </a:prstGeom>
          <a:noFill/>
        </p:spPr>
        <p:txBody>
          <a:bodyPr wrap="square" rtlCol="0">
            <a:spAutoFit/>
          </a:bodyPr>
          <a:lstStyle/>
          <a:p>
            <a:pPr algn="ctr" rtl="1">
              <a:lnSpc>
                <a:spcPct val="150000"/>
              </a:lnSpc>
            </a:pPr>
            <a:r>
              <a:rPr lang="ar-SA" sz="4800" b="1" dirty="0" smtClean="0"/>
              <a:t>أهداف صحافة المواطن</a:t>
            </a:r>
            <a:endParaRPr lang="en-US" sz="4800" b="1" dirty="0" smtClean="0">
              <a:latin typeface="ae_AlMothnna" pitchFamily="34" charset="-78"/>
              <a:cs typeface="ae_AlMothnna" pitchFamily="34" charset="-78"/>
            </a:endParaRPr>
          </a:p>
        </p:txBody>
      </p:sp>
      <p:sp>
        <p:nvSpPr>
          <p:cNvPr id="3" name="عنصر نائب للمحتوى 2"/>
          <p:cNvSpPr>
            <a:spLocks noGrp="1"/>
          </p:cNvSpPr>
          <p:nvPr>
            <p:ph sz="quarter" idx="1"/>
          </p:nvPr>
        </p:nvSpPr>
        <p:spPr>
          <a:xfrm>
            <a:off x="-236183" y="2204864"/>
            <a:ext cx="9000492" cy="4222812"/>
          </a:xfrm>
        </p:spPr>
        <p:style>
          <a:lnRef idx="1">
            <a:schemeClr val="accent3"/>
          </a:lnRef>
          <a:fillRef idx="3">
            <a:schemeClr val="accent3"/>
          </a:fillRef>
          <a:effectRef idx="2">
            <a:schemeClr val="accent3"/>
          </a:effectRef>
          <a:fontRef idx="minor">
            <a:schemeClr val="lt1"/>
          </a:fontRef>
        </p:style>
        <p:txBody>
          <a:bodyPr>
            <a:noAutofit/>
          </a:bodyPr>
          <a:lstStyle/>
          <a:p>
            <a:pPr marL="0" indent="0" algn="r" rtl="1">
              <a:buNone/>
            </a:pPr>
            <a:r>
              <a:rPr lang="ar-SA" sz="3600" dirty="0" smtClean="0">
                <a:solidFill>
                  <a:schemeClr val="tx1"/>
                </a:solidFill>
                <a:latin typeface="Times" panose="02020603050405020304" pitchFamily="18" charset="0"/>
                <a:cs typeface="Times" panose="02020603050405020304" pitchFamily="18" charset="0"/>
              </a:rPr>
              <a:t>1- تقديم </a:t>
            </a:r>
            <a:r>
              <a:rPr lang="ar-SA" sz="3600" u="sng" dirty="0" smtClean="0">
                <a:solidFill>
                  <a:schemeClr val="tx1"/>
                </a:solidFill>
                <a:latin typeface="Times" panose="02020603050405020304" pitchFamily="18" charset="0"/>
                <a:cs typeface="Times" panose="02020603050405020304" pitchFamily="18" charset="0"/>
              </a:rPr>
              <a:t>المعلومات</a:t>
            </a:r>
            <a:r>
              <a:rPr lang="ar-SA" sz="3600" dirty="0" smtClean="0">
                <a:solidFill>
                  <a:schemeClr val="tx1"/>
                </a:solidFill>
                <a:latin typeface="Times" panose="02020603050405020304" pitchFamily="18" charset="0"/>
                <a:cs typeface="Times" panose="02020603050405020304" pitchFamily="18" charset="0"/>
              </a:rPr>
              <a:t> وتبصرة الناس بما يحدث حولهم من أحداث ومناسبات.</a:t>
            </a:r>
          </a:p>
          <a:p>
            <a:pPr marL="0" indent="0" algn="r" rtl="1">
              <a:buNone/>
            </a:pPr>
            <a:r>
              <a:rPr lang="ar-SA" sz="3600" dirty="0" smtClean="0">
                <a:solidFill>
                  <a:schemeClr val="tx1"/>
                </a:solidFill>
                <a:latin typeface="Times" panose="02020603050405020304" pitchFamily="18" charset="0"/>
                <a:cs typeface="Times" panose="02020603050405020304" pitchFamily="18" charset="0"/>
              </a:rPr>
              <a:t>2- زيادة </a:t>
            </a:r>
            <a:r>
              <a:rPr lang="ar-SA" sz="3600" u="sng" dirty="0" smtClean="0">
                <a:solidFill>
                  <a:schemeClr val="tx1"/>
                </a:solidFill>
                <a:latin typeface="Times" panose="02020603050405020304" pitchFamily="18" charset="0"/>
                <a:cs typeface="Times" panose="02020603050405020304" pitchFamily="18" charset="0"/>
              </a:rPr>
              <a:t>وعي الإعلاميين بدورهم ووظائفهم </a:t>
            </a:r>
            <a:r>
              <a:rPr lang="ar-SA" sz="3600" dirty="0" smtClean="0">
                <a:solidFill>
                  <a:schemeClr val="tx1"/>
                </a:solidFill>
                <a:latin typeface="Times" panose="02020603050405020304" pitchFamily="18" charset="0"/>
                <a:cs typeface="Times" panose="02020603050405020304" pitchFamily="18" charset="0"/>
              </a:rPr>
              <a:t>الأساسية في الإعلام والتي تتركز على إعلام الجمهور.</a:t>
            </a:r>
          </a:p>
          <a:p>
            <a:pPr marL="0" indent="0" algn="r" rtl="1">
              <a:buNone/>
            </a:pPr>
            <a:r>
              <a:rPr lang="ar-SA" sz="3600" dirty="0" smtClean="0">
                <a:solidFill>
                  <a:schemeClr val="tx1"/>
                </a:solidFill>
                <a:latin typeface="Times" panose="02020603050405020304" pitchFamily="18" charset="0"/>
                <a:cs typeface="Times" panose="02020603050405020304" pitchFamily="18" charset="0"/>
              </a:rPr>
              <a:t>3- نشر </a:t>
            </a:r>
            <a:r>
              <a:rPr lang="ar-SA" sz="3600" dirty="0" smtClean="0">
                <a:solidFill>
                  <a:schemeClr val="tx1"/>
                </a:solidFill>
                <a:latin typeface="Times" panose="02020603050405020304" pitchFamily="18" charset="0"/>
                <a:cs typeface="Times" panose="02020603050405020304" pitchFamily="18" charset="0"/>
              </a:rPr>
              <a:t>المعلومات والأخبار </a:t>
            </a:r>
            <a:r>
              <a:rPr lang="ar-SA" sz="3600" u="sng" dirty="0" smtClean="0">
                <a:solidFill>
                  <a:schemeClr val="tx1"/>
                </a:solidFill>
                <a:latin typeface="Times" panose="02020603050405020304" pitchFamily="18" charset="0"/>
                <a:cs typeface="Times" panose="02020603050405020304" pitchFamily="18" charset="0"/>
              </a:rPr>
              <a:t>إلى الصحف ووسائل الإعلام </a:t>
            </a:r>
            <a:r>
              <a:rPr lang="ar-SA" sz="3600" dirty="0" smtClean="0">
                <a:solidFill>
                  <a:schemeClr val="tx1"/>
                </a:solidFill>
                <a:latin typeface="Times" panose="02020603050405020304" pitchFamily="18" charset="0"/>
                <a:cs typeface="Times" panose="02020603050405020304" pitchFamily="18" charset="0"/>
              </a:rPr>
              <a:t>الأخرى.  </a:t>
            </a:r>
            <a:endParaRPr lang="ar-SA" sz="3600" dirty="0">
              <a:solidFill>
                <a:schemeClr val="tx1"/>
              </a:solidFill>
              <a:latin typeface="Times" panose="02020603050405020304" pitchFamily="18" charset="0"/>
              <a:cs typeface="Times"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2" name="عنوان 1"/>
          <p:cNvSpPr>
            <a:spLocks noGrp="1"/>
          </p:cNvSpPr>
          <p:nvPr>
            <p:ph type="title"/>
          </p:nvPr>
        </p:nvSpPr>
        <p:spPr>
          <a:xfrm>
            <a:off x="719572" y="548680"/>
            <a:ext cx="7772400" cy="1143000"/>
          </a:xfrm>
        </p:spPr>
        <p:txBody>
          <a:bodyPr/>
          <a:lstStyle/>
          <a:p>
            <a:r>
              <a:rPr lang="ar-SA" b="1" dirty="0" smtClean="0"/>
              <a:t>أشكال صحافة المواطن </a:t>
            </a:r>
            <a:endParaRPr lang="ar-SA" b="1" dirty="0"/>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2538346961"/>
              </p:ext>
            </p:extLst>
          </p:nvPr>
        </p:nvGraphicFramePr>
        <p:xfrm>
          <a:off x="431540" y="1928589"/>
          <a:ext cx="843528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2" name="عنوان 1"/>
          <p:cNvSpPr>
            <a:spLocks noGrp="1"/>
          </p:cNvSpPr>
          <p:nvPr>
            <p:ph type="title"/>
          </p:nvPr>
        </p:nvSpPr>
        <p:spPr>
          <a:xfrm>
            <a:off x="619919" y="944724"/>
            <a:ext cx="8153400" cy="1260140"/>
          </a:xfrm>
        </p:spPr>
        <p:style>
          <a:lnRef idx="2">
            <a:schemeClr val="accent4">
              <a:shade val="50000"/>
            </a:schemeClr>
          </a:lnRef>
          <a:fillRef idx="1">
            <a:schemeClr val="accent4"/>
          </a:fillRef>
          <a:effectRef idx="0">
            <a:schemeClr val="accent4"/>
          </a:effectRef>
          <a:fontRef idx="minor">
            <a:schemeClr val="lt1"/>
          </a:fontRef>
        </p:style>
        <p:txBody>
          <a:bodyPr/>
          <a:lstStyle/>
          <a:p>
            <a:r>
              <a:rPr lang="ar-DZ" b="1" dirty="0" smtClean="0"/>
              <a:t>المدونات الالكترونية </a:t>
            </a:r>
            <a:endParaRPr lang="ar-SA" dirty="0"/>
          </a:p>
        </p:txBody>
      </p:sp>
      <p:sp>
        <p:nvSpPr>
          <p:cNvPr id="3" name="عنصر نائب للمحتوى 2"/>
          <p:cNvSpPr>
            <a:spLocks noGrp="1"/>
          </p:cNvSpPr>
          <p:nvPr>
            <p:ph sz="quarter" idx="1"/>
          </p:nvPr>
        </p:nvSpPr>
        <p:spPr>
          <a:xfrm>
            <a:off x="683568" y="2384884"/>
            <a:ext cx="7772400" cy="4114800"/>
          </a:xfrm>
        </p:spPr>
        <p:txBody>
          <a:bodyPr>
            <a:normAutofit/>
          </a:bodyPr>
          <a:lstStyle/>
          <a:p>
            <a:pPr algn="r">
              <a:buNone/>
            </a:pPr>
            <a:r>
              <a:rPr lang="ar-DZ" dirty="0" smtClean="0"/>
              <a:t>هي مواقع الكترونية يمتلكها </a:t>
            </a:r>
            <a:r>
              <a:rPr lang="ar-DZ" dirty="0" err="1" smtClean="0"/>
              <a:t>أفراد </a:t>
            </a:r>
            <a:r>
              <a:rPr lang="ar-DZ" dirty="0" smtClean="0"/>
              <a:t>(غالبا) و مؤسسات و جماعات، يتم الكتابة فيها بأساليب مختلفة، يقترب معظمها للأسلوب الصحفي، فهي تحاول دائما إيجاد </a:t>
            </a:r>
            <a:r>
              <a:rPr lang="ar-DZ" u="sng" dirty="0" smtClean="0"/>
              <a:t>سبق صحفي</a:t>
            </a:r>
            <a:r>
              <a:rPr lang="ar-DZ" dirty="0" smtClean="0"/>
              <a:t>، و </a:t>
            </a:r>
            <a:r>
              <a:rPr lang="ar-DZ" u="sng" dirty="0" smtClean="0"/>
              <a:t>الكتابة في المواضيع و القضايا المثيرة للجدل</a:t>
            </a:r>
            <a:r>
              <a:rPr lang="ar-DZ" dirty="0" smtClean="0"/>
              <a:t>، و هذا بفضل الحرية المطلقة و انعدام الرقابة، و هذا ما جعل البعض يسميها بالسلطة </a:t>
            </a:r>
            <a:r>
              <a:rPr lang="ar-DZ" dirty="0" err="1" smtClean="0"/>
              <a:t>الخامسة.</a:t>
            </a:r>
            <a:r>
              <a:rPr lang="ar-DZ" dirty="0" smtClean="0"/>
              <a:t> و يتم فيها نشر المقالات و التسجيلات بشكل ترتيبي، و يمكن للقراء التعليق عليها.</a:t>
            </a:r>
            <a:endParaRPr lang="ar-SA"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3" cstate="print"/>
          <a:srcRect/>
          <a:stretch>
            <a:fillRect/>
          </a:stretch>
        </p:blipFill>
        <p:spPr bwMode="auto">
          <a:xfrm>
            <a:off x="0" y="-169863"/>
            <a:ext cx="9393238" cy="7027863"/>
          </a:xfrm>
          <a:prstGeom prst="rect">
            <a:avLst/>
          </a:prstGeom>
          <a:noFill/>
          <a:ln w="9525">
            <a:noFill/>
            <a:miter lim="800000"/>
            <a:headEnd/>
            <a:tailEnd/>
          </a:ln>
        </p:spPr>
      </p:pic>
      <p:sp>
        <p:nvSpPr>
          <p:cNvPr id="2" name="عنوان 1"/>
          <p:cNvSpPr>
            <a:spLocks noGrp="1"/>
          </p:cNvSpPr>
          <p:nvPr>
            <p:ph type="title"/>
          </p:nvPr>
        </p:nvSpPr>
        <p:spPr>
          <a:xfrm>
            <a:off x="467544" y="656692"/>
            <a:ext cx="82296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ar-DZ" b="1" dirty="0" smtClean="0"/>
              <a:t>وسائل</a:t>
            </a:r>
            <a:r>
              <a:rPr lang="ar-DZ" dirty="0" smtClean="0"/>
              <a:t> </a:t>
            </a:r>
            <a:r>
              <a:rPr lang="ar-DZ" b="1" dirty="0" smtClean="0"/>
              <a:t>الإعلام الاجتماعية </a:t>
            </a:r>
            <a:endParaRPr lang="ar-SA" dirty="0"/>
          </a:p>
        </p:txBody>
      </p:sp>
      <p:sp>
        <p:nvSpPr>
          <p:cNvPr id="3" name="عنصر نائب للمحتوى 2"/>
          <p:cNvSpPr>
            <a:spLocks noGrp="1"/>
          </p:cNvSpPr>
          <p:nvPr>
            <p:ph sz="quarter" idx="1"/>
          </p:nvPr>
        </p:nvSpPr>
        <p:spPr>
          <a:xfrm>
            <a:off x="0" y="2384884"/>
            <a:ext cx="9288524" cy="4114800"/>
          </a:xfrm>
        </p:spPr>
        <p:txBody>
          <a:bodyPr>
            <a:normAutofit/>
          </a:bodyPr>
          <a:lstStyle/>
          <a:p>
            <a:pPr marL="0" lvl="0" indent="0" algn="r" rtl="1">
              <a:buNone/>
            </a:pPr>
            <a:r>
              <a:rPr lang="ar-DZ" sz="3200" dirty="0" smtClean="0"/>
              <a:t>و تسمى كذلك الشبكات الاجتماعية  و هي عبارة عن مواقع تستعمل من طرف الأفراد، من أجل التواصل الاجتماعي و إقامة العلاقات، و التعارف و بناء جماعات افتراضية ذات اهتمامات مختلفة، و يمكن للمستعمل عبرها أن ينشئ صفحته الخاصة، و ينشر فيها سيرته و صوره و معلوماته الخاصة، و يكتب مقالات و نصوص، و ينشر تسجيلات فيديو، و من أشهر هذه المواقع : </a:t>
            </a:r>
            <a:r>
              <a:rPr lang="fr-FR" sz="3200" dirty="0" err="1" smtClean="0"/>
              <a:t>myspace</a:t>
            </a:r>
            <a:r>
              <a:rPr lang="fr-FR" sz="3200" dirty="0" smtClean="0"/>
              <a:t>, </a:t>
            </a:r>
            <a:r>
              <a:rPr lang="fr-FR" sz="3200" dirty="0" err="1" smtClean="0"/>
              <a:t>facebook</a:t>
            </a:r>
            <a:r>
              <a:rPr lang="fr-FR" sz="3200" dirty="0" smtClean="0"/>
              <a:t>, </a:t>
            </a:r>
            <a:r>
              <a:rPr lang="fr-FR" sz="3200" dirty="0" err="1" smtClean="0"/>
              <a:t>twitter</a:t>
            </a:r>
            <a:r>
              <a:rPr lang="ar-DZ" sz="3200" dirty="0" err="1" smtClean="0"/>
              <a:t>.</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2" name="عنوان 1"/>
          <p:cNvSpPr>
            <a:spLocks noGrp="1"/>
          </p:cNvSpPr>
          <p:nvPr>
            <p:ph type="title"/>
          </p:nvPr>
        </p:nvSpPr>
        <p:spPr>
          <a:xfrm>
            <a:off x="612648" y="228600"/>
            <a:ext cx="8153400" cy="1544216"/>
          </a:xfrm>
        </p:spPr>
        <p:style>
          <a:lnRef idx="2">
            <a:schemeClr val="accent4">
              <a:shade val="50000"/>
            </a:schemeClr>
          </a:lnRef>
          <a:fillRef idx="1">
            <a:schemeClr val="accent4"/>
          </a:fillRef>
          <a:effectRef idx="0">
            <a:schemeClr val="accent4"/>
          </a:effectRef>
          <a:fontRef idx="minor">
            <a:schemeClr val="lt1"/>
          </a:fontRef>
        </p:style>
        <p:txBody>
          <a:bodyPr/>
          <a:lstStyle/>
          <a:p>
            <a:r>
              <a:rPr lang="ar-DZ" b="1" dirty="0" smtClean="0"/>
              <a:t>مواقع بث الفيديو</a:t>
            </a:r>
            <a:endParaRPr lang="ar-SA" dirty="0"/>
          </a:p>
        </p:txBody>
      </p:sp>
      <p:sp>
        <p:nvSpPr>
          <p:cNvPr id="3" name="عنصر نائب للمحتوى 2"/>
          <p:cNvSpPr>
            <a:spLocks noGrp="1"/>
          </p:cNvSpPr>
          <p:nvPr>
            <p:ph sz="quarter" idx="1"/>
          </p:nvPr>
        </p:nvSpPr>
        <p:spPr>
          <a:xfrm>
            <a:off x="215516" y="1844824"/>
            <a:ext cx="8928484" cy="4762872"/>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lvl="0" algn="r" rtl="1">
              <a:buNone/>
            </a:pPr>
            <a:r>
              <a:rPr lang="ar-DZ" dirty="0" smtClean="0"/>
              <a:t>و </a:t>
            </a:r>
            <a:r>
              <a:rPr lang="ar-DZ" sz="3000" dirty="0" smtClean="0"/>
              <a:t>هي مواقع تتيح إمكانية بث مقاطع فيديو </a:t>
            </a:r>
            <a:r>
              <a:rPr lang="ar-DZ" sz="3000" dirty="0" err="1" smtClean="0"/>
              <a:t>مسموعة (</a:t>
            </a:r>
            <a:r>
              <a:rPr lang="fr-FR" sz="3000" dirty="0" err="1" smtClean="0"/>
              <a:t>podcasting</a:t>
            </a:r>
            <a:r>
              <a:rPr lang="ar-DZ" sz="3000" dirty="0" smtClean="0"/>
              <a:t>)، أو مرئية، و يمكن حتى تحميلها و مشاهدتها، و هناك عدة مواقع مشهورة جدا، لدرجة أنها أصبحت تبيع مقاطع من مضامينها لوسائل الإعلام، بل و حتى هذه الأخيرة تقوم ببث برامجها عبر هذه المواقع، و نذكر </a:t>
            </a:r>
            <a:r>
              <a:rPr lang="ar-DZ" sz="3000" dirty="0" err="1" smtClean="0"/>
              <a:t>منها </a:t>
            </a:r>
            <a:r>
              <a:rPr lang="ar-DZ" sz="3000" dirty="0" smtClean="0"/>
              <a:t>"</a:t>
            </a:r>
            <a:r>
              <a:rPr lang="ar-DZ" sz="3000" dirty="0" err="1" smtClean="0"/>
              <a:t>يوتوب</a:t>
            </a:r>
            <a:r>
              <a:rPr lang="ar-DZ" sz="3000" dirty="0" smtClean="0"/>
              <a:t> </a:t>
            </a:r>
            <a:r>
              <a:rPr lang="fr-FR" sz="3000" dirty="0" err="1" smtClean="0"/>
              <a:t>youtube</a:t>
            </a:r>
            <a:r>
              <a:rPr lang="ar-DZ" sz="3000" dirty="0" smtClean="0"/>
              <a:t>، ماي فيديو </a:t>
            </a:r>
            <a:r>
              <a:rPr lang="fr-FR" sz="3000" dirty="0" err="1" smtClean="0"/>
              <a:t>myvideo</a:t>
            </a:r>
            <a:r>
              <a:rPr lang="ar-DZ" sz="3000" dirty="0" smtClean="0"/>
              <a:t>".</a:t>
            </a:r>
            <a:endParaRPr lang="ar-SA" sz="3000" dirty="0" smtClean="0"/>
          </a:p>
          <a:p>
            <a:pPr lvl="0" algn="r" rtl="1">
              <a:buNone/>
            </a:pPr>
            <a:endParaRPr lang="ar-SA" sz="3000" dirty="0" smtClean="0"/>
          </a:p>
          <a:p>
            <a:pPr algn="r" rtl="1">
              <a:buNone/>
            </a:pPr>
            <a:r>
              <a:rPr lang="ar-SA" sz="3000" dirty="0" smtClean="0"/>
              <a:t>وقد ادركت القنوات العالمية أهمية ذلك وانضمت على الخط عبر تقديمها لبرامج تمكن المشاهد من النشر  مثل </a:t>
            </a:r>
            <a:r>
              <a:rPr lang="en-US" sz="3000" dirty="0" smtClean="0"/>
              <a:t>CNN (</a:t>
            </a:r>
            <a:r>
              <a:rPr lang="en-US" sz="3000" dirty="0" err="1" smtClean="0"/>
              <a:t>ireport</a:t>
            </a:r>
            <a:r>
              <a:rPr lang="en-US" sz="3000" dirty="0" smtClean="0"/>
              <a:t>)</a:t>
            </a:r>
          </a:p>
          <a:p>
            <a:pPr algn="r" rtl="1">
              <a:buNone/>
            </a:pPr>
            <a:r>
              <a:rPr lang="ar-SA" sz="3000" dirty="0" smtClean="0"/>
              <a:t>(مراقبون</a:t>
            </a:r>
            <a:r>
              <a:rPr lang="ar-SA" sz="3000" dirty="0" err="1" smtClean="0"/>
              <a:t>)</a:t>
            </a:r>
            <a:r>
              <a:rPr lang="en-US" sz="3000" dirty="0" smtClean="0"/>
              <a:t> France24 </a:t>
            </a:r>
          </a:p>
          <a:p>
            <a:pPr algn="r" rtl="1">
              <a:buNone/>
            </a:pPr>
            <a:r>
              <a:rPr lang="en-US" dirty="0" smtClean="0">
                <a:hlinkClick r:id="rId3"/>
              </a:rPr>
              <a:t>http://www.youtube.com/watch?v=vOLLQIdhWtM#aid=P-iUEjRNh-o</a:t>
            </a:r>
            <a:endParaRPr lang="en-US" dirty="0" smtClean="0"/>
          </a:p>
          <a:p>
            <a:pPr algn="r" rtl="1">
              <a:buNone/>
            </a:pP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2" name="عنوان 1"/>
          <p:cNvSpPr>
            <a:spLocks noGrp="1"/>
          </p:cNvSpPr>
          <p:nvPr>
            <p:ph type="title"/>
          </p:nvPr>
        </p:nvSpPr>
        <p:spPr>
          <a:xfrm>
            <a:off x="612648" y="228600"/>
            <a:ext cx="8153400" cy="1796244"/>
          </a:xfrm>
        </p:spPr>
        <p:style>
          <a:lnRef idx="2">
            <a:schemeClr val="accent4">
              <a:shade val="50000"/>
            </a:schemeClr>
          </a:lnRef>
          <a:fillRef idx="1">
            <a:schemeClr val="accent4"/>
          </a:fillRef>
          <a:effectRef idx="0">
            <a:schemeClr val="accent4"/>
          </a:effectRef>
          <a:fontRef idx="minor">
            <a:schemeClr val="lt1"/>
          </a:fontRef>
        </p:style>
        <p:txBody>
          <a:bodyPr/>
          <a:lstStyle/>
          <a:p>
            <a:r>
              <a:rPr lang="ar-DZ" b="1" dirty="0" smtClean="0"/>
              <a:t>المواقع الإخبارية </a:t>
            </a:r>
            <a:r>
              <a:rPr lang="ar-DZ" b="1" dirty="0" err="1" smtClean="0"/>
              <a:t>التساهمية</a:t>
            </a:r>
            <a:endParaRPr lang="ar-SA" dirty="0"/>
          </a:p>
        </p:txBody>
      </p:sp>
      <p:sp>
        <p:nvSpPr>
          <p:cNvPr id="3" name="عنصر نائب للمحتوى 2"/>
          <p:cNvSpPr>
            <a:spLocks noGrp="1"/>
          </p:cNvSpPr>
          <p:nvPr>
            <p:ph sz="quarter" idx="1"/>
          </p:nvPr>
        </p:nvSpPr>
        <p:spPr>
          <a:xfrm>
            <a:off x="395536" y="2240868"/>
            <a:ext cx="8388932" cy="4617132"/>
          </a:xfrm>
        </p:spPr>
        <p:style>
          <a:lnRef idx="2">
            <a:schemeClr val="accent4"/>
          </a:lnRef>
          <a:fillRef idx="1">
            <a:schemeClr val="lt1"/>
          </a:fillRef>
          <a:effectRef idx="0">
            <a:schemeClr val="accent4"/>
          </a:effectRef>
          <a:fontRef idx="minor">
            <a:schemeClr val="dk1"/>
          </a:fontRef>
        </p:style>
        <p:txBody>
          <a:bodyPr/>
          <a:lstStyle/>
          <a:p>
            <a:pPr lvl="0" algn="r" rtl="1">
              <a:buNone/>
            </a:pPr>
            <a:r>
              <a:rPr lang="ar-DZ" dirty="0" smtClean="0"/>
              <a:t>و </a:t>
            </a:r>
            <a:r>
              <a:rPr lang="ar-DZ" sz="3200" dirty="0" smtClean="0"/>
              <a:t>هي مواقع شبيهة جدا بالصحف الإخبارية، لكن يشارك في محتواها و يحرر مضمونها مواطنون عاديون، من مختلف الأماكن، و هم في الغالب متطوعون و ناشطون حقوقيون و هواة لمهنة الصحافة، و من أشهرها موقع </a:t>
            </a:r>
            <a:r>
              <a:rPr lang="fr-FR" sz="3200" dirty="0" err="1" smtClean="0"/>
              <a:t>ohmynews</a:t>
            </a:r>
            <a:r>
              <a:rPr lang="ar-DZ" sz="3200" dirty="0" smtClean="0"/>
              <a:t> الكوري.</a:t>
            </a:r>
            <a:endParaRPr lang="en-US" sz="3200" dirty="0" smtClean="0"/>
          </a:p>
          <a:p>
            <a:pPr algn="r" rtl="1">
              <a:buNone/>
            </a:pP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9" descr="newspaper2"/>
          <p:cNvPicPr>
            <a:picLocks noChangeAspect="1" noChangeArrowheads="1"/>
          </p:cNvPicPr>
          <p:nvPr/>
        </p:nvPicPr>
        <p:blipFill>
          <a:blip r:embed="rId3" cstate="print"/>
          <a:srcRect/>
          <a:stretch>
            <a:fillRect/>
          </a:stretch>
        </p:blipFill>
        <p:spPr bwMode="auto">
          <a:xfrm>
            <a:off x="0" y="-169863"/>
            <a:ext cx="9393238" cy="7027863"/>
          </a:xfrm>
          <a:prstGeom prst="rect">
            <a:avLst/>
          </a:prstGeom>
          <a:noFill/>
          <a:ln w="9525">
            <a:noFill/>
            <a:miter lim="800000"/>
            <a:headEnd/>
            <a:tailEnd/>
          </a:ln>
        </p:spPr>
      </p:pic>
      <p:cxnSp>
        <p:nvCxnSpPr>
          <p:cNvPr id="6" name="Straight Connector 5"/>
          <p:cNvCxnSpPr/>
          <p:nvPr/>
        </p:nvCxnSpPr>
        <p:spPr>
          <a:xfrm>
            <a:off x="609600" y="0"/>
            <a:ext cx="0" cy="6858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064366" flipV="1">
            <a:off x="5831193" y="915685"/>
            <a:ext cx="1930498" cy="1476716"/>
          </a:xfrm>
          <a:prstGeom prst="rect">
            <a:avLst/>
          </a:prstGeom>
        </p:spPr>
      </p:pic>
      <p:sp>
        <p:nvSpPr>
          <p:cNvPr id="3" name="TextBox 2"/>
          <p:cNvSpPr txBox="1"/>
          <p:nvPr/>
        </p:nvSpPr>
        <p:spPr>
          <a:xfrm>
            <a:off x="603292" y="2132855"/>
            <a:ext cx="8103800" cy="440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rtl="1"/>
            <a:r>
              <a:rPr lang="ar-SA" sz="2800" b="1" i="1" u="sng" dirty="0" smtClean="0">
                <a:latin typeface="Arial" pitchFamily="34" charset="0"/>
                <a:cs typeface="Arial" pitchFamily="34" charset="0"/>
              </a:rPr>
              <a:t>عناصر المحاضرة:</a:t>
            </a:r>
          </a:p>
          <a:p>
            <a:pPr algn="r" rtl="1"/>
            <a:r>
              <a:rPr lang="ar-SA" sz="2800" dirty="0" smtClean="0">
                <a:latin typeface="Arial" pitchFamily="34" charset="0"/>
                <a:cs typeface="Arial" pitchFamily="34" charset="0"/>
              </a:rPr>
              <a:t>-بدايات صحافة المواطن</a:t>
            </a:r>
          </a:p>
          <a:p>
            <a:pPr algn="r" rtl="1"/>
            <a:r>
              <a:rPr lang="ar-SA" sz="2800" dirty="0" smtClean="0">
                <a:latin typeface="Arial" pitchFamily="34" charset="0"/>
                <a:cs typeface="Arial" pitchFamily="34" charset="0"/>
              </a:rPr>
              <a:t>-المفهوم، وأهم عناصره</a:t>
            </a:r>
          </a:p>
          <a:p>
            <a:pPr algn="r" rtl="1"/>
            <a:r>
              <a:rPr lang="ar-SA" sz="2800" dirty="0" smtClean="0">
                <a:latin typeface="Arial" pitchFamily="34" charset="0"/>
                <a:cs typeface="Arial" pitchFamily="34" charset="0"/>
              </a:rPr>
              <a:t>-العلاقة بن صحافة المواطن والصحافة </a:t>
            </a:r>
            <a:r>
              <a:rPr lang="ar-SA" sz="2800" dirty="0" smtClean="0">
                <a:latin typeface="Arial" pitchFamily="34" charset="0"/>
                <a:cs typeface="Arial" pitchFamily="34" charset="0"/>
              </a:rPr>
              <a:t>التقليدية</a:t>
            </a:r>
          </a:p>
          <a:p>
            <a:pPr algn="r" rtl="1"/>
            <a:r>
              <a:rPr lang="ar-SA" sz="2800" dirty="0" smtClean="0">
                <a:latin typeface="Arial" pitchFamily="34" charset="0"/>
                <a:cs typeface="Arial" pitchFamily="34" charset="0"/>
              </a:rPr>
              <a:t>مسميات صحافة المواطن</a:t>
            </a:r>
            <a:endParaRPr lang="ar-SA" sz="2800" dirty="0" smtClean="0">
              <a:latin typeface="Arial" pitchFamily="34" charset="0"/>
              <a:cs typeface="Arial" pitchFamily="34" charset="0"/>
            </a:endParaRPr>
          </a:p>
          <a:p>
            <a:pPr algn="r" rtl="1"/>
            <a:r>
              <a:rPr lang="ar-SA" sz="2800" dirty="0" smtClean="0">
                <a:latin typeface="Arial" pitchFamily="34" charset="0"/>
                <a:cs typeface="Arial" pitchFamily="34" charset="0"/>
              </a:rPr>
              <a:t>-أهداف صحافة المواطن</a:t>
            </a:r>
          </a:p>
          <a:p>
            <a:pPr algn="r" rtl="1"/>
            <a:r>
              <a:rPr lang="ar-SA" sz="2800" dirty="0" smtClean="0">
                <a:latin typeface="Arial" pitchFamily="34" charset="0"/>
                <a:cs typeface="Arial" pitchFamily="34" charset="0"/>
              </a:rPr>
              <a:t>-أشكال صحافة المواطن</a:t>
            </a:r>
          </a:p>
          <a:p>
            <a:pPr algn="r" rtl="1"/>
            <a:r>
              <a:rPr lang="ar-SA" sz="2800" dirty="0" smtClean="0">
                <a:latin typeface="Arial" pitchFamily="34" charset="0"/>
                <a:cs typeface="Arial" pitchFamily="34" charset="0"/>
              </a:rPr>
              <a:t>-مبادئ صحافة المواطن</a:t>
            </a:r>
          </a:p>
          <a:p>
            <a:pPr algn="r" rtl="1"/>
            <a:r>
              <a:rPr lang="ar-SA" sz="2800" smtClean="0">
                <a:latin typeface="Arial" pitchFamily="34" charset="0"/>
                <a:cs typeface="Arial" pitchFamily="34" charset="0"/>
              </a:rPr>
              <a:t>-</a:t>
            </a:r>
            <a:r>
              <a:rPr lang="ar-SA" sz="2800" dirty="0" smtClean="0">
                <a:latin typeface="Arial" pitchFamily="34" charset="0"/>
                <a:cs typeface="Arial" pitchFamily="34" charset="0"/>
              </a:rPr>
              <a:t>الانتقادات التي وجهت لصحافة المواطن</a:t>
            </a:r>
          </a:p>
          <a:p>
            <a:pPr algn="r" rtl="1"/>
            <a:r>
              <a:rPr lang="ar-SA" sz="2800" dirty="0" smtClean="0">
                <a:solidFill>
                  <a:schemeClr val="bg1"/>
                </a:solidFill>
                <a:latin typeface="Arial" pitchFamily="34" charset="0"/>
                <a:cs typeface="Arial" pitchFamily="34" charset="0"/>
              </a:rPr>
              <a:t>-بعض نماذج صحافة المواطن</a:t>
            </a:r>
            <a:endParaRPr lang="en-GB" sz="2800" dirty="0">
              <a:solidFill>
                <a:schemeClr val="bg1"/>
              </a:solidFill>
              <a:latin typeface="Arial" pitchFamily="34" charset="0"/>
              <a:cs typeface="Arial" pitchFamily="34" charset="0"/>
            </a:endParaRPr>
          </a:p>
        </p:txBody>
      </p:sp>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73" y="2384884"/>
            <a:ext cx="2592288" cy="4320480"/>
          </a:xfrm>
          <a:prstGeom prst="rect">
            <a:avLst/>
          </a:prstGeom>
        </p:spPr>
      </p:pic>
    </p:spTree>
    <p:extLst>
      <p:ext uri="{BB962C8B-B14F-4D97-AF65-F5344CB8AC3E}">
        <p14:creationId xmlns:p14="http://schemas.microsoft.com/office/powerpoint/2010/main" val="3862735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2" cstate="print"/>
          <a:srcRect/>
          <a:stretch>
            <a:fillRect/>
          </a:stretch>
        </p:blipFill>
        <p:spPr bwMode="auto">
          <a:xfrm>
            <a:off x="-231882" y="-169863"/>
            <a:ext cx="9393238" cy="7027863"/>
          </a:xfrm>
          <a:prstGeom prst="rect">
            <a:avLst/>
          </a:prstGeom>
          <a:noFill/>
          <a:ln w="9525">
            <a:noFill/>
            <a:miter lim="800000"/>
            <a:headEnd/>
            <a:tailEnd/>
          </a:ln>
        </p:spPr>
      </p:pic>
      <p:sp>
        <p:nvSpPr>
          <p:cNvPr id="2" name="عنوان 1"/>
          <p:cNvSpPr>
            <a:spLocks noGrp="1"/>
          </p:cNvSpPr>
          <p:nvPr>
            <p:ph type="title"/>
          </p:nvPr>
        </p:nvSpPr>
        <p:spPr>
          <a:xfrm>
            <a:off x="431540" y="228600"/>
            <a:ext cx="8334508" cy="2084276"/>
          </a:xfrm>
        </p:spPr>
        <p:style>
          <a:lnRef idx="2">
            <a:schemeClr val="accent4">
              <a:shade val="50000"/>
            </a:schemeClr>
          </a:lnRef>
          <a:fillRef idx="1">
            <a:schemeClr val="accent4"/>
          </a:fillRef>
          <a:effectRef idx="0">
            <a:schemeClr val="accent4"/>
          </a:effectRef>
          <a:fontRef idx="minor">
            <a:schemeClr val="lt1"/>
          </a:fontRef>
        </p:style>
        <p:txBody>
          <a:bodyPr/>
          <a:lstStyle/>
          <a:p>
            <a:r>
              <a:rPr lang="ar-DZ" b="1" dirty="0" smtClean="0"/>
              <a:t>مواقع التحرير الجماعي</a:t>
            </a:r>
            <a:endParaRPr lang="ar-SA" dirty="0"/>
          </a:p>
        </p:txBody>
      </p:sp>
      <p:sp>
        <p:nvSpPr>
          <p:cNvPr id="3" name="عنصر نائب للمحتوى 2"/>
          <p:cNvSpPr>
            <a:spLocks noGrp="1"/>
          </p:cNvSpPr>
          <p:nvPr>
            <p:ph sz="quarter" idx="1"/>
          </p:nvPr>
        </p:nvSpPr>
        <p:spPr>
          <a:xfrm>
            <a:off x="287524" y="2564904"/>
            <a:ext cx="8280920" cy="4114800"/>
          </a:xfrm>
        </p:spPr>
        <p:style>
          <a:lnRef idx="2">
            <a:schemeClr val="accent3"/>
          </a:lnRef>
          <a:fillRef idx="1">
            <a:schemeClr val="lt1"/>
          </a:fillRef>
          <a:effectRef idx="0">
            <a:schemeClr val="accent3"/>
          </a:effectRef>
          <a:fontRef idx="minor">
            <a:schemeClr val="dk1"/>
          </a:fontRef>
        </p:style>
        <p:txBody>
          <a:bodyPr>
            <a:normAutofit/>
          </a:bodyPr>
          <a:lstStyle/>
          <a:p>
            <a:pPr algn="r" rtl="1">
              <a:buNone/>
            </a:pPr>
            <a:r>
              <a:rPr lang="ar-DZ" sz="3200" dirty="0" smtClean="0"/>
              <a:t>و هي مواقع تعتمد على برمجيات </a:t>
            </a:r>
            <a:r>
              <a:rPr lang="fr-FR" sz="3200" dirty="0" smtClean="0"/>
              <a:t>wiki</a:t>
            </a:r>
            <a:r>
              <a:rPr lang="ar-DZ" sz="3200" dirty="0" smtClean="0"/>
              <a:t> التي تسمح بتحرير مضمونها بشكل جماعي، يتيح إمكانية التعديل و التنقيح، و أشهرها موسوعة </a:t>
            </a:r>
            <a:r>
              <a:rPr lang="ar-DZ" sz="3200" dirty="0" smtClean="0"/>
              <a:t>"</a:t>
            </a:r>
            <a:r>
              <a:rPr lang="fr-FR" sz="3200" dirty="0" smtClean="0"/>
              <a:t>wiki</a:t>
            </a:r>
            <a:r>
              <a:rPr lang="en-GB" sz="3200" dirty="0" smtClean="0"/>
              <a:t>news</a:t>
            </a:r>
            <a:r>
              <a:rPr lang="ar-DZ" sz="3200" dirty="0" smtClean="0"/>
              <a:t>".</a:t>
            </a:r>
            <a:endParaRPr lang="ar-SA"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newspaper2"/>
          <p:cNvPicPr>
            <a:picLocks noChangeAspect="1" noChangeArrowheads="1"/>
          </p:cNvPicPr>
          <p:nvPr/>
        </p:nvPicPr>
        <p:blipFill>
          <a:blip r:embed="rId2" cstate="print"/>
          <a:srcRect/>
          <a:stretch>
            <a:fillRect/>
          </a:stretch>
        </p:blipFill>
        <p:spPr bwMode="auto">
          <a:xfrm>
            <a:off x="0" y="-170647"/>
            <a:ext cx="9393238" cy="7027863"/>
          </a:xfrm>
          <a:prstGeom prst="rect">
            <a:avLst/>
          </a:prstGeom>
          <a:noFill/>
          <a:ln w="9525">
            <a:noFill/>
            <a:miter lim="800000"/>
            <a:headEnd/>
            <a:tailEnd/>
          </a:ln>
        </p:spPr>
      </p:pic>
      <p:sp>
        <p:nvSpPr>
          <p:cNvPr id="2" name="عنوان 1"/>
          <p:cNvSpPr>
            <a:spLocks noGrp="1"/>
          </p:cNvSpPr>
          <p:nvPr>
            <p:ph type="title"/>
          </p:nvPr>
        </p:nvSpPr>
        <p:spPr>
          <a:xfrm>
            <a:off x="611560" y="872716"/>
            <a:ext cx="8172908" cy="162018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SA" b="1" dirty="0" smtClean="0">
                <a:solidFill>
                  <a:schemeClr val="tx1"/>
                </a:solidFill>
              </a:rPr>
              <a:t>مبادئ "صحافة المواطن"</a:t>
            </a:r>
            <a:br>
              <a:rPr lang="ar-SA" b="1" dirty="0" smtClean="0">
                <a:solidFill>
                  <a:schemeClr val="tx1"/>
                </a:solidFill>
              </a:rPr>
            </a:br>
            <a:endParaRPr lang="ar-SA" dirty="0">
              <a:solidFill>
                <a:schemeClr val="tx1"/>
              </a:solidFill>
            </a:endParaRPr>
          </a:p>
        </p:txBody>
      </p:sp>
      <p:sp>
        <p:nvSpPr>
          <p:cNvPr id="3" name="عنصر نائب للمحتوى 2"/>
          <p:cNvSpPr>
            <a:spLocks noGrp="1"/>
          </p:cNvSpPr>
          <p:nvPr>
            <p:ph sz="quarter" idx="1"/>
          </p:nvPr>
        </p:nvSpPr>
        <p:spPr>
          <a:xfrm>
            <a:off x="755576" y="2743200"/>
            <a:ext cx="7772400" cy="4114800"/>
          </a:xfrm>
        </p:spPr>
        <p:txBody>
          <a:bodyPr/>
          <a:lstStyle/>
          <a:p>
            <a:pPr marL="0" indent="0" algn="r" rtl="1">
              <a:buNone/>
            </a:pPr>
            <a:r>
              <a:rPr lang="ar-SA" dirty="0" smtClean="0"/>
              <a:t>‫1- </a:t>
            </a:r>
            <a:r>
              <a:rPr lang="ar-SA" sz="3200" dirty="0" smtClean="0"/>
              <a:t>احترام الملكية الفكرية و عدم التعدي </a:t>
            </a:r>
            <a:r>
              <a:rPr lang="ar-SA" sz="3200" dirty="0" err="1" smtClean="0"/>
              <a:t>عليها‬</a:t>
            </a:r>
            <a:endParaRPr lang="ar-SA" sz="3200" dirty="0" smtClean="0"/>
          </a:p>
          <a:p>
            <a:pPr marL="0" indent="0" algn="r" rtl="1">
              <a:buNone/>
            </a:pPr>
            <a:r>
              <a:rPr lang="ar-SA" sz="3200" dirty="0" smtClean="0"/>
              <a:t>‫2- السرعة في نقل المعلومة و </a:t>
            </a:r>
            <a:r>
              <a:rPr lang="ar-SA" sz="3200" dirty="0" err="1" smtClean="0"/>
              <a:t>دقتها‬</a:t>
            </a:r>
            <a:endParaRPr lang="ar-SA" sz="3200" dirty="0" smtClean="0"/>
          </a:p>
          <a:p>
            <a:pPr marL="0" indent="0" algn="r" rtl="1">
              <a:buNone/>
            </a:pPr>
            <a:r>
              <a:rPr lang="ar-SA" sz="3200" dirty="0" smtClean="0"/>
              <a:t>‫‫3- </a:t>
            </a:r>
            <a:r>
              <a:rPr lang="ar-SA" sz="3200" dirty="0" smtClean="0"/>
              <a:t>التنوع في المحتوى و </a:t>
            </a:r>
            <a:r>
              <a:rPr lang="ar-SA" sz="3200" dirty="0" smtClean="0"/>
              <a:t>الأسلوب .</a:t>
            </a:r>
            <a:endParaRPr lang="ar-SA" sz="3200" dirty="0" smtClean="0"/>
          </a:p>
          <a:p>
            <a:pPr marL="0" indent="0" algn="r" rtl="1">
              <a:buNone/>
            </a:pPr>
            <a:r>
              <a:rPr lang="ar-SA" sz="3200" dirty="0" smtClean="0"/>
              <a:t>‫4- </a:t>
            </a:r>
            <a:r>
              <a:rPr lang="ar-SA" sz="3200" dirty="0" smtClean="0"/>
              <a:t>استخدام كل وسائل نقل المعلومة الممكنة</a:t>
            </a:r>
            <a:r>
              <a:rPr lang="ar-SA" sz="3200" dirty="0" smtClean="0"/>
              <a:t>‬.</a:t>
            </a:r>
            <a:endParaRPr lang="ar-SA" sz="3200" dirty="0" smtClean="0"/>
          </a:p>
          <a:p>
            <a:pPr marL="0" indent="0" algn="r" rtl="1">
              <a:buNone/>
            </a:pP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2" name="مستطيل 1"/>
          <p:cNvSpPr/>
          <p:nvPr/>
        </p:nvSpPr>
        <p:spPr>
          <a:xfrm>
            <a:off x="0" y="2276872"/>
            <a:ext cx="9144000" cy="3416320"/>
          </a:xfrm>
          <a:prstGeom prst="rect">
            <a:avLst/>
          </a:prstGeom>
        </p:spPr>
        <p:txBody>
          <a:bodyPr wrap="square">
            <a:spAutoFit/>
          </a:bodyPr>
          <a:lstStyle/>
          <a:p>
            <a:pPr algn="r" rtl="1"/>
            <a:endParaRPr lang="ar-SA" sz="3600" dirty="0" smtClean="0"/>
          </a:p>
          <a:p>
            <a:pPr algn="r" rtl="1">
              <a:buFont typeface="Arial" pitchFamily="34" charset="0"/>
              <a:buChar char="•"/>
            </a:pPr>
            <a:r>
              <a:rPr lang="ar-SA" sz="3600" dirty="0" smtClean="0"/>
              <a:t>عدم الإخلاص و الاستمرارية .</a:t>
            </a:r>
          </a:p>
          <a:p>
            <a:pPr algn="r" rtl="1">
              <a:buFont typeface="Arial" pitchFamily="34" charset="0"/>
              <a:buChar char="•"/>
            </a:pPr>
            <a:endParaRPr lang="ar-SA" sz="3600" dirty="0" smtClean="0"/>
          </a:p>
          <a:p>
            <a:pPr algn="r" rtl="1">
              <a:buFont typeface="Arial" pitchFamily="34" charset="0"/>
              <a:buChar char="•"/>
            </a:pPr>
            <a:r>
              <a:rPr lang="ar-SA" sz="3600" dirty="0" smtClean="0"/>
              <a:t>الاعتبارات التقليدية </a:t>
            </a:r>
            <a:r>
              <a:rPr lang="ar-SA" sz="3600" dirty="0" smtClean="0"/>
              <a:t>لدور الصحفي الذي يجب أن يكون </a:t>
            </a:r>
            <a:r>
              <a:rPr lang="ar-SA" sz="3600" u="sng" dirty="0" smtClean="0"/>
              <a:t>محايدا لا مشاركا </a:t>
            </a:r>
            <a:r>
              <a:rPr lang="ar-SA" sz="3600" dirty="0" smtClean="0"/>
              <a:t>في المشاكل وحلولها، ولا يجب عليه المبالغة في دوره كمصلح اجتماعي وسياسي.</a:t>
            </a:r>
          </a:p>
        </p:txBody>
      </p:sp>
      <p:sp>
        <p:nvSpPr>
          <p:cNvPr id="4" name="Rectangle 3"/>
          <p:cNvSpPr/>
          <p:nvPr/>
        </p:nvSpPr>
        <p:spPr>
          <a:xfrm>
            <a:off x="971600" y="764704"/>
            <a:ext cx="7848872"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rtl="1"/>
            <a:r>
              <a:rPr lang="ar-SA" sz="3600" b="1" dirty="0" smtClean="0"/>
              <a:t>أهم الانتقادات التي تعرضت لها الصحافة المدنية(صحافة المواطن</a:t>
            </a:r>
            <a:r>
              <a:rPr lang="ar-SA" sz="3600" b="1" dirty="0" smtClean="0"/>
              <a:t>)</a:t>
            </a:r>
            <a:endParaRPr lang="ar-SA" sz="36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9" descr="newspaper2"/>
          <p:cNvPicPr>
            <a:picLocks noChangeAspect="1" noChangeArrowheads="1"/>
          </p:cNvPicPr>
          <p:nvPr/>
        </p:nvPicPr>
        <p:blipFill>
          <a:blip r:embed="rId3" cstate="print"/>
          <a:srcRect/>
          <a:stretch>
            <a:fillRect/>
          </a:stretch>
        </p:blipFill>
        <p:spPr bwMode="auto">
          <a:xfrm>
            <a:off x="-123825" y="-171450"/>
            <a:ext cx="9393238" cy="7027863"/>
          </a:xfrm>
          <a:prstGeom prst="rect">
            <a:avLst/>
          </a:prstGeom>
          <a:noFill/>
          <a:ln w="9525">
            <a:noFill/>
            <a:miter lim="800000"/>
            <a:headEnd/>
            <a:tailEnd/>
          </a:ln>
        </p:spPr>
      </p:pic>
      <p:sp>
        <p:nvSpPr>
          <p:cNvPr id="6147" name="Text Box 10"/>
          <p:cNvSpPr txBox="1">
            <a:spLocks noChangeArrowheads="1"/>
          </p:cNvSpPr>
          <p:nvPr/>
        </p:nvSpPr>
        <p:spPr bwMode="auto">
          <a:xfrm>
            <a:off x="2181225" y="950913"/>
            <a:ext cx="2872902" cy="523220"/>
          </a:xfrm>
          <a:prstGeom prst="rect">
            <a:avLst/>
          </a:prstGeom>
          <a:noFill/>
          <a:ln w="9525">
            <a:noFill/>
            <a:miter lim="800000"/>
            <a:headEnd/>
            <a:tailEnd/>
          </a:ln>
          <a:effectLst/>
        </p:spPr>
        <p:txBody>
          <a:bodyPr wrap="none">
            <a:spAutoFit/>
          </a:bodyPr>
          <a:lstStyle/>
          <a:p>
            <a:r>
              <a:rPr lang="ar-SA" sz="2800" b="1" dirty="0" smtClean="0">
                <a:solidFill>
                  <a:srgbClr val="1C1C1C"/>
                </a:solidFill>
                <a:latin typeface="Castellar" pitchFamily="18" charset="0"/>
              </a:rPr>
              <a:t>نماذج لصحافة </a:t>
            </a:r>
            <a:r>
              <a:rPr lang="ar-SA" sz="2800" b="1" dirty="0" smtClean="0">
                <a:solidFill>
                  <a:srgbClr val="1C1C1C"/>
                </a:solidFill>
                <a:latin typeface="Castellar" pitchFamily="18" charset="0"/>
              </a:rPr>
              <a:t>المواطن</a:t>
            </a:r>
            <a:endParaRPr lang="en-GB" sz="2800" b="1" dirty="0">
              <a:solidFill>
                <a:srgbClr val="1C1C1C"/>
              </a:solidFill>
              <a:latin typeface="Castellar" pitchFamily="18" charset="0"/>
            </a:endParaRPr>
          </a:p>
        </p:txBody>
      </p:sp>
      <p:sp>
        <p:nvSpPr>
          <p:cNvPr id="6148" name="Text Box 12"/>
          <p:cNvSpPr txBox="1">
            <a:spLocks noChangeArrowheads="1"/>
          </p:cNvSpPr>
          <p:nvPr/>
        </p:nvSpPr>
        <p:spPr bwMode="auto">
          <a:xfrm>
            <a:off x="7559675" y="1865313"/>
            <a:ext cx="963613" cy="274637"/>
          </a:xfrm>
          <a:prstGeom prst="rect">
            <a:avLst/>
          </a:prstGeom>
          <a:noFill/>
          <a:ln w="9525">
            <a:noFill/>
            <a:miter lim="800000"/>
            <a:headEnd/>
            <a:tailEnd/>
          </a:ln>
        </p:spPr>
        <p:txBody>
          <a:bodyPr wrap="none">
            <a:spAutoFit/>
          </a:bodyPr>
          <a:lstStyle/>
          <a:p>
            <a:r>
              <a:rPr lang="en-US" sz="1200" b="1">
                <a:solidFill>
                  <a:srgbClr val="4C4C4C"/>
                </a:solidFill>
              </a:rPr>
              <a:t>- Since 1802</a:t>
            </a:r>
          </a:p>
        </p:txBody>
      </p:sp>
      <p:sp>
        <p:nvSpPr>
          <p:cNvPr id="6149" name="Rectangle 2"/>
          <p:cNvSpPr>
            <a:spLocks noChangeArrowheads="1"/>
          </p:cNvSpPr>
          <p:nvPr/>
        </p:nvSpPr>
        <p:spPr bwMode="auto">
          <a:xfrm>
            <a:off x="539750" y="1268413"/>
            <a:ext cx="8208963" cy="5329237"/>
          </a:xfrm>
          <a:prstGeom prst="rect">
            <a:avLst/>
          </a:prstGeom>
          <a:noFill/>
          <a:ln w="9525">
            <a:noFill/>
            <a:miter lim="800000"/>
            <a:headEnd/>
            <a:tailEnd/>
          </a:ln>
          <a:effectLst/>
        </p:spPr>
        <p:txBody>
          <a:bodyPr wrap="none" anchor="ctr"/>
          <a:lstStyle/>
          <a:p>
            <a:endParaRPr lang="en-GB"/>
          </a:p>
        </p:txBody>
      </p:sp>
      <p:sp>
        <p:nvSpPr>
          <p:cNvPr id="2" name="Rectangle 1"/>
          <p:cNvSpPr/>
          <p:nvPr/>
        </p:nvSpPr>
        <p:spPr>
          <a:xfrm>
            <a:off x="287524" y="1474134"/>
            <a:ext cx="8461189"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ar-SA" sz="2800" dirty="0" smtClean="0"/>
          </a:p>
          <a:p>
            <a:pPr algn="ctr"/>
            <a:r>
              <a:rPr lang="en-GB" sz="2800" dirty="0" err="1" smtClean="0"/>
              <a:t>wikinews</a:t>
            </a:r>
            <a:endParaRPr lang="ar-SA" sz="2800" dirty="0"/>
          </a:p>
          <a:p>
            <a:pPr algn="ctr"/>
            <a:r>
              <a:rPr lang="en-GB" sz="2800" dirty="0" smtClean="0">
                <a:hlinkClick r:id="rId4"/>
              </a:rPr>
              <a:t>http</a:t>
            </a:r>
            <a:r>
              <a:rPr lang="en-GB" sz="2800" dirty="0">
                <a:hlinkClick r:id="rId4"/>
              </a:rPr>
              <a:t>://</a:t>
            </a:r>
            <a:r>
              <a:rPr lang="en-GB" sz="2800" dirty="0" smtClean="0">
                <a:hlinkClick r:id="rId4"/>
              </a:rPr>
              <a:t>en.wikinews.org/wiki/Main_Page</a:t>
            </a:r>
            <a:endParaRPr lang="en-GB" sz="2800" dirty="0" smtClean="0"/>
          </a:p>
          <a:p>
            <a:pPr marL="342900" indent="-342900" algn="ctr">
              <a:buFontTx/>
              <a:buChar char="-"/>
            </a:pPr>
            <a:r>
              <a:rPr lang="ar-SA" sz="2800" dirty="0" smtClean="0"/>
              <a:t>وضع في ويكيبيديا بعض عناصر تحريرية ، وقواعد للكتابة، وقد تم التصوت عليها عبر الموقع، وقد تم تحديد قواعد للكتابة و للتحرير، وتم اختيار قالب الهرم المقلوب كقاعدة للأخبار</a:t>
            </a:r>
          </a:p>
          <a:p>
            <a:pPr algn="ctr"/>
            <a:r>
              <a:rPr lang="ar-SA" sz="2800" dirty="0" smtClean="0"/>
              <a:t>..</a:t>
            </a:r>
          </a:p>
          <a:p>
            <a:pPr marL="342900" indent="-342900" algn="ctr">
              <a:buFontTx/>
              <a:buChar char="-"/>
            </a:pPr>
            <a:r>
              <a:rPr lang="ar-SA" sz="2800" dirty="0" smtClean="0"/>
              <a:t>قناة اليوم السابع المصورة</a:t>
            </a:r>
          </a:p>
          <a:p>
            <a:pPr marL="342900" indent="-342900" algn="ctr">
              <a:buFontTx/>
              <a:buChar cha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4" name="TextBox 3"/>
          <p:cNvSpPr txBox="1"/>
          <p:nvPr/>
        </p:nvSpPr>
        <p:spPr>
          <a:xfrm>
            <a:off x="827584" y="656692"/>
            <a:ext cx="7524328" cy="1063433"/>
          </a:xfrm>
          <a:prstGeom prst="rect">
            <a:avLst/>
          </a:prstGeom>
          <a:noFill/>
        </p:spPr>
        <p:txBody>
          <a:bodyPr wrap="square" rtlCol="0">
            <a:spAutoFit/>
          </a:bodyPr>
          <a:lstStyle/>
          <a:p>
            <a:pPr algn="ctr" rtl="1">
              <a:lnSpc>
                <a:spcPct val="150000"/>
              </a:lnSpc>
            </a:pPr>
            <a:r>
              <a:rPr lang="ar-SA" sz="4800" b="1" dirty="0" smtClean="0">
                <a:solidFill>
                  <a:schemeClr val="bg1"/>
                </a:solidFill>
                <a:latin typeface="ae_AlMothnna" pitchFamily="34" charset="-78"/>
                <a:cs typeface="ae_AlMothnna" pitchFamily="34" charset="-78"/>
              </a:rPr>
              <a:t>صحافة المواطن</a:t>
            </a:r>
            <a:endParaRPr lang="en-US" sz="4800" b="1" dirty="0" smtClean="0">
              <a:solidFill>
                <a:schemeClr val="bg1"/>
              </a:solidFill>
              <a:latin typeface="ae_AlMothnna" pitchFamily="34" charset="-78"/>
              <a:cs typeface="ae_AlMothnna" pitchFamily="34" charset="-78"/>
            </a:endParaRPr>
          </a:p>
        </p:txBody>
      </p:sp>
      <p:sp>
        <p:nvSpPr>
          <p:cNvPr id="2" name="مستطيل 1"/>
          <p:cNvSpPr/>
          <p:nvPr/>
        </p:nvSpPr>
        <p:spPr>
          <a:xfrm>
            <a:off x="611560" y="2204864"/>
            <a:ext cx="7992888" cy="440120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rtl="1"/>
            <a:r>
              <a:rPr lang="ar-SA" sz="3500" dirty="0" smtClean="0"/>
              <a:t>أن التحول الأبرز الذي حصل خلال العقد الأخير على مستوى الإعلام هو بروز ظاهرة صحافة المواطن كشكل جديد من أشكال الممارسات الصحافية غير </a:t>
            </a:r>
          </a:p>
          <a:p>
            <a:pPr algn="ctr" rtl="1"/>
            <a:r>
              <a:rPr lang="ar-SA" sz="3500" dirty="0" smtClean="0"/>
              <a:t>المهنية. </a:t>
            </a:r>
          </a:p>
          <a:p>
            <a:pPr algn="ctr" rtl="1"/>
            <a:endParaRPr lang="ar-SA" sz="3500" dirty="0" smtClean="0"/>
          </a:p>
          <a:p>
            <a:pPr algn="ctr" rtl="1"/>
            <a:r>
              <a:rPr lang="ar-SA" sz="3500" dirty="0" smtClean="0">
                <a:hlinkClick r:id="rId3"/>
              </a:rPr>
              <a:t>فيديو</a:t>
            </a:r>
            <a:endParaRPr lang="ar-SA" sz="3500" dirty="0" smtClean="0"/>
          </a:p>
          <a:p>
            <a:pPr algn="r" rtl="1"/>
            <a:r>
              <a:rPr lang="ar-SA" sz="3500" dirty="0" smtClean="0"/>
              <a:t/>
            </a:r>
            <a:br>
              <a:rPr lang="ar-SA" sz="3500" dirty="0" smtClean="0"/>
            </a:br>
            <a:endParaRPr lang="ar-SA" sz="3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9" descr="newspaper2"/>
          <p:cNvPicPr>
            <a:picLocks noChangeAspect="1" noChangeArrowheads="1"/>
          </p:cNvPicPr>
          <p:nvPr/>
        </p:nvPicPr>
        <p:blipFill>
          <a:blip r:embed="rId3" cstate="print"/>
          <a:srcRect/>
          <a:stretch>
            <a:fillRect/>
          </a:stretch>
        </p:blipFill>
        <p:spPr bwMode="auto">
          <a:xfrm>
            <a:off x="-123825" y="-166023"/>
            <a:ext cx="9393238" cy="7027863"/>
          </a:xfrm>
          <a:prstGeom prst="rect">
            <a:avLst/>
          </a:prstGeom>
          <a:noFill/>
          <a:ln w="9525">
            <a:noFill/>
            <a:miter lim="800000"/>
            <a:headEnd/>
            <a:tailEnd/>
          </a:ln>
        </p:spPr>
      </p:pic>
      <p:sp>
        <p:nvSpPr>
          <p:cNvPr id="3075" name="Text Box 10"/>
          <p:cNvSpPr txBox="1">
            <a:spLocks noChangeArrowheads="1"/>
          </p:cNvSpPr>
          <p:nvPr/>
        </p:nvSpPr>
        <p:spPr bwMode="auto">
          <a:xfrm>
            <a:off x="4005170" y="465271"/>
            <a:ext cx="1574942" cy="646331"/>
          </a:xfrm>
          <a:prstGeom prst="rect">
            <a:avLst/>
          </a:prstGeom>
          <a:noFill/>
          <a:ln w="9525">
            <a:noFill/>
            <a:miter lim="800000"/>
            <a:headEnd/>
            <a:tailEnd/>
          </a:ln>
          <a:effectLst/>
        </p:spPr>
        <p:txBody>
          <a:bodyPr wrap="square">
            <a:spAutoFit/>
          </a:bodyPr>
          <a:lstStyle/>
          <a:p>
            <a:r>
              <a:rPr lang="ar-SA" sz="3600" b="1" dirty="0" smtClean="0">
                <a:solidFill>
                  <a:srgbClr val="1C1C1C"/>
                </a:solidFill>
                <a:latin typeface="Castellar" pitchFamily="18" charset="0"/>
              </a:rPr>
              <a:t>بدايتها</a:t>
            </a:r>
            <a:endParaRPr lang="en-GB" sz="3600" b="1" dirty="0">
              <a:solidFill>
                <a:srgbClr val="1C1C1C"/>
              </a:solidFill>
              <a:latin typeface="Castellar" pitchFamily="18" charset="0"/>
            </a:endParaRPr>
          </a:p>
        </p:txBody>
      </p:sp>
      <p:sp>
        <p:nvSpPr>
          <p:cNvPr id="3077" name="Text Box 12"/>
          <p:cNvSpPr txBox="1">
            <a:spLocks noChangeArrowheads="1"/>
          </p:cNvSpPr>
          <p:nvPr/>
        </p:nvSpPr>
        <p:spPr bwMode="auto">
          <a:xfrm>
            <a:off x="7559675" y="1865313"/>
            <a:ext cx="963613" cy="274637"/>
          </a:xfrm>
          <a:prstGeom prst="rect">
            <a:avLst/>
          </a:prstGeom>
          <a:noFill/>
          <a:ln w="9525">
            <a:noFill/>
            <a:miter lim="800000"/>
            <a:headEnd/>
            <a:tailEnd/>
          </a:ln>
        </p:spPr>
        <p:txBody>
          <a:bodyPr wrap="none">
            <a:spAutoFit/>
          </a:bodyPr>
          <a:lstStyle/>
          <a:p>
            <a:r>
              <a:rPr lang="en-US" sz="1200" b="1">
                <a:solidFill>
                  <a:srgbClr val="4C4C4C"/>
                </a:solidFill>
              </a:rPr>
              <a:t>- Since 1802</a:t>
            </a:r>
          </a:p>
        </p:txBody>
      </p:sp>
      <p:sp>
        <p:nvSpPr>
          <p:cNvPr id="3080"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charset="0"/>
            </a:endParaRPr>
          </a:p>
        </p:txBody>
      </p:sp>
      <p:sp>
        <p:nvSpPr>
          <p:cNvPr id="3084" name="Rectangle 12"/>
          <p:cNvSpPr>
            <a:spLocks noChangeArrowheads="1"/>
          </p:cNvSpPr>
          <p:nvPr/>
        </p:nvSpPr>
        <p:spPr bwMode="auto">
          <a:xfrm>
            <a:off x="313086" y="1592216"/>
            <a:ext cx="8604956" cy="489364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571500" marR="0" lvl="0" indent="-57150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3600" b="0" i="0" u="none" strike="noStrike" cap="none" normalizeH="0" baseline="0" dirty="0" smtClean="0">
                <a:ln>
                  <a:noFill/>
                </a:ln>
                <a:solidFill>
                  <a:schemeClr val="tx1"/>
                </a:solidFill>
                <a:effectLst/>
                <a:latin typeface="Microsoft Uighur" pitchFamily="2" charset="-78"/>
                <a:ea typeface="ＭＳ Ｐゴシック" pitchFamily="34" charset="-128"/>
                <a:cs typeface="Microsoft Uighur" pitchFamily="2" charset="-78"/>
              </a:rPr>
              <a:t>-</a:t>
            </a:r>
            <a:r>
              <a:rPr kumimoji="0" lang="ar-SA" sz="3600" b="0" i="0" u="none" strike="noStrike" cap="none" normalizeH="0" baseline="0" dirty="0" smtClean="0">
                <a:ln>
                  <a:noFill/>
                </a:ln>
                <a:solidFill>
                  <a:schemeClr val="bg1"/>
                </a:solidFill>
                <a:effectLst/>
                <a:latin typeface="Microsoft Uighur" pitchFamily="2" charset="-78"/>
                <a:ea typeface="ＭＳ Ｐゴシック" pitchFamily="34" charset="-128"/>
                <a:cs typeface="Microsoft Uighur" pitchFamily="2" charset="-78"/>
              </a:rPr>
              <a:t>يعزي</a:t>
            </a:r>
            <a:r>
              <a:rPr kumimoji="0" lang="ar-SA" sz="3600" b="0" i="0" u="none" strike="noStrike" cap="none" normalizeH="0" dirty="0" smtClean="0">
                <a:ln>
                  <a:noFill/>
                </a:ln>
                <a:solidFill>
                  <a:schemeClr val="bg1"/>
                </a:solidFill>
                <a:effectLst/>
                <a:latin typeface="Microsoft Uighur" pitchFamily="2" charset="-78"/>
                <a:ea typeface="ＭＳ Ｐゴシック" pitchFamily="34" charset="-128"/>
                <a:cs typeface="Microsoft Uighur" pitchFamily="2" charset="-78"/>
              </a:rPr>
              <a:t> بعض الباحثين لظهور صحافة المواطن </a:t>
            </a:r>
            <a:r>
              <a:rPr kumimoji="0" lang="ar-SA" sz="3600" b="0" i="0" u="sng" strike="noStrike" cap="none" normalizeH="0" dirty="0" smtClean="0">
                <a:ln>
                  <a:noFill/>
                </a:ln>
                <a:solidFill>
                  <a:schemeClr val="bg1"/>
                </a:solidFill>
                <a:effectLst/>
                <a:latin typeface="Microsoft Uighur" pitchFamily="2" charset="-78"/>
                <a:ea typeface="ＭＳ Ｐゴシック" pitchFamily="34" charset="-128"/>
                <a:cs typeface="Microsoft Uighur" pitchFamily="2" charset="-78"/>
              </a:rPr>
              <a:t>كفكرة</a:t>
            </a:r>
            <a:r>
              <a:rPr kumimoji="0" lang="ar-SA" sz="3600" b="0" i="0" u="none" strike="noStrike" cap="none" normalizeH="0" dirty="0" smtClean="0">
                <a:ln>
                  <a:noFill/>
                </a:ln>
                <a:solidFill>
                  <a:schemeClr val="bg1"/>
                </a:solidFill>
                <a:effectLst/>
                <a:latin typeface="Microsoft Uighur" pitchFamily="2" charset="-78"/>
                <a:ea typeface="ＭＳ Ｐゴシック" pitchFamily="34" charset="-128"/>
                <a:cs typeface="Microsoft Uighur" pitchFamily="2" charset="-78"/>
              </a:rPr>
              <a:t> منذ العام </a:t>
            </a:r>
            <a:r>
              <a:rPr kumimoji="0" lang="ar-SA" sz="3600" b="1" i="0" u="none" strike="noStrike" cap="none" normalizeH="0" dirty="0" smtClean="0">
                <a:ln>
                  <a:noFill/>
                </a:ln>
                <a:solidFill>
                  <a:schemeClr val="bg1"/>
                </a:solidFill>
                <a:effectLst/>
                <a:latin typeface="Microsoft Uighur" pitchFamily="2" charset="-78"/>
                <a:ea typeface="ＭＳ Ｐゴシック" pitchFamily="34" charset="-128"/>
                <a:cs typeface="Microsoft Uighur" pitchFamily="2" charset="-78"/>
              </a:rPr>
              <a:t>1988</a:t>
            </a:r>
            <a:r>
              <a:rPr kumimoji="0" lang="ar-SA" sz="3600" b="0" i="0" u="none" strike="noStrike" cap="none" normalizeH="0" dirty="0" smtClean="0">
                <a:ln>
                  <a:noFill/>
                </a:ln>
                <a:solidFill>
                  <a:schemeClr val="bg1"/>
                </a:solidFill>
                <a:effectLst/>
                <a:latin typeface="Microsoft Uighur" pitchFamily="2" charset="-78"/>
                <a:ea typeface="ＭＳ Ｐゴシック" pitchFamily="34" charset="-128"/>
                <a:cs typeface="Microsoft Uighur" pitchFamily="2" charset="-78"/>
              </a:rPr>
              <a:t>، حين حاول عدد من الصحافيين إشراك الرأي العام في القضايا السياسية، ثم ظهرت بعد ذلك أعمدة القراء، والتعليقات ، وذلك لتغطية ما لم تستطع الصحافة الاحترافية تغطيتها .</a:t>
            </a:r>
          </a:p>
          <a:p>
            <a:pPr marL="457200" lvl="0" indent="-457200" algn="r" rtl="1">
              <a:buFont typeface="Arial" pitchFamily="34" charset="0"/>
              <a:buChar char="•"/>
            </a:pPr>
            <a:r>
              <a:rPr lang="ar-SA" sz="2800" dirty="0" smtClean="0"/>
              <a:t>البداية </a:t>
            </a:r>
            <a:r>
              <a:rPr lang="ar-SA" sz="2800" dirty="0"/>
              <a:t>الحقيقة لصحافة المواطن كانت في عام </a:t>
            </a:r>
            <a:r>
              <a:rPr lang="ar-SA" sz="2800" b="1" dirty="0"/>
              <a:t>1999</a:t>
            </a:r>
            <a:r>
              <a:rPr lang="ar-SA" sz="2800" dirty="0"/>
              <a:t> عندما عجزت وسائل الإعلام التقليدية عن تغطية المظاهرات المحتجة على انعقاد اجتماع منظمة التجارة العالمية وفق تطلعات الجمهور، فركّزت على إعاقتهم لحركة المرور دون الإشارة لمطالبهم من المنظمة العالمية، وظهرت حينها حركة تُسمى «</a:t>
            </a:r>
            <a:r>
              <a:rPr lang="ar-SA" sz="2800" dirty="0" err="1"/>
              <a:t>إندي</a:t>
            </a:r>
            <a:r>
              <a:rPr lang="ar-SA" sz="2800" dirty="0"/>
              <a:t> ميديا» وتشير إلى مفهوم إعلام مستقل عن الإعلام التقليدي</a:t>
            </a:r>
            <a:r>
              <a:rPr lang="ar-SA" sz="2800" dirty="0" smtClean="0"/>
              <a:t>.</a:t>
            </a:r>
            <a:r>
              <a:rPr lang="en-GB" sz="2800" dirty="0" smtClean="0">
                <a:latin typeface="Microsoft Uighur" pitchFamily="2" charset="-78"/>
                <a:ea typeface="ＭＳ Ｐゴシック" pitchFamily="34" charset="-128"/>
                <a:cs typeface="Microsoft Uighur" pitchFamily="2" charset="-78"/>
              </a:rPr>
              <a:t> </a:t>
            </a:r>
            <a:endParaRPr kumimoji="0" lang="ar-SA" sz="2800" b="0" i="0" u="none" strike="noStrike" cap="none" normalizeH="0" baseline="0" dirty="0" smtClean="0">
              <a:ln>
                <a:noFill/>
              </a:ln>
              <a:solidFill>
                <a:schemeClr val="tx1"/>
              </a:solidFill>
              <a:effectLs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9" descr="newspaper2"/>
          <p:cNvPicPr>
            <a:picLocks noChangeAspect="1" noChangeArrowheads="1"/>
          </p:cNvPicPr>
          <p:nvPr/>
        </p:nvPicPr>
        <p:blipFill>
          <a:blip r:embed="rId2" cstate="print"/>
          <a:srcRect/>
          <a:stretch>
            <a:fillRect/>
          </a:stretch>
        </p:blipFill>
        <p:spPr bwMode="auto">
          <a:xfrm>
            <a:off x="0" y="-169863"/>
            <a:ext cx="9393238" cy="7027863"/>
          </a:xfrm>
          <a:prstGeom prst="rect">
            <a:avLst/>
          </a:prstGeom>
          <a:noFill/>
          <a:ln w="9525">
            <a:noFill/>
            <a:miter lim="800000"/>
            <a:headEnd/>
            <a:tailEnd/>
          </a:ln>
        </p:spPr>
      </p:pic>
      <p:sp>
        <p:nvSpPr>
          <p:cNvPr id="2" name="مستطيل 1"/>
          <p:cNvSpPr/>
          <p:nvPr/>
        </p:nvSpPr>
        <p:spPr>
          <a:xfrm>
            <a:off x="611560" y="2456795"/>
            <a:ext cx="7992888" cy="1169551"/>
          </a:xfrm>
          <a:prstGeom prst="rect">
            <a:avLst/>
          </a:prstGeom>
        </p:spPr>
        <p:txBody>
          <a:bodyPr wrap="square">
            <a:spAutoFit/>
          </a:bodyPr>
          <a:lstStyle/>
          <a:p>
            <a:pPr algn="ctr" rtl="1"/>
            <a:r>
              <a:rPr lang="ar-SA" sz="3500" dirty="0" smtClean="0"/>
              <a:t/>
            </a:r>
            <a:br>
              <a:rPr lang="ar-SA" sz="3500" dirty="0" smtClean="0"/>
            </a:br>
            <a:endParaRPr lang="ar-SA" sz="3500" dirty="0"/>
          </a:p>
        </p:txBody>
      </p:sp>
      <p:sp>
        <p:nvSpPr>
          <p:cNvPr id="5" name="Rectangle 4"/>
          <p:cNvSpPr/>
          <p:nvPr/>
        </p:nvSpPr>
        <p:spPr>
          <a:xfrm>
            <a:off x="287524" y="1117967"/>
            <a:ext cx="8856476" cy="501675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r" rtl="1"/>
            <a:r>
              <a:rPr lang="ar-SA" sz="3200" dirty="0" smtClean="0">
                <a:latin typeface="Microsoft Uighur" pitchFamily="2" charset="-78"/>
                <a:ea typeface="ＭＳ Ｐゴシック" pitchFamily="34" charset="-128"/>
                <a:cs typeface="Microsoft Uighur" pitchFamily="2" charset="-78"/>
              </a:rPr>
              <a:t>- بدأ مصطلح (صحافة المواطن) بالظهور </a:t>
            </a:r>
            <a:r>
              <a:rPr lang="ar-SA" sz="3200" u="sng" dirty="0" smtClean="0">
                <a:latin typeface="Microsoft Uighur" pitchFamily="2" charset="-78"/>
                <a:ea typeface="ＭＳ Ｐゴシック" pitchFamily="34" charset="-128"/>
                <a:cs typeface="Microsoft Uighur" pitchFamily="2" charset="-78"/>
              </a:rPr>
              <a:t>فعلياً</a:t>
            </a:r>
            <a:r>
              <a:rPr lang="ar-SA" sz="3200" dirty="0" smtClean="0">
                <a:latin typeface="Microsoft Uighur" pitchFamily="2" charset="-78"/>
                <a:ea typeface="ＭＳ Ｐゴシック" pitchFamily="34" charset="-128"/>
                <a:cs typeface="Microsoft Uighur" pitchFamily="2" charset="-78"/>
              </a:rPr>
              <a:t> بعد أحداث كارثة </a:t>
            </a:r>
            <a:r>
              <a:rPr lang="ar-SA" sz="3200" dirty="0" smtClean="0">
                <a:solidFill>
                  <a:schemeClr val="bg1"/>
                </a:solidFill>
                <a:latin typeface="Microsoft Uighur" pitchFamily="2" charset="-78"/>
                <a:ea typeface="ＭＳ Ｐゴシック" pitchFamily="34" charset="-128"/>
                <a:cs typeface="Microsoft Uighur" pitchFamily="2" charset="-78"/>
              </a:rPr>
              <a:t>تسونامي</a:t>
            </a:r>
            <a:r>
              <a:rPr lang="ar-SA" sz="3200" dirty="0" smtClean="0">
                <a:latin typeface="Microsoft Uighur" pitchFamily="2" charset="-78"/>
                <a:ea typeface="ＭＳ Ｐゴシック" pitchFamily="34" charset="-128"/>
                <a:cs typeface="Microsoft Uighur" pitchFamily="2" charset="-78"/>
              </a:rPr>
              <a:t> في ديسمبر عام 2004 ، حيث كانت اللقطات التي التقطها مواطنون عاديون هي المادة التي غذت وسائل الإعلام</a:t>
            </a:r>
          </a:p>
          <a:p>
            <a:pPr marL="457200" lvl="0" indent="-457200" algn="r" rtl="1">
              <a:buFontTx/>
              <a:buChar char="-"/>
            </a:pPr>
            <a:r>
              <a:rPr lang="ar-SA" sz="3200" dirty="0" smtClean="0">
                <a:latin typeface="Microsoft Uighur" pitchFamily="2" charset="-78"/>
                <a:ea typeface="ＭＳ Ｐゴシック" pitchFamily="34" charset="-128"/>
                <a:cs typeface="Microsoft Uighur" pitchFamily="2" charset="-78"/>
              </a:rPr>
              <a:t>وقد علقت صحيفة </a:t>
            </a:r>
            <a:r>
              <a:rPr lang="ar-SA" sz="3200" dirty="0" err="1" smtClean="0">
                <a:latin typeface="Microsoft Uighur" pitchFamily="2" charset="-78"/>
                <a:ea typeface="ＭＳ Ｐゴシック" pitchFamily="34" charset="-128"/>
                <a:cs typeface="Microsoft Uighur" pitchFamily="2" charset="-78"/>
              </a:rPr>
              <a:t>الإندبندت</a:t>
            </a:r>
            <a:r>
              <a:rPr lang="ar-SA" sz="3200" dirty="0" smtClean="0">
                <a:latin typeface="Microsoft Uighur" pitchFamily="2" charset="-78"/>
                <a:ea typeface="ＭＳ Ｐゴシック" pitchFamily="34" charset="-128"/>
                <a:cs typeface="Microsoft Uighur" pitchFamily="2" charset="-78"/>
              </a:rPr>
              <a:t> البريطانية في ديسمبر من العام 2005 "بالفعل أنه لحدث غير مسبوق أن تعتمد وسائل الإعلام وبالأخص التلفاز على ما يبثه لهم الأفراد، حيث كان المراسلون يقفون في المطارات ليأخذوا اللقطات التي لدى الأفراد، لم يذهبوا إلى موقع الحدث.</a:t>
            </a:r>
          </a:p>
          <a:p>
            <a:pPr marL="457200" lvl="0" indent="-457200" algn="r" rtl="1">
              <a:buFontTx/>
              <a:buChar char="-"/>
            </a:pPr>
            <a:r>
              <a:rPr lang="ar-SA" sz="3200" dirty="0" smtClean="0">
                <a:latin typeface="Microsoft Uighur" pitchFamily="2" charset="-78"/>
                <a:ea typeface="ＭＳ Ｐゴシック" pitchFamily="34" charset="-128"/>
                <a:cs typeface="Microsoft Uighur" pitchFamily="2" charset="-78"/>
              </a:rPr>
              <a:t>وقد ألف دان </a:t>
            </a:r>
            <a:r>
              <a:rPr lang="ar-SA" sz="3200" dirty="0" err="1" smtClean="0">
                <a:latin typeface="Microsoft Uighur" pitchFamily="2" charset="-78"/>
                <a:ea typeface="ＭＳ Ｐゴシック" pitchFamily="34" charset="-128"/>
                <a:cs typeface="Microsoft Uighur" pitchFamily="2" charset="-78"/>
              </a:rPr>
              <a:t>جليمور</a:t>
            </a:r>
            <a:r>
              <a:rPr lang="ar-SA" sz="3200" dirty="0" smtClean="0">
                <a:latin typeface="Microsoft Uighur" pitchFamily="2" charset="-78"/>
                <a:ea typeface="ＭＳ Ｐゴシック" pitchFamily="34" charset="-128"/>
                <a:cs typeface="Microsoft Uighur" pitchFamily="2" charset="-78"/>
              </a:rPr>
              <a:t> كتاباً رصد الظاهرة أسماه : </a:t>
            </a:r>
            <a:r>
              <a:rPr lang="en-GB" sz="3200" dirty="0" smtClean="0">
                <a:latin typeface="Microsoft Uighur" pitchFamily="2" charset="-78"/>
                <a:ea typeface="ＭＳ Ｐゴシック" pitchFamily="34" charset="-128"/>
                <a:cs typeface="Microsoft Uighur" pitchFamily="2" charset="-78"/>
              </a:rPr>
              <a:t>we the media</a:t>
            </a:r>
          </a:p>
          <a:p>
            <a:pPr marL="457200" lvl="0" indent="-457200" algn="r" rtl="1">
              <a:buFont typeface="Arial" panose="020B0604020202020204" pitchFamily="34" charset="0"/>
              <a:buChar char="•"/>
            </a:pPr>
            <a:r>
              <a:rPr lang="ar-SA" sz="3200" dirty="0" smtClean="0">
                <a:latin typeface="Microsoft Uighur" pitchFamily="2" charset="-78"/>
                <a:ea typeface="ＭＳ Ｐゴシック" pitchFamily="34" charset="-128"/>
                <a:cs typeface="Microsoft Uighur" pitchFamily="2" charset="-78"/>
              </a:rPr>
              <a:t>ومن العبارات المشهورة عبارة :إنني مواطن أولاً،</a:t>
            </a:r>
          </a:p>
          <a:p>
            <a:pPr lvl="0" algn="r" rtl="1"/>
            <a:r>
              <a:rPr lang="ar-SA" sz="3200" dirty="0" smtClean="0">
                <a:latin typeface="Microsoft Uighur" pitchFamily="2" charset="-78"/>
                <a:ea typeface="ＭＳ Ｐゴシック" pitchFamily="34" charset="-128"/>
                <a:cs typeface="Microsoft Uighur" pitchFamily="2" charset="-78"/>
              </a:rPr>
              <a:t> ثم صحفي ثانياً»</a:t>
            </a:r>
            <a:endParaRPr lang="ar-SA" sz="3200" dirty="0">
              <a:latin typeface="Microsoft Uighur" pitchFamily="2" charset="-78"/>
              <a:ea typeface="ＭＳ Ｐゴシック" pitchFamily="34" charset="-128"/>
              <a:cs typeface="Microsoft Uighur" pitchFamily="2" charset="-78"/>
            </a:endParaRPr>
          </a:p>
        </p:txBody>
      </p:sp>
      <p:pic>
        <p:nvPicPr>
          <p:cNvPr id="1026" name="Picture 2" descr="http://akamaicovers.oreilly.com/images/9780596007331/c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210049"/>
            <a:ext cx="17145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919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3964" y="2348880"/>
            <a:ext cx="9220794" cy="707886"/>
          </a:xfrm>
          <a:prstGeom prst="rect">
            <a:avLst/>
          </a:prstGeom>
        </p:spPr>
        <p:txBody>
          <a:bodyPr wrap="none">
            <a:spAutoFit/>
          </a:bodyPr>
          <a:lstStyle/>
          <a:p>
            <a:pPr algn="r" rtl="1">
              <a:buNone/>
            </a:pPr>
            <a:r>
              <a:rPr lang="ar-SA" sz="4000" b="1" i="1" dirty="0" smtClean="0">
                <a:solidFill>
                  <a:schemeClr val="bg1"/>
                </a:solidFill>
                <a:latin typeface="Arial" pitchFamily="34" charset="0"/>
                <a:cs typeface="Arial" pitchFamily="34" charset="0"/>
              </a:rPr>
              <a:t>سمي بعض الأحداث التي برز </a:t>
            </a:r>
            <a:r>
              <a:rPr lang="ar-SA" sz="4000" b="1" i="1" dirty="0">
                <a:solidFill>
                  <a:schemeClr val="bg1"/>
                </a:solidFill>
                <a:latin typeface="Arial" pitchFamily="34" charset="0"/>
                <a:cs typeface="Arial" pitchFamily="34" charset="0"/>
              </a:rPr>
              <a:t>فيها المواطن الصحفي </a:t>
            </a:r>
            <a:r>
              <a:rPr lang="ar-SA" sz="4000" b="1" i="1" dirty="0" smtClean="0">
                <a:solidFill>
                  <a:schemeClr val="bg1"/>
                </a:solidFill>
                <a:latin typeface="Arial" pitchFamily="34" charset="0"/>
                <a:cs typeface="Arial" pitchFamily="34" charset="0"/>
              </a:rPr>
              <a:t>؟؟</a:t>
            </a:r>
            <a:endParaRPr lang="ar-SA" sz="4000" b="1" i="1" dirty="0">
              <a:solidFill>
                <a:schemeClr val="bg1"/>
              </a:solidFill>
              <a:latin typeface="Arial" pitchFamily="34" charset="0"/>
              <a:cs typeface="Arial" pitchFamily="34" charset="0"/>
            </a:endParaRPr>
          </a:p>
        </p:txBody>
      </p:sp>
      <p:sp>
        <p:nvSpPr>
          <p:cNvPr id="4" name="عنوان 3"/>
          <p:cNvSpPr>
            <a:spLocks noGrp="1"/>
          </p:cNvSpPr>
          <p:nvPr>
            <p:ph type="title"/>
          </p:nvPr>
        </p:nvSpPr>
        <p:spPr/>
        <p:txBody>
          <a:bodyPr/>
          <a:lstStyle/>
          <a:p>
            <a:endParaRPr lang="ar-SA"/>
          </a:p>
        </p:txBody>
      </p:sp>
      <p:sp>
        <p:nvSpPr>
          <p:cNvPr id="5" name="عنصر نائب للمحتوى 4"/>
          <p:cNvSpPr>
            <a:spLocks noGrp="1"/>
          </p:cNvSpPr>
          <p:nvPr>
            <p:ph sz="quarter" idx="1"/>
          </p:nvPr>
        </p:nvSpPr>
        <p:spPr/>
        <p:style>
          <a:lnRef idx="3">
            <a:schemeClr val="lt1"/>
          </a:lnRef>
          <a:fillRef idx="1">
            <a:schemeClr val="accent2"/>
          </a:fillRef>
          <a:effectRef idx="1">
            <a:schemeClr val="accent2"/>
          </a:effectRef>
          <a:fontRef idx="minor">
            <a:schemeClr val="lt1"/>
          </a:fontRef>
        </p:style>
        <p:txBody>
          <a:bodyPr>
            <a:normAutofit/>
          </a:bodyPr>
          <a:lstStyle/>
          <a:p>
            <a:pPr marL="0" indent="0" algn="ctr">
              <a:buNone/>
            </a:pPr>
            <a:endParaRPr lang="ar-SA" sz="4000" dirty="0" smtClean="0"/>
          </a:p>
          <a:p>
            <a:pPr marL="0" indent="0" algn="ctr">
              <a:buNone/>
            </a:pPr>
            <a:endParaRPr lang="ar-SA" sz="4000" dirty="0"/>
          </a:p>
          <a:p>
            <a:pPr marL="0" indent="0" algn="ctr">
              <a:buNone/>
            </a:pPr>
            <a:r>
              <a:rPr lang="ar-SA" sz="4000" dirty="0" smtClean="0"/>
              <a:t>سمي أهم الأحداث التي ظهرت فيها صحافة المواطن ؟؟</a:t>
            </a:r>
            <a:endParaRPr lang="ar-SA" sz="4000" dirty="0"/>
          </a:p>
        </p:txBody>
      </p:sp>
    </p:spTree>
    <p:extLst>
      <p:ext uri="{BB962C8B-B14F-4D97-AF65-F5344CB8AC3E}">
        <p14:creationId xmlns:p14="http://schemas.microsoft.com/office/powerpoint/2010/main" val="2751438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9" descr="newspaper2"/>
          <p:cNvPicPr>
            <a:picLocks noChangeAspect="1" noChangeArrowheads="1"/>
          </p:cNvPicPr>
          <p:nvPr/>
        </p:nvPicPr>
        <p:blipFill>
          <a:blip r:embed="rId2" cstate="print"/>
          <a:srcRect/>
          <a:stretch>
            <a:fillRect/>
          </a:stretch>
        </p:blipFill>
        <p:spPr bwMode="auto">
          <a:xfrm>
            <a:off x="-123825" y="-171450"/>
            <a:ext cx="9393238" cy="7027863"/>
          </a:xfrm>
          <a:prstGeom prst="rect">
            <a:avLst/>
          </a:prstGeom>
          <a:noFill/>
          <a:ln w="9525">
            <a:noFill/>
            <a:miter lim="800000"/>
            <a:headEnd/>
            <a:tailEnd/>
          </a:ln>
        </p:spPr>
      </p:pic>
      <p:sp>
        <p:nvSpPr>
          <p:cNvPr id="2" name="عنوان 1"/>
          <p:cNvSpPr>
            <a:spLocks noGrp="1"/>
          </p:cNvSpPr>
          <p:nvPr>
            <p:ph type="title"/>
          </p:nvPr>
        </p:nvSpPr>
        <p:spPr>
          <a:xfrm>
            <a:off x="685800" y="773832"/>
            <a:ext cx="7772400" cy="1143000"/>
          </a:xfrm>
        </p:spPr>
        <p:txBody>
          <a:bodyPr>
            <a:normAutofit fontScale="90000"/>
          </a:bodyPr>
          <a:lstStyle/>
          <a:p>
            <a:r>
              <a:rPr lang="ar-SA" b="1" dirty="0" smtClean="0"/>
              <a:t>أحداث لعبت فيها صحافة المواطن دورا كبيراً</a:t>
            </a:r>
            <a:endParaRPr lang="ar-SA" b="1" dirty="0"/>
          </a:p>
        </p:txBody>
      </p:sp>
      <p:sp>
        <p:nvSpPr>
          <p:cNvPr id="3" name="عنصر نائب للمحتوى 2"/>
          <p:cNvSpPr>
            <a:spLocks noGrp="1"/>
          </p:cNvSpPr>
          <p:nvPr>
            <p:ph sz="quarter" idx="1"/>
          </p:nvPr>
        </p:nvSpPr>
        <p:spPr>
          <a:xfrm>
            <a:off x="935596" y="980728"/>
            <a:ext cx="7740860" cy="5662972"/>
          </a:xfrm>
        </p:spPr>
        <p:style>
          <a:lnRef idx="3">
            <a:schemeClr val="lt1"/>
          </a:lnRef>
          <a:fillRef idx="1">
            <a:schemeClr val="accent2"/>
          </a:fillRef>
          <a:effectRef idx="1">
            <a:schemeClr val="accent2"/>
          </a:effectRef>
          <a:fontRef idx="minor">
            <a:schemeClr val="lt1"/>
          </a:fontRef>
        </p:style>
        <p:txBody>
          <a:bodyPr>
            <a:noAutofit/>
          </a:bodyPr>
          <a:lstStyle/>
          <a:p>
            <a:pPr algn="r" rtl="1">
              <a:buNone/>
            </a:pPr>
            <a:endParaRPr lang="ar-SA" sz="3200" b="1" dirty="0">
              <a:latin typeface="Arial" pitchFamily="34" charset="0"/>
              <a:cs typeface="Arial" pitchFamily="34" charset="0"/>
            </a:endParaRPr>
          </a:p>
          <a:p>
            <a:pPr algn="r" rtl="1">
              <a:buNone/>
            </a:pPr>
            <a:r>
              <a:rPr lang="ar-SA" sz="3200" b="1" dirty="0" smtClean="0">
                <a:latin typeface="Arial" pitchFamily="34" charset="0"/>
                <a:cs typeface="Arial" pitchFamily="34" charset="0"/>
              </a:rPr>
              <a:t>1- </a:t>
            </a:r>
            <a:r>
              <a:rPr lang="ar-SA" sz="3200" b="1" dirty="0" smtClean="0">
                <a:latin typeface="Arial" pitchFamily="34" charset="0"/>
                <a:cs typeface="Arial" pitchFamily="34" charset="0"/>
              </a:rPr>
              <a:t>احداث </a:t>
            </a:r>
            <a:r>
              <a:rPr lang="ar-SA" sz="3200" b="1" dirty="0" err="1" smtClean="0">
                <a:latin typeface="Arial" pitchFamily="34" charset="0"/>
                <a:cs typeface="Arial" pitchFamily="34" charset="0"/>
              </a:rPr>
              <a:t>التوسونامي</a:t>
            </a:r>
            <a:r>
              <a:rPr lang="ar-SA" sz="3200" b="1" dirty="0" smtClean="0">
                <a:latin typeface="Arial" pitchFamily="34" charset="0"/>
                <a:cs typeface="Arial" pitchFamily="34" charset="0"/>
              </a:rPr>
              <a:t> في جنوب شرق آسيا </a:t>
            </a:r>
            <a:r>
              <a:rPr lang="ar-SA" sz="3200" b="1" dirty="0" smtClean="0">
                <a:latin typeface="Arial" pitchFamily="34" charset="0"/>
                <a:cs typeface="Arial" pitchFamily="34" charset="0"/>
              </a:rPr>
              <a:t>.</a:t>
            </a:r>
          </a:p>
          <a:p>
            <a:pPr algn="r" rtl="1">
              <a:buNone/>
            </a:pPr>
            <a:r>
              <a:rPr lang="ar-SA" sz="3200" b="1" dirty="0" smtClean="0">
                <a:latin typeface="Arial" pitchFamily="34" charset="0"/>
                <a:cs typeface="Arial" pitchFamily="34" charset="0"/>
              </a:rPr>
              <a:t>2- تفجيرات لندن .</a:t>
            </a:r>
          </a:p>
          <a:p>
            <a:pPr algn="r" rtl="1">
              <a:buNone/>
            </a:pPr>
            <a:r>
              <a:rPr lang="ar-SA" sz="3200" b="1" dirty="0" smtClean="0">
                <a:latin typeface="Arial" pitchFamily="34" charset="0"/>
                <a:cs typeface="Arial" pitchFamily="34" charset="0"/>
              </a:rPr>
              <a:t>3-اعصار كاترينا وساندي بأمريكا . </a:t>
            </a:r>
          </a:p>
          <a:p>
            <a:pPr algn="r" rtl="1">
              <a:buNone/>
            </a:pPr>
            <a:r>
              <a:rPr lang="ar-SA" sz="3200" b="1" dirty="0" smtClean="0">
                <a:latin typeface="Arial" pitchFamily="34" charset="0"/>
                <a:cs typeface="Arial" pitchFamily="34" charset="0"/>
              </a:rPr>
              <a:t>4-سيول </a:t>
            </a:r>
            <a:r>
              <a:rPr lang="ar-SA" sz="3200" b="1" dirty="0" smtClean="0">
                <a:latin typeface="Arial" pitchFamily="34" charset="0"/>
                <a:cs typeface="Arial" pitchFamily="34" charset="0"/>
              </a:rPr>
              <a:t>جدة 1430-1431</a:t>
            </a:r>
          </a:p>
          <a:p>
            <a:pPr algn="r" rtl="1">
              <a:buNone/>
            </a:pPr>
            <a:r>
              <a:rPr lang="ar-SA" sz="3200" b="1" dirty="0" smtClean="0">
                <a:latin typeface="Arial" pitchFamily="34" charset="0"/>
                <a:cs typeface="Arial" pitchFamily="34" charset="0"/>
              </a:rPr>
              <a:t>5-الفتيلة التي اشعلت ثورة اسقاط النظام في </a:t>
            </a:r>
            <a:r>
              <a:rPr lang="ar-SA" sz="3200" b="1" dirty="0" err="1" smtClean="0">
                <a:latin typeface="Arial" pitchFamily="34" charset="0"/>
                <a:cs typeface="Arial" pitchFamily="34" charset="0"/>
              </a:rPr>
              <a:t>تونس .</a:t>
            </a:r>
            <a:endParaRPr lang="ar-SA" sz="3200" b="1" dirty="0" smtClean="0">
              <a:latin typeface="Arial" pitchFamily="34" charset="0"/>
              <a:cs typeface="Arial" pitchFamily="34" charset="0"/>
            </a:endParaRPr>
          </a:p>
          <a:p>
            <a:pPr algn="r" rtl="1">
              <a:buNone/>
            </a:pPr>
            <a:r>
              <a:rPr lang="ar-SA" sz="3200" b="1" dirty="0" smtClean="0">
                <a:latin typeface="Arial" pitchFamily="34" charset="0"/>
                <a:cs typeface="Arial" pitchFamily="34" charset="0"/>
              </a:rPr>
              <a:t>6-ايضا هي الفتيلة التي اسقطت النظام في مصر . </a:t>
            </a:r>
          </a:p>
          <a:p>
            <a:pPr algn="r" rtl="1">
              <a:buNone/>
            </a:pPr>
            <a:r>
              <a:rPr lang="ar-SA" sz="3200" b="1" dirty="0" smtClean="0">
                <a:latin typeface="Arial" pitchFamily="34" charset="0"/>
                <a:cs typeface="Arial" pitchFamily="34" charset="0"/>
              </a:rPr>
              <a:t>7- نقل لحظة الإطاحة بصدام حسين</a:t>
            </a:r>
            <a:endParaRPr lang="ar-SA"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9" descr="newspaperold"/>
          <p:cNvPicPr>
            <a:picLocks noChangeAspect="1" noChangeArrowheads="1"/>
          </p:cNvPicPr>
          <p:nvPr/>
        </p:nvPicPr>
        <p:blipFill>
          <a:blip r:embed="rId3" cstate="print"/>
          <a:srcRect/>
          <a:stretch>
            <a:fillRect/>
          </a:stretch>
        </p:blipFill>
        <p:spPr bwMode="auto">
          <a:xfrm>
            <a:off x="-125413" y="-85725"/>
            <a:ext cx="9396413" cy="7029450"/>
          </a:xfrm>
          <a:prstGeom prst="rect">
            <a:avLst/>
          </a:prstGeom>
          <a:solidFill>
            <a:srgbClr val="E6E6E6"/>
          </a:solidFill>
          <a:ln w="9525">
            <a:noFill/>
            <a:miter lim="800000"/>
            <a:headEnd/>
            <a:tailEnd/>
          </a:ln>
        </p:spPr>
      </p:pic>
      <p:sp>
        <p:nvSpPr>
          <p:cNvPr id="4100"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charset="0"/>
            </a:endParaRPr>
          </a:p>
        </p:txBody>
      </p:sp>
      <p:sp>
        <p:nvSpPr>
          <p:cNvPr id="4104" name="Rectangle 4"/>
          <p:cNvSpPr>
            <a:spLocks noChangeArrowheads="1"/>
          </p:cNvSpPr>
          <p:nvPr/>
        </p:nvSpPr>
        <p:spPr bwMode="auto">
          <a:xfrm>
            <a:off x="287524" y="3121025"/>
            <a:ext cx="8621527" cy="3595688"/>
          </a:xfrm>
          <a:prstGeom prst="rect">
            <a:avLst/>
          </a:prstGeom>
          <a:solidFill>
            <a:srgbClr val="CFC6AD"/>
          </a:solidFill>
          <a:ln w="9525">
            <a:solidFill>
              <a:schemeClr val="tx1"/>
            </a:solidFill>
            <a:miter lim="800000"/>
            <a:headEnd/>
            <a:tailEnd/>
          </a:ln>
        </p:spPr>
        <p:txBody>
          <a:bodyPr wrap="none" anchor="ctr"/>
          <a:lstStyle/>
          <a:p>
            <a:endParaRPr lang="en-GB"/>
          </a:p>
        </p:txBody>
      </p:sp>
      <p:pic>
        <p:nvPicPr>
          <p:cNvPr id="4105" name="Picture 8" descr="shadow"/>
          <p:cNvPicPr>
            <a:picLocks noChangeAspect="1" noChangeArrowheads="1"/>
          </p:cNvPicPr>
          <p:nvPr/>
        </p:nvPicPr>
        <p:blipFill>
          <a:blip r:embed="rId4" cstate="print"/>
          <a:srcRect/>
          <a:stretch>
            <a:fillRect/>
          </a:stretch>
        </p:blipFill>
        <p:spPr bwMode="auto">
          <a:xfrm>
            <a:off x="0" y="4987925"/>
            <a:ext cx="1714500" cy="1870075"/>
          </a:xfrm>
          <a:prstGeom prst="rect">
            <a:avLst/>
          </a:prstGeom>
          <a:noFill/>
          <a:ln w="9525">
            <a:noFill/>
            <a:miter lim="800000"/>
            <a:headEnd/>
            <a:tailEnd/>
          </a:ln>
        </p:spPr>
      </p:pic>
      <p:sp>
        <p:nvSpPr>
          <p:cNvPr id="4106" name="Text Box 3"/>
          <p:cNvSpPr txBox="1">
            <a:spLocks noChangeArrowheads="1"/>
          </p:cNvSpPr>
          <p:nvPr/>
        </p:nvSpPr>
        <p:spPr bwMode="auto">
          <a:xfrm>
            <a:off x="4824028" y="2348880"/>
            <a:ext cx="4011034" cy="707886"/>
          </a:xfrm>
          <a:prstGeom prst="rect">
            <a:avLst/>
          </a:prstGeom>
          <a:noFill/>
          <a:ln w="9525">
            <a:noFill/>
            <a:miter lim="800000"/>
            <a:headEnd/>
            <a:tailEnd/>
          </a:ln>
        </p:spPr>
        <p:txBody>
          <a:bodyPr wrap="none">
            <a:spAutoFit/>
          </a:bodyPr>
          <a:lstStyle/>
          <a:p>
            <a:pPr algn="r" rtl="1"/>
            <a:r>
              <a:rPr lang="ar-SA" sz="4000" b="1" dirty="0" err="1" smtClean="0">
                <a:solidFill>
                  <a:srgbClr val="4C4C4C"/>
                </a:solidFill>
              </a:rPr>
              <a:t>ماهي</a:t>
            </a:r>
            <a:r>
              <a:rPr lang="ar-SA" sz="4000" b="1" dirty="0" smtClean="0">
                <a:solidFill>
                  <a:srgbClr val="4C4C4C"/>
                </a:solidFill>
              </a:rPr>
              <a:t> صحافة المواطن؟</a:t>
            </a:r>
            <a:endParaRPr lang="en-US" sz="4000" b="1" dirty="0"/>
          </a:p>
        </p:txBody>
      </p:sp>
      <p:sp>
        <p:nvSpPr>
          <p:cNvPr id="12" name="Rectangle 11"/>
          <p:cNvSpPr>
            <a:spLocks noChangeArrowheads="1"/>
          </p:cNvSpPr>
          <p:nvPr/>
        </p:nvSpPr>
        <p:spPr bwMode="auto">
          <a:xfrm>
            <a:off x="539552" y="3284984"/>
            <a:ext cx="82439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r>
              <a:rPr lang="ar-SA" sz="4400" dirty="0" smtClean="0">
                <a:solidFill>
                  <a:schemeClr val="bg1"/>
                </a:solidFill>
              </a:rPr>
              <a:t>هو مصطلح يرمز لأعضاء من العامة يلعبون دورا نشيطا في عملية جمع وتحليل ونشر الأخبار والمعلومات هي تعتبر الصحافة على الإنترنت.</a:t>
            </a:r>
            <a:endParaRPr kumimoji="0" lang="ar-SA" sz="5400" b="0" i="0" u="none" strike="noStrike" cap="none" normalizeH="0" baseline="0" dirty="0" smtClean="0">
              <a:ln>
                <a:noFill/>
              </a:ln>
              <a:solidFill>
                <a:schemeClr val="bg1"/>
              </a:solidFill>
              <a:effectLs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9" descr="newspaperold"/>
          <p:cNvPicPr>
            <a:picLocks noChangeAspect="1" noChangeArrowheads="1"/>
          </p:cNvPicPr>
          <p:nvPr/>
        </p:nvPicPr>
        <p:blipFill>
          <a:blip r:embed="rId3" cstate="print"/>
          <a:srcRect/>
          <a:stretch>
            <a:fillRect/>
          </a:stretch>
        </p:blipFill>
        <p:spPr bwMode="auto">
          <a:xfrm>
            <a:off x="-125413" y="-85725"/>
            <a:ext cx="9396413" cy="7029450"/>
          </a:xfrm>
          <a:prstGeom prst="rect">
            <a:avLst/>
          </a:prstGeom>
          <a:solidFill>
            <a:srgbClr val="E6E6E6"/>
          </a:solidFill>
          <a:ln w="9525">
            <a:noFill/>
            <a:miter lim="800000"/>
            <a:headEnd/>
            <a:tailEnd/>
          </a:ln>
        </p:spPr>
      </p:pic>
      <p:sp>
        <p:nvSpPr>
          <p:cNvPr id="4100" name="Text Box 5"/>
          <p:cNvSpPr txBox="1">
            <a:spLocks noChangeArrowheads="1"/>
          </p:cNvSpPr>
          <p:nvPr/>
        </p:nvSpPr>
        <p:spPr bwMode="auto">
          <a:xfrm>
            <a:off x="4800600" y="2971800"/>
            <a:ext cx="1905000" cy="457200"/>
          </a:xfrm>
          <a:prstGeom prst="rect">
            <a:avLst/>
          </a:prstGeom>
          <a:noFill/>
          <a:ln w="9525">
            <a:noFill/>
            <a:miter lim="800000"/>
            <a:headEnd/>
            <a:tailEnd/>
          </a:ln>
        </p:spPr>
        <p:txBody>
          <a:bodyPr>
            <a:spAutoFit/>
          </a:bodyPr>
          <a:lstStyle/>
          <a:p>
            <a:pPr>
              <a:spcBef>
                <a:spcPct val="50000"/>
              </a:spcBef>
            </a:pPr>
            <a:endParaRPr lang="en-GB">
              <a:latin typeface="Arial" charset="0"/>
            </a:endParaRPr>
          </a:p>
        </p:txBody>
      </p:sp>
      <p:sp>
        <p:nvSpPr>
          <p:cNvPr id="4104" name="Rectangle 4"/>
          <p:cNvSpPr>
            <a:spLocks noChangeArrowheads="1"/>
          </p:cNvSpPr>
          <p:nvPr/>
        </p:nvSpPr>
        <p:spPr bwMode="auto">
          <a:xfrm>
            <a:off x="179003" y="1794269"/>
            <a:ext cx="8676964" cy="4907894"/>
          </a:xfrm>
          <a:prstGeom prst="rect">
            <a:avLst/>
          </a:prstGeom>
          <a:solidFill>
            <a:srgbClr val="CFC6AD"/>
          </a:solidFill>
          <a:ln w="9525">
            <a:solidFill>
              <a:schemeClr val="tx1"/>
            </a:solidFill>
            <a:miter lim="800000"/>
            <a:headEnd/>
            <a:tailEnd/>
          </a:ln>
        </p:spPr>
        <p:txBody>
          <a:bodyPr wrap="none" anchor="ctr"/>
          <a:lstStyle/>
          <a:p>
            <a:endParaRPr lang="en-GB"/>
          </a:p>
        </p:txBody>
      </p:sp>
      <p:pic>
        <p:nvPicPr>
          <p:cNvPr id="4105" name="Picture 8" descr="shadow"/>
          <p:cNvPicPr>
            <a:picLocks noChangeAspect="1" noChangeArrowheads="1"/>
          </p:cNvPicPr>
          <p:nvPr/>
        </p:nvPicPr>
        <p:blipFill>
          <a:blip r:embed="rId4" cstate="print"/>
          <a:srcRect/>
          <a:stretch>
            <a:fillRect/>
          </a:stretch>
        </p:blipFill>
        <p:spPr bwMode="auto">
          <a:xfrm flipH="1">
            <a:off x="-288540" y="5337212"/>
            <a:ext cx="1188132" cy="1870075"/>
          </a:xfrm>
          <a:prstGeom prst="rect">
            <a:avLst/>
          </a:prstGeom>
          <a:noFill/>
          <a:ln w="9525">
            <a:noFill/>
            <a:miter lim="800000"/>
            <a:headEnd/>
            <a:tailEnd/>
          </a:ln>
        </p:spPr>
      </p:pic>
      <p:sp>
        <p:nvSpPr>
          <p:cNvPr id="4106" name="Text Box 3"/>
          <p:cNvSpPr txBox="1">
            <a:spLocks noChangeArrowheads="1"/>
          </p:cNvSpPr>
          <p:nvPr/>
        </p:nvSpPr>
        <p:spPr bwMode="auto">
          <a:xfrm>
            <a:off x="1471920" y="881693"/>
            <a:ext cx="6091131"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4000" b="1" dirty="0" smtClean="0">
                <a:solidFill>
                  <a:srgbClr val="4C4C4C"/>
                </a:solidFill>
              </a:rPr>
              <a:t>ماهي  صحافة المواطن؟ </a:t>
            </a:r>
            <a:endParaRPr lang="en-US" sz="4000" b="1" dirty="0"/>
          </a:p>
        </p:txBody>
      </p:sp>
      <p:sp>
        <p:nvSpPr>
          <p:cNvPr id="12" name="Rectangle 11"/>
          <p:cNvSpPr>
            <a:spLocks noChangeArrowheads="1"/>
          </p:cNvSpPr>
          <p:nvPr/>
        </p:nvSpPr>
        <p:spPr bwMode="auto">
          <a:xfrm>
            <a:off x="444116" y="2724722"/>
            <a:ext cx="871296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r" rtl="1">
              <a:buFont typeface="Arial" pitchFamily="34" charset="0"/>
              <a:buChar char="•"/>
            </a:pPr>
            <a:r>
              <a:rPr lang="ar-SA" sz="3200" b="1" dirty="0" smtClean="0">
                <a:solidFill>
                  <a:schemeClr val="bg1"/>
                </a:solidFill>
                <a:latin typeface="Arial" pitchFamily="34" charset="0"/>
                <a:cs typeface="Arial" pitchFamily="34" charset="0"/>
              </a:rPr>
              <a:t>«أن يكون الناس مسئولين </a:t>
            </a:r>
            <a:r>
              <a:rPr lang="ar-SA" sz="3200" b="1" u="sng" dirty="0" smtClean="0">
                <a:solidFill>
                  <a:schemeClr val="bg1"/>
                </a:solidFill>
                <a:latin typeface="Arial" pitchFamily="34" charset="0"/>
                <a:cs typeface="Arial" pitchFamily="34" charset="0"/>
              </a:rPr>
              <a:t>عن جمع المحتوى </a:t>
            </a:r>
            <a:r>
              <a:rPr lang="ar-SA" sz="3200" b="1" u="sng" dirty="0" smtClean="0">
                <a:solidFill>
                  <a:schemeClr val="bg1"/>
                </a:solidFill>
                <a:latin typeface="Arial" pitchFamily="34" charset="0"/>
                <a:cs typeface="Arial" pitchFamily="34" charset="0"/>
              </a:rPr>
              <a:t>و </a:t>
            </a:r>
            <a:r>
              <a:rPr lang="ar-SA" sz="3200" b="1" u="sng" dirty="0" smtClean="0">
                <a:solidFill>
                  <a:schemeClr val="bg1"/>
                </a:solidFill>
                <a:latin typeface="Arial" pitchFamily="34" charset="0"/>
                <a:cs typeface="Arial" pitchFamily="34" charset="0"/>
              </a:rPr>
              <a:t>إنتاج و نشر المنتَج الإخباري </a:t>
            </a:r>
            <a:r>
              <a:rPr lang="ar-SA" sz="3200" b="1" dirty="0" smtClean="0">
                <a:solidFill>
                  <a:schemeClr val="bg1"/>
                </a:solidFill>
                <a:latin typeface="Arial" pitchFamily="34" charset="0"/>
                <a:cs typeface="Arial" pitchFamily="34" charset="0"/>
              </a:rPr>
              <a:t>فهذا ما أدعوه صحافة المواطن</a:t>
            </a:r>
            <a:r>
              <a:rPr lang="ar-SA" sz="3200" b="1" dirty="0" smtClean="0">
                <a:solidFill>
                  <a:schemeClr val="bg1"/>
                </a:solidFill>
                <a:latin typeface="Arial" pitchFamily="34" charset="0"/>
                <a:cs typeface="Arial" pitchFamily="34" charset="0"/>
              </a:rPr>
              <a:t>.</a:t>
            </a:r>
          </a:p>
          <a:p>
            <a:pPr marL="457200" lvl="0" indent="-457200" algn="r" rtl="1">
              <a:buFont typeface="Arial" pitchFamily="34" charset="0"/>
              <a:buChar char="•"/>
            </a:pPr>
            <a:endParaRPr lang="en-US" sz="3200" b="1" dirty="0">
              <a:solidFill>
                <a:schemeClr val="bg1"/>
              </a:solidFill>
              <a:latin typeface="Arial" pitchFamily="34" charset="0"/>
              <a:cs typeface="Arial" pitchFamily="34" charset="0"/>
            </a:endParaRPr>
          </a:p>
          <a:p>
            <a:pPr marL="457200" lvl="0" indent="-457200" algn="r" rtl="1">
              <a:buFont typeface="Arial" pitchFamily="34" charset="0"/>
              <a:buChar char="•"/>
            </a:pPr>
            <a:r>
              <a:rPr lang="ar-SA" sz="3200" b="1" dirty="0" smtClean="0">
                <a:solidFill>
                  <a:schemeClr val="bg1"/>
                </a:solidFill>
                <a:latin typeface="Arial" pitchFamily="34" charset="0"/>
                <a:cs typeface="Arial" pitchFamily="34" charset="0"/>
              </a:rPr>
              <a:t>و لتقييم المحتوى كصحافة يجب أن </a:t>
            </a:r>
            <a:r>
              <a:rPr lang="ar-SA" sz="3200" b="1" u="sng" dirty="0" smtClean="0">
                <a:solidFill>
                  <a:schemeClr val="bg1"/>
                </a:solidFill>
                <a:latin typeface="Arial" pitchFamily="34" charset="0"/>
                <a:cs typeface="Arial" pitchFamily="34" charset="0"/>
              </a:rPr>
              <a:t>يتضمن مقابلات أصلية و تقارير أو تحليلات للأحداث او القضاي</a:t>
            </a:r>
            <a:r>
              <a:rPr lang="ar-SA" sz="3200" b="1" dirty="0" smtClean="0">
                <a:solidFill>
                  <a:schemeClr val="bg1"/>
                </a:solidFill>
                <a:latin typeface="Arial" pitchFamily="34" charset="0"/>
                <a:cs typeface="Arial" pitchFamily="34" charset="0"/>
              </a:rPr>
              <a:t>ا و التي يستطيع الناس الآخرين غير الكاتب الدخول إليها".</a:t>
            </a:r>
            <a:endParaRPr kumimoji="0" lang="ar-SA" sz="3200" b="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864</TotalTime>
  <Words>1050</Words>
  <Application>Microsoft Office PowerPoint</Application>
  <PresentationFormat>عرض على الشاشة (3:4)‏</PresentationFormat>
  <Paragraphs>123</Paragraphs>
  <Slides>23</Slides>
  <Notes>9</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ألوان متوسطة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أحداث لعبت فيها صحافة المواطن دورا كبيراً</vt:lpstr>
      <vt:lpstr>عرض تقديمي في PowerPoint</vt:lpstr>
      <vt:lpstr>عرض تقديمي في PowerPoint</vt:lpstr>
      <vt:lpstr>عرض تقديمي في PowerPoint</vt:lpstr>
      <vt:lpstr>عرض تقديمي في PowerPoint</vt:lpstr>
      <vt:lpstr>مسميات صحافة المواطن </vt:lpstr>
      <vt:lpstr>عرض تقديمي في PowerPoint</vt:lpstr>
      <vt:lpstr>عرض تقديمي في PowerPoint</vt:lpstr>
      <vt:lpstr>أشكال صحافة المواطن </vt:lpstr>
      <vt:lpstr>المدونات الالكترونية </vt:lpstr>
      <vt:lpstr>وسائل الإعلام الاجتماعية </vt:lpstr>
      <vt:lpstr>مواقع بث الفيديو</vt:lpstr>
      <vt:lpstr>المواقع الإخبارية التساهمية</vt:lpstr>
      <vt:lpstr>مواقع التحرير الجماعي</vt:lpstr>
      <vt:lpstr>مبادئ "صحافة المواطن" </vt:lpstr>
      <vt:lpstr>عرض تقديمي في PowerPoint</vt:lpstr>
      <vt:lpstr>عرض تقديمي في PowerPoint</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Nada Nasser Alahmari</cp:lastModifiedBy>
  <cp:revision>103</cp:revision>
  <dcterms:created xsi:type="dcterms:W3CDTF">2007-10-10T08:29:48Z</dcterms:created>
  <dcterms:modified xsi:type="dcterms:W3CDTF">2015-10-14T06:02:00Z</dcterms:modified>
</cp:coreProperties>
</file>