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92" r:id="rId5"/>
    <p:sldId id="259" r:id="rId6"/>
    <p:sldId id="260" r:id="rId7"/>
    <p:sldId id="277" r:id="rId8"/>
    <p:sldId id="262" r:id="rId9"/>
    <p:sldId id="261" r:id="rId10"/>
    <p:sldId id="276" r:id="rId11"/>
    <p:sldId id="263" r:id="rId12"/>
    <p:sldId id="264" r:id="rId13"/>
    <p:sldId id="29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94" r:id="rId23"/>
    <p:sldId id="296" r:id="rId24"/>
    <p:sldId id="285" r:id="rId25"/>
    <p:sldId id="286" r:id="rId26"/>
    <p:sldId id="288" r:id="rId27"/>
    <p:sldId id="289" r:id="rId28"/>
    <p:sldId id="290" r:id="rId29"/>
    <p:sldId id="291" r:id="rId30"/>
    <p:sldId id="29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C5"/>
    <a:srgbClr val="0644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AC7C22-E1A0-4FA1-8A2E-8980D5598527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73E4AA-F42C-410A-84DE-BAB0B595754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00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4AA-F42C-410A-84DE-BAB0B595754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3E4AA-F42C-410A-84DE-BAB0B595754F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6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3E4AA-F42C-410A-84DE-BAB0B595754F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01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2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951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20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39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41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0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9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34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2040-19D0-4089-9EC0-0788E652D5BB}" type="datetimeFigureOut">
              <a:rPr lang="ar-SA" smtClean="0"/>
              <a:pPr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0E230-0B54-402F-9CD9-0F278AADC9E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1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4501" y="1914510"/>
            <a:ext cx="9090756" cy="1440160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GB" sz="3200" b="1" dirty="0">
                <a:latin typeface="Calibri" pitchFamily="34" charset="0"/>
              </a:rPr>
            </a:br>
            <a:r>
              <a:rPr lang="en-GB" sz="3100" b="1" dirty="0">
                <a:latin typeface="Calibri" pitchFamily="34" charset="0"/>
              </a:rPr>
              <a:t>Sodium </a:t>
            </a:r>
            <a:r>
              <a:rPr lang="en-GB" sz="3100" b="1" dirty="0" err="1">
                <a:latin typeface="Calibri" pitchFamily="34" charset="0"/>
              </a:rPr>
              <a:t>Dodecyl</a:t>
            </a:r>
            <a:r>
              <a:rPr lang="en-GB" sz="3100" b="1" dirty="0">
                <a:latin typeface="Calibri" pitchFamily="34" charset="0"/>
              </a:rPr>
              <a:t> </a:t>
            </a:r>
            <a:r>
              <a:rPr lang="en-GB" sz="3100" b="1" dirty="0" err="1">
                <a:latin typeface="Calibri" pitchFamily="34" charset="0"/>
              </a:rPr>
              <a:t>Sulfate</a:t>
            </a:r>
            <a:r>
              <a:rPr lang="en-GB" sz="3100" b="1" dirty="0">
                <a:latin typeface="Calibri" pitchFamily="34" charset="0"/>
              </a:rPr>
              <a:t> -</a:t>
            </a:r>
            <a:r>
              <a:rPr lang="en-GB" sz="3100" b="1" dirty="0" err="1">
                <a:latin typeface="Calibri" pitchFamily="34" charset="0"/>
              </a:rPr>
              <a:t>Polyacryl</a:t>
            </a:r>
            <a:r>
              <a:rPr lang="en-GB" sz="3100" b="1" dirty="0">
                <a:latin typeface="Calibri" pitchFamily="34" charset="0"/>
              </a:rPr>
              <a:t> Amide Gel Electrophoresis</a:t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>
                <a:latin typeface="Calibri" pitchFamily="34" charset="0"/>
              </a:rPr>
              <a:t>[SDS-PAGE]</a:t>
            </a:r>
            <a:endParaRPr lang="ar-SA" sz="3200" b="1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56408" y="31872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Lab# 7 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31840" y="4413837"/>
            <a:ext cx="26030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b="1" dirty="0">
                <a:latin typeface="Calibri" pitchFamily="34" charset="0"/>
              </a:rPr>
              <a:t>BCH 333[practical] </a:t>
            </a:r>
            <a:endParaRPr lang="ar-SA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34221" r="34561" b="20902"/>
          <a:stretch/>
        </p:blipFill>
        <p:spPr bwMode="auto">
          <a:xfrm>
            <a:off x="179512" y="404664"/>
            <a:ext cx="8694222" cy="5616624"/>
          </a:xfrm>
          <a:prstGeom prst="rect">
            <a:avLst/>
          </a:prstGeom>
          <a:noFill/>
          <a:ln w="9525">
            <a:solidFill>
              <a:srgbClr val="ED1B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2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" y="260648"/>
            <a:ext cx="914399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Principle:</a:t>
            </a:r>
            <a:endParaRPr lang="en-US" b="1" dirty="0">
              <a:solidFill>
                <a:srgbClr val="ED1BC5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GB" dirty="0">
                <a:latin typeface="Calibri" pitchFamily="34" charset="0"/>
              </a:rPr>
              <a:t>In denaturing protein </a:t>
            </a:r>
            <a:r>
              <a:rPr lang="en-US" dirty="0">
                <a:latin typeface="Calibri" pitchFamily="34" charset="0"/>
              </a:rPr>
              <a:t>electrophoresis, the addition of SDS to the electrophoresis buffer uniformly coats the proteins with negative charges, and unify the structure of protein samples to the primary structure.</a:t>
            </a:r>
          </a:p>
          <a:p>
            <a:pPr algn="l" rtl="0">
              <a:buFontTx/>
              <a:buChar char="-"/>
            </a:pPr>
            <a:endParaRPr lang="en-US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-A </a:t>
            </a:r>
            <a:r>
              <a:rPr lang="en-US" dirty="0">
                <a:latin typeface="Calibri" pitchFamily="34" charset="0"/>
              </a:rPr>
              <a:t>Concurrent treatment with a disulfide reducing agent such as β-</a:t>
            </a:r>
            <a:r>
              <a:rPr lang="en-US" dirty="0" err="1">
                <a:latin typeface="Calibri" pitchFamily="34" charset="0"/>
              </a:rPr>
              <a:t>mercaptoethanol</a:t>
            </a:r>
            <a:r>
              <a:rPr lang="en-US" dirty="0">
                <a:latin typeface="Calibri" pitchFamily="34" charset="0"/>
              </a:rPr>
              <a:t> or DTT (</a:t>
            </a:r>
            <a:r>
              <a:rPr lang="en-US" dirty="0" err="1">
                <a:latin typeface="Calibri" pitchFamily="34" charset="0"/>
              </a:rPr>
              <a:t>dithiothreitol</a:t>
            </a:r>
            <a:r>
              <a:rPr lang="en-US" dirty="0">
                <a:latin typeface="Calibri" pitchFamily="34" charset="0"/>
              </a:rPr>
              <a:t>) further breaks down the strong bound disulfide.</a:t>
            </a:r>
            <a:endParaRPr lang="ar-SA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-So, the proteins samples are having uniformed structure and charge </a:t>
            </a:r>
            <a:r>
              <a:rPr lang="en-US" dirty="0">
                <a:latin typeface="Calibri" pitchFamily="34" charset="0"/>
                <a:sym typeface="Wingdings" panose="05000000000000000000" pitchFamily="2" charset="2"/>
              </a:rPr>
              <a:t> the separation will depend on their molecular weight only.</a:t>
            </a:r>
          </a:p>
          <a:p>
            <a:pPr algn="l" rtl="0"/>
            <a:endParaRPr lang="en-US" dirty="0">
              <a:latin typeface="Calibri" pitchFamily="34" charset="0"/>
              <a:sym typeface="Wingdings" panose="05000000000000000000" pitchFamily="2" charset="2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Small proteins migrate faster through the gel under the influence of the applied electric field.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Note: The number of SDS molecules that bind is proportional to the size of the protein, thereby in the electrical field, protein molecules move towards the anode (+) and separated only according to their molecular weight.</a:t>
            </a:r>
          </a:p>
          <a:p>
            <a:pPr algn="l" rtl="0"/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  <a:ln>
            <a:solidFill>
              <a:srgbClr val="ED1BC5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257163" y="4378641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Graph of log MW vs. </a:t>
            </a:r>
            <a:r>
              <a:rPr lang="en-US" dirty="0" err="1">
                <a:latin typeface="Calibri" pitchFamily="34" charset="0"/>
              </a:rPr>
              <a:t>Rf</a:t>
            </a:r>
            <a:r>
              <a:rPr lang="en-US" dirty="0">
                <a:latin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</a:rPr>
              <a:t>sigmoidal</a:t>
            </a:r>
            <a:r>
              <a:rPr lang="en-US" dirty="0">
                <a:latin typeface="Calibri" pitchFamily="34" charset="0"/>
              </a:rPr>
              <a:t>, it is nearly linear for a range of molecular weights excluding very small and very large M wt</a:t>
            </a: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dirty="0">
              <a:latin typeface="Calibri" pitchFamily="34" charset="0"/>
            </a:endParaRPr>
          </a:p>
          <a:p>
            <a:pPr algn="ctr" rtl="0"/>
            <a:endParaRPr lang="en-US" sz="1400" dirty="0">
              <a:latin typeface="Calibri" pitchFamily="34" charset="0"/>
            </a:endParaRPr>
          </a:p>
          <a:p>
            <a:pPr algn="ctr" rtl="0"/>
            <a:r>
              <a:rPr lang="en-US" sz="1400" dirty="0">
                <a:latin typeface="Calibri" pitchFamily="34" charset="0"/>
              </a:rPr>
              <a:t>(Figure has been taken from    </a:t>
            </a:r>
            <a:r>
              <a:rPr lang="en-GB" sz="1400" dirty="0">
                <a:latin typeface="Calibri" pitchFamily="34" charset="0"/>
              </a:rPr>
              <a:t>http://www.nationaldiagnostics.com/article_info.php/articles_id/55)</a:t>
            </a:r>
            <a:endParaRPr lang="ar-SA" sz="1400" dirty="0">
              <a:latin typeface="Calibri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0848"/>
            <a:ext cx="4680520" cy="3908233"/>
          </a:xfrm>
          <a:prstGeom prst="rect">
            <a:avLst/>
          </a:prstGeom>
          <a:ln>
            <a:solidFill>
              <a:srgbClr val="ED1BC5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512" y="20608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3600" b="1" dirty="0">
                <a:solidFill>
                  <a:srgbClr val="ED1BC5"/>
                </a:solidFill>
                <a:latin typeface="Calibri" pitchFamily="34" charset="0"/>
              </a:rPr>
              <a:t>SDS-PAGE Preparation and Data Analysis: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07504" y="332656"/>
            <a:ext cx="864096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ED1BC5"/>
                </a:solidFill>
              </a:rPr>
              <a:t>1.Sample preparation, using the </a:t>
            </a:r>
            <a:r>
              <a:rPr lang="en-GB" sz="2000" b="1" u="sng" dirty="0">
                <a:solidFill>
                  <a:srgbClr val="ED1BC5"/>
                </a:solidFill>
              </a:rPr>
              <a:t>disruption buffer</a:t>
            </a:r>
            <a:r>
              <a:rPr lang="en-GB" sz="2000" b="1" dirty="0">
                <a:solidFill>
                  <a:srgbClr val="ED1BC5"/>
                </a:solidFill>
              </a:rPr>
              <a:t> which contain: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pl-PL" dirty="0">
                <a:latin typeface="Calibri" pitchFamily="34" charset="0"/>
              </a:rPr>
              <a:t>10% (w/v) SDS</a:t>
            </a:r>
            <a:r>
              <a:rPr lang="en-GB" dirty="0">
                <a:latin typeface="Calibri" pitchFamily="34" charset="0"/>
              </a:rPr>
              <a:t>       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  <a:endParaRPr lang="pl-PL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-1M </a:t>
            </a:r>
            <a:r>
              <a:rPr lang="en-GB" dirty="0" err="1">
                <a:latin typeface="Calibri" pitchFamily="34" charset="0"/>
              </a:rPr>
              <a:t>Tris</a:t>
            </a:r>
            <a:r>
              <a:rPr lang="en-GB" dirty="0">
                <a:latin typeface="Calibri" pitchFamily="34" charset="0"/>
              </a:rPr>
              <a:t>/</a:t>
            </a:r>
            <a:r>
              <a:rPr lang="en-GB" dirty="0" err="1">
                <a:latin typeface="Calibri" pitchFamily="34" charset="0"/>
              </a:rPr>
              <a:t>HCl</a:t>
            </a:r>
            <a:r>
              <a:rPr lang="en-GB" dirty="0">
                <a:latin typeface="Calibri" pitchFamily="34" charset="0"/>
              </a:rPr>
              <a:t>, pH 6.8</a:t>
            </a:r>
          </a:p>
          <a:p>
            <a:pPr algn="l" rtl="0"/>
            <a:r>
              <a:rPr lang="en-GB" dirty="0">
                <a:latin typeface="Calibri" pitchFamily="34" charset="0"/>
              </a:rPr>
              <a:t>-Glycerol                  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l-GR" dirty="0">
                <a:latin typeface="Calibri" pitchFamily="34" charset="0"/>
              </a:rPr>
              <a:t>β</a:t>
            </a:r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Mercaptoethanol</a:t>
            </a:r>
            <a:r>
              <a:rPr lang="en-GB" dirty="0">
                <a:latin typeface="Calibri" pitchFamily="34" charset="0"/>
              </a:rPr>
              <a:t>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GB" dirty="0">
                <a:latin typeface="Calibri" pitchFamily="34" charset="0"/>
              </a:rPr>
              <a:t>-</a:t>
            </a:r>
            <a:r>
              <a:rPr lang="en-GB" dirty="0" err="1">
                <a:latin typeface="Calibri" pitchFamily="34" charset="0"/>
              </a:rPr>
              <a:t>Bromophenol</a:t>
            </a:r>
            <a:r>
              <a:rPr lang="en-GB" dirty="0">
                <a:latin typeface="Calibri" pitchFamily="34" charset="0"/>
              </a:rPr>
              <a:t> blue                               [</a:t>
            </a:r>
            <a:r>
              <a:rPr lang="en-US" dirty="0">
                <a:latin typeface="Calibri" pitchFamily="34" charset="0"/>
              </a:rPr>
              <a:t>?</a:t>
            </a:r>
            <a:r>
              <a:rPr lang="en-GB" dirty="0">
                <a:latin typeface="Calibri" pitchFamily="34" charset="0"/>
              </a:rPr>
              <a:t>]</a:t>
            </a:r>
          </a:p>
          <a:p>
            <a:pPr algn="l" rtl="0"/>
            <a:r>
              <a:rPr lang="en-US" dirty="0">
                <a:latin typeface="Calibri" pitchFamily="34" charset="0"/>
              </a:rPr>
              <a:t>-with distilled water</a:t>
            </a:r>
            <a:endParaRPr lang="en-GB" b="1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[40µl of protein sample + 10 µl of disruption buffer</a:t>
            </a:r>
            <a:r>
              <a:rPr lang="en-GB" dirty="0">
                <a:latin typeface="Calibri" pitchFamily="34" charset="0"/>
                <a:sym typeface="Wingdings" pitchFamily="2" charset="2"/>
              </a:rPr>
              <a:t> boil the mixture 3minets at 99C</a:t>
            </a:r>
            <a:r>
              <a:rPr lang="en-GB" dirty="0">
                <a:latin typeface="Calibri" pitchFamily="34" charset="0"/>
                <a:cs typeface="Arial"/>
                <a:sym typeface="Wingdings" pitchFamily="2" charset="2"/>
              </a:rPr>
              <a:t>̊</a:t>
            </a:r>
            <a:r>
              <a:rPr lang="en-GB" dirty="0">
                <a:latin typeface="Calibri" pitchFamily="34" charset="0"/>
              </a:rPr>
              <a:t> .]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07504" y="3434643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rgbClr val="ED1BC5"/>
                </a:solidFill>
              </a:rPr>
              <a:t>2. </a:t>
            </a:r>
            <a:r>
              <a:rPr lang="en-US" sz="2000" b="1" dirty="0">
                <a:solidFill>
                  <a:srgbClr val="ED1BC5"/>
                </a:solidFill>
              </a:rPr>
              <a:t>Preparing acrylamide gels</a:t>
            </a:r>
            <a:r>
              <a:rPr lang="en-GB" sz="2000" b="1" dirty="0">
                <a:solidFill>
                  <a:srgbClr val="ED1BC5"/>
                </a:solidFill>
              </a:rPr>
              <a:t>: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It is composed of two gels layers:</a:t>
            </a:r>
          </a:p>
          <a:p>
            <a:pPr algn="l" rtl="0"/>
            <a:r>
              <a:rPr lang="en-GB" dirty="0">
                <a:latin typeface="Calibri" pitchFamily="34" charset="0"/>
              </a:rPr>
              <a:t>A.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Separation gel:</a:t>
            </a:r>
          </a:p>
          <a:p>
            <a:pPr algn="l" rtl="0"/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HIGH</a:t>
            </a:r>
            <a:r>
              <a:rPr lang="en-GB" dirty="0">
                <a:latin typeface="Calibri" pitchFamily="34" charset="0"/>
              </a:rPr>
              <a:t> concentration of the acrylamide stock and pH value.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US" dirty="0"/>
              <a:t>B.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Stacking gel:</a:t>
            </a:r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GB" dirty="0">
                <a:solidFill>
                  <a:srgbClr val="0070C0"/>
                </a:solidFill>
                <a:latin typeface="Calibri" pitchFamily="34" charset="0"/>
              </a:rPr>
              <a:t>LOW</a:t>
            </a:r>
            <a:r>
              <a:rPr lang="en-GB" dirty="0">
                <a:latin typeface="Calibri" pitchFamily="34" charset="0"/>
              </a:rPr>
              <a:t> concentration of the acrylamide stock and pH value.</a:t>
            </a:r>
          </a:p>
        </p:txBody>
      </p:sp>
    </p:spTree>
    <p:extLst>
      <p:ext uri="{BB962C8B-B14F-4D97-AF65-F5344CB8AC3E}">
        <p14:creationId xmlns:p14="http://schemas.microsoft.com/office/powerpoint/2010/main" val="81967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3" name="صورة 2" descr="8.jpg"/>
          <p:cNvPicPr>
            <a:picLocks noChangeAspect="1"/>
          </p:cNvPicPr>
          <p:nvPr/>
        </p:nvPicPr>
        <p:blipFill>
          <a:blip r:embed="rId4" cstate="print"/>
          <a:srcRect l="33463" t="22468" r="15350" b="32479"/>
          <a:stretch>
            <a:fillRect/>
          </a:stretch>
        </p:blipFill>
        <p:spPr>
          <a:xfrm>
            <a:off x="755576" y="799317"/>
            <a:ext cx="7088300" cy="3925827"/>
          </a:xfrm>
          <a:prstGeom prst="rect">
            <a:avLst/>
          </a:prstGeom>
          <a:ln w="19050">
            <a:solidFill>
              <a:srgbClr val="ED1BC5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1766076" y="5013176"/>
            <a:ext cx="5314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SDS-</a:t>
            </a:r>
            <a:r>
              <a:rPr lang="en-GB" sz="2400" b="1" dirty="0" err="1">
                <a:solidFill>
                  <a:srgbClr val="ED1BC5"/>
                </a:solidFill>
                <a:latin typeface="Calibri" pitchFamily="34" charset="0"/>
              </a:rPr>
              <a:t>Polyacrylamide</a:t>
            </a:r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 Gel Electrophoresis </a:t>
            </a:r>
            <a:endParaRPr lang="ar-SA" sz="2400" dirty="0">
              <a:solidFill>
                <a:srgbClr val="ED1BC5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246982" y="2531397"/>
            <a:ext cx="3706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44575" y="1412776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7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496" y="332656"/>
            <a:ext cx="843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70C0"/>
                </a:solidFill>
                <a:latin typeface="Calibri" pitchFamily="34" charset="0"/>
              </a:rPr>
              <a:t>A-Separation gel contents:</a:t>
            </a: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9EDF8C7-40A1-496E-B273-2CD7332091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5" t="36000" r="27163" b="29000"/>
          <a:stretch/>
        </p:blipFill>
        <p:spPr>
          <a:xfrm>
            <a:off x="481495" y="980728"/>
            <a:ext cx="8181010" cy="435160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298FCCE-4704-4076-BC69-6ED1CE015518}"/>
              </a:ext>
            </a:extLst>
          </p:cNvPr>
          <p:cNvSpPr/>
          <p:nvPr/>
        </p:nvSpPr>
        <p:spPr>
          <a:xfrm>
            <a:off x="4575402" y="620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http://www.assay-protocol.com/molecular-biology/electrophoresis/denaturing-page</a:t>
            </a:r>
          </a:p>
        </p:txBody>
      </p:sp>
    </p:spTree>
    <p:extLst>
      <p:ext uri="{BB962C8B-B14F-4D97-AF65-F5344CB8AC3E}">
        <p14:creationId xmlns:p14="http://schemas.microsoft.com/office/powerpoint/2010/main" val="404732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512" y="332656"/>
            <a:ext cx="85611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0070C0"/>
                </a:solidFill>
                <a:latin typeface="Calibri" pitchFamily="34" charset="0"/>
              </a:rPr>
              <a:t>B-Stacking gel contents:</a:t>
            </a: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ar-SA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60080D-4BCD-4708-B0F1-74BE8DFEA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5" t="31089" r="23226" b="41600"/>
          <a:stretch/>
        </p:blipFill>
        <p:spPr>
          <a:xfrm>
            <a:off x="349268" y="1233335"/>
            <a:ext cx="8445463" cy="316835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5DE3119-16B3-4D7C-923B-30B5E4A75B5D}"/>
              </a:ext>
            </a:extLst>
          </p:cNvPr>
          <p:cNvSpPr/>
          <p:nvPr/>
        </p:nvSpPr>
        <p:spPr>
          <a:xfrm>
            <a:off x="4575402" y="620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http://www.assay-protocol.com/molecular-biology/electrophoresis/denaturing-page</a:t>
            </a:r>
          </a:p>
        </p:txBody>
      </p:sp>
    </p:spTree>
    <p:extLst>
      <p:ext uri="{BB962C8B-B14F-4D97-AF65-F5344CB8AC3E}">
        <p14:creationId xmlns:p14="http://schemas.microsoft.com/office/powerpoint/2010/main" val="148197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32582" r="40321" b="14345"/>
          <a:stretch/>
        </p:blipFill>
        <p:spPr bwMode="auto">
          <a:xfrm>
            <a:off x="2771800" y="980728"/>
            <a:ext cx="3542525" cy="506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59866" y="140325"/>
            <a:ext cx="2638928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ED1BC5"/>
                </a:solidFill>
              </a:rPr>
              <a:t>3-Loading the samples: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299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39077" y="332656"/>
            <a:ext cx="1823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ED1BC5"/>
                </a:solidFill>
                <a:effectLst/>
              </a:rPr>
              <a:t>Electrophoresis</a:t>
            </a:r>
            <a:endParaRPr lang="ar-SA" sz="2000" dirty="0">
              <a:solidFill>
                <a:srgbClr val="ED1BC5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83671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>
                <a:solidFill>
                  <a:srgbClr val="ED1BC5"/>
                </a:solidFill>
                <a:latin typeface="Calibri" pitchFamily="34" charset="0"/>
              </a:rPr>
              <a:t>4- SDS-PAGE, </a:t>
            </a:r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Running buffer </a:t>
            </a:r>
            <a:r>
              <a:rPr lang="en-GB" b="1" dirty="0">
                <a:solidFill>
                  <a:srgbClr val="ED1BC5"/>
                </a:solidFill>
                <a:latin typeface="Calibri" pitchFamily="34" charset="0"/>
              </a:rPr>
              <a:t>:[?]</a:t>
            </a:r>
          </a:p>
          <a:p>
            <a:pPr algn="l" rtl="0"/>
            <a:r>
              <a:rPr lang="en-US" dirty="0">
                <a:latin typeface="Calibri" panose="020F0502020204030204" pitchFamily="34" charset="0"/>
              </a:rPr>
              <a:t>-helps is deliver the electric current through the gel. 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 err="1">
                <a:latin typeface="Calibri" pitchFamily="34" charset="0"/>
              </a:rPr>
              <a:t>Tris</a:t>
            </a:r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Glycine</a:t>
            </a:r>
          </a:p>
          <a:p>
            <a:pPr algn="l" rtl="0"/>
            <a:r>
              <a:rPr lang="en-GB" dirty="0">
                <a:latin typeface="Calibri" pitchFamily="34" charset="0"/>
              </a:rPr>
              <a:t>SDS</a:t>
            </a:r>
            <a:endParaRPr lang="en-US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14994" r="5403" b="6276"/>
          <a:stretch/>
        </p:blipFill>
        <p:spPr>
          <a:xfrm>
            <a:off x="1115616" y="2962019"/>
            <a:ext cx="6437084" cy="3779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0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-27384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11560" y="548680"/>
            <a:ext cx="54772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Objective:</a:t>
            </a:r>
          </a:p>
          <a:p>
            <a:pPr algn="l" rtl="0"/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-To be familiar with SDS-PAGE protocols (Linear slab gel).</a:t>
            </a:r>
            <a:endParaRPr lang="ar-SA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95536" y="620689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5-SDS-PAGE, </a:t>
            </a:r>
            <a:r>
              <a:rPr lang="en-GB" sz="2000" b="1" u="sng" dirty="0">
                <a:solidFill>
                  <a:srgbClr val="FF0000"/>
                </a:solidFill>
                <a:latin typeface="Calibri" pitchFamily="34" charset="0"/>
              </a:rPr>
              <a:t>Staining buffer</a:t>
            </a:r>
            <a:r>
              <a:rPr lang="en-GB" sz="2000" b="1" u="sng" dirty="0">
                <a:solidFill>
                  <a:srgbClr val="ED1BC5"/>
                </a:solidFill>
                <a:latin typeface="Calibri" pitchFamily="34" charset="0"/>
              </a:rPr>
              <a:t>:</a:t>
            </a:r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 [?]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Glacial acetic acid</a:t>
            </a:r>
          </a:p>
          <a:p>
            <a:pPr algn="l" rtl="0"/>
            <a:r>
              <a:rPr lang="en-GB" dirty="0">
                <a:latin typeface="Calibri" pitchFamily="34" charset="0"/>
              </a:rPr>
              <a:t>Methanol</a:t>
            </a:r>
          </a:p>
          <a:p>
            <a:pPr algn="l" rtl="0"/>
            <a:r>
              <a:rPr lang="en-GB" dirty="0" err="1">
                <a:solidFill>
                  <a:srgbClr val="FF0000"/>
                </a:solidFill>
                <a:latin typeface="Calibri" pitchFamily="34" charset="0"/>
              </a:rPr>
              <a:t>Coomassie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 brilliant blue R 250 [?]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6-SDS-PAGE,</a:t>
            </a:r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GB" sz="2000" b="1" u="sng" dirty="0">
                <a:solidFill>
                  <a:srgbClr val="FF0000"/>
                </a:solidFill>
                <a:latin typeface="Calibri" pitchFamily="34" charset="0"/>
              </a:rPr>
              <a:t>de-staining buffer</a:t>
            </a:r>
            <a:r>
              <a:rPr lang="en-GB" sz="2000" b="1" dirty="0">
                <a:solidFill>
                  <a:srgbClr val="ED1BC5"/>
                </a:solidFill>
                <a:latin typeface="Calibri" pitchFamily="34" charset="0"/>
              </a:rPr>
              <a:t>: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Glacial acetic acid</a:t>
            </a:r>
          </a:p>
          <a:p>
            <a:pPr algn="l" rtl="0"/>
            <a:r>
              <a:rPr lang="en-GB" dirty="0">
                <a:latin typeface="Calibri" pitchFamily="34" charset="0"/>
              </a:rPr>
              <a:t>Methanol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8320" r="14746" b="17418"/>
          <a:stretch/>
        </p:blipFill>
        <p:spPr bwMode="auto">
          <a:xfrm>
            <a:off x="4677029" y="3861048"/>
            <a:ext cx="3479558" cy="24481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26025" r="62672" b="55328"/>
          <a:stretch/>
        </p:blipFill>
        <p:spPr bwMode="auto">
          <a:xfrm>
            <a:off x="4677029" y="1052736"/>
            <a:ext cx="3471670" cy="23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مستقيم 6"/>
          <p:cNvCxnSpPr>
            <a:cxnSpLocks/>
          </p:cNvCxnSpPr>
          <p:nvPr/>
        </p:nvCxnSpPr>
        <p:spPr>
          <a:xfrm>
            <a:off x="251520" y="3573016"/>
            <a:ext cx="6165288" cy="0"/>
          </a:xfrm>
          <a:prstGeom prst="line">
            <a:avLst/>
          </a:prstGeom>
          <a:ln>
            <a:solidFill>
              <a:srgbClr val="ED1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5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123728" y="56740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altLang="ar-SA" dirty="0"/>
              <a:t>- </a:t>
            </a:r>
            <a:r>
              <a:rPr lang="en-US" altLang="ar-SA" dirty="0" err="1"/>
              <a:t>Rf</a:t>
            </a:r>
            <a:r>
              <a:rPr lang="en-US" altLang="ar-SA" dirty="0"/>
              <a:t> = </a:t>
            </a:r>
            <a:r>
              <a:rPr lang="en-US" altLang="ar-SA" u="sng" dirty="0"/>
              <a:t>Distance of migration of sample</a:t>
            </a:r>
          </a:p>
          <a:p>
            <a:pPr algn="ctr" rtl="0"/>
            <a:r>
              <a:rPr lang="en-GB" altLang="ar-SA" dirty="0"/>
              <a:t>         Distance moved by tracking dye</a:t>
            </a:r>
          </a:p>
          <a:p>
            <a:pPr algn="l" rtl="0"/>
            <a:endParaRPr lang="en-GB" alt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1814" y="116632"/>
            <a:ext cx="364042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ED1BC5"/>
                </a:solidFill>
              </a:rPr>
              <a:t>7-Analysis:</a:t>
            </a:r>
          </a:p>
          <a:p>
            <a:pPr algn="l" rtl="0"/>
            <a:endParaRPr lang="en-US" dirty="0">
              <a:solidFill>
                <a:srgbClr val="0070C0"/>
              </a:solidFill>
            </a:endParaRPr>
          </a:p>
          <a:p>
            <a:pPr algn="l" rtl="0"/>
            <a:r>
              <a:rPr lang="en-US" dirty="0">
                <a:solidFill>
                  <a:srgbClr val="0070C0"/>
                </a:solidFill>
              </a:rPr>
              <a:t>For Molecular weight Determination.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" y="1295400"/>
            <a:ext cx="8201025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9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4315" t="39673" r="45865" b="36770"/>
          <a:stretch>
            <a:fillRect/>
          </a:stretch>
        </p:blipFill>
        <p:spPr bwMode="auto">
          <a:xfrm>
            <a:off x="1187624" y="692696"/>
            <a:ext cx="6696744" cy="49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989"/>
            <a:ext cx="9132711" cy="68467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A9FC5A1-FA7E-42C0-8C32-588DBC29CD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41600" r="47270" b="41600"/>
          <a:stretch/>
        </p:blipFill>
        <p:spPr>
          <a:xfrm>
            <a:off x="2339752" y="1916832"/>
            <a:ext cx="4824536" cy="282888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2C436CD-75FD-49F0-A23F-FF7549FE66F7}"/>
              </a:ext>
            </a:extLst>
          </p:cNvPr>
          <p:cNvSpPr/>
          <p:nvPr/>
        </p:nvSpPr>
        <p:spPr>
          <a:xfrm>
            <a:off x="323528" y="83671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The acrylamide percentage in SDS PAGE gel depends on the size of the target protein in the sample. (details shown below)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6CD609D-405E-4130-B9A2-00035B4AE7B0}"/>
              </a:ext>
            </a:extLst>
          </p:cNvPr>
          <p:cNvSpPr/>
          <p:nvPr/>
        </p:nvSpPr>
        <p:spPr>
          <a:xfrm>
            <a:off x="251520" y="57239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http://www.assay-protocol.com/molecular-biology/electrophoresis/denaturing-page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67544" y="908720"/>
            <a:ext cx="835292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800" b="1" dirty="0">
                <a:solidFill>
                  <a:srgbClr val="ED1BC5"/>
                </a:solidFill>
                <a:latin typeface="Calibri" pitchFamily="34" charset="0"/>
              </a:rPr>
              <a:t>Applications:</a:t>
            </a:r>
          </a:p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971600" y="1772817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itchFamily="34" charset="0"/>
              </a:rPr>
              <a:t>1. To detect the purity of the protein.</a:t>
            </a:r>
          </a:p>
          <a:p>
            <a:pPr algn="l" rtl="0"/>
            <a:r>
              <a:rPr lang="en-US" dirty="0">
                <a:latin typeface="Calibri" pitchFamily="34" charset="0"/>
              </a:rPr>
              <a:t>2. Determine of protein molecular weight.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93304" y="540102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http://www.youtube.com/watch?v=EDi_n_0NiF4</a:t>
            </a:r>
          </a:p>
          <a:p>
            <a:pPr algn="l" rtl="0"/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0088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824536" cy="54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43" y="548680"/>
            <a:ext cx="6273800" cy="47117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BF1DC86-B0CA-457F-832A-3235132CA562}"/>
              </a:ext>
            </a:extLst>
          </p:cNvPr>
          <p:cNvSpPr txBox="1"/>
          <p:nvPr/>
        </p:nvSpPr>
        <p:spPr>
          <a:xfrm>
            <a:off x="3408713" y="5805264"/>
            <a:ext cx="19336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At beginning  </a:t>
            </a:r>
            <a:endParaRPr lang="ar-SA" sz="24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3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3" y="620688"/>
            <a:ext cx="6273800" cy="47117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1B951BE-A933-4276-BCE0-4C5EC6A03256}"/>
              </a:ext>
            </a:extLst>
          </p:cNvPr>
          <p:cNvSpPr txBox="1"/>
          <p:nvPr/>
        </p:nvSpPr>
        <p:spPr>
          <a:xfrm>
            <a:off x="3308429" y="5805264"/>
            <a:ext cx="203395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After a while   </a:t>
            </a:r>
            <a:endParaRPr lang="ar-SA" sz="24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95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3" y="476672"/>
            <a:ext cx="6273800" cy="47117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D559500-0AA4-47B8-889C-668BF8A7D4F9}"/>
              </a:ext>
            </a:extLst>
          </p:cNvPr>
          <p:cNvSpPr txBox="1"/>
          <p:nvPr/>
        </p:nvSpPr>
        <p:spPr>
          <a:xfrm>
            <a:off x="2996869" y="5805264"/>
            <a:ext cx="23455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After more mins.</a:t>
            </a:r>
            <a:endParaRPr lang="ar-SA" sz="24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50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9" y="56834"/>
            <a:ext cx="9132711" cy="68467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r="16805"/>
          <a:stretch/>
        </p:blipFill>
        <p:spPr>
          <a:xfrm>
            <a:off x="2699791" y="548680"/>
            <a:ext cx="3960441" cy="47117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9C411D2-BFC5-43AE-8095-52261A61917B}"/>
              </a:ext>
            </a:extLst>
          </p:cNvPr>
          <p:cNvSpPr txBox="1"/>
          <p:nvPr/>
        </p:nvSpPr>
        <p:spPr>
          <a:xfrm>
            <a:off x="3817595" y="5566939"/>
            <a:ext cx="15200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ED1BC5"/>
                </a:solidFill>
              </a:rPr>
              <a:t>At the end</a:t>
            </a:r>
            <a:endParaRPr lang="ar-SA" sz="2400" b="1" dirty="0">
              <a:solidFill>
                <a:srgbClr val="ED1BC5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53E9FB2-1E4C-4683-A9FF-1E65174EC6EA}"/>
              </a:ext>
            </a:extLst>
          </p:cNvPr>
          <p:cNvSpPr/>
          <p:nvPr/>
        </p:nvSpPr>
        <p:spPr>
          <a:xfrm>
            <a:off x="3635896" y="1988840"/>
            <a:ext cx="36004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C20ACBE3-4620-4E0D-BBA5-94CBC7D604D3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2123728" y="1988840"/>
            <a:ext cx="1512168" cy="540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B0A00B-EA42-430E-B6B9-519B735B67EE}"/>
              </a:ext>
            </a:extLst>
          </p:cNvPr>
          <p:cNvSpPr txBox="1"/>
          <p:nvPr/>
        </p:nvSpPr>
        <p:spPr>
          <a:xfrm>
            <a:off x="1259632" y="1665674"/>
            <a:ext cx="95571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Marker </a:t>
            </a:r>
          </a:p>
          <a:p>
            <a:r>
              <a:rPr lang="en-US" dirty="0"/>
              <a:t>Ladder) </a:t>
            </a:r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A08C7F4-3BAF-4B27-8E95-2C3A1393E2A7}"/>
              </a:ext>
            </a:extLst>
          </p:cNvPr>
          <p:cNvSpPr/>
          <p:nvPr/>
        </p:nvSpPr>
        <p:spPr>
          <a:xfrm>
            <a:off x="4139952" y="1988840"/>
            <a:ext cx="1512168" cy="1080120"/>
          </a:xfrm>
          <a:prstGeom prst="rect">
            <a:avLst/>
          </a:prstGeom>
          <a:noFill/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8A5B986-0276-4979-ADED-D15EBA6CF2CB}"/>
              </a:ext>
            </a:extLst>
          </p:cNvPr>
          <p:cNvCxnSpPr>
            <a:stCxn id="11" idx="3"/>
          </p:cNvCxnSpPr>
          <p:nvPr/>
        </p:nvCxnSpPr>
        <p:spPr>
          <a:xfrm flipV="1">
            <a:off x="5652120" y="1665674"/>
            <a:ext cx="1728192" cy="863226"/>
          </a:xfrm>
          <a:prstGeom prst="line">
            <a:avLst/>
          </a:prstGeom>
          <a:ln>
            <a:solidFill>
              <a:srgbClr val="ED1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1D8328-2BE9-43BC-995C-A0F54AA955AC}"/>
              </a:ext>
            </a:extLst>
          </p:cNvPr>
          <p:cNvSpPr txBox="1"/>
          <p:nvPr/>
        </p:nvSpPr>
        <p:spPr>
          <a:xfrm>
            <a:off x="7236295" y="1296342"/>
            <a:ext cx="19145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Separated Sample </a:t>
            </a:r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EA0F1EE-3D58-4487-BA35-F07270AF6A9F}"/>
              </a:ext>
            </a:extLst>
          </p:cNvPr>
          <p:cNvSpPr/>
          <p:nvPr/>
        </p:nvSpPr>
        <p:spPr>
          <a:xfrm>
            <a:off x="7236295" y="1296342"/>
            <a:ext cx="1800201" cy="369332"/>
          </a:xfrm>
          <a:prstGeom prst="rect">
            <a:avLst/>
          </a:prstGeom>
          <a:noFill/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3293713-F2A4-4242-A8F1-D7E25774D2AF}"/>
              </a:ext>
            </a:extLst>
          </p:cNvPr>
          <p:cNvSpPr/>
          <p:nvPr/>
        </p:nvSpPr>
        <p:spPr>
          <a:xfrm>
            <a:off x="1259632" y="1701775"/>
            <a:ext cx="875820" cy="610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70A1E71-D117-4E27-8AF6-96808899FE5E}"/>
              </a:ext>
            </a:extLst>
          </p:cNvPr>
          <p:cNvSpPr/>
          <p:nvPr/>
        </p:nvSpPr>
        <p:spPr>
          <a:xfrm>
            <a:off x="3419872" y="3068960"/>
            <a:ext cx="2448272" cy="2160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1D3E1209-862F-49C2-B3C5-F06FEF60C8D9}"/>
              </a:ext>
            </a:extLst>
          </p:cNvPr>
          <p:cNvCxnSpPr>
            <a:stCxn id="17" idx="3"/>
          </p:cNvCxnSpPr>
          <p:nvPr/>
        </p:nvCxnSpPr>
        <p:spPr>
          <a:xfrm>
            <a:off x="5868144" y="3176972"/>
            <a:ext cx="1512168" cy="12601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8049F3F-6DC6-4D86-AF30-C5B884C382B9}"/>
              </a:ext>
            </a:extLst>
          </p:cNvPr>
          <p:cNvSpPr txBox="1"/>
          <p:nvPr/>
        </p:nvSpPr>
        <p:spPr>
          <a:xfrm>
            <a:off x="7596336" y="4409263"/>
            <a:ext cx="11153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Dye front </a:t>
            </a:r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F8400A-517B-4D0F-8289-F0744AC32621}"/>
              </a:ext>
            </a:extLst>
          </p:cNvPr>
          <p:cNvSpPr/>
          <p:nvPr/>
        </p:nvSpPr>
        <p:spPr>
          <a:xfrm>
            <a:off x="7325543" y="4409263"/>
            <a:ext cx="180020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119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331640" y="461863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SDS-</a:t>
            </a:r>
            <a:r>
              <a:rPr lang="en-GB" sz="2400" b="1" dirty="0" err="1">
                <a:solidFill>
                  <a:srgbClr val="ED1BC5"/>
                </a:solidFill>
                <a:latin typeface="Calibri" pitchFamily="34" charset="0"/>
              </a:rPr>
              <a:t>Polyacrylamide</a:t>
            </a:r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 Gel Electrophoresis</a:t>
            </a:r>
            <a:endParaRPr lang="ar-SA" sz="2400" dirty="0">
              <a:solidFill>
                <a:srgbClr val="ED1BC5"/>
              </a:solidFill>
              <a:latin typeface="Calibri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6512" y="1598597"/>
            <a:ext cx="9180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GB" dirty="0">
                <a:latin typeface="Calibri" pitchFamily="34" charset="0"/>
              </a:rPr>
              <a:t>-Sodium </a:t>
            </a:r>
            <a:r>
              <a:rPr lang="en-GB" dirty="0" err="1">
                <a:latin typeface="Calibri" pitchFamily="34" charset="0"/>
              </a:rPr>
              <a:t>Dodecyl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Sulfate-PolyacrylAmide</a:t>
            </a:r>
            <a:r>
              <a:rPr lang="en-GB" dirty="0">
                <a:latin typeface="Calibri" pitchFamily="34" charset="0"/>
              </a:rPr>
              <a:t> gel Electrophoresis (SDS-PAGE) is a low-cost, </a:t>
            </a:r>
            <a:r>
              <a:rPr lang="en-US" dirty="0">
                <a:latin typeface="Calibri" pitchFamily="34" charset="0"/>
              </a:rPr>
              <a:t>reproducible and rapid method for: qualifying, comparing , characterizing proteins[e.g.</a:t>
            </a:r>
            <a:r>
              <a:rPr lang="en-US" dirty="0">
                <a:latin typeface="Calibri" pitchFamily="34" charset="0"/>
                <a:cs typeface="Arial" charset="0"/>
              </a:rPr>
              <a:t> determining MW of proteins</a:t>
            </a:r>
            <a:r>
              <a:rPr lang="en-US" dirty="0">
                <a:latin typeface="Calibri" pitchFamily="34" charset="0"/>
              </a:rPr>
              <a:t>] and </a:t>
            </a:r>
            <a:r>
              <a:rPr lang="en-US" dirty="0">
                <a:latin typeface="Calibri" pitchFamily="34" charset="0"/>
                <a:cs typeface="Arial" charset="0"/>
              </a:rPr>
              <a:t>checking purity of protein samples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n-GB" dirty="0">
                <a:latin typeface="Calibri" pitchFamily="34" charset="0"/>
              </a:rPr>
              <a:t>This </a:t>
            </a:r>
            <a:r>
              <a:rPr lang="en-US" dirty="0">
                <a:latin typeface="Calibri" pitchFamily="34" charset="0"/>
              </a:rPr>
              <a:t>method separates proteins based primarily on their </a:t>
            </a:r>
            <a:r>
              <a:rPr lang="en-US" u="sng" dirty="0">
                <a:latin typeface="Calibri" pitchFamily="34" charset="0"/>
              </a:rPr>
              <a:t>molecular weights.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8320" r="14746" b="17418"/>
          <a:stretch/>
        </p:blipFill>
        <p:spPr bwMode="auto">
          <a:xfrm>
            <a:off x="2679778" y="4282639"/>
            <a:ext cx="3479558" cy="24481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26025" r="62672" b="55328"/>
          <a:stretch/>
        </p:blipFill>
        <p:spPr bwMode="auto">
          <a:xfrm>
            <a:off x="2666954" y="764704"/>
            <a:ext cx="3471670" cy="23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0EF2845-14E5-4039-BAEB-E865A1E8C89B}"/>
              </a:ext>
            </a:extLst>
          </p:cNvPr>
          <p:cNvSpPr/>
          <p:nvPr/>
        </p:nvSpPr>
        <p:spPr>
          <a:xfrm>
            <a:off x="7228591" y="1577999"/>
            <a:ext cx="95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Staining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26E83E8-1E12-44B7-A916-1AE8DCD89393}"/>
              </a:ext>
            </a:extLst>
          </p:cNvPr>
          <p:cNvSpPr/>
          <p:nvPr/>
        </p:nvSpPr>
        <p:spPr>
          <a:xfrm>
            <a:off x="6924697" y="5116216"/>
            <a:ext cx="126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De Staining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993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cxnSp>
        <p:nvCxnSpPr>
          <p:cNvPr id="2" name="رابط كسهم مستقيم 1"/>
          <p:cNvCxnSpPr/>
          <p:nvPr/>
        </p:nvCxnSpPr>
        <p:spPr>
          <a:xfrm>
            <a:off x="4355976" y="2323909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/>
          <p:cNvSpPr/>
          <p:nvPr/>
        </p:nvSpPr>
        <p:spPr>
          <a:xfrm>
            <a:off x="72008" y="1488266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rgbClr val="ED1BC5"/>
                </a:solidFill>
                <a:latin typeface="Calibri" pitchFamily="34" charset="0"/>
              </a:rPr>
              <a:t>-</a:t>
            </a:r>
            <a:r>
              <a:rPr lang="en-US" sz="2400" b="1" dirty="0">
                <a:solidFill>
                  <a:srgbClr val="ED1BC5"/>
                </a:solidFill>
                <a:latin typeface="Calibri" pitchFamily="34" charset="0"/>
              </a:rPr>
              <a:t>In general, </a:t>
            </a:r>
            <a:r>
              <a:rPr lang="en-US" dirty="0">
                <a:latin typeface="Calibri" pitchFamily="34" charset="0"/>
              </a:rPr>
              <a:t>fractionation by gel electrophoresis is based on differences in size, shape and net </a:t>
            </a:r>
            <a:r>
              <a:rPr lang="en-GB" dirty="0">
                <a:latin typeface="Calibri" pitchFamily="34" charset="0"/>
              </a:rPr>
              <a:t>charge of macromolecules.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[in molecules native condition using native gel electrophoresis].</a:t>
            </a:r>
          </a:p>
          <a:p>
            <a:pPr algn="ctr" rtl="0"/>
            <a:endParaRPr lang="en-GB" dirty="0">
              <a:latin typeface="Calibri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08520" y="2972978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Systems where you separate proteins under native conditions cannot distinguish between these effects and therefore proteins of different sizes may have the same </a:t>
            </a:r>
            <a:r>
              <a:rPr lang="en-GB" dirty="0">
                <a:latin typeface="Calibri" pitchFamily="34" charset="0"/>
              </a:rPr>
              <a:t>mobility in native gels.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355976" y="4077072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987824" y="332656"/>
            <a:ext cx="28800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b="1" dirty="0">
                <a:solidFill>
                  <a:srgbClr val="ED1BC5"/>
                </a:solidFill>
              </a:rPr>
              <a:t>Story of SDS-PAGE</a:t>
            </a:r>
            <a:endParaRPr lang="ar-SA" sz="2800" b="1" dirty="0">
              <a:solidFill>
                <a:srgbClr val="ED1B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9" y="0"/>
            <a:ext cx="9132711" cy="68467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1106160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-In </a:t>
            </a:r>
            <a:r>
              <a:rPr lang="en-US" sz="2400" b="1" dirty="0">
                <a:solidFill>
                  <a:srgbClr val="ED1BC5"/>
                </a:solidFill>
                <a:latin typeface="Calibri" pitchFamily="34" charset="0"/>
              </a:rPr>
              <a:t>SDS-PAGE</a:t>
            </a:r>
            <a:r>
              <a:rPr lang="en-US" dirty="0">
                <a:latin typeface="Calibri" pitchFamily="34" charset="0"/>
              </a:rPr>
              <a:t>, this problem is overcome by using an anionic detergent  </a:t>
            </a:r>
            <a:r>
              <a:rPr lang="en-GB" dirty="0">
                <a:latin typeface="Calibri" pitchFamily="34" charset="0"/>
              </a:rPr>
              <a:t>Sodium </a:t>
            </a:r>
            <a:r>
              <a:rPr lang="en-GB" dirty="0" err="1">
                <a:latin typeface="Calibri" pitchFamily="34" charset="0"/>
              </a:rPr>
              <a:t>Dodecyl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>
                <a:latin typeface="Calibri" pitchFamily="34" charset="0"/>
              </a:rPr>
              <a:t>Sulfate</a:t>
            </a:r>
            <a:r>
              <a:rPr lang="en-GB" dirty="0">
                <a:latin typeface="Calibri" pitchFamily="34" charset="0"/>
              </a:rPr>
              <a:t> “</a:t>
            </a:r>
            <a:r>
              <a:rPr lang="en-US" dirty="0">
                <a:latin typeface="Calibri" pitchFamily="34" charset="0"/>
              </a:rPr>
              <a:t>SDS”, which binds strongly to most proteins.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283968" y="2060848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72008" y="2662556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-When hot SDS is added to a protein all non-covalent bonds[?] are disrupted and the proteins acquire a negative charge.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0763" y="439294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dirty="0">
                <a:latin typeface="Calibri" pitchFamily="34" charset="0"/>
              </a:rPr>
              <a:t>-A </a:t>
            </a:r>
            <a:r>
              <a:rPr lang="en-US" dirty="0">
                <a:latin typeface="Calibri" pitchFamily="34" charset="0"/>
              </a:rPr>
              <a:t>Concurrent treatment with a disulfide reducing agent such as β-</a:t>
            </a:r>
            <a:r>
              <a:rPr lang="en-US" dirty="0" err="1">
                <a:latin typeface="Calibri" pitchFamily="34" charset="0"/>
              </a:rPr>
              <a:t>mercaptoethanol</a:t>
            </a:r>
            <a:r>
              <a:rPr lang="en-US" dirty="0">
                <a:latin typeface="Calibri" pitchFamily="34" charset="0"/>
              </a:rPr>
              <a:t> or DTT (</a:t>
            </a:r>
            <a:r>
              <a:rPr lang="en-US" dirty="0" err="1">
                <a:latin typeface="Calibri" pitchFamily="34" charset="0"/>
              </a:rPr>
              <a:t>dithiothreitol</a:t>
            </a:r>
            <a:r>
              <a:rPr lang="en-US" dirty="0">
                <a:latin typeface="Calibri" pitchFamily="34" charset="0"/>
              </a:rPr>
              <a:t>) further breaks down the strong bound disulfide.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4295038" y="3717032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295038" y="5373216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283968" y="260648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1017" y="692696"/>
            <a:ext cx="9145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>
                <a:latin typeface="Calibri" pitchFamily="34" charset="0"/>
              </a:rPr>
              <a:t>The </a:t>
            </a:r>
            <a:r>
              <a:rPr lang="en-GB" dirty="0" err="1">
                <a:latin typeface="Calibri" pitchFamily="34" charset="0"/>
              </a:rPr>
              <a:t>electrophoretic</a:t>
            </a:r>
            <a:r>
              <a:rPr lang="en-US" dirty="0">
                <a:latin typeface="Calibri" pitchFamily="34" charset="0"/>
              </a:rPr>
              <a:t> Mobility of the molecules is now considered to be a function of their sizes i.e. the migration of the (SDS-treated proteins), towards the anode [+] is aversely proportional to the logarithms of their molecular weights, or more simply expressed: </a:t>
            </a:r>
          </a:p>
          <a:p>
            <a:pPr algn="l" rtl="0"/>
            <a:r>
              <a:rPr lang="en-US" dirty="0">
                <a:latin typeface="Calibri" pitchFamily="34" charset="0"/>
              </a:rPr>
              <a:t> Small proteins migrate faster through the gel.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[Compare this with the situation in gel filtration</a:t>
            </a:r>
            <a:r>
              <a:rPr lang="en-US" dirty="0"/>
              <a:t>.</a:t>
            </a:r>
            <a:r>
              <a:rPr lang="en-US" dirty="0">
                <a:latin typeface="Calibri" pitchFamily="34" charset="0"/>
              </a:rPr>
              <a:t>]</a:t>
            </a:r>
            <a:endParaRPr lang="ar-SA" dirty="0">
              <a:latin typeface="Calibri" pitchFamily="34" charset="0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4211960" y="188640"/>
            <a:ext cx="0" cy="360040"/>
          </a:xfrm>
          <a:prstGeom prst="straightConnector1">
            <a:avLst/>
          </a:prstGeom>
          <a:ln w="38100">
            <a:solidFill>
              <a:srgbClr val="ED1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097" t="37371" r="17023" b="29688"/>
          <a:stretch>
            <a:fillRect/>
          </a:stretch>
        </p:blipFill>
        <p:spPr bwMode="auto">
          <a:xfrm>
            <a:off x="1187624" y="3046022"/>
            <a:ext cx="7056784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ED1BC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34426" r="47464" b="30738"/>
          <a:stretch/>
        </p:blipFill>
        <p:spPr bwMode="auto">
          <a:xfrm>
            <a:off x="1072152" y="692696"/>
            <a:ext cx="5763363" cy="43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t="5942" r="17279" b="25615"/>
          <a:stretch/>
        </p:blipFill>
        <p:spPr bwMode="auto">
          <a:xfrm>
            <a:off x="19589" y="-27384"/>
            <a:ext cx="9124411" cy="6237312"/>
          </a:xfrm>
          <a:prstGeom prst="rect">
            <a:avLst/>
          </a:prstGeom>
          <a:noFill/>
          <a:ln w="9525">
            <a:solidFill>
              <a:srgbClr val="ED1B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69195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http://www.youtube.com/watch?v=3CrzY7jb9fQ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633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pic>
        <p:nvPicPr>
          <p:cNvPr id="2" name="Picture 5" descr="slide0009_image009"/>
          <p:cNvPicPr>
            <a:picLocks noChangeAspect="1" noChangeArrowheads="1"/>
          </p:cNvPicPr>
          <p:nvPr/>
        </p:nvPicPr>
        <p:blipFill>
          <a:blip r:embed="rId4" cstate="print"/>
          <a:srcRect l="4636" t="5433" r="4220" b="3737"/>
          <a:stretch>
            <a:fillRect/>
          </a:stretch>
        </p:blipFill>
        <p:spPr bwMode="auto">
          <a:xfrm>
            <a:off x="971600" y="476672"/>
            <a:ext cx="7344816" cy="56446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ED1BC5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8" y="11288"/>
            <a:ext cx="9132711" cy="684671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36512" y="260648"/>
            <a:ext cx="91805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dirty="0">
                <a:solidFill>
                  <a:srgbClr val="ED1BC5"/>
                </a:solidFill>
              </a:rPr>
              <a:t>2-Polyacrylamide gel [Acrylamide stock]</a:t>
            </a:r>
            <a:r>
              <a:rPr lang="en-GB" sz="2400" b="1" dirty="0">
                <a:solidFill>
                  <a:srgbClr val="ED1BC5"/>
                </a:solidFill>
                <a:latin typeface="Calibri" pitchFamily="34" charset="0"/>
              </a:rPr>
              <a:t>:</a:t>
            </a: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r>
              <a:rPr lang="en-GB" b="1" dirty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 The </a:t>
            </a:r>
            <a:r>
              <a:rPr lang="en-US" dirty="0" err="1">
                <a:latin typeface="Calibri" pitchFamily="34" charset="0"/>
              </a:rPr>
              <a:t>polyacrylamide</a:t>
            </a:r>
            <a:r>
              <a:rPr lang="en-US" dirty="0">
                <a:latin typeface="Calibri" pitchFamily="34" charset="0"/>
              </a:rPr>
              <a:t> gel is formed by co-polymerization of </a:t>
            </a:r>
            <a:r>
              <a:rPr lang="en-US" dirty="0" err="1">
                <a:latin typeface="Calibri" pitchFamily="34" charset="0"/>
              </a:rPr>
              <a:t>acrylamide</a:t>
            </a:r>
            <a:r>
              <a:rPr lang="en-US" dirty="0">
                <a:latin typeface="Calibri" pitchFamily="34" charset="0"/>
              </a:rPr>
              <a:t> and a cross-linking</a:t>
            </a:r>
          </a:p>
          <a:p>
            <a:pPr algn="l" rtl="0"/>
            <a:r>
              <a:rPr lang="en-GB" dirty="0">
                <a:latin typeface="Calibri" pitchFamily="34" charset="0"/>
              </a:rPr>
              <a:t>By  </a:t>
            </a:r>
            <a:r>
              <a:rPr lang="en-GB" dirty="0" err="1">
                <a:latin typeface="Calibri" pitchFamily="34" charset="0"/>
              </a:rPr>
              <a:t>N,N’-methylene-bis-acrylamide</a:t>
            </a:r>
            <a:r>
              <a:rPr lang="en-GB" dirty="0">
                <a:latin typeface="Calibri" pitchFamily="34" charset="0"/>
              </a:rPr>
              <a:t>.</a:t>
            </a: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/>
            <a:endParaRPr lang="en-GB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Calibri" pitchFamily="34" charset="0"/>
              </a:rPr>
              <a:t>To polymerize the gel a system, ammonium </a:t>
            </a:r>
            <a:r>
              <a:rPr lang="en-US" dirty="0" err="1">
                <a:latin typeface="Calibri" pitchFamily="34" charset="0"/>
              </a:rPr>
              <a:t>persilfate</a:t>
            </a:r>
            <a:r>
              <a:rPr lang="en-US" dirty="0">
                <a:latin typeface="Calibri" pitchFamily="34" charset="0"/>
              </a:rPr>
              <a:t> (initiator) and </a:t>
            </a:r>
            <a:r>
              <a:rPr lang="en-US" dirty="0" err="1">
                <a:latin typeface="Calibri" pitchFamily="34" charset="0"/>
              </a:rPr>
              <a:t>tetramethylene</a:t>
            </a:r>
            <a:r>
              <a:rPr lang="en-US" dirty="0">
                <a:latin typeface="Calibri" pitchFamily="34" charset="0"/>
              </a:rPr>
              <a:t> ethylene </a:t>
            </a:r>
            <a:r>
              <a:rPr lang="en-US" dirty="0" err="1">
                <a:latin typeface="Calibri" pitchFamily="34" charset="0"/>
              </a:rPr>
              <a:t>diamin</a:t>
            </a:r>
            <a:r>
              <a:rPr lang="en-US" dirty="0">
                <a:latin typeface="Calibri" pitchFamily="34" charset="0"/>
              </a:rPr>
              <a:t> (TEMED) [catalyst], are added.</a:t>
            </a:r>
          </a:p>
          <a:p>
            <a:pPr algn="l" rtl="0">
              <a:buFontTx/>
              <a:buChar char="-"/>
            </a:pPr>
            <a:endParaRPr lang="en-US" b="1" dirty="0">
              <a:solidFill>
                <a:srgbClr val="FF9900"/>
              </a:solidFill>
              <a:latin typeface="Calibri" pitchFamily="34" charset="0"/>
            </a:endParaRPr>
          </a:p>
          <a:p>
            <a:pPr algn="l" rtl="0">
              <a:buFontTx/>
              <a:buChar char="-"/>
            </a:pPr>
            <a:endParaRPr lang="ar-SA" b="1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6379</TotalTime>
  <Words>874</Words>
  <Application>Microsoft Office PowerPoint</Application>
  <PresentationFormat>عرض على الشاشة (4:3)</PresentationFormat>
  <Paragraphs>131</Paragraphs>
  <Slides>30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نسق Office</vt:lpstr>
      <vt:lpstr> Sodium Dodecyl Sulfate -Polyacryl Amide Gel Electrophoresis [SDS-PAGE]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SDS-Polyacrylamide Gel Electrophoresis</dc:title>
  <dc:creator>KaDeY</dc:creator>
  <cp:lastModifiedBy>ls s</cp:lastModifiedBy>
  <cp:revision>149</cp:revision>
  <dcterms:created xsi:type="dcterms:W3CDTF">2012-10-31T04:52:42Z</dcterms:created>
  <dcterms:modified xsi:type="dcterms:W3CDTF">2019-10-28T20:00:45Z</dcterms:modified>
</cp:coreProperties>
</file>