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94" r:id="rId3"/>
    <p:sldId id="272" r:id="rId4"/>
    <p:sldId id="304" r:id="rId5"/>
    <p:sldId id="305" r:id="rId6"/>
    <p:sldId id="308" r:id="rId7"/>
    <p:sldId id="275" r:id="rId8"/>
    <p:sldId id="315" r:id="rId9"/>
    <p:sldId id="301" r:id="rId10"/>
    <p:sldId id="306" r:id="rId11"/>
    <p:sldId id="326" r:id="rId12"/>
    <p:sldId id="327" r:id="rId13"/>
    <p:sldId id="323" r:id="rId14"/>
    <p:sldId id="280" r:id="rId15"/>
    <p:sldId id="330" r:id="rId16"/>
    <p:sldId id="328" r:id="rId17"/>
    <p:sldId id="292" r:id="rId18"/>
    <p:sldId id="359" r:id="rId19"/>
    <p:sldId id="281" r:id="rId20"/>
    <p:sldId id="356" r:id="rId21"/>
    <p:sldId id="358" r:id="rId22"/>
    <p:sldId id="282" r:id="rId23"/>
    <p:sldId id="355" r:id="rId24"/>
    <p:sldId id="310" r:id="rId25"/>
    <p:sldId id="285" r:id="rId26"/>
    <p:sldId id="286" r:id="rId27"/>
    <p:sldId id="361" r:id="rId28"/>
    <p:sldId id="336" r:id="rId29"/>
    <p:sldId id="290" r:id="rId30"/>
    <p:sldId id="287" r:id="rId31"/>
    <p:sldId id="289" r:id="rId32"/>
    <p:sldId id="288" r:id="rId33"/>
    <p:sldId id="338" r:id="rId34"/>
    <p:sldId id="350" r:id="rId35"/>
    <p:sldId id="352" r:id="rId36"/>
    <p:sldId id="351" r:id="rId37"/>
    <p:sldId id="345" r:id="rId38"/>
    <p:sldId id="346" r:id="rId39"/>
    <p:sldId id="353" r:id="rId40"/>
    <p:sldId id="264" r:id="rId41"/>
    <p:sldId id="258" r:id="rId42"/>
    <p:sldId id="262" r:id="rId43"/>
    <p:sldId id="360" r:id="rId4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631" autoAdjust="0"/>
    <p:restoredTop sz="94688" autoAdjust="0"/>
  </p:normalViewPr>
  <p:slideViewPr>
    <p:cSldViewPr snapToGrid="0">
      <p:cViewPr varScale="1">
        <p:scale>
          <a:sx n="46" d="100"/>
          <a:sy n="46" d="100"/>
        </p:scale>
        <p:origin x="68" y="952"/>
      </p:cViewPr>
      <p:guideLst/>
    </p:cSldViewPr>
  </p:slideViewPr>
  <p:outlineViewPr>
    <p:cViewPr>
      <p:scale>
        <a:sx n="33" d="100"/>
        <a:sy n="33" d="100"/>
      </p:scale>
      <p:origin x="0" y="-273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01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484A0-4176-411C-BB32-61F9F8C9C06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115EB-FFDD-494D-90A2-B0D608E7D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2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9A5B0-DEB1-4714-85D8-C04F4BC22A4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B6982-53BA-48B3-817D-8C29BD2E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6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6982-53BA-48B3-817D-8C29BD2EF6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37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6982-53BA-48B3-817D-8C29BD2EF6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9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6982-53BA-48B3-817D-8C29BD2EF61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8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4C36-B8FC-446A-828E-9C62B101ADB5}" type="datetime1">
              <a:rPr lang="en-US" smtClean="0"/>
              <a:t>9/27/2016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D2F0-6C23-423B-BFA6-A5D0C7B48C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1863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02F-E8C0-4BEF-ACC1-FE803A54D5C0}" type="datetime1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D2F0-6C23-423B-BFA6-A5D0C7B4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8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9823-DA99-4847-82FF-486992510679}" type="datetime1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D2F0-6C23-423B-BFA6-A5D0C7B4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1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DA7-DDE1-4C7D-94D7-28A0846F6D47}" type="datetime1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D2F0-6C23-423B-BFA6-A5D0C7B4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24B0-8342-4C3D-97F8-BE687AE75330}" type="datetime1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D2F0-6C23-423B-BFA6-A5D0C7B48C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765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E311-32BE-4681-93E1-052DFC04FAAD}" type="datetime1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D2F0-6C23-423B-BFA6-A5D0C7B4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5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3BC5-048E-4E4C-9EE7-F8904B86CD6B}" type="datetime1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D2F0-6C23-423B-BFA6-A5D0C7B4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3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7F07-F8FA-449E-99F2-858F106ED128}" type="datetime1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D2F0-6C23-423B-BFA6-A5D0C7B4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2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5DBE-51DB-4586-9BC0-5304CF52A907}" type="datetime1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D2F0-6C23-423B-BFA6-A5D0C7B4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0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5ACD-8E65-44E5-8C3D-CCA78D2876FC}" type="datetime1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D2F0-6C23-423B-BFA6-A5D0C7B4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2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F75D-55DB-49B9-8135-6033FD28E6F9}" type="datetime1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D2F0-6C23-423B-BFA6-A5D0C7B4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125CE70-5B95-4161-A86D-BBE19D3C4FAB}" type="datetime1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Dr. I.Echeverry_KSU_CAMS_CHS_HE_2nd3637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08DCD2F0-6C23-423B-BFA6-A5D0C7B4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0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parasites/naegleria/" TargetMode="External"/><Relationship Id="rId2" Type="http://schemas.openxmlformats.org/officeDocument/2006/relationships/hyperlink" Target="http://www.niehs.nih.gov/research/programs/geh/climatechange/health_impacts/vectorborne/index.cf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dc.gov/zika/pdfs/control_mosquitoes_chikv_denv_zika.pdf" TargetMode="External"/><Relationship Id="rId5" Type="http://schemas.openxmlformats.org/officeDocument/2006/relationships/hyperlink" Target="http://www.who.int/emergencies/zika-virus/en/" TargetMode="External"/><Relationship Id="rId4" Type="http://schemas.openxmlformats.org/officeDocument/2006/relationships/hyperlink" Target="http://www.cdc.gov/zika/about/index.html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globalchange/publications/climatechangechap5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changes and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4152139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87933"/>
            <a:ext cx="10456333" cy="80426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contributing to climate change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213" y="1456267"/>
            <a:ext cx="4765987" cy="4893733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use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Land deforestation (cutting down trees) and farm lands reflect more of the incoming sunlight, causing an overall cooling effect.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Greenhouse gases</a:t>
            </a:r>
          </a:p>
          <a:p>
            <a:pPr lvl="1"/>
            <a:r>
              <a:rPr lang="en-US" sz="2400" dirty="0"/>
              <a:t>Generated by human activity are similar in composition to volcanic eruption gases. </a:t>
            </a:r>
          </a:p>
          <a:p>
            <a:pPr lvl="2"/>
            <a:r>
              <a:rPr lang="en-US" sz="2000" dirty="0"/>
              <a:t>Greenhouse effect –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</a:t>
            </a:r>
            <a:r>
              <a:rPr lang="en-US" sz="2000" dirty="0"/>
              <a:t>.</a:t>
            </a:r>
          </a:p>
          <a:p>
            <a:pPr lvl="2"/>
            <a:r>
              <a:rPr lang="en-US" sz="2000" dirty="0"/>
              <a:t>Particulates –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 down </a:t>
            </a:r>
            <a:r>
              <a:rPr lang="en-US" sz="2000" dirty="0"/>
              <a:t>(shield sunlight).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9016" y="1456266"/>
            <a:ext cx="4669118" cy="4817533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Aerosols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Small particles suspended in the air: some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absorb</a:t>
            </a:r>
            <a:r>
              <a:rPr lang="en-US" sz="2400" dirty="0"/>
              <a:t> radiation and some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</a:t>
            </a:r>
            <a:r>
              <a:rPr lang="en-US" sz="2400" dirty="0"/>
              <a:t> radiation.</a:t>
            </a:r>
          </a:p>
          <a:p>
            <a:pPr lvl="2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Dust storms, ocean spray, forest fires, volcanic eruptions, smoke, soot, SO</a:t>
            </a:r>
            <a:r>
              <a:rPr lang="en-US" sz="2200" baseline="-25000" dirty="0"/>
              <a:t>2</a:t>
            </a:r>
            <a:r>
              <a:rPr lang="en-US" sz="2200" dirty="0"/>
              <a:t> from coal.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cooling effect </a:t>
            </a:r>
            <a:r>
              <a:rPr lang="en-US" sz="2400" dirty="0"/>
              <a:t>by blocking the radiation and increasing cloud formation.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2710411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96112" y="270860"/>
            <a:ext cx="9692640" cy="110920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 consequences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96112" y="1997387"/>
            <a:ext cx="4436195" cy="428669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Climate change, not just global warming.</a:t>
            </a:r>
          </a:p>
          <a:p>
            <a:r>
              <a:rPr lang="en-US" sz="2400" dirty="0"/>
              <a:t>Weather patterns changing as a result – climate variability and extreme weather events.</a:t>
            </a:r>
          </a:p>
          <a:p>
            <a:r>
              <a:rPr lang="en-US" sz="2400" dirty="0"/>
              <a:t>Increasing temperatures and climate changes increase the risk for heat waves, droughts, floods, rising sea levels.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493933" y="1997387"/>
            <a:ext cx="4436533" cy="4454213"/>
          </a:xfrm>
        </p:spPr>
        <p:txBody>
          <a:bodyPr>
            <a:normAutofit/>
          </a:bodyPr>
          <a:lstStyle/>
          <a:p>
            <a:pPr marL="182880" lvl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2400" dirty="0"/>
              <a:t>Changes in weather patterns can cause habitat changes/losses for living organisms.</a:t>
            </a:r>
            <a:endParaRPr lang="en-US" sz="2000" dirty="0"/>
          </a:p>
          <a:p>
            <a:r>
              <a:rPr lang="en-US" sz="2400" dirty="0"/>
              <a:t>Climate changes may increase food shortages, reduce air quality and clean freshwater supplies, creating conditions favorable to the spread of infectious diseases.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1583830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24540"/>
          </a:xfrm>
        </p:spPr>
        <p:txBody>
          <a:bodyPr/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 consequences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143338" y="1608668"/>
            <a:ext cx="4647862" cy="4682066"/>
          </a:xfrm>
        </p:spPr>
        <p:txBody>
          <a:bodyPr>
            <a:normAutofit/>
          </a:bodyPr>
          <a:lstStyle/>
          <a:p>
            <a:pPr marL="182880" lvl="1">
              <a:lnSpc>
                <a:spcPct val="100000"/>
              </a:lnSpc>
              <a:buSzPct val="80000"/>
              <a:buFont typeface="Arial" pitchFamily="34" charset="0"/>
              <a:buChar char="•"/>
            </a:pPr>
            <a:r>
              <a:rPr lang="en-US" sz="2400" dirty="0"/>
              <a:t>Extreme weather – droughts/floods, heat waves/increased humidity, biodiversity loss and disease.</a:t>
            </a:r>
          </a:p>
          <a:p>
            <a:pPr marL="457200" lvl="2">
              <a:lnSpc>
                <a:spcPct val="95000"/>
              </a:lnSpc>
              <a:buSzPct val="80000"/>
              <a:buFont typeface="Arial" pitchFamily="34" charset="0"/>
              <a:buChar char="•"/>
            </a:pPr>
            <a:r>
              <a:rPr lang="en-US" sz="2200" dirty="0"/>
              <a:t>Water- and foodborne diseases.</a:t>
            </a:r>
          </a:p>
          <a:p>
            <a:pPr marL="731520" lvl="3">
              <a:lnSpc>
                <a:spcPct val="95000"/>
              </a:lnSpc>
              <a:buSzPct val="80000"/>
              <a:buFont typeface="Arial" pitchFamily="34" charset="0"/>
              <a:buChar char="•"/>
            </a:pPr>
            <a:r>
              <a:rPr lang="en-US" sz="2200" dirty="0"/>
              <a:t>Gastroenteritis, cholera.</a:t>
            </a:r>
          </a:p>
          <a:p>
            <a:pPr marL="457200" lvl="2">
              <a:lnSpc>
                <a:spcPct val="95000"/>
              </a:lnSpc>
              <a:buSzPct val="80000"/>
              <a:buFont typeface="Arial" pitchFamily="34" charset="0"/>
              <a:buChar char="•"/>
            </a:pPr>
            <a:r>
              <a:rPr lang="en-US" sz="2200" dirty="0"/>
              <a:t>Vector-borne diseases.</a:t>
            </a:r>
          </a:p>
          <a:p>
            <a:pPr marL="731520" lvl="3">
              <a:lnSpc>
                <a:spcPct val="95000"/>
              </a:lnSpc>
              <a:buSzPct val="80000"/>
              <a:buFont typeface="Arial" pitchFamily="34" charset="0"/>
              <a:buChar char="•"/>
            </a:pPr>
            <a:r>
              <a:rPr lang="en-US" sz="2200" dirty="0"/>
              <a:t>Malaria, dengue.</a:t>
            </a:r>
          </a:p>
          <a:p>
            <a:pPr lvl="1"/>
            <a:r>
              <a:rPr lang="en-US" sz="2200" dirty="0"/>
              <a:t>Food spoilage/loss.</a:t>
            </a:r>
          </a:p>
          <a:p>
            <a:pPr lvl="2"/>
            <a:r>
              <a:rPr lang="en-US" sz="2200" dirty="0"/>
              <a:t>Malnutrition.</a:t>
            </a:r>
          </a:p>
          <a:p>
            <a:pPr marL="182880" lvl="1">
              <a:lnSpc>
                <a:spcPct val="95000"/>
              </a:lnSpc>
              <a:buSzPct val="80000"/>
              <a:buFont typeface="Arial" pitchFamily="34" charset="0"/>
              <a:buChar char="•"/>
            </a:pPr>
            <a:endParaRPr lang="en-US" sz="24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467179" y="1608667"/>
            <a:ext cx="4487333" cy="4682067"/>
          </a:xfrm>
        </p:spPr>
        <p:txBody>
          <a:bodyPr>
            <a:noAutofit/>
          </a:bodyPr>
          <a:lstStyle/>
          <a:p>
            <a:r>
              <a:rPr lang="en-US" sz="2400" dirty="0"/>
              <a:t>Host-parasite cycles are faster in warmer weather, making it easier to spread disease. </a:t>
            </a:r>
          </a:p>
          <a:p>
            <a:r>
              <a:rPr lang="en-US" sz="2400" dirty="0"/>
              <a:t>Extreme temperatures. </a:t>
            </a:r>
          </a:p>
          <a:p>
            <a:pPr lvl="1"/>
            <a:r>
              <a:rPr lang="en-US" sz="2200" dirty="0"/>
              <a:t>Heat – heat stroke, dehydration.</a:t>
            </a:r>
          </a:p>
          <a:p>
            <a:pPr lvl="1"/>
            <a:r>
              <a:rPr lang="en-US" sz="2200" dirty="0"/>
              <a:t>Cold – frostbite.</a:t>
            </a:r>
          </a:p>
          <a:p>
            <a:r>
              <a:rPr lang="en-US" sz="2400" dirty="0"/>
              <a:t>Air pollution.</a:t>
            </a:r>
          </a:p>
          <a:p>
            <a:pPr lvl="1"/>
            <a:r>
              <a:rPr lang="en-US" sz="2200" dirty="0"/>
              <a:t>Allergies, asthma, respiratory and cardiovascular diseases.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26622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 and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06549" y="1912126"/>
            <a:ext cx="4149651" cy="444428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Fresh water</a:t>
            </a:r>
          </a:p>
          <a:p>
            <a:pPr fontAlgn="base"/>
            <a:r>
              <a:rPr lang="en-US" sz="2400" dirty="0"/>
              <a:t>Warming temperatures and melting glaciers are reducing   the water supply to many people.</a:t>
            </a:r>
          </a:p>
          <a:p>
            <a:pPr fontAlgn="base"/>
            <a:r>
              <a:rPr lang="en-US" sz="2400" dirty="0"/>
              <a:t>Rising seas may contaminate coastal groundwater supplies making them unsuitable for drinking or irrigation.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499683" y="1912126"/>
            <a:ext cx="4549318" cy="42600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Foodborne diseases</a:t>
            </a:r>
          </a:p>
          <a:p>
            <a:r>
              <a:rPr lang="en-US" sz="2400" dirty="0"/>
              <a:t>Food spoilage related to temperature.</a:t>
            </a:r>
          </a:p>
          <a:p>
            <a:pPr lvl="1"/>
            <a:r>
              <a:rPr lang="en-US" sz="2200" dirty="0"/>
              <a:t>Temperature abuse – improper storage.</a:t>
            </a:r>
          </a:p>
          <a:p>
            <a:pPr lvl="2"/>
            <a:r>
              <a:rPr lang="en-US" sz="2000" dirty="0"/>
              <a:t>Temperature danger zone.</a:t>
            </a:r>
          </a:p>
          <a:p>
            <a:pPr lvl="1"/>
            <a:r>
              <a:rPr lang="en-US" sz="2200" dirty="0"/>
              <a:t>Vectors – flies, rodents, cockroaches and increased contact with food.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3536" y="6438715"/>
            <a:ext cx="8456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Climate Change and the Health of Children http://www.chgeharvard.org/topic/climate-change-and-health-children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155583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6190" y="229736"/>
            <a:ext cx="10660598" cy="913264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 and food availability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66846" y="1438326"/>
            <a:ext cx="4470822" cy="5003801"/>
          </a:xfrm>
        </p:spPr>
        <p:txBody>
          <a:bodyPr>
            <a:noAutofit/>
          </a:bodyPr>
          <a:lstStyle/>
          <a:p>
            <a:r>
              <a:rPr lang="en-US" sz="2400" dirty="0"/>
              <a:t>Climate changes can lead to malnutrition, spread of communicable infectious diseases, mental health disorders due to emotional stress.</a:t>
            </a:r>
          </a:p>
          <a:p>
            <a:pPr lvl="1"/>
            <a:r>
              <a:rPr lang="en-US" sz="2200" dirty="0"/>
              <a:t>Most affected are the poor among the population.</a:t>
            </a:r>
          </a:p>
          <a:p>
            <a:r>
              <a:rPr lang="en-US" sz="2400" dirty="0"/>
              <a:t>Wildfires, land erosion, floods, hurricanes, rising sea levels.</a:t>
            </a:r>
          </a:p>
          <a:p>
            <a:pPr lvl="1"/>
            <a:r>
              <a:rPr lang="en-US" sz="2200" dirty="0"/>
              <a:t>Reduced crop yields and hunger.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224583" y="1318788"/>
            <a:ext cx="4790550" cy="5242879"/>
          </a:xfrm>
        </p:spPr>
        <p:txBody>
          <a:bodyPr>
            <a:noAutofit/>
          </a:bodyPr>
          <a:lstStyle/>
          <a:p>
            <a:r>
              <a:rPr lang="en-US" sz="2400" dirty="0"/>
              <a:t>Changes in temperature, rain, CO</a:t>
            </a:r>
            <a:r>
              <a:rPr lang="en-US" sz="2400" baseline="-25000" dirty="0"/>
              <a:t>2</a:t>
            </a:r>
            <a:r>
              <a:rPr lang="en-US" sz="2400" dirty="0"/>
              <a:t>, and weather extremes affect plants, animals and fish.  </a:t>
            </a:r>
          </a:p>
          <a:p>
            <a:pPr lvl="1"/>
            <a:r>
              <a:rPr lang="en-US" sz="2200" dirty="0"/>
              <a:t>Increase in plant diseases, weeds and insects/pests.</a:t>
            </a:r>
          </a:p>
          <a:p>
            <a:pPr lvl="1"/>
            <a:r>
              <a:rPr lang="en-US" sz="2200" dirty="0"/>
              <a:t>Higher CO</a:t>
            </a:r>
            <a:r>
              <a:rPr lang="en-US" sz="2200" baseline="-25000" dirty="0"/>
              <a:t>2</a:t>
            </a:r>
            <a:r>
              <a:rPr lang="en-US" sz="2200" dirty="0"/>
              <a:t> levels increase acidity of the oceans and hurt fish habitats.</a:t>
            </a:r>
          </a:p>
          <a:p>
            <a:r>
              <a:rPr lang="en-US" sz="2400" dirty="0"/>
              <a:t>Changes in air and soil quality can alter the nutritional quality of plant foods.</a:t>
            </a:r>
          </a:p>
          <a:p>
            <a:pPr lvl="1"/>
            <a:r>
              <a:rPr lang="en-US" sz="2200" dirty="0"/>
              <a:t>Lower protein content in plants because of less nitrogen absorption at higher CO</a:t>
            </a:r>
            <a:r>
              <a:rPr lang="en-US" dirty="0"/>
              <a:t>2</a:t>
            </a:r>
            <a:r>
              <a:rPr lang="en-US" sz="2200" dirty="0"/>
              <a:t> levels.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656656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7695" y="172618"/>
            <a:ext cx="9692640" cy="92294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 and air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9617" y="1426584"/>
            <a:ext cx="4521250" cy="4889549"/>
          </a:xfrm>
        </p:spPr>
        <p:txBody>
          <a:bodyPr>
            <a:noAutofit/>
          </a:bodyPr>
          <a:lstStyle/>
          <a:p>
            <a:r>
              <a:rPr lang="en-US" sz="2400" dirty="0"/>
              <a:t>Warmer temperatures increase the release of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VOCs</a:t>
            </a:r>
            <a:r>
              <a:rPr lang="en-US" sz="2400" dirty="0"/>
              <a:t>.</a:t>
            </a:r>
          </a:p>
          <a:p>
            <a:pPr lvl="1"/>
            <a:r>
              <a:rPr lang="en-US" sz="2200" dirty="0"/>
              <a:t>VOCs can react with NO</a:t>
            </a:r>
            <a:r>
              <a:rPr lang="en-US" sz="1400" dirty="0"/>
              <a:t>2</a:t>
            </a:r>
            <a:r>
              <a:rPr lang="en-US" sz="2200" dirty="0"/>
              <a:t> and SO</a:t>
            </a:r>
            <a:r>
              <a:rPr lang="en-US" sz="1400" dirty="0"/>
              <a:t>2</a:t>
            </a:r>
            <a:r>
              <a:rPr lang="en-US" sz="2200" dirty="0"/>
              <a:t> and form 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particulate matter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/>
              <a:t>(secondary pollutant).</a:t>
            </a:r>
          </a:p>
          <a:p>
            <a:pPr lvl="1"/>
            <a:r>
              <a:rPr lang="en-US" sz="2200" dirty="0"/>
              <a:t>Particulate matter may produce a 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 down effect </a:t>
            </a:r>
            <a:r>
              <a:rPr lang="en-US" sz="2200" dirty="0"/>
              <a:t>by reflecting sun light.</a:t>
            </a:r>
          </a:p>
          <a:p>
            <a:pPr marL="0" lvl="1" inden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None/>
            </a:pP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Allergies and asthma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en-US" sz="2200" dirty="0"/>
              <a:t>Warmer climates increase CO2 levels making some plants grow faster and produce more pollen.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665621" y="1426584"/>
            <a:ext cx="4400312" cy="4745616"/>
          </a:xfrm>
        </p:spPr>
        <p:txBody>
          <a:bodyPr>
            <a:noAutofit/>
          </a:bodyPr>
          <a:lstStyle/>
          <a:p>
            <a:pPr fontAlgn="base"/>
            <a:r>
              <a:rPr lang="en-US" sz="2200" dirty="0"/>
              <a:t>Warming temperatures and earlier springs and longer growing seasons for many plants.</a:t>
            </a:r>
          </a:p>
          <a:p>
            <a:pPr fontAlgn="base"/>
            <a:r>
              <a:rPr lang="en-US" sz="2200" dirty="0"/>
              <a:t>Ground level ozone increases with warmer temperatures, and heat waves in particular.</a:t>
            </a:r>
          </a:p>
          <a:p>
            <a:pPr lvl="1" fontAlgn="base"/>
            <a:r>
              <a:rPr lang="en-US" sz="2200" dirty="0"/>
              <a:t>Not above 39°C. </a:t>
            </a:r>
          </a:p>
          <a:p>
            <a:pPr fontAlgn="base"/>
            <a:r>
              <a:rPr lang="en-US" sz="2200" dirty="0"/>
              <a:t>Ozone triggers asthma attacks in children, and breathing difficulties for adults with chronic lung diseases.</a:t>
            </a:r>
          </a:p>
          <a:p>
            <a:pPr fontAlgn="base"/>
            <a:endParaRPr lang="en-US" sz="2200" dirty="0"/>
          </a:p>
          <a:p>
            <a:pPr fontAlgn="base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3536" y="6438715"/>
            <a:ext cx="8456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Climate Change and the Health of Children http://www.chgeharvard.org/topic/climate-change-and-health-children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2082631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40139" y="380926"/>
            <a:ext cx="9692640" cy="98220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changes consequences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64923" y="1871134"/>
            <a:ext cx="4480560" cy="4301066"/>
          </a:xfrm>
        </p:spPr>
        <p:txBody>
          <a:bodyPr>
            <a:noAutofit/>
          </a:bodyPr>
          <a:lstStyle/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health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Weather extremes (floods, droughts, heat waves, extreme cold) are associated with epidemics. </a:t>
            </a:r>
          </a:p>
          <a:p>
            <a:r>
              <a:rPr lang="en-US" sz="2400" dirty="0"/>
              <a:t>Weather extremes impact living conditions – water supply, access to food, health care, social services.</a:t>
            </a:r>
          </a:p>
          <a:p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434666" y="2446867"/>
            <a:ext cx="4519845" cy="3725333"/>
          </a:xfrm>
        </p:spPr>
        <p:txBody>
          <a:bodyPr>
            <a:noAutofit/>
          </a:bodyPr>
          <a:lstStyle/>
          <a:p>
            <a:pPr marL="182880" lvl="2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2400" dirty="0"/>
              <a:t>Inadequate health care and/or infrastructure can make it difficult to cope with extreme weather.</a:t>
            </a:r>
          </a:p>
          <a:p>
            <a:pPr marL="182880" lvl="2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2400" dirty="0"/>
              <a:t>Most at risk are infant, pregnant women, the elderly, the poor and those with depressed immune systems.</a:t>
            </a:r>
          </a:p>
          <a:p>
            <a:pPr lvl="2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3658525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55472" y="262393"/>
            <a:ext cx="10099040" cy="95680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changes consequences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55472" y="1997394"/>
            <a:ext cx="4072128" cy="4174724"/>
          </a:xfrm>
        </p:spPr>
        <p:txBody>
          <a:bodyPr>
            <a:normAutofit/>
          </a:bodyPr>
          <a:lstStyle/>
          <a:p>
            <a:r>
              <a:rPr lang="en-US" sz="2400" dirty="0"/>
              <a:t>Major contributors to carbon emissions are the developed countries (rich).</a:t>
            </a:r>
          </a:p>
          <a:p>
            <a:pPr lvl="1"/>
            <a:r>
              <a:rPr lang="en-US" sz="2200" dirty="0"/>
              <a:t>US produces 25% of total greenhouse gas emissions.</a:t>
            </a:r>
          </a:p>
          <a:p>
            <a:r>
              <a:rPr lang="en-US" sz="2400" dirty="0"/>
              <a:t>Developing countries (poor) do not have as much industry, transportation, or large-scale agriculture.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6168814" y="1997394"/>
            <a:ext cx="4480560" cy="4377348"/>
          </a:xfrm>
        </p:spPr>
        <p:txBody>
          <a:bodyPr>
            <a:normAutofit lnSpcReduction="10000"/>
          </a:bodyPr>
          <a:lstStyle/>
          <a:p>
            <a:pPr marL="182880" lvl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2400" dirty="0"/>
              <a:t>Developing countries are the ones most affected by climate changes.</a:t>
            </a:r>
          </a:p>
          <a:p>
            <a:pPr marL="457200" lvl="2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2200" dirty="0"/>
              <a:t>Malaria, malnutrition, and  other flood and drought-related morbidities and mortality.</a:t>
            </a:r>
          </a:p>
          <a:p>
            <a:r>
              <a:rPr lang="en-US" sz="2400" dirty="0"/>
              <a:t>In developed countries the poor also suffer more with adverse climate changes.</a:t>
            </a:r>
          </a:p>
          <a:p>
            <a:pPr lvl="1"/>
            <a:r>
              <a:rPr lang="en-US" sz="2200" dirty="0"/>
              <a:t>Physically, psychologically and financially.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465342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2245" y="330127"/>
            <a:ext cx="9692640" cy="965274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 extremes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032621" y="1838015"/>
            <a:ext cx="4097791" cy="4334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Drought</a:t>
            </a:r>
          </a:p>
          <a:p>
            <a:r>
              <a:rPr lang="en-US" sz="2600" dirty="0"/>
              <a:t>Spread of infectious diseases due to lack of water for sanitation.</a:t>
            </a:r>
          </a:p>
          <a:p>
            <a:pPr lvl="1"/>
            <a:r>
              <a:rPr lang="en-US" sz="2400" dirty="0"/>
              <a:t>Diarrhea, scabies, conjunctivitis, trachoma.</a:t>
            </a:r>
          </a:p>
          <a:p>
            <a:pPr lvl="1"/>
            <a:r>
              <a:rPr lang="en-US" sz="2400" dirty="0"/>
              <a:t>Water storage practices and vector-borne diseases.</a:t>
            </a:r>
          </a:p>
          <a:p>
            <a:endParaRPr lang="en-US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770749" y="1912562"/>
            <a:ext cx="3936805" cy="4076990"/>
          </a:xfrm>
        </p:spPr>
        <p:txBody>
          <a:bodyPr>
            <a:noAutofit/>
          </a:bodyPr>
          <a:lstStyle/>
          <a:p>
            <a:r>
              <a:rPr lang="en-US" sz="2400" dirty="0"/>
              <a:t>Some vector-borne diseases may be reduced because of the lack of bodies of water.</a:t>
            </a:r>
          </a:p>
          <a:p>
            <a:r>
              <a:rPr lang="en-US" sz="2400" dirty="0"/>
              <a:t>Food shortages, hunger, famine, death and/or diseases related to malnutrition.</a:t>
            </a:r>
          </a:p>
          <a:p>
            <a:r>
              <a:rPr lang="en-US" sz="2400" dirty="0"/>
              <a:t>Population displacement.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4001903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2245" y="330127"/>
            <a:ext cx="9692640" cy="965274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 extremes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48860" y="1644304"/>
            <a:ext cx="4216454" cy="4807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waves</a:t>
            </a:r>
          </a:p>
          <a:p>
            <a:r>
              <a:rPr lang="en-US" sz="2400" dirty="0"/>
              <a:t>Combination of high temperatures and solar radiation resulting in increases in heat and humidity.</a:t>
            </a:r>
          </a:p>
          <a:p>
            <a:r>
              <a:rPr lang="en-US" sz="2400" dirty="0"/>
              <a:t>Most at risk – urban populations, the poor, the elderly, those with medical conditions that impair heat dissipation, those with limited mobility, and small children.</a:t>
            </a:r>
          </a:p>
          <a:p>
            <a:endParaRPr lang="en-US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477582" y="1644304"/>
            <a:ext cx="4077304" cy="4680295"/>
          </a:xfrm>
        </p:spPr>
        <p:txBody>
          <a:bodyPr>
            <a:noAutofit/>
          </a:bodyPr>
          <a:lstStyle/>
          <a:p>
            <a:r>
              <a:rPr lang="en-US" sz="2400" dirty="0"/>
              <a:t>Heat-related illnesses such as heat exhaustion, heat stroke, kidney stones (dehydration).</a:t>
            </a:r>
          </a:p>
          <a:p>
            <a:r>
              <a:rPr lang="en-US" sz="2400" dirty="0"/>
              <a:t>Elderly people tend to have impaired temperature regulation and to suffer from increases in blood viscosity that can lead to heart attack or stroke.</a:t>
            </a:r>
          </a:p>
          <a:p>
            <a:endParaRPr lang="en-US" sz="2400" dirty="0"/>
          </a:p>
          <a:p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155198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climate.</a:t>
            </a:r>
          </a:p>
          <a:p>
            <a:r>
              <a:rPr lang="en-US" sz="3200" dirty="0"/>
              <a:t>Factors affecting the climate.</a:t>
            </a:r>
          </a:p>
          <a:p>
            <a:r>
              <a:rPr lang="en-US" sz="3200" dirty="0"/>
              <a:t>Global warming and green house effect.</a:t>
            </a:r>
          </a:p>
          <a:p>
            <a:r>
              <a:rPr lang="en-US" sz="3200" dirty="0"/>
              <a:t>Climate-related diseases.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3441658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 extremes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37191" y="1835888"/>
            <a:ext cx="5005241" cy="4834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waves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 heat island effect </a:t>
            </a:r>
            <a:r>
              <a:rPr lang="en-US" sz="2400" dirty="0"/>
              <a:t>– cities generate and retain heat because of buildings, human and industrial activities.</a:t>
            </a:r>
          </a:p>
          <a:p>
            <a:pPr lvl="1"/>
            <a:r>
              <a:rPr lang="en-US" sz="2000" dirty="0"/>
              <a:t>Asphalt roads and dark areas absorb and retain heat, dissipating it at night.</a:t>
            </a:r>
          </a:p>
          <a:p>
            <a:pPr lvl="2"/>
            <a:r>
              <a:rPr lang="en-US" sz="1800" dirty="0"/>
              <a:t>Nights are hotter instead of cooler.</a:t>
            </a:r>
          </a:p>
          <a:p>
            <a:pPr lvl="1"/>
            <a:r>
              <a:rPr lang="en-US" sz="2000" dirty="0"/>
              <a:t>Less trees = less cooling due to water evaporation by the trees.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94938" y="2517129"/>
            <a:ext cx="4929716" cy="30870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1245876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 extremes and health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5093478"/>
              </p:ext>
            </p:extLst>
          </p:nvPr>
        </p:nvGraphicFramePr>
        <p:xfrm>
          <a:off x="1005700" y="2512854"/>
          <a:ext cx="10204983" cy="28397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21702">
                  <a:extLst>
                    <a:ext uri="{9D8B030D-6E8A-4147-A177-3AD203B41FA5}">
                      <a16:colId xmlns:a16="http://schemas.microsoft.com/office/drawing/2014/main" val="3807091832"/>
                    </a:ext>
                  </a:extLst>
                </a:gridCol>
                <a:gridCol w="1814839">
                  <a:extLst>
                    <a:ext uri="{9D8B030D-6E8A-4147-A177-3AD203B41FA5}">
                      <a16:colId xmlns:a16="http://schemas.microsoft.com/office/drawing/2014/main" val="3764644838"/>
                    </a:ext>
                  </a:extLst>
                </a:gridCol>
                <a:gridCol w="2610577">
                  <a:extLst>
                    <a:ext uri="{9D8B030D-6E8A-4147-A177-3AD203B41FA5}">
                      <a16:colId xmlns:a16="http://schemas.microsoft.com/office/drawing/2014/main" val="3037535372"/>
                    </a:ext>
                  </a:extLst>
                </a:gridCol>
                <a:gridCol w="3057865">
                  <a:extLst>
                    <a:ext uri="{9D8B030D-6E8A-4147-A177-3AD203B41FA5}">
                      <a16:colId xmlns:a16="http://schemas.microsoft.com/office/drawing/2014/main" val="947678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Dehydration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Heat illness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Heat exhaustion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Heatstroke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037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Dry lips/mouth</a:t>
                      </a:r>
                    </a:p>
                    <a:p>
                      <a:pPr marL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Fatigue</a:t>
                      </a:r>
                    </a:p>
                    <a:p>
                      <a:pPr marL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Small amount of urine</a:t>
                      </a:r>
                    </a:p>
                    <a:p>
                      <a:pPr marL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Dark yellow urine</a:t>
                      </a:r>
                    </a:p>
                    <a:p>
                      <a:pPr marL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Dizziness or lightheadedness</a:t>
                      </a:r>
                    </a:p>
                    <a:p>
                      <a:pPr marL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Nausea</a:t>
                      </a:r>
                    </a:p>
                    <a:p>
                      <a:pPr marL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Rapid strong pulse</a:t>
                      </a:r>
                    </a:p>
                    <a:p>
                      <a:pPr marL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Muscle weakness</a:t>
                      </a:r>
                    </a:p>
                    <a:p>
                      <a:pPr marL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Confusion</a:t>
                      </a:r>
                    </a:p>
                    <a:p>
                      <a:pPr marL="0" lv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High fever</a:t>
                      </a:r>
                    </a:p>
                    <a:p>
                      <a:pPr marL="0"/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buNone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Excessive sweating</a:t>
                      </a:r>
                    </a:p>
                    <a:p>
                      <a:pPr marL="0" lvl="1" indent="0">
                        <a:buNone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Thirst</a:t>
                      </a:r>
                    </a:p>
                    <a:p>
                      <a:pPr marL="0" lvl="1" indent="0">
                        <a:buNone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Fatigue</a:t>
                      </a:r>
                    </a:p>
                    <a:p>
                      <a:pPr marL="0" lvl="1" indent="0">
                        <a:buNone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Muscle cramps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Headache</a:t>
                      </a:r>
                    </a:p>
                    <a:p>
                      <a:pPr marL="0" lvl="1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Dizziness or lightheadedness</a:t>
                      </a:r>
                    </a:p>
                    <a:p>
                      <a:pPr marL="0" lvl="1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Nausea and vomiting</a:t>
                      </a:r>
                    </a:p>
                    <a:p>
                      <a:pPr marL="0" lvl="1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Cool, moist skin</a:t>
                      </a:r>
                    </a:p>
                    <a:p>
                      <a:pPr marL="0" lvl="1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Dark urine</a:t>
                      </a:r>
                    </a:p>
                    <a:p>
                      <a:pPr marL="0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Fever (temperature above 104 °F)</a:t>
                      </a:r>
                    </a:p>
                    <a:p>
                      <a:pPr marL="0" lvl="1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Extreme confusion</a:t>
                      </a:r>
                    </a:p>
                    <a:p>
                      <a:pPr marL="0" lvl="1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Dry, hot, and red skin</a:t>
                      </a:r>
                    </a:p>
                    <a:p>
                      <a:pPr marL="0" lvl="1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Rapid, shallow breathing</a:t>
                      </a:r>
                    </a:p>
                    <a:p>
                      <a:pPr marL="0" lvl="1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Rapid, weak pulse</a:t>
                      </a:r>
                    </a:p>
                    <a:p>
                      <a:pPr marL="0" lvl="1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Seizures</a:t>
                      </a:r>
                    </a:p>
                    <a:p>
                      <a:pPr marL="0" lvl="1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Unconsciousness</a:t>
                      </a:r>
                    </a:p>
                    <a:p>
                      <a:pPr marL="0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099568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3890922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339" y="262394"/>
            <a:ext cx="9692640" cy="855206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 extremes and health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7510" y="1606261"/>
            <a:ext cx="4423290" cy="4777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and rain</a:t>
            </a:r>
          </a:p>
          <a:p>
            <a:r>
              <a:rPr lang="en-US" sz="2400" dirty="0"/>
              <a:t>Spread of certain infectious diseases are associated with the cold and rainy seasons – influenza. </a:t>
            </a:r>
          </a:p>
          <a:p>
            <a:pPr lvl="1"/>
            <a:r>
              <a:rPr lang="en-US" sz="2200" dirty="0"/>
              <a:t>Increased indoor time and human contact most likely factor.</a:t>
            </a:r>
          </a:p>
          <a:p>
            <a:r>
              <a:rPr lang="en-US" sz="2400" dirty="0"/>
              <a:t>Most affected are the poor, the elderly and those with respiratory conditions.</a:t>
            </a:r>
          </a:p>
          <a:p>
            <a:endParaRPr lang="en-US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245262" y="1606261"/>
            <a:ext cx="4709250" cy="4565939"/>
          </a:xfrm>
        </p:spPr>
        <p:txBody>
          <a:bodyPr>
            <a:noAutofit/>
          </a:bodyPr>
          <a:lstStyle/>
          <a:p>
            <a:r>
              <a:rPr lang="en-US" sz="2400" dirty="0"/>
              <a:t>Low temperature and humidity increase virus stability in the environment, increasing the probability of transmission through coughing, sneezing or breathing. </a:t>
            </a:r>
          </a:p>
          <a:p>
            <a:pPr lvl="1"/>
            <a:r>
              <a:rPr lang="en-US" sz="2200" dirty="0"/>
              <a:t>High temperature seems to block airborne transmission.</a:t>
            </a:r>
          </a:p>
          <a:p>
            <a:r>
              <a:rPr lang="en-US" sz="2400" dirty="0"/>
              <a:t>Global warming may lead to milder winter seasons.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111345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88235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 extremes and health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6281" y="1542614"/>
            <a:ext cx="4383536" cy="4565020"/>
          </a:xfrm>
        </p:spPr>
        <p:txBody>
          <a:bodyPr>
            <a:normAutofit/>
          </a:bodyPr>
          <a:lstStyle/>
          <a:p>
            <a:r>
              <a:rPr lang="en-US" sz="2400" dirty="0"/>
              <a:t>Temperate countries and increased deaths in cold weather.</a:t>
            </a:r>
          </a:p>
          <a:p>
            <a:pPr lvl="1"/>
            <a:r>
              <a:rPr lang="en-US" sz="2200" dirty="0"/>
              <a:t>Combination of physiological, behavioral and socioeconomic factors. </a:t>
            </a:r>
          </a:p>
          <a:p>
            <a:r>
              <a:rPr lang="en-US" sz="2400" dirty="0"/>
              <a:t>Less home heating and where people wear lighter clothes, with the elderly (aged 75 and over) being particularly vulnerable to winter death.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2483" y="1542614"/>
            <a:ext cx="4174131" cy="4997790"/>
          </a:xfrm>
        </p:spPr>
        <p:txBody>
          <a:bodyPr>
            <a:normAutofit fontScale="55000" lnSpcReduction="20000"/>
          </a:bodyPr>
          <a:lstStyle/>
          <a:p>
            <a:pPr lvl="1">
              <a:lnSpc>
                <a:spcPct val="110000"/>
              </a:lnSpc>
            </a:pPr>
            <a:r>
              <a:rPr lang="en-US" sz="4000" dirty="0"/>
              <a:t>Cold temperatures can lead to increased blood pressure and blood clotting in the elderly.</a:t>
            </a:r>
          </a:p>
          <a:p>
            <a:pPr lvl="1">
              <a:lnSpc>
                <a:spcPct val="110000"/>
              </a:lnSpc>
            </a:pPr>
            <a:r>
              <a:rPr lang="en-US" sz="4000" dirty="0"/>
              <a:t>Cardiovascular, cerebrovascular, circulatory and respiratory diseases. </a:t>
            </a:r>
          </a:p>
          <a:p>
            <a:pPr>
              <a:lnSpc>
                <a:spcPct val="115000"/>
              </a:lnSpc>
            </a:pPr>
            <a:r>
              <a:rPr lang="en-US" sz="4400" dirty="0"/>
              <a:t>Annual outbreaks of winter diseases such as influenza, are not strongly associated with monthly winter temperatures.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2346178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430" y="82225"/>
            <a:ext cx="9692640" cy="104856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 extremes and health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40" y="1524000"/>
            <a:ext cx="4735927" cy="49693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Floods</a:t>
            </a:r>
          </a:p>
          <a:p>
            <a:pPr fontAlgn="base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Epidemic diseases.</a:t>
            </a:r>
          </a:p>
          <a:p>
            <a:pPr lvl="1" fontAlgn="base"/>
            <a:r>
              <a:rPr lang="en-US" sz="2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Water-borne </a:t>
            </a:r>
          </a:p>
          <a:p>
            <a:pPr lvl="1" fontAlgn="base"/>
            <a:r>
              <a:rPr lang="en-US" sz="2200" dirty="0"/>
              <a:t>Fecal-oral contamination of food and water – cholera (</a:t>
            </a:r>
            <a:r>
              <a:rPr lang="en-US" sz="2200" i="1" dirty="0"/>
              <a:t>Vibrio </a:t>
            </a:r>
            <a:r>
              <a:rPr lang="en-US" sz="2200" i="1" dirty="0" err="1"/>
              <a:t>cholerae</a:t>
            </a:r>
            <a:r>
              <a:rPr lang="en-US" sz="2200" dirty="0"/>
              <a:t> bacteria).</a:t>
            </a:r>
          </a:p>
          <a:p>
            <a:pPr lvl="1" fontAlgn="base"/>
            <a:r>
              <a:rPr lang="en-US" sz="2200" dirty="0"/>
              <a:t>Leptospirosis, a zoonotic bacterial disease transmitted through skin and mucous membranes contact with rodent urine.</a:t>
            </a:r>
          </a:p>
          <a:p>
            <a:pPr lvl="1"/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1573" y="1406309"/>
            <a:ext cx="4756965" cy="49023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Vector-borne diseases.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lvl="1" fontAlgn="base"/>
            <a:r>
              <a:rPr lang="en-US" sz="2200" dirty="0"/>
              <a:t>Habitat changes that promote mosquito breeding – landslides, deforestation, stagnant waters, river damming, and rerouting.</a:t>
            </a:r>
          </a:p>
          <a:p>
            <a:pPr lvl="1" fontAlgn="base"/>
            <a:r>
              <a:rPr lang="en-US" sz="2200" dirty="0"/>
              <a:t>Changes in human behavior. </a:t>
            </a:r>
          </a:p>
          <a:p>
            <a:pPr lvl="2" fontAlgn="base"/>
            <a:r>
              <a:rPr lang="en-US" sz="2000" dirty="0"/>
              <a:t>Suspending disease control activities, overcrowding, stagnant water. </a:t>
            </a:r>
          </a:p>
          <a:p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Non-epidemic  water-borne diseases.</a:t>
            </a:r>
          </a:p>
          <a:p>
            <a:pPr lvl="1"/>
            <a:r>
              <a:rPr lang="en-US" sz="2200" dirty="0"/>
              <a:t>Wound infections, dermatitis, conjunctivitis, and ear, nose and throat infections.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7414" y="63086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837954" y="6308651"/>
            <a:ext cx="41056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http://www.who.int/hac/techguidance/ems/flood_cds/en/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3792088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272" y="236993"/>
            <a:ext cx="9692640" cy="110920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 Diseases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730102" y="1885507"/>
            <a:ext cx="4739365" cy="455762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 diseases are sensitive to climate changes</a:t>
            </a:r>
          </a:p>
          <a:p>
            <a:pPr lvl="1"/>
            <a:r>
              <a:rPr lang="en-US" sz="2200" dirty="0"/>
              <a:t>Waterborne</a:t>
            </a:r>
          </a:p>
          <a:p>
            <a:pPr lvl="1"/>
            <a:r>
              <a:rPr lang="en-US" sz="2200" dirty="0"/>
              <a:t>Foodborne</a:t>
            </a:r>
          </a:p>
          <a:p>
            <a:pPr lvl="1"/>
            <a:r>
              <a:rPr lang="en-US" sz="2200" dirty="0"/>
              <a:t>Vector-borne and zoonotic.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Water-borne diseases</a:t>
            </a:r>
          </a:p>
          <a:p>
            <a:r>
              <a:rPr lang="en-US" sz="2400" dirty="0"/>
              <a:t>Climate changes affect water quantity and quality.</a:t>
            </a:r>
          </a:p>
          <a:p>
            <a:pPr lvl="1"/>
            <a:r>
              <a:rPr lang="en-US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Quantity</a:t>
            </a:r>
            <a:r>
              <a:rPr lang="en-US" sz="2200" dirty="0"/>
              <a:t> – floods, droughts.</a:t>
            </a:r>
          </a:p>
          <a:p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350000" y="1885507"/>
            <a:ext cx="4275667" cy="4286693"/>
          </a:xfrm>
        </p:spPr>
        <p:txBody>
          <a:bodyPr>
            <a:noAutofit/>
          </a:bodyPr>
          <a:lstStyle/>
          <a:p>
            <a:pPr fontAlgn="base"/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Waterborne infections </a:t>
            </a:r>
            <a:r>
              <a:rPr lang="en-US" sz="2400" dirty="0"/>
              <a:t>and climate changes. </a:t>
            </a:r>
          </a:p>
          <a:p>
            <a:pPr lvl="1" fontAlgn="base"/>
            <a:r>
              <a:rPr lang="en-US" sz="2200" dirty="0"/>
              <a:t>Diarrheal illness after heavy rainfalls as runoff from land (sewage and agricultural waste) contaminate drinking water.  </a:t>
            </a:r>
          </a:p>
          <a:p>
            <a:pPr lvl="1" fontAlgn="base"/>
            <a:r>
              <a:rPr lang="en-US" sz="2200" dirty="0"/>
              <a:t>Many pathogens that cause diarrheal disease reproduce more quickly in warmer conditions.</a:t>
            </a: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3830808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72" y="296260"/>
            <a:ext cx="9692640" cy="1092274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 Diseases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63940" y="1807582"/>
            <a:ext cx="4571660" cy="4527602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Quality</a:t>
            </a:r>
            <a:r>
              <a:rPr lang="en-US" sz="2600" dirty="0"/>
              <a:t> – </a:t>
            </a:r>
            <a:r>
              <a:rPr lang="en-US" sz="2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warmer temperatures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/>
              <a:t>favor the growth of pathogens. </a:t>
            </a:r>
          </a:p>
          <a:p>
            <a:r>
              <a:rPr lang="en-US" sz="2600" dirty="0"/>
              <a:t>Spread of pathogens to waters that used to be colder.</a:t>
            </a:r>
          </a:p>
          <a:p>
            <a:r>
              <a:rPr lang="en-US" sz="2600" dirty="0"/>
              <a:t>Warm waters enhance plankton blooms that harbor </a:t>
            </a:r>
            <a:r>
              <a:rPr lang="en-US" sz="2600" i="1" dirty="0"/>
              <a:t>Vibrio</a:t>
            </a:r>
            <a:r>
              <a:rPr lang="en-US" sz="2600" dirty="0"/>
              <a:t> bacteria (</a:t>
            </a:r>
            <a:r>
              <a:rPr lang="en-US" sz="2600" i="1" dirty="0"/>
              <a:t>V. cholera and V. </a:t>
            </a:r>
            <a:r>
              <a:rPr lang="en-US" sz="2600" i="1" dirty="0" err="1"/>
              <a:t>parahemolyticus</a:t>
            </a:r>
            <a:r>
              <a:rPr lang="en-US" sz="2600" dirty="0"/>
              <a:t>) and other </a:t>
            </a:r>
            <a:r>
              <a:rPr lang="en-US" sz="2600" dirty="0" err="1"/>
              <a:t>enterogenic</a:t>
            </a:r>
            <a:r>
              <a:rPr lang="en-US" sz="2600" dirty="0"/>
              <a:t> pathogens.</a:t>
            </a:r>
          </a:p>
          <a:p>
            <a:pPr lvl="1"/>
            <a:r>
              <a:rPr lang="en-US" sz="2400" dirty="0"/>
              <a:t>Diarrheal diseases.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6460066" y="1970567"/>
            <a:ext cx="4215046" cy="4201633"/>
          </a:xfrm>
        </p:spPr>
        <p:txBody>
          <a:bodyPr>
            <a:normAutofit/>
          </a:bodyPr>
          <a:lstStyle/>
          <a:p>
            <a:r>
              <a:rPr lang="en-US" sz="2400" dirty="0"/>
              <a:t>Warmer water and nitrogen pollution favor harmful algal blooms (red tides) in sea waters.</a:t>
            </a:r>
          </a:p>
          <a:p>
            <a:pPr lvl="1"/>
            <a:r>
              <a:rPr lang="en-US" sz="2200" dirty="0"/>
              <a:t>Toxic algae that can cause paralytic, diarrheic, and amnesic poisoning in humans.</a:t>
            </a:r>
          </a:p>
          <a:p>
            <a:pPr lvl="1"/>
            <a:r>
              <a:rPr lang="en-US" sz="2200" dirty="0"/>
              <a:t>Kill fish and other marine life.</a:t>
            </a:r>
            <a:endParaRPr lang="en-US" sz="2400" dirty="0"/>
          </a:p>
          <a:p>
            <a:pPr marL="274320" lvl="1" indent="0"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3701767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980074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 Diseases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99373" y="1507712"/>
            <a:ext cx="4994300" cy="4851205"/>
          </a:xfrm>
        </p:spPr>
        <p:txBody>
          <a:bodyPr>
            <a:noAutofit/>
          </a:bodyPr>
          <a:lstStyle/>
          <a:p>
            <a:r>
              <a:rPr lang="en-US" sz="2400" dirty="0"/>
              <a:t>High temperatures lower  dissolved oxygen levels and increase aquatic organisms’ consumption of nutrients.</a:t>
            </a:r>
          </a:p>
          <a:p>
            <a:pPr lvl="1"/>
            <a:r>
              <a:rPr lang="en-US" sz="2200" dirty="0"/>
              <a:t>Changes in biodiversity.</a:t>
            </a:r>
          </a:p>
          <a:p>
            <a:pPr lvl="1"/>
            <a:r>
              <a:rPr lang="en-US" sz="2200" dirty="0"/>
              <a:t>Altered metabolic and reproductive processes.</a:t>
            </a:r>
          </a:p>
          <a:p>
            <a:pPr marL="182880" lvl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2400" dirty="0"/>
              <a:t>Fresh water from warm lakes, rivers, hot springs, or tap water may become contaminated with the amoeba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Naegleria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fowleri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/>
              <a:t>(or “brain-eating amoeba”.)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752544" y="1507712"/>
            <a:ext cx="4341571" cy="4226357"/>
          </a:xfrm>
        </p:spPr>
        <p:txBody>
          <a:bodyPr>
            <a:noAutofit/>
          </a:bodyPr>
          <a:lstStyle/>
          <a:p>
            <a:pPr marL="182880" lvl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2400" dirty="0"/>
              <a:t>Highest incidence during hottest months, with children and young adults (especially males) more susceptible.</a:t>
            </a:r>
          </a:p>
          <a:p>
            <a:r>
              <a:rPr lang="en-US" sz="2400" dirty="0"/>
              <a:t>Causes a rare and usually fatal brain infection called Primary Amoebic Meningoencephalitis (PAM).</a:t>
            </a:r>
          </a:p>
          <a:p>
            <a:pPr lvl="1"/>
            <a:r>
              <a:rPr lang="en-US" sz="2200" dirty="0"/>
              <a:t>Headache, fever, stiff neck, nausea, vomiting, confusion, seizures, death.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68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272" y="236993"/>
            <a:ext cx="9692640" cy="110920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 Diseases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730102" y="1885507"/>
            <a:ext cx="4739365" cy="455762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Quality</a:t>
            </a:r>
            <a:r>
              <a:rPr lang="en-US" sz="2400" dirty="0"/>
              <a:t> –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floods </a:t>
            </a:r>
            <a:r>
              <a:rPr lang="en-US" sz="2400" dirty="0"/>
              <a:t>and fecal  contamination of fresh water.</a:t>
            </a:r>
          </a:p>
          <a:p>
            <a:pPr lvl="1"/>
            <a:r>
              <a:rPr lang="en-US" sz="2200" dirty="0"/>
              <a:t>Increased water turbidity and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human and animal 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fecal contamination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/>
              <a:t>of drinking water after heavy rains.</a:t>
            </a:r>
          </a:p>
          <a:p>
            <a:pPr lvl="2"/>
            <a:r>
              <a:rPr lang="en-US" sz="2000" i="1" dirty="0" err="1"/>
              <a:t>E.Coli</a:t>
            </a:r>
            <a:r>
              <a:rPr lang="en-US" sz="2000" i="1" dirty="0"/>
              <a:t>, cholera, typhoid fever </a:t>
            </a:r>
            <a:r>
              <a:rPr lang="en-US" sz="2000" dirty="0"/>
              <a:t>–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bacteria.</a:t>
            </a:r>
          </a:p>
          <a:p>
            <a:pPr lvl="2"/>
            <a:r>
              <a:rPr lang="en-US" sz="2000" i="1" dirty="0"/>
              <a:t>Giardia and Cryptosporidium </a:t>
            </a:r>
            <a:r>
              <a:rPr lang="en-US" sz="2000" dirty="0"/>
              <a:t>–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protozoa.</a:t>
            </a:r>
          </a:p>
          <a:p>
            <a:pPr lvl="2"/>
            <a:r>
              <a:rPr lang="en-US" sz="2000" i="1" dirty="0"/>
              <a:t>Hepatitis A</a:t>
            </a:r>
            <a:r>
              <a:rPr lang="en-US" sz="2000" dirty="0"/>
              <a:t> –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virus.</a:t>
            </a:r>
          </a:p>
          <a:p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350000" y="1885507"/>
            <a:ext cx="4817533" cy="42866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Foodborne diseases</a:t>
            </a:r>
          </a:p>
          <a:p>
            <a:r>
              <a:rPr lang="en-US" sz="2400" dirty="0"/>
              <a:t>Food spoilage related to temperature.</a:t>
            </a:r>
          </a:p>
          <a:p>
            <a:pPr lvl="1"/>
            <a:r>
              <a:rPr lang="en-US" sz="2200" dirty="0"/>
              <a:t>Temperature abuse – improper storage.</a:t>
            </a:r>
          </a:p>
          <a:p>
            <a:pPr lvl="2"/>
            <a:r>
              <a:rPr lang="en-US" sz="2000" dirty="0"/>
              <a:t>Damaged infrastructure – inability to store or cook food properly.</a:t>
            </a:r>
          </a:p>
          <a:p>
            <a:pPr lvl="2"/>
            <a:r>
              <a:rPr lang="en-US" sz="2000" dirty="0"/>
              <a:t>Water contamination.</a:t>
            </a:r>
          </a:p>
          <a:p>
            <a:pPr lvl="1"/>
            <a:r>
              <a:rPr lang="en-US" sz="2200" dirty="0"/>
              <a:t>Increase in disease vectors – flies, rodents, cockroaches and increased contact with food.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4183496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347061"/>
            <a:ext cx="9692640" cy="102454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 Diseases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914400" y="1913467"/>
            <a:ext cx="4080933" cy="391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Emerging diseases</a:t>
            </a:r>
          </a:p>
          <a:p>
            <a:r>
              <a:rPr lang="en-US" sz="2400" dirty="0"/>
              <a:t>New diseases (</a:t>
            </a:r>
            <a:r>
              <a:rPr lang="en-US" sz="2400" i="1" dirty="0"/>
              <a:t>emerging</a:t>
            </a:r>
            <a:r>
              <a:rPr lang="en-US" sz="2400" dirty="0"/>
              <a:t>) and some old diseases (</a:t>
            </a:r>
            <a:r>
              <a:rPr lang="en-US" sz="2400" i="1" dirty="0"/>
              <a:t>re-emerging</a:t>
            </a:r>
            <a:r>
              <a:rPr lang="en-US" sz="2400" dirty="0"/>
              <a:t>) making a comeback.</a:t>
            </a:r>
          </a:p>
          <a:p>
            <a:r>
              <a:rPr lang="en-US" sz="2400" dirty="0"/>
              <a:t>Climate affects landscape and habitats. </a:t>
            </a:r>
          </a:p>
          <a:p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633667" y="1913467"/>
            <a:ext cx="4068200" cy="3911598"/>
          </a:xfrm>
        </p:spPr>
        <p:txBody>
          <a:bodyPr>
            <a:noAutofit/>
          </a:bodyPr>
          <a:lstStyle/>
          <a:p>
            <a:r>
              <a:rPr lang="en-US" sz="2400" dirty="0"/>
              <a:t>Landscape changes affect biodiversity.</a:t>
            </a:r>
          </a:p>
          <a:p>
            <a:pPr lvl="1"/>
            <a:r>
              <a:rPr lang="en-US" sz="2200" dirty="0"/>
              <a:t>Deforestation.</a:t>
            </a:r>
          </a:p>
          <a:p>
            <a:pPr lvl="1"/>
            <a:r>
              <a:rPr lang="en-US" sz="2200" dirty="0"/>
              <a:t>City growth – urbanization.</a:t>
            </a:r>
          </a:p>
          <a:p>
            <a:pPr lvl="1"/>
            <a:r>
              <a:rPr lang="en-US" sz="2200" dirty="0"/>
              <a:t>Industrial development.</a:t>
            </a:r>
          </a:p>
          <a:p>
            <a:pPr lvl="1"/>
            <a:r>
              <a:rPr lang="en-US" sz="2200" dirty="0"/>
              <a:t>Road construction.</a:t>
            </a:r>
          </a:p>
          <a:p>
            <a:pPr lvl="1"/>
            <a:r>
              <a:rPr lang="en-US" sz="2200" dirty="0"/>
              <a:t>Water storage – dams, canals, irrigation systems, reservoirs.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215014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8074" y="174373"/>
            <a:ext cx="9692640" cy="132556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20036" y="1680339"/>
            <a:ext cx="4979016" cy="4754328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atmospheric conditions in a specific place at a specific point in time.</a:t>
            </a:r>
          </a:p>
          <a:p>
            <a:pPr lvl="1"/>
            <a:r>
              <a:rPr lang="en-US" sz="2000" i="1" dirty="0"/>
              <a:t>Weather changes over short periods of time.</a:t>
            </a:r>
          </a:p>
          <a:p>
            <a:pPr lvl="1"/>
            <a:r>
              <a:rPr lang="en-US" sz="2000" dirty="0"/>
              <a:t>Temperature, humidity, wind, cloud cover, precipitation.</a:t>
            </a:r>
          </a:p>
          <a:p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average weather within a geographic location over many years</a:t>
            </a:r>
            <a:r>
              <a:rPr lang="en-US" sz="2400" dirty="0"/>
              <a:t>,  even centuries.</a:t>
            </a:r>
          </a:p>
          <a:p>
            <a:pPr lvl="1"/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changes over very long periods of time</a:t>
            </a:r>
            <a:r>
              <a:rPr lang="en-US" sz="2000" dirty="0"/>
              <a:t>.</a:t>
            </a:r>
          </a:p>
          <a:p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260867" y="1223139"/>
            <a:ext cx="5031973" cy="5211528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variability </a:t>
            </a:r>
            <a:r>
              <a:rPr lang="en-US" sz="2400" dirty="0"/>
              <a:t>is the way climate fluctuates yearly above or below a long-term average value.</a:t>
            </a:r>
          </a:p>
          <a:p>
            <a:pPr lvl="1"/>
            <a:r>
              <a:rPr lang="en-US" sz="2000" dirty="0"/>
              <a:t>May include extreme weather conditions that go beyond individual weather events.</a:t>
            </a:r>
          </a:p>
          <a:p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 </a:t>
            </a:r>
            <a:r>
              <a:rPr lang="en-US" sz="2400" dirty="0"/>
              <a:t>is the long-term continuous change </a:t>
            </a:r>
            <a:r>
              <a:rPr lang="en-US" sz="2400" i="1" dirty="0"/>
              <a:t>(increase or decrease)</a:t>
            </a:r>
            <a:r>
              <a:rPr lang="en-US" sz="2400" dirty="0"/>
              <a:t> in the average weather conditions or the range of weather.</a:t>
            </a:r>
          </a:p>
          <a:p>
            <a:pPr lvl="1"/>
            <a:r>
              <a:rPr lang="en-US" sz="2200" i="1" dirty="0">
                <a:solidFill>
                  <a:schemeClr val="accent2">
                    <a:lumMod val="75000"/>
                  </a:schemeClr>
                </a:solidFill>
              </a:rPr>
              <a:t>Global climate changes and green house gases.</a:t>
            </a:r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463657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 Diseases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261872" y="1878419"/>
            <a:ext cx="4309195" cy="429378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Vector-borne diseases</a:t>
            </a:r>
          </a:p>
          <a:p>
            <a:r>
              <a:rPr lang="en-US" sz="2400" dirty="0"/>
              <a:t>Caused by protozoa, bacteria, or viruses spread by vectors such as flies, mosquitoes, ticks, rodents.</a:t>
            </a:r>
          </a:p>
          <a:p>
            <a:r>
              <a:rPr lang="en-US" sz="2400" dirty="0"/>
              <a:t>Incubation time within the vector is sensitive to temperature and humidity changes.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26480" y="1878419"/>
            <a:ext cx="4480560" cy="4293781"/>
          </a:xfrm>
        </p:spPr>
        <p:txBody>
          <a:bodyPr>
            <a:noAutofit/>
          </a:bodyPr>
          <a:lstStyle/>
          <a:p>
            <a:pPr fontAlgn="base"/>
            <a:r>
              <a:rPr lang="en-US" sz="2400" dirty="0"/>
              <a:t>Climate affects vector survival and the ability to transmit disease. </a:t>
            </a:r>
          </a:p>
          <a:p>
            <a:pPr fontAlgn="base"/>
            <a:r>
              <a:rPr lang="en-US" sz="2400" dirty="0"/>
              <a:t>Human infections, like malaria, dengue fever, and cholera, are climate sensitive. </a:t>
            </a:r>
          </a:p>
          <a:p>
            <a:pPr fontAlgn="base"/>
            <a:r>
              <a:rPr lang="en-US" sz="2400" dirty="0"/>
              <a:t>Warming temperatures and increased moisture help insects survive in new locations.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3701371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 Diseases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261872" y="2048540"/>
            <a:ext cx="4480560" cy="4322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Tick-borne diseases</a:t>
            </a:r>
          </a:p>
          <a:p>
            <a:r>
              <a:rPr lang="en-US" sz="2400" dirty="0"/>
              <a:t>Warmer and humid weather help ticks reproduce. The ticks are secondary hosts. The primary host is a warm- blooded animal.</a:t>
            </a:r>
          </a:p>
          <a:p>
            <a:pPr lvl="1"/>
            <a:r>
              <a:rPr lang="en-US" sz="2200" dirty="0"/>
              <a:t>Lyme disease in the USA from ticks carried by deer.</a:t>
            </a:r>
          </a:p>
          <a:p>
            <a:pPr lvl="1"/>
            <a:r>
              <a:rPr lang="en-US" sz="2200" dirty="0" err="1"/>
              <a:t>Alkhurma</a:t>
            </a:r>
            <a:r>
              <a:rPr lang="en-US" sz="2200" dirty="0"/>
              <a:t> hemorrhagic fever virus in Saudi Arabia from ticks carried by sheep.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239894" y="2048539"/>
            <a:ext cx="4480560" cy="43221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Rodent-borne diseases</a:t>
            </a:r>
          </a:p>
          <a:p>
            <a:r>
              <a:rPr lang="en-US" sz="2200" dirty="0"/>
              <a:t>Hantavirus pulmonary infection from exposure to rodents’ infected feces.</a:t>
            </a:r>
          </a:p>
          <a:p>
            <a:r>
              <a:rPr lang="en-US" sz="2200" dirty="0"/>
              <a:t>Plague (bubonic) is transmitted by fleas carried by rodents, which are the primary reservoir of the pathogen.</a:t>
            </a:r>
          </a:p>
          <a:p>
            <a:r>
              <a:rPr lang="en-US" sz="2200" dirty="0"/>
              <a:t>Rodent populations increase in warm and wet (rainy) climate.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4271525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94" y="651861"/>
            <a:ext cx="9692640" cy="102454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 Diseases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56094" y="2142067"/>
            <a:ext cx="4103773" cy="42756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Mosquito-borne diseases</a:t>
            </a:r>
          </a:p>
          <a:p>
            <a:r>
              <a:rPr lang="en-US" sz="2400" dirty="0"/>
              <a:t>Mosquitoes are cold-blooded, so they are temperature-sensitive.</a:t>
            </a:r>
          </a:p>
          <a:p>
            <a:pPr lvl="1"/>
            <a:r>
              <a:rPr lang="en-US" sz="2000" dirty="0"/>
              <a:t>Cannot survive in the cold.</a:t>
            </a:r>
          </a:p>
          <a:p>
            <a:r>
              <a:rPr lang="en-US" sz="2400" dirty="0"/>
              <a:t>Climate change affects infectivity.</a:t>
            </a:r>
          </a:p>
          <a:p>
            <a:pPr lvl="1"/>
            <a:r>
              <a:rPr lang="en-US" sz="2000" dirty="0"/>
              <a:t>Reproduction and survival.</a:t>
            </a:r>
          </a:p>
          <a:p>
            <a:pPr lvl="1"/>
            <a:r>
              <a:rPr lang="en-US" sz="2000" dirty="0"/>
              <a:t>Biting rates.</a:t>
            </a:r>
          </a:p>
          <a:p>
            <a:pPr lvl="1"/>
            <a:r>
              <a:rPr lang="en-US" sz="2000" dirty="0"/>
              <a:t>Length of pathogen development inside the mosquito.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300171" y="2277536"/>
            <a:ext cx="4004630" cy="4140196"/>
          </a:xfrm>
        </p:spPr>
        <p:txBody>
          <a:bodyPr>
            <a:noAutofit/>
          </a:bodyPr>
          <a:lstStyle/>
          <a:p>
            <a:r>
              <a:rPr lang="en-US" sz="2400" dirty="0"/>
              <a:t>Presence of wet lands and surface and stagnant water influence the spread of mosquito-borne diseases.</a:t>
            </a:r>
          </a:p>
          <a:p>
            <a:r>
              <a:rPr lang="en-US" sz="2400" dirty="0"/>
              <a:t>During the rainy season, areas with wetlands have less cases of malaria while areas with less/no wetlands have more malaria cases.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32</a:t>
            </a:fld>
            <a:endParaRPr lang="en-US"/>
          </a:p>
        </p:txBody>
      </p:sp>
      <p:pic>
        <p:nvPicPr>
          <p:cNvPr id="2050" name="Picture 2" descr="http://www.gemtreewines.com/media/1244/gemtree-wetlands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33" y="67734"/>
            <a:ext cx="3212413" cy="2141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4274961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06549" y="2319867"/>
            <a:ext cx="4158118" cy="403654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Mosquito-borne diseases</a:t>
            </a:r>
          </a:p>
          <a:p>
            <a:pPr fontAlgn="base"/>
            <a:r>
              <a:rPr lang="en-US" sz="2400" dirty="0"/>
              <a:t>Warming temperatures and increased moisture help insects survive in new locations. </a:t>
            </a:r>
          </a:p>
          <a:p>
            <a:pPr fontAlgn="base"/>
            <a:r>
              <a:rPr lang="en-US" sz="2400" dirty="0"/>
              <a:t>Warming climate and malaria spread to mountains in the tropical areas.</a:t>
            </a:r>
          </a:p>
          <a:p>
            <a:pPr marL="0" indent="0" fontAlgn="base">
              <a:buNone/>
            </a:pPr>
            <a:endParaRPr lang="en-US" sz="2400" dirty="0"/>
          </a:p>
          <a:p>
            <a:pPr marL="0" indent="0" fontAlgn="base">
              <a:buNone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499682" y="2123793"/>
            <a:ext cx="4100585" cy="3664650"/>
          </a:xfrm>
        </p:spPr>
        <p:txBody>
          <a:bodyPr>
            <a:noAutofit/>
          </a:bodyPr>
          <a:lstStyle/>
          <a:p>
            <a:pPr fontAlgn="base"/>
            <a:r>
              <a:rPr lang="en-US" sz="2400" dirty="0"/>
              <a:t>Other environmental changes and spread of mosquito-borne diseases.</a:t>
            </a:r>
          </a:p>
          <a:p>
            <a:pPr marL="0" indent="0" fontAlgn="base">
              <a:buNone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594747"/>
              </p:ext>
            </p:extLst>
          </p:nvPr>
        </p:nvGraphicFramePr>
        <p:xfrm>
          <a:off x="6128159" y="3786785"/>
          <a:ext cx="4843630" cy="15642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21815">
                  <a:extLst>
                    <a:ext uri="{9D8B030D-6E8A-4147-A177-3AD203B41FA5}">
                      <a16:colId xmlns:a16="http://schemas.microsoft.com/office/drawing/2014/main" val="1753878835"/>
                    </a:ext>
                  </a:extLst>
                </a:gridCol>
                <a:gridCol w="2421815">
                  <a:extLst>
                    <a:ext uri="{9D8B030D-6E8A-4147-A177-3AD203B41FA5}">
                      <a16:colId xmlns:a16="http://schemas.microsoft.com/office/drawing/2014/main" val="3361291445"/>
                    </a:ext>
                  </a:extLst>
                </a:gridCol>
              </a:tblGrid>
              <a:tr h="3755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Spread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54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Draining of mosquito wetland habitats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Use of pesticides.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Building dams/reservoirs. 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Deforestation.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6571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252491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722452"/>
              </p:ext>
            </p:extLst>
          </p:nvPr>
        </p:nvGraphicFramePr>
        <p:xfrm>
          <a:off x="262464" y="585259"/>
          <a:ext cx="10795004" cy="5821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63137">
                  <a:extLst>
                    <a:ext uri="{9D8B030D-6E8A-4147-A177-3AD203B41FA5}">
                      <a16:colId xmlns:a16="http://schemas.microsoft.com/office/drawing/2014/main" val="2911830522"/>
                    </a:ext>
                  </a:extLst>
                </a:gridCol>
                <a:gridCol w="1222792">
                  <a:extLst>
                    <a:ext uri="{9D8B030D-6E8A-4147-A177-3AD203B41FA5}">
                      <a16:colId xmlns:a16="http://schemas.microsoft.com/office/drawing/2014/main" val="4163196261"/>
                    </a:ext>
                  </a:extLst>
                </a:gridCol>
                <a:gridCol w="1078841">
                  <a:extLst>
                    <a:ext uri="{9D8B030D-6E8A-4147-A177-3AD203B41FA5}">
                      <a16:colId xmlns:a16="http://schemas.microsoft.com/office/drawing/2014/main" val="989628696"/>
                    </a:ext>
                  </a:extLst>
                </a:gridCol>
                <a:gridCol w="3088286">
                  <a:extLst>
                    <a:ext uri="{9D8B030D-6E8A-4147-A177-3AD203B41FA5}">
                      <a16:colId xmlns:a16="http://schemas.microsoft.com/office/drawing/2014/main" val="1090192870"/>
                    </a:ext>
                  </a:extLst>
                </a:gridCol>
                <a:gridCol w="4041948">
                  <a:extLst>
                    <a:ext uri="{9D8B030D-6E8A-4147-A177-3AD203B41FA5}">
                      <a16:colId xmlns:a16="http://schemas.microsoft.com/office/drawing/2014/main" val="3585181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Mosquito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Pathogen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Symptoms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070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Malaria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Anopheles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Plasmodium parasite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Chills, fever and weakness.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Cerebral malaria can kill within 1-2 days.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61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Yellow fever</a:t>
                      </a:r>
                    </a:p>
                    <a:p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(Vaccine)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 err="1"/>
                        <a:t>Aedes</a:t>
                      </a:r>
                      <a:r>
                        <a:rPr lang="en-US" sz="1400" i="1" dirty="0"/>
                        <a:t> </a:t>
                      </a:r>
                      <a:r>
                        <a:rPr lang="en-US" sz="1400" i="1" dirty="0" err="1"/>
                        <a:t>aegypti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Fever, chills, headache, back pain, body aches, nausea, and vomiting, slow pulse, fatigue, and weakness.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 fever, jaundice, abdominal pain, vomiting, bleeding (mouth, nose, eyes, stomach),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shock and failure of multiple organs </a:t>
                      </a:r>
                      <a:r>
                        <a:rPr lang="en-US" sz="1400" dirty="0"/>
                        <a:t>and</a:t>
                      </a:r>
                      <a:r>
                        <a:rPr lang="en-US" sz="1400" baseline="0" dirty="0"/>
                        <a:t> death.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346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Dengue fever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 panose="02040604050505020304"/>
                          <a:ea typeface="+mn-ea"/>
                          <a:cs typeface="+mn-cs"/>
                        </a:rPr>
                        <a:t>Aedes</a:t>
                      </a: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 panose="020406040505050203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 panose="02040604050505020304"/>
                          <a:ea typeface="+mn-ea"/>
                          <a:cs typeface="+mn-cs"/>
                        </a:rPr>
                        <a:t>aegypti</a:t>
                      </a:r>
                      <a:endPara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 panose="020406040505050203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err="1"/>
                        <a:t>Aedes</a:t>
                      </a:r>
                      <a:r>
                        <a:rPr lang="en-US" sz="1400" i="1" dirty="0"/>
                        <a:t> </a:t>
                      </a:r>
                      <a:r>
                        <a:rPr lang="en-US" sz="1400" i="1" dirty="0" err="1"/>
                        <a:t>albopictus</a:t>
                      </a:r>
                      <a:endPara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 panose="020406040505050203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 panose="02040604050505020304"/>
                          <a:ea typeface="+mn-ea"/>
                          <a:cs typeface="+mn-cs"/>
                        </a:rPr>
                        <a:t>Virus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 panose="020406040505050203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fever, severe headache, severe pain behind the eyes, joint pain, muscle and bone pain, rash, and mild bleeding (nose or gums bleed, easy bruising)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Hemorrhage</a:t>
                      </a:r>
                      <a:r>
                        <a:rPr lang="en-US" sz="1400" baseline="0" dirty="0"/>
                        <a:t> after repeated infections and death.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79552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Chikungunya</a:t>
                      </a:r>
                    </a:p>
                    <a:p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 panose="02040604050505020304"/>
                          <a:ea typeface="+mn-ea"/>
                          <a:cs typeface="+mn-cs"/>
                        </a:rPr>
                        <a:t>Aedes</a:t>
                      </a: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 panose="020406040505050203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 panose="02040604050505020304"/>
                          <a:ea typeface="+mn-ea"/>
                          <a:cs typeface="+mn-cs"/>
                        </a:rPr>
                        <a:t>aegypti</a:t>
                      </a:r>
                      <a:endPara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 panose="020406040505050203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err="1"/>
                        <a:t>Aedes</a:t>
                      </a:r>
                      <a:r>
                        <a:rPr lang="en-US" sz="1400" i="1" dirty="0"/>
                        <a:t> </a:t>
                      </a:r>
                      <a:r>
                        <a:rPr lang="en-US" sz="1400" i="1" dirty="0" err="1"/>
                        <a:t>albopictus</a:t>
                      </a:r>
                      <a:endPara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 panose="020406040505050203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 panose="02040604050505020304"/>
                          <a:ea typeface="+mn-ea"/>
                          <a:cs typeface="+mn-cs"/>
                        </a:rPr>
                        <a:t>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Fever, headache, muscle pain, joint pain and swelling, or rash.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risk – newborns infected at birth, elderly, and people with high blood pressure, diabetes, or heart disease.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 panose="020406040505050203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Joint pain may persist for months.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148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Zika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 panose="02040604050505020304"/>
                          <a:ea typeface="+mn-ea"/>
                          <a:cs typeface="+mn-cs"/>
                        </a:rPr>
                        <a:t>Aedes</a:t>
                      </a: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 panose="020406040505050203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 panose="02040604050505020304"/>
                          <a:ea typeface="+mn-ea"/>
                          <a:cs typeface="+mn-cs"/>
                        </a:rPr>
                        <a:t>aegypti</a:t>
                      </a:r>
                      <a:endPara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 panose="020406040505050203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 panose="02040604050505020304"/>
                          <a:ea typeface="+mn-ea"/>
                          <a:cs typeface="+mn-cs"/>
                        </a:rPr>
                        <a:t>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Mild</a:t>
                      </a:r>
                      <a:r>
                        <a:rPr lang="en-US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symptoms – fever,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rash, joint pain, and conjunctivitis.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 risk – pregnant women.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 panose="020406040505050203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Possible transmission through bodily fluids.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Microcephaly in babies.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Guillan</a:t>
                      </a:r>
                      <a:r>
                        <a:rPr lang="en-US" sz="1400" dirty="0"/>
                        <a:t>-Barre syndrome – imm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system damage to nerve cells, causing muscle weakness, paralysis and death.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889312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34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3265589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03300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 diseases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72" y="1178422"/>
            <a:ext cx="9211395" cy="731520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Mosquito-borne diseases and environmental conditions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2406" y="2057400"/>
            <a:ext cx="4808728" cy="4470400"/>
          </a:xfrm>
        </p:spPr>
        <p:txBody>
          <a:bodyPr>
            <a:normAutofit/>
          </a:bodyPr>
          <a:lstStyle/>
          <a:p>
            <a:r>
              <a:rPr lang="en-US" sz="2400" dirty="0"/>
              <a:t>Warm temperatures (&gt;20 C), humid conditions, and high rainfall are conditions suitable for mosquitoes.</a:t>
            </a:r>
          </a:p>
          <a:p>
            <a:pPr lvl="1"/>
            <a:r>
              <a:rPr lang="en-US" sz="2200" i="1" dirty="0"/>
              <a:t>Anopheles (malaria) and </a:t>
            </a:r>
            <a:r>
              <a:rPr lang="en-US" sz="2200" i="1" dirty="0" err="1"/>
              <a:t>aedes</a:t>
            </a:r>
            <a:r>
              <a:rPr lang="en-US" sz="2200" dirty="0"/>
              <a:t>.</a:t>
            </a:r>
          </a:p>
          <a:p>
            <a:pPr lvl="2"/>
            <a:r>
              <a:rPr lang="en-US" sz="2000" dirty="0"/>
              <a:t>One type of plasmodium parasite (malaria) can complete its life cycle in lower temperatures. </a:t>
            </a:r>
          </a:p>
          <a:p>
            <a:r>
              <a:rPr lang="en-US" sz="2400" i="1" dirty="0" err="1"/>
              <a:t>Aedes</a:t>
            </a:r>
            <a:r>
              <a:rPr lang="en-US" sz="2400" dirty="0"/>
              <a:t> mosquitoes bite outdoors during early morning and late afternoon, at any time indoors and in shaded areas.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667" y="2057400"/>
            <a:ext cx="4469045" cy="4246742"/>
          </a:xfrm>
        </p:spPr>
        <p:txBody>
          <a:bodyPr>
            <a:noAutofit/>
          </a:bodyPr>
          <a:lstStyle/>
          <a:p>
            <a:r>
              <a:rPr lang="en-US" sz="2400" i="1" dirty="0" err="1"/>
              <a:t>Aedes</a:t>
            </a:r>
            <a:r>
              <a:rPr lang="en-US" sz="2400" dirty="0"/>
              <a:t> mosquitoes lay their eggs in containers filled with clean water in or around houses.</a:t>
            </a:r>
          </a:p>
          <a:p>
            <a:pPr lvl="1"/>
            <a:r>
              <a:rPr lang="en-US" sz="2200" dirty="0"/>
              <a:t>Water storage containers are used in areas prone to drought, so vector-borne diseases associated with this mosquito may actually increase as climate continues to change.</a:t>
            </a:r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35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1368840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03300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 diseases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72" y="1178422"/>
            <a:ext cx="8000661" cy="633445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 the spread of mosquito-borne diseases 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5" y="1998662"/>
            <a:ext cx="4978061" cy="4470400"/>
          </a:xfrm>
        </p:spPr>
        <p:txBody>
          <a:bodyPr>
            <a:normAutofit fontScale="92500" lnSpcReduction="20000"/>
          </a:bodyPr>
          <a:lstStyle/>
          <a:p>
            <a:r>
              <a:rPr lang="en-US" sz="2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mosquito bites</a:t>
            </a:r>
            <a:r>
              <a:rPr lang="en-US" sz="2600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sz="2400" dirty="0"/>
              <a:t>Screens on windows and doors.</a:t>
            </a:r>
          </a:p>
          <a:p>
            <a:pPr lvl="1"/>
            <a:r>
              <a:rPr lang="en-US" sz="2400" dirty="0"/>
              <a:t>Cover the body.</a:t>
            </a:r>
          </a:p>
          <a:p>
            <a:pPr lvl="1"/>
            <a:r>
              <a:rPr lang="en-US" sz="2400" dirty="0"/>
              <a:t>Insect repellents</a:t>
            </a:r>
          </a:p>
          <a:p>
            <a:pPr lvl="2"/>
            <a:r>
              <a:rPr lang="en-US" sz="2200" dirty="0"/>
              <a:t>Citronella, neem oil, basil leaf oil, lemon eucalyptus oil, DEET-based insect repellent (on skin or clothes).</a:t>
            </a:r>
          </a:p>
          <a:p>
            <a:pPr lvl="1"/>
            <a:r>
              <a:rPr lang="en-US" sz="2400" dirty="0"/>
              <a:t>Insecticides.</a:t>
            </a:r>
          </a:p>
          <a:p>
            <a:pPr lvl="2"/>
            <a:r>
              <a:rPr lang="en-US" sz="2200" dirty="0" err="1"/>
              <a:t>Pyrethrin</a:t>
            </a:r>
            <a:r>
              <a:rPr lang="en-US" sz="2200" dirty="0"/>
              <a:t>-treated </a:t>
            </a:r>
            <a:r>
              <a:rPr lang="en-US" sz="2200" dirty="0" err="1"/>
              <a:t>bednets</a:t>
            </a:r>
            <a:r>
              <a:rPr lang="en-US" sz="2200" dirty="0"/>
              <a:t> – compounds toxic to humans, not for skin use.</a:t>
            </a:r>
          </a:p>
          <a:p>
            <a:pPr lvl="3"/>
            <a:r>
              <a:rPr lang="en-US" sz="1900" dirty="0"/>
              <a:t>Effective against malaria –night  feeder. </a:t>
            </a:r>
          </a:p>
          <a:p>
            <a:pPr lvl="2"/>
            <a:r>
              <a:rPr lang="en-US" sz="2200" dirty="0"/>
              <a:t>DDT for indoor spray of houses –carcinogenic and teratogenic.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6133" y="1998662"/>
            <a:ext cx="4714579" cy="4305480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the spread of the disease.</a:t>
            </a:r>
          </a:p>
          <a:p>
            <a:pPr lvl="1"/>
            <a:r>
              <a:rPr lang="en-US" sz="2200" dirty="0"/>
              <a:t>Seek treatment</a:t>
            </a:r>
          </a:p>
          <a:p>
            <a:pPr lvl="1"/>
            <a:r>
              <a:rPr lang="en-US" sz="2200" dirty="0"/>
              <a:t>Avoid mosquito bites during the first week of illness.</a:t>
            </a:r>
          </a:p>
          <a:p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 breeding sites.</a:t>
            </a:r>
          </a:p>
          <a:p>
            <a:pPr lvl="1"/>
            <a:r>
              <a:rPr lang="en-US" sz="2200" dirty="0"/>
              <a:t>Remove garbage, containers that can accumulate water.</a:t>
            </a:r>
          </a:p>
          <a:p>
            <a:pPr lvl="1"/>
            <a:r>
              <a:rPr lang="en-US" sz="2200" dirty="0"/>
              <a:t>Cover water storage tanks.</a:t>
            </a:r>
          </a:p>
          <a:p>
            <a:pPr lvl="1"/>
            <a:r>
              <a:rPr lang="en-US" sz="2200" dirty="0"/>
              <a:t>Ensure proper water flow and drainage.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36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2204127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37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5467"/>
            <a:ext cx="8614026" cy="664318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3428970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850" y="152400"/>
            <a:ext cx="8597874" cy="66135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2645621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39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73585" y="164690"/>
            <a:ext cx="10975826" cy="6601235"/>
            <a:chOff x="273585" y="164690"/>
            <a:chExt cx="10975826" cy="6601235"/>
          </a:xfrm>
        </p:grpSpPr>
        <p:pic>
          <p:nvPicPr>
            <p:cNvPr id="8" name="Picture 2" descr="http://news.islandcrisis.net/wp-content/uploads/2016/01/Microcephaly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3714" y="1957708"/>
              <a:ext cx="3935697" cy="3935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585" y="164690"/>
              <a:ext cx="4863808" cy="6500979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536944" y="303711"/>
              <a:ext cx="1820138" cy="6462214"/>
              <a:chOff x="5369419" y="351756"/>
              <a:chExt cx="2136232" cy="704579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9419" y="351756"/>
                <a:ext cx="2136232" cy="422024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9419" y="4572000"/>
                <a:ext cx="2085332" cy="2825554"/>
              </a:xfrm>
              <a:prstGeom prst="rect">
                <a:avLst/>
              </a:prstGeom>
            </p:spPr>
          </p:pic>
        </p:grp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1864009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7739" y="321660"/>
            <a:ext cx="9692640" cy="956807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Greenhouse Effect</a:t>
            </a: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46210902"/>
              </p:ext>
            </p:extLst>
          </p:nvPr>
        </p:nvGraphicFramePr>
        <p:xfrm>
          <a:off x="965201" y="1379472"/>
          <a:ext cx="8957733" cy="530750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14142">
                  <a:extLst>
                    <a:ext uri="{9D8B030D-6E8A-4147-A177-3AD203B41FA5}">
                      <a16:colId xmlns:a16="http://schemas.microsoft.com/office/drawing/2014/main" val="3234516293"/>
                    </a:ext>
                  </a:extLst>
                </a:gridCol>
                <a:gridCol w="5243591">
                  <a:extLst>
                    <a:ext uri="{9D8B030D-6E8A-4147-A177-3AD203B41FA5}">
                      <a16:colId xmlns:a16="http://schemas.microsoft.com/office/drawing/2014/main" val="87653786"/>
                    </a:ext>
                  </a:extLst>
                </a:gridCol>
              </a:tblGrid>
              <a:tr h="497510">
                <a:tc gridSpan="2"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Climate change and greenhouse effect </a:t>
                      </a:r>
                    </a:p>
                  </a:txBody>
                  <a:tcPr marL="77611" marR="7761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963241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Green house effect</a:t>
                      </a:r>
                    </a:p>
                  </a:txBody>
                  <a:tcPr marL="77611" marR="776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Natural process in which gases absorb and trap ~80% of the infrared radiation radiated from the earth, warming</a:t>
                      </a:r>
                      <a:r>
                        <a:rPr lang="en-US" sz="1800" baseline="0" dirty="0"/>
                        <a:t> up the atmosphere</a:t>
                      </a:r>
                      <a:endParaRPr lang="en-US" sz="1800" dirty="0"/>
                    </a:p>
                  </a:txBody>
                  <a:tcPr marL="77611" marR="77611"/>
                </a:tc>
                <a:extLst>
                  <a:ext uri="{0D108BD9-81ED-4DB2-BD59-A6C34878D82A}">
                    <a16:rowId xmlns:a16="http://schemas.microsoft.com/office/drawing/2014/main" val="57594842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Region of</a:t>
                      </a:r>
                      <a:r>
                        <a:rPr lang="en-US" sz="1800" b="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the atmosphere affected</a:t>
                      </a:r>
                      <a:endParaRPr lang="en-US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7611" marR="77611"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Primarily in</a:t>
                      </a:r>
                      <a:r>
                        <a:rPr lang="en-US" sz="1800" b="0" baseline="0" dirty="0"/>
                        <a:t> the troposphere</a:t>
                      </a:r>
                      <a:endParaRPr lang="en-US" sz="1800" b="0" dirty="0"/>
                    </a:p>
                  </a:txBody>
                  <a:tcPr marL="77611" marR="77611"/>
                </a:tc>
                <a:extLst>
                  <a:ext uri="{0D108BD9-81ED-4DB2-BD59-A6C34878D82A}">
                    <a16:rowId xmlns:a16="http://schemas.microsoft.com/office/drawing/2014/main" val="4176945431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Major compounds</a:t>
                      </a:r>
                    </a:p>
                  </a:txBody>
                  <a:tcPr marL="77611" marR="776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dirty="0"/>
                        <a:t>O,</a:t>
                      </a:r>
                      <a:r>
                        <a:rPr lang="en-US" sz="1800" baseline="0" dirty="0"/>
                        <a:t> CO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baseline="0" dirty="0"/>
                        <a:t>, CH</a:t>
                      </a:r>
                      <a:r>
                        <a:rPr lang="en-US" sz="1800" baseline="-25000" dirty="0"/>
                        <a:t>4</a:t>
                      </a:r>
                      <a:r>
                        <a:rPr lang="en-US" sz="1800" baseline="0" dirty="0"/>
                        <a:t>, N</a:t>
                      </a:r>
                      <a:r>
                        <a:rPr lang="en-US" sz="1800" baseline="-25000" dirty="0"/>
                        <a:t>2</a:t>
                      </a:r>
                      <a:r>
                        <a:rPr lang="en-US" sz="1800" baseline="0" dirty="0"/>
                        <a:t>O, O</a:t>
                      </a:r>
                      <a:r>
                        <a:rPr lang="en-US" sz="1800" baseline="-25000" dirty="0"/>
                        <a:t>3</a:t>
                      </a:r>
                      <a:r>
                        <a:rPr lang="en-US" sz="1800" baseline="0" dirty="0"/>
                        <a:t>, Chlorofluorocarbons (CFCs)</a:t>
                      </a:r>
                      <a:endParaRPr lang="en-US" sz="1800" dirty="0"/>
                    </a:p>
                  </a:txBody>
                  <a:tcPr marL="77611" marR="77611"/>
                </a:tc>
                <a:extLst>
                  <a:ext uri="{0D108BD9-81ED-4DB2-BD59-A6C34878D82A}">
                    <a16:rowId xmlns:a16="http://schemas.microsoft.com/office/drawing/2014/main" val="1143492046"/>
                  </a:ext>
                </a:extLst>
              </a:tr>
              <a:tr h="28767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Interaction</a:t>
                      </a:r>
                      <a:r>
                        <a:rPr lang="en-US" sz="18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with radiation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7611" marR="776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Molecules absorb infrared radiation, causing them to vibrate and produce energy in the form of heat.</a:t>
                      </a:r>
                    </a:p>
                  </a:txBody>
                  <a:tcPr marL="77611" marR="77611"/>
                </a:tc>
                <a:extLst>
                  <a:ext uri="{0D108BD9-81ED-4DB2-BD59-A6C34878D82A}">
                    <a16:rowId xmlns:a16="http://schemas.microsoft.com/office/drawing/2014/main" val="3790650992"/>
                  </a:ext>
                </a:extLst>
              </a:tr>
              <a:tr h="89179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Enhanced green house effect</a:t>
                      </a:r>
                    </a:p>
                  </a:txBody>
                  <a:tcPr marL="77611" marR="776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Increased concentration</a:t>
                      </a:r>
                      <a:r>
                        <a:rPr lang="en-US" sz="1800" baseline="0" dirty="0"/>
                        <a:t> of greenhouse gases traps </a:t>
                      </a:r>
                      <a:r>
                        <a:rPr lang="en-US" sz="1800" dirty="0"/>
                        <a:t>&gt; 80% of the heat radiated by the earth </a:t>
                      </a:r>
                      <a:r>
                        <a:rPr lang="en-US" sz="1800" baseline="0" dirty="0"/>
                        <a:t>and increases global temperatures.</a:t>
                      </a:r>
                      <a:endParaRPr lang="en-US" sz="1800" dirty="0"/>
                    </a:p>
                  </a:txBody>
                  <a:tcPr marL="77611" marR="77611"/>
                </a:tc>
                <a:extLst>
                  <a:ext uri="{0D108BD9-81ED-4DB2-BD59-A6C34878D82A}">
                    <a16:rowId xmlns:a16="http://schemas.microsoft.com/office/drawing/2014/main" val="1337978109"/>
                  </a:ext>
                </a:extLst>
              </a:tr>
              <a:tr h="78663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Global warming</a:t>
                      </a:r>
                    </a:p>
                  </a:txBody>
                  <a:tcPr marL="77611" marR="77611"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</a:pPr>
                      <a:r>
                        <a:rPr lang="en-US" sz="1800" dirty="0"/>
                        <a:t>Increase in average global temperatures as a result of the </a:t>
                      </a:r>
                      <a:r>
                        <a:rPr lang="en-US" sz="1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enhanced greenhouse </a:t>
                      </a:r>
                      <a:r>
                        <a:rPr lang="en-US" sz="1800" dirty="0"/>
                        <a:t>effect.</a:t>
                      </a:r>
                    </a:p>
                  </a:txBody>
                  <a:tcPr marL="77611" marR="77611"/>
                </a:tc>
                <a:extLst>
                  <a:ext uri="{0D108BD9-81ED-4DB2-BD59-A6C34878D82A}">
                    <a16:rowId xmlns:a16="http://schemas.microsoft.com/office/drawing/2014/main" val="382909354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473515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516" y="174374"/>
            <a:ext cx="9692640" cy="13255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and disease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43516" y="1819545"/>
            <a:ext cx="4727551" cy="4665922"/>
          </a:xfrm>
        </p:spPr>
        <p:txBody>
          <a:bodyPr>
            <a:noAutofit/>
          </a:bodyPr>
          <a:lstStyle/>
          <a:p>
            <a:r>
              <a:rPr lang="en-US" sz="2400" dirty="0"/>
              <a:t>The connection between climate change and disease is more complicated. </a:t>
            </a:r>
          </a:p>
          <a:p>
            <a:r>
              <a:rPr lang="en-US" sz="2400" dirty="0"/>
              <a:t>Host-parasite cycles are faster in warmer weather, making it easier to spread disease. </a:t>
            </a:r>
          </a:p>
          <a:p>
            <a:r>
              <a:rPr lang="en-US" sz="2400" dirty="0"/>
              <a:t>Biodiversity loss due to climate change can lead to increased pathogen transmission in vector-borne diseases. </a:t>
            </a:r>
          </a:p>
          <a:p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358467" y="2073546"/>
            <a:ext cx="4428067" cy="4098654"/>
          </a:xfrm>
        </p:spPr>
        <p:txBody>
          <a:bodyPr>
            <a:noAutofit/>
          </a:bodyPr>
          <a:lstStyle/>
          <a:p>
            <a:r>
              <a:rPr lang="en-US" sz="2400" dirty="0"/>
              <a:t>Man-made changes to the  landscape can contribute to biodiversity loss and spread of disease, with or without climate changes.</a:t>
            </a:r>
          </a:p>
          <a:p>
            <a:r>
              <a:rPr lang="en-US" sz="2400" dirty="0"/>
              <a:t>Preserving vegetation and wetlands that foster animals that feed on mosquitoes and their larvae.</a:t>
            </a:r>
          </a:p>
          <a:p>
            <a:pPr lvl="1"/>
            <a:endParaRPr lang="en-US" sz="2200" dirty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327607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1638" y="365759"/>
            <a:ext cx="9628986" cy="1014308"/>
          </a:xfrm>
        </p:spPr>
        <p:txBody>
          <a:bodyPr/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and disease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53634" y="1956390"/>
            <a:ext cx="4371899" cy="4215809"/>
          </a:xfrm>
        </p:spPr>
        <p:txBody>
          <a:bodyPr>
            <a:normAutofit/>
          </a:bodyPr>
          <a:lstStyle/>
          <a:p>
            <a:r>
              <a:rPr lang="en-US" sz="2400" dirty="0"/>
              <a:t>Health care infrastructure and wealth affect the spread of infectious disease more than climate change does.</a:t>
            </a:r>
          </a:p>
          <a:p>
            <a:r>
              <a:rPr lang="en-US" sz="2400" dirty="0"/>
              <a:t>Rich countries do not have the same problems with vector-borne diseases as poor countries, even in the same geographical location.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309352" y="1915962"/>
            <a:ext cx="4544914" cy="4215809"/>
          </a:xfrm>
        </p:spPr>
        <p:txBody>
          <a:bodyPr>
            <a:noAutofit/>
          </a:bodyPr>
          <a:lstStyle/>
          <a:p>
            <a:pPr fontAlgn="base"/>
            <a:r>
              <a:rPr lang="en-US" sz="2400" dirty="0"/>
              <a:t>Health education.</a:t>
            </a:r>
          </a:p>
          <a:p>
            <a:pPr lvl="1" fontAlgn="base"/>
            <a:r>
              <a:rPr lang="en-US" sz="2200" dirty="0"/>
              <a:t>Promote good hygienic practice.</a:t>
            </a:r>
          </a:p>
          <a:p>
            <a:pPr lvl="1" fontAlgn="base"/>
            <a:r>
              <a:rPr lang="en-US" sz="2200" dirty="0"/>
              <a:t>Ensure safe food preparation techniques.</a:t>
            </a:r>
          </a:p>
          <a:p>
            <a:pPr lvl="1" fontAlgn="base"/>
            <a:r>
              <a:rPr lang="en-US" sz="2200" dirty="0"/>
              <a:t>Ensure boiling or chlorination of water.</a:t>
            </a:r>
          </a:p>
          <a:p>
            <a:pPr fontAlgn="base"/>
            <a:r>
              <a:rPr lang="en-US" sz="2400" dirty="0"/>
              <a:t>Availability of emergency health services and infrastructure.</a:t>
            </a:r>
          </a:p>
          <a:p>
            <a:pPr lvl="1" fontAlgn="base"/>
            <a:r>
              <a:rPr lang="en-US" sz="2200" dirty="0"/>
              <a:t>Prompt diagnosis/treatment.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1871" y="6356412"/>
            <a:ext cx="86193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Climate Change and the Health of Children http://www.chgeharvard.org/topic/climate-change-and-health-children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1161974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1261872" y="1816925"/>
            <a:ext cx="4307655" cy="458387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Conant J. and </a:t>
            </a:r>
            <a:r>
              <a:rPr lang="en-US" b="1" dirty="0" err="1"/>
              <a:t>Fadem</a:t>
            </a:r>
            <a:r>
              <a:rPr lang="en-US" b="1" dirty="0"/>
              <a:t> P. </a:t>
            </a:r>
            <a:r>
              <a:rPr lang="en-US" dirty="0"/>
              <a:t>A community guide to environmental health. Hesperian, Berkeley, CA. 2008.</a:t>
            </a:r>
          </a:p>
          <a:p>
            <a:r>
              <a:rPr lang="en-US" b="1" dirty="0" err="1"/>
              <a:t>Frumkin</a:t>
            </a:r>
            <a:r>
              <a:rPr lang="en-US" b="1" dirty="0"/>
              <a:t> H. </a:t>
            </a:r>
            <a:r>
              <a:rPr lang="en-US" dirty="0"/>
              <a:t>Chapter 10. Climate Change. Environmental Health: From Global to Local. Second Edition. </a:t>
            </a:r>
            <a:r>
              <a:rPr lang="en-US" dirty="0" err="1"/>
              <a:t>Jossey</a:t>
            </a:r>
            <a:r>
              <a:rPr lang="en-US" dirty="0"/>
              <a:t>-Bass. Wiley. 2010.</a:t>
            </a:r>
          </a:p>
          <a:p>
            <a:r>
              <a:rPr lang="en-US" b="1" dirty="0"/>
              <a:t>Moore GS. </a:t>
            </a:r>
            <a:r>
              <a:rPr lang="en-US" dirty="0"/>
              <a:t>Living with the Earth. Third Edition. CRC Press. </a:t>
            </a:r>
            <a:r>
              <a:rPr lang="en-US" dirty="0" err="1"/>
              <a:t>Tyalor</a:t>
            </a:r>
            <a:r>
              <a:rPr lang="en-US" dirty="0"/>
              <a:t> &amp; Francis Group. 2007. </a:t>
            </a:r>
          </a:p>
          <a:p>
            <a:r>
              <a:rPr lang="en-US" b="1" dirty="0" err="1"/>
              <a:t>Vectorborne</a:t>
            </a:r>
            <a:r>
              <a:rPr lang="en-US" b="1" dirty="0"/>
              <a:t> and Zoonotic Diseases &amp; Climate Change </a:t>
            </a:r>
            <a:r>
              <a:rPr lang="en-US" dirty="0">
                <a:hlinkClick r:id="rId2"/>
              </a:rPr>
              <a:t>http://www.niehs.nih.gov/research/programs/geh/climatechange/health_impacts/vectorborne/index.cfm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6664866" y="1200588"/>
            <a:ext cx="4405745" cy="507631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Amebic encephalitis </a:t>
            </a:r>
            <a:r>
              <a:rPr lang="en-US" b="1" dirty="0">
                <a:hlinkClick r:id="rId3"/>
              </a:rPr>
              <a:t>http://www.cdc.gov/parasites/naegleria/</a:t>
            </a:r>
            <a:r>
              <a:rPr lang="en-US" b="1" dirty="0"/>
              <a:t> </a:t>
            </a:r>
          </a:p>
          <a:p>
            <a:r>
              <a:rPr lang="en-US" dirty="0">
                <a:hlinkClick r:id="rId4"/>
              </a:rPr>
              <a:t>http://www.cdc.gov/malaria/</a:t>
            </a:r>
          </a:p>
          <a:p>
            <a:r>
              <a:rPr lang="en-US" dirty="0">
                <a:hlinkClick r:id="rId4"/>
              </a:rPr>
              <a:t>http://www.cdc.gov/yellowfever/symptoms/index.html</a:t>
            </a:r>
          </a:p>
          <a:p>
            <a:r>
              <a:rPr lang="en-US" dirty="0">
                <a:hlinkClick r:id="rId4"/>
              </a:rPr>
              <a:t>http://www.cdc.gov/westnile/</a:t>
            </a:r>
          </a:p>
          <a:p>
            <a:r>
              <a:rPr lang="en-US" dirty="0">
                <a:hlinkClick r:id="rId4"/>
              </a:rPr>
              <a:t>http://www.cdc.gov/dengue/</a:t>
            </a:r>
          </a:p>
          <a:p>
            <a:r>
              <a:rPr lang="en-US" dirty="0">
                <a:hlinkClick r:id="rId4"/>
              </a:rPr>
              <a:t>http://www.cdc.gov/chikungunya/</a:t>
            </a:r>
          </a:p>
          <a:p>
            <a:r>
              <a:rPr lang="en-US" dirty="0">
                <a:hlinkClick r:id="rId4"/>
              </a:rPr>
              <a:t>http://www.cdc.gov/zika/about/index.html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http://www.who.int/emergencies/zika-virus/en/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http://www.cdc.gov/zika/pdfs/control_mosquitoes_chikv_denv_zika.pdf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42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2885845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resource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5. Impacts on health of climate extremes. S. Hales, S.J. Edwards, R.S. </a:t>
            </a:r>
            <a:r>
              <a:rPr lang="en-US" dirty="0" err="1"/>
              <a:t>Kovats</a:t>
            </a:r>
            <a:endParaRPr lang="en-US" dirty="0"/>
          </a:p>
          <a:p>
            <a:r>
              <a:rPr lang="en-US" dirty="0">
                <a:hlinkClick r:id="rId2"/>
              </a:rPr>
              <a:t>http://www.who.int/globalchange/publications/climatechangechap5.pdf</a:t>
            </a:r>
            <a:r>
              <a:rPr lang="en-US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43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340589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5628"/>
            <a:ext cx="8911687" cy="79670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Greenhouse Effect</a:t>
            </a:r>
            <a:endParaRPr lang="en-US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5</a:t>
            </a:fld>
            <a:endParaRPr lang="en-US"/>
          </a:p>
        </p:txBody>
      </p:sp>
      <p:pic>
        <p:nvPicPr>
          <p:cNvPr id="7" name="Content Placeholder 3" descr="Greenhouse-effect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88" y="1828276"/>
            <a:ext cx="7864578" cy="464078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19615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948" y="362128"/>
            <a:ext cx="9692640" cy="103300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Greenhouse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9937" y="2044799"/>
            <a:ext cx="4753604" cy="3971260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Greenhouse gases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400" dirty="0"/>
              <a:t>In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increasing order </a:t>
            </a:r>
            <a:r>
              <a:rPr lang="en-US" sz="2400" dirty="0"/>
              <a:t>of global warming potential: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Water vapor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Carbon dioxide (CO</a:t>
            </a:r>
            <a:r>
              <a:rPr lang="en-US" sz="2200" baseline="-25000" dirty="0"/>
              <a:t>2</a:t>
            </a:r>
            <a:r>
              <a:rPr lang="en-US" sz="2200" dirty="0"/>
              <a:t>)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Methane (CH</a:t>
            </a:r>
            <a:r>
              <a:rPr lang="en-US" sz="2200" baseline="-25000" dirty="0"/>
              <a:t>4</a:t>
            </a:r>
            <a:r>
              <a:rPr lang="en-US" sz="2200" dirty="0"/>
              <a:t>)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Nitrous oxide (N</a:t>
            </a:r>
            <a:r>
              <a:rPr lang="en-US" sz="2200" baseline="-25000" dirty="0"/>
              <a:t>2</a:t>
            </a:r>
            <a:r>
              <a:rPr lang="en-US" sz="2200" dirty="0"/>
              <a:t>O)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200" dirty="0"/>
              <a:t>Ozone (O</a:t>
            </a:r>
            <a:r>
              <a:rPr lang="en-US" sz="2200" baseline="-25000" dirty="0"/>
              <a:t>3</a:t>
            </a:r>
            <a:r>
              <a:rPr lang="en-US" sz="2200" dirty="0"/>
              <a:t>)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2200" dirty="0" err="1"/>
              <a:t>Chlorofluorocarborns</a:t>
            </a:r>
            <a:r>
              <a:rPr lang="en-US" sz="2200" dirty="0"/>
              <a:t> (CFCs).</a:t>
            </a:r>
            <a:endParaRPr lang="en-US" dirty="0"/>
          </a:p>
        </p:txBody>
      </p:sp>
      <p:pic>
        <p:nvPicPr>
          <p:cNvPr id="1026" name="Picture 2" descr="Pie chart that shows different types of gases. 82 percent is from carbon dioxide fossil fuel use, deforestation, decay of biomass, etc.  10 percent is from methane. 5 percent is from nitrous oxide and 3 percent is from fluorinated gas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964796"/>
            <a:ext cx="4019613" cy="40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154328" y="6020785"/>
            <a:ext cx="2874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GHGs emissions (2013)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57351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379936"/>
            <a:ext cx="10439400" cy="864664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footprint and carbon sinks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51662" y="1618620"/>
            <a:ext cx="4792405" cy="1819434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footprint </a:t>
            </a:r>
            <a:r>
              <a:rPr lang="en-US" sz="2400" dirty="0"/>
              <a:t>is an estimate of the amount of CO</a:t>
            </a:r>
            <a:r>
              <a:rPr lang="en-US" sz="2400" baseline="-25000" dirty="0"/>
              <a:t>2</a:t>
            </a:r>
            <a:r>
              <a:rPr lang="en-US" sz="2400" dirty="0"/>
              <a:t> and other greenhouse gas emissions during a period of time.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4"/>
          </p:nvPr>
        </p:nvSpPr>
        <p:spPr>
          <a:xfrm>
            <a:off x="6135766" y="1618620"/>
            <a:ext cx="4964034" cy="1819434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sinks </a:t>
            </a:r>
            <a:r>
              <a:rPr lang="en-US" sz="2400" dirty="0"/>
              <a:t>are active areas of vegetation (forests) and the phytoplankton in the seas, that absorb and store atmospheric CO</a:t>
            </a:r>
            <a:r>
              <a:rPr lang="en-US" sz="1300" dirty="0"/>
              <a:t>2</a:t>
            </a:r>
            <a:r>
              <a:rPr lang="en-US" sz="2400" dirty="0"/>
              <a:t>.</a:t>
            </a:r>
          </a:p>
        </p:txBody>
      </p:sp>
      <p:pic>
        <p:nvPicPr>
          <p:cNvPr id="5" name="Picture 2" descr="http://eschooltoday.com/ecosystems/images/How-the-carbon-cycle-wo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05" y="3550388"/>
            <a:ext cx="417063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ewngrguardiannewscom.c.presscdn.com/wp-content/uploads/2015/07/Carbon-si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340" y="355038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84274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2394"/>
            <a:ext cx="10911840" cy="889074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changes and human activity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3871" y="1564562"/>
            <a:ext cx="4716972" cy="46838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earth’s position relative to the sun determines the climate. </a:t>
            </a:r>
          </a:p>
          <a:p>
            <a:pPr lvl="1"/>
            <a:r>
              <a:rPr lang="en-US" sz="2200" dirty="0"/>
              <a:t>Amount of solar energy it is exposed to and how much it will absorb.</a:t>
            </a:r>
          </a:p>
          <a:p>
            <a:pPr lvl="1"/>
            <a:r>
              <a:rPr lang="en-US" sz="2200" dirty="0"/>
              <a:t>Wind patterns.</a:t>
            </a:r>
          </a:p>
          <a:p>
            <a:pPr lvl="1"/>
            <a:r>
              <a:rPr lang="en-US" sz="2200" dirty="0"/>
              <a:t>Precipitation.</a:t>
            </a:r>
          </a:p>
          <a:p>
            <a:pPr marL="182880" lvl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2400" dirty="0"/>
              <a:t>Climate changes may occur without human influence as the earth naturally goes through cycles of extreme environmental changes.</a:t>
            </a:r>
          </a:p>
          <a:p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4161" y="1554324"/>
            <a:ext cx="5037905" cy="468383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changes</a:t>
            </a:r>
          </a:p>
          <a:p>
            <a:pPr lvl="1"/>
            <a:r>
              <a:rPr lang="en-US" sz="2400" dirty="0"/>
              <a:t>Changes in solar radiation.</a:t>
            </a:r>
          </a:p>
          <a:p>
            <a:pPr lvl="1"/>
            <a:r>
              <a:rPr lang="en-US" sz="2400" dirty="0"/>
              <a:t>Changes in the earths’ orbit.</a:t>
            </a:r>
          </a:p>
          <a:p>
            <a:pPr lvl="1"/>
            <a:r>
              <a:rPr lang="en-US" sz="2400" dirty="0"/>
              <a:t>Changes in ocean temperatures.</a:t>
            </a:r>
          </a:p>
          <a:p>
            <a:pPr lvl="1"/>
            <a:r>
              <a:rPr lang="en-US" sz="2400" dirty="0"/>
              <a:t>Increased volcanic activity – reduced sunlight and reduced temperatures (*).</a:t>
            </a:r>
          </a:p>
          <a:p>
            <a:pPr lvl="1"/>
            <a:r>
              <a:rPr lang="en-US" sz="2400" dirty="0"/>
              <a:t>Increase in greenhouse gases in the atmosphere and increased heat retention.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3329387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365760"/>
            <a:ext cx="10675112" cy="81957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changes and human activity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1" y="1617132"/>
            <a:ext cx="4800600" cy="4666837"/>
          </a:xfrm>
        </p:spPr>
        <p:txBody>
          <a:bodyPr>
            <a:noAutofit/>
          </a:bodyPr>
          <a:lstStyle/>
          <a:p>
            <a:pPr marL="182880" lvl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2400" dirty="0"/>
              <a:t>Oceans and the land act as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sinks</a:t>
            </a:r>
            <a:r>
              <a:rPr lang="en-US" sz="2400" dirty="0"/>
              <a:t>, naturally removing CO</a:t>
            </a:r>
            <a:r>
              <a:rPr lang="en-US" sz="2400" baseline="-25000" dirty="0"/>
              <a:t>2</a:t>
            </a:r>
            <a:r>
              <a:rPr lang="en-US" sz="2400" dirty="0"/>
              <a:t> from the atmosphere but excess CO</a:t>
            </a:r>
            <a:r>
              <a:rPr lang="en-US" sz="2400" baseline="-25000" dirty="0"/>
              <a:t>2</a:t>
            </a:r>
            <a:r>
              <a:rPr lang="en-US" sz="2400" dirty="0"/>
              <a:t> that remains in the atmosphere contributes to global warming. </a:t>
            </a:r>
          </a:p>
          <a:p>
            <a:r>
              <a:rPr lang="en-US" sz="2400" dirty="0"/>
              <a:t>Greenhouse effect –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</a:t>
            </a:r>
            <a:r>
              <a:rPr lang="en-US" sz="2400" dirty="0"/>
              <a:t>.</a:t>
            </a:r>
          </a:p>
          <a:p>
            <a:r>
              <a:rPr lang="en-US" sz="2400" dirty="0"/>
              <a:t>Particulates –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 down </a:t>
            </a:r>
            <a:r>
              <a:rPr lang="en-US" sz="2400" dirty="0"/>
              <a:t>(shield sunlight).</a:t>
            </a:r>
          </a:p>
          <a:p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957" y="1617133"/>
            <a:ext cx="4466844" cy="4772671"/>
          </a:xfrm>
        </p:spPr>
        <p:txBody>
          <a:bodyPr>
            <a:normAutofit/>
          </a:bodyPr>
          <a:lstStyle/>
          <a:p>
            <a:r>
              <a:rPr lang="en-US" sz="2400" dirty="0"/>
              <a:t>Increase in greenhouse gases emissions because of human activity cause drastic changes in chemical composition of atmosphere.</a:t>
            </a:r>
          </a:p>
          <a:p>
            <a:pPr lvl="1"/>
            <a:r>
              <a:rPr lang="en-US" sz="2200" dirty="0"/>
              <a:t>Industrial, transportation, mining, agricultural activities increase GHGs concentrations.</a:t>
            </a:r>
          </a:p>
          <a:p>
            <a:r>
              <a:rPr lang="en-US" sz="2400" dirty="0"/>
              <a:t>Greenhouse gases generated by human activity are similar in composition to volcanic eruption gases. 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8DCD2F0-6C23-423B-BFA6-A5D0C7B48C40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I.Echeverry_KSU_CAMS_CHS_HE_2nd3637</a:t>
            </a:r>
          </a:p>
        </p:txBody>
      </p:sp>
    </p:spTree>
    <p:extLst>
      <p:ext uri="{BB962C8B-B14F-4D97-AF65-F5344CB8AC3E}">
        <p14:creationId xmlns:p14="http://schemas.microsoft.com/office/powerpoint/2010/main" val="2279367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8466</TotalTime>
  <Words>3500</Words>
  <Application>Microsoft Office PowerPoint</Application>
  <PresentationFormat>Widescreen</PresentationFormat>
  <Paragraphs>492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Century Schoolbook</vt:lpstr>
      <vt:lpstr>Wingdings 2</vt:lpstr>
      <vt:lpstr>View</vt:lpstr>
      <vt:lpstr>Climate changes and health</vt:lpstr>
      <vt:lpstr>Outline</vt:lpstr>
      <vt:lpstr>Introduction</vt:lpstr>
      <vt:lpstr>Greenhouse Effect</vt:lpstr>
      <vt:lpstr>Greenhouse Effect</vt:lpstr>
      <vt:lpstr>Greenhouse Effect</vt:lpstr>
      <vt:lpstr>Carbon footprint and carbon sinks</vt:lpstr>
      <vt:lpstr>Climate changes and human activity</vt:lpstr>
      <vt:lpstr>Climate changes and human activity</vt:lpstr>
      <vt:lpstr>Factors contributing to climate change</vt:lpstr>
      <vt:lpstr>Climate change consequences</vt:lpstr>
      <vt:lpstr>Climate change consequences</vt:lpstr>
      <vt:lpstr>Climate change and health</vt:lpstr>
      <vt:lpstr>Climate change and food availability</vt:lpstr>
      <vt:lpstr>Climate change and air quality</vt:lpstr>
      <vt:lpstr>Climate changes consequences</vt:lpstr>
      <vt:lpstr>Climate changes consequences</vt:lpstr>
      <vt:lpstr>Weather extremes</vt:lpstr>
      <vt:lpstr>Weather extremes</vt:lpstr>
      <vt:lpstr>Weather extremes</vt:lpstr>
      <vt:lpstr>Weather extremes and health</vt:lpstr>
      <vt:lpstr>Weather extremes and health</vt:lpstr>
      <vt:lpstr>Weather extremes and health</vt:lpstr>
      <vt:lpstr>Weather extremes and health</vt:lpstr>
      <vt:lpstr>Infectious Diseases</vt:lpstr>
      <vt:lpstr>Infectious Diseases</vt:lpstr>
      <vt:lpstr>Infectious Diseases</vt:lpstr>
      <vt:lpstr>Infectious Diseases</vt:lpstr>
      <vt:lpstr>Infectious Diseases</vt:lpstr>
      <vt:lpstr>Infectious Diseases</vt:lpstr>
      <vt:lpstr>Infectious Diseases</vt:lpstr>
      <vt:lpstr>Infectious Diseases</vt:lpstr>
      <vt:lpstr>Infectious diseases</vt:lpstr>
      <vt:lpstr>PowerPoint Presentation</vt:lpstr>
      <vt:lpstr>Infectious diseases</vt:lpstr>
      <vt:lpstr>Infectious diseases</vt:lpstr>
      <vt:lpstr>PowerPoint Presentation</vt:lpstr>
      <vt:lpstr>PowerPoint Presentation</vt:lpstr>
      <vt:lpstr>PowerPoint Presentation</vt:lpstr>
      <vt:lpstr>Climate and disease</vt:lpstr>
      <vt:lpstr>Climate and disease</vt:lpstr>
      <vt:lpstr>References</vt:lpstr>
      <vt:lpstr>Reading resource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and disease</dc:title>
  <dc:creator>Ingrid Echeverry</dc:creator>
  <cp:lastModifiedBy>Ingrid Echeverry</cp:lastModifiedBy>
  <cp:revision>368</cp:revision>
  <cp:lastPrinted>2016-03-15T07:33:46Z</cp:lastPrinted>
  <dcterms:created xsi:type="dcterms:W3CDTF">2015-10-26T13:39:26Z</dcterms:created>
  <dcterms:modified xsi:type="dcterms:W3CDTF">2016-09-27T17:25:27Z</dcterms:modified>
</cp:coreProperties>
</file>