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16"/>
  </p:notesMasterIdLst>
  <p:handoutMasterIdLst>
    <p:handoutMasterId r:id="rId17"/>
  </p:handoutMasterIdLst>
  <p:sldIdLst>
    <p:sldId id="332" r:id="rId2"/>
    <p:sldId id="256" r:id="rId3"/>
    <p:sldId id="299" r:id="rId4"/>
    <p:sldId id="305" r:id="rId5"/>
    <p:sldId id="329" r:id="rId6"/>
    <p:sldId id="304" r:id="rId7"/>
    <p:sldId id="321" r:id="rId8"/>
    <p:sldId id="309" r:id="rId9"/>
    <p:sldId id="322" r:id="rId10"/>
    <p:sldId id="334" r:id="rId11"/>
    <p:sldId id="331" r:id="rId12"/>
    <p:sldId id="311" r:id="rId13"/>
    <p:sldId id="315" r:id="rId14"/>
    <p:sldId id="335" r:id="rId15"/>
  </p:sldIdLst>
  <p:sldSz cx="9144000" cy="6858000" type="screen4x3"/>
  <p:notesSz cx="6858000" cy="90773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7DC4C9"/>
    <a:srgbClr val="CC3300"/>
    <a:srgbClr val="FF6699"/>
    <a:srgbClr val="FFFF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00" autoAdjust="0"/>
    <p:restoredTop sz="95357" autoAdjust="0"/>
  </p:normalViewPr>
  <p:slideViewPr>
    <p:cSldViewPr>
      <p:cViewPr>
        <p:scale>
          <a:sx n="77" d="100"/>
          <a:sy n="77" d="100"/>
        </p:scale>
        <p:origin x="-108" y="-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839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23300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839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23300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fld id="{C3F6B13C-1AB1-409E-9D08-376CBF0BC32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8990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829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8875" y="681038"/>
            <a:ext cx="4540250" cy="3403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29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11650"/>
            <a:ext cx="5029200" cy="408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29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23300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829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23300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fld id="{409D4C2E-0F36-4B0D-B839-8EFC37B17B1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2673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70FCE1-AF91-4959-BE38-08D8E964D64F}" type="slidenum">
              <a:rPr lang="en-US"/>
              <a:pPr/>
              <a:t>1</a:t>
            </a:fld>
            <a:endParaRPr lang="en-US"/>
          </a:p>
        </p:txBody>
      </p:sp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0463" y="681038"/>
            <a:ext cx="4537075" cy="3403600"/>
          </a:xfrm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1C74F7-D998-4AFC-A421-3BEE42F233B8}" type="slidenum">
              <a:rPr lang="en-US"/>
              <a:pPr/>
              <a:t>11</a:t>
            </a:fld>
            <a:endParaRPr lang="en-US"/>
          </a:p>
        </p:txBody>
      </p:sp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0463" y="681038"/>
            <a:ext cx="4537075" cy="3403600"/>
          </a:xfrm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5D1582-87CC-4C8E-B1EA-75C58A74F16A}" type="slidenum">
              <a:rPr lang="en-US"/>
              <a:pPr/>
              <a:t>12</a:t>
            </a:fld>
            <a:endParaRPr lang="en-US"/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0463" y="681038"/>
            <a:ext cx="4537075" cy="3403600"/>
          </a:xfrm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FEFC1F-84D0-426B-8282-8C8E63D6D6E6}" type="slidenum">
              <a:rPr lang="en-US"/>
              <a:pPr/>
              <a:t>13</a:t>
            </a:fld>
            <a:endParaRPr lang="en-US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0463" y="681038"/>
            <a:ext cx="4537075" cy="3403600"/>
          </a:xfrm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01047A-FAEB-4747-84E7-32FC14AA63B0}" type="slidenum">
              <a:rPr lang="en-US"/>
              <a:pPr/>
              <a:t>2</a:t>
            </a:fld>
            <a:endParaRPr lang="en-US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0463" y="681038"/>
            <a:ext cx="4537075" cy="3403600"/>
          </a:xfrm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0C32FF-A882-4248-8FB0-9F91A6E0B5AE}" type="slidenum">
              <a:rPr lang="en-US"/>
              <a:pPr/>
              <a:t>3</a:t>
            </a:fld>
            <a:endParaRPr lang="en-US"/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0463" y="681038"/>
            <a:ext cx="4537075" cy="3403600"/>
          </a:xfrm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C1D8CF-E521-413C-86C9-09B7DAB6D858}" type="slidenum">
              <a:rPr lang="en-US"/>
              <a:pPr/>
              <a:t>4</a:t>
            </a:fld>
            <a:endParaRPr lang="en-US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0463" y="681038"/>
            <a:ext cx="4537075" cy="3403600"/>
          </a:xfrm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AD8CA5-3CEB-445B-B352-10D3CCCEBDC0}" type="slidenum">
              <a:rPr lang="en-US"/>
              <a:pPr/>
              <a:t>5</a:t>
            </a:fld>
            <a:endParaRPr lang="en-US"/>
          </a:p>
        </p:txBody>
      </p:sp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0463" y="681038"/>
            <a:ext cx="4537075" cy="3403600"/>
          </a:xfrm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D1AE27-5ED4-4620-A754-B5AA6AD28A44}" type="slidenum">
              <a:rPr lang="en-US"/>
              <a:pPr/>
              <a:t>6</a:t>
            </a:fld>
            <a:endParaRPr lang="en-US"/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0463" y="681038"/>
            <a:ext cx="4537075" cy="3403600"/>
          </a:xfrm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6182A5-05A3-40F4-9141-4E5B90AE564D}" type="slidenum">
              <a:rPr lang="en-US"/>
              <a:pPr/>
              <a:t>7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0463" y="681038"/>
            <a:ext cx="4537075" cy="3403600"/>
          </a:xfrm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3E90BA-23DD-4A38-8204-465463B9178A}" type="slidenum">
              <a:rPr lang="en-US"/>
              <a:pPr/>
              <a:t>8</a:t>
            </a:fld>
            <a:endParaRPr lang="en-US"/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0463" y="681038"/>
            <a:ext cx="4537075" cy="3403600"/>
          </a:xfrm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131FCF-676D-4843-91E7-0E42E244F769}" type="slidenum">
              <a:rPr lang="en-US"/>
              <a:pPr/>
              <a:t>9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0463" y="681038"/>
            <a:ext cx="4537075" cy="3403600"/>
          </a:xfrm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27-</a:t>
            </a:r>
            <a:fld id="{1EEB843A-6D2C-431A-91C5-485CC7CC72D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27-</a:t>
            </a:r>
            <a:fld id="{D4E3E1E4-8A28-4B8C-BF8F-EE0205A3869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76200"/>
            <a:ext cx="2286000" cy="6781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76200"/>
            <a:ext cx="6705600" cy="6781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27-</a:t>
            </a:r>
            <a:fld id="{4CB4438D-E32A-41D4-9DA4-AF4C398C9F4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447800"/>
            <a:ext cx="8839200" cy="2628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4229100"/>
            <a:ext cx="8839200" cy="2628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838200" y="6400800"/>
            <a:ext cx="7239000" cy="3206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305800" y="6324600"/>
            <a:ext cx="838200" cy="5334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27-</a:t>
            </a:r>
            <a:fld id="{6EB4F3FF-896B-43C9-BDD6-D07EBDD8148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27-</a:t>
            </a:r>
            <a:fld id="{C1606A96-4BD8-4BA5-8967-A709BAE7B4B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27-</a:t>
            </a:r>
            <a:fld id="{E1FA0096-02AF-4CA5-9708-045FE79467E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447800"/>
            <a:ext cx="43434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3434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27-</a:t>
            </a:r>
            <a:fld id="{5BD8A8F5-EF7F-41C1-B46C-C377B122B38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27-</a:t>
            </a:r>
            <a:fld id="{6EB1CD8E-AEE6-4608-9AAB-BA38F0A6EC7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27-</a:t>
            </a:r>
            <a:fld id="{7FF10BBD-1C3B-4DBB-A167-60B332EF852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27-</a:t>
            </a:r>
            <a:fld id="{D1C5A0D1-32D3-4B28-B4D5-6D16B4114F4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27-</a:t>
            </a:r>
            <a:fld id="{E1B70F5E-F068-4504-A9C0-751B81D32FB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27-</a:t>
            </a:r>
            <a:fld id="{E83CB3E7-6889-4A47-83F7-3A62159E7E2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762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447800"/>
            <a:ext cx="88392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0292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38200" y="6400800"/>
            <a:ext cx="72390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1"/>
            </a:lvl1pPr>
          </a:lstStyle>
          <a:p>
            <a:endParaRPr lang="en-US"/>
          </a:p>
        </p:txBody>
      </p:sp>
      <p:sp>
        <p:nvSpPr>
          <p:cNvPr id="140293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324600"/>
            <a:ext cx="838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1"/>
            </a:lvl1pPr>
          </a:lstStyle>
          <a:p>
            <a:r>
              <a:rPr lang="en-US" altLang="en-US"/>
              <a:t>27-</a:t>
            </a:r>
            <a:fld id="{B1E776E4-BAEB-4BAB-9D69-EA6EC125C1C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0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0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0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0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0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0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0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0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0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0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1" grpId="0" build="p" bldLvl="3" autoUpdateAnimBg="0">
        <p:tmplLst>
          <p:tmpl lvl="1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02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029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029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02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029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029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02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029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029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02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029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029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02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029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029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27-</a:t>
            </a:r>
            <a:fld id="{9D417228-A4A3-4F73-8999-1DE80127FC75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152580" name="Rectangle 4"/>
          <p:cNvSpPr>
            <a:spLocks noGrp="1" noChangeArrowheads="1"/>
          </p:cNvSpPr>
          <p:nvPr>
            <p:ph type="ctrTitle"/>
          </p:nvPr>
        </p:nvSpPr>
        <p:spPr>
          <a:solidFill>
            <a:srgbClr val="7DC4C9">
              <a:alpha val="78000"/>
            </a:srgbClr>
          </a:solidFill>
        </p:spPr>
        <p:txBody>
          <a:bodyPr/>
          <a:lstStyle/>
          <a:p>
            <a:r>
              <a:rPr lang="en-US"/>
              <a:t>The Male Reproductive System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381000" y="1417638"/>
            <a:ext cx="82454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eaLnBrk="1" hangingPunct="1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typeface="Symbol" pitchFamily="18" charset="2"/>
              <a:buNone/>
            </a:pPr>
            <a:endParaRPr lang="en-US" sz="300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90625"/>
          </a:xfrm>
        </p:spPr>
        <p:txBody>
          <a:bodyPr>
            <a:spAutoFit/>
          </a:bodyPr>
          <a:lstStyle/>
          <a:p>
            <a:r>
              <a:rPr lang="en-US"/>
              <a:t>Regulation of Male Androgens (Sex Hormones)</a:t>
            </a:r>
          </a:p>
        </p:txBody>
      </p:sp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2" cstate="print"/>
          <a:srcRect l="19467" t="23161" r="16663" b="19965"/>
          <a:stretch>
            <a:fillRect/>
          </a:stretch>
        </p:blipFill>
        <p:spPr bwMode="auto">
          <a:xfrm>
            <a:off x="2293938" y="1295400"/>
            <a:ext cx="4564062" cy="52578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DC4C9"/>
            </a:gs>
            <a:gs pos="100000">
              <a:srgbClr val="CCFFFF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Other Effects of Testosterone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447800"/>
            <a:ext cx="8839200" cy="4343400"/>
          </a:xfrm>
        </p:spPr>
        <p:txBody>
          <a:bodyPr/>
          <a:lstStyle/>
          <a:p>
            <a:r>
              <a:rPr lang="en-US" dirty="0"/>
              <a:t>Enlargement of secondary sexual organs</a:t>
            </a:r>
          </a:p>
          <a:p>
            <a:pPr lvl="1"/>
            <a:r>
              <a:rPr lang="en-US" dirty="0"/>
              <a:t>penis, testes, scrotum, ducts, glands and muscle mass enlarge</a:t>
            </a:r>
          </a:p>
          <a:p>
            <a:pPr lvl="1"/>
            <a:r>
              <a:rPr lang="en-US" dirty="0"/>
              <a:t>hair, scent and sebaceous glands develop</a:t>
            </a:r>
          </a:p>
          <a:p>
            <a:pPr lvl="1"/>
            <a:r>
              <a:rPr lang="en-US" dirty="0"/>
              <a:t>stimulates </a:t>
            </a:r>
            <a:r>
              <a:rPr lang="en-US" dirty="0" err="1"/>
              <a:t>erythropoiesis</a:t>
            </a:r>
            <a:r>
              <a:rPr lang="en-US" dirty="0"/>
              <a:t> and libido</a:t>
            </a:r>
          </a:p>
          <a:p>
            <a:r>
              <a:rPr lang="en-US" dirty="0"/>
              <a:t>During adulthood, testosterone sustains libido, spermatogenesis and reproductive tract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DC4C9"/>
            </a:gs>
            <a:gs pos="100000">
              <a:srgbClr val="CCFFFF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Aging and Sexual Function</a:t>
            </a:r>
          </a:p>
        </p:txBody>
      </p:sp>
      <p:sp>
        <p:nvSpPr>
          <p:cNvPr id="5837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915400" cy="5334000"/>
          </a:xfrm>
        </p:spPr>
        <p:txBody>
          <a:bodyPr/>
          <a:lstStyle/>
          <a:p>
            <a:r>
              <a:rPr lang="en-US"/>
              <a:t>Decline in testosterone secretion</a:t>
            </a:r>
          </a:p>
          <a:p>
            <a:pPr lvl="1"/>
            <a:r>
              <a:rPr lang="en-US"/>
              <a:t>peak secretion at 7 mg/day at age 20</a:t>
            </a:r>
          </a:p>
          <a:p>
            <a:pPr lvl="1"/>
            <a:r>
              <a:rPr lang="en-US"/>
              <a:t>declines to 1/5 of that by age 80</a:t>
            </a:r>
          </a:p>
          <a:p>
            <a:r>
              <a:rPr lang="en-US"/>
              <a:t>Rise in FSH and LH secretion after age 50 produces male climacteric (menopause)</a:t>
            </a:r>
          </a:p>
          <a:p>
            <a:pPr lvl="1"/>
            <a:r>
              <a:rPr lang="en-US"/>
              <a:t>mood changes, hot flashes and “illusions of suffocation”</a:t>
            </a:r>
          </a:p>
          <a:p>
            <a:r>
              <a:rPr lang="en-US"/>
              <a:t>Erectile dysfunction</a:t>
            </a:r>
          </a:p>
          <a:p>
            <a:pPr lvl="1"/>
            <a:r>
              <a:rPr lang="en-US"/>
              <a:t>20% of men in 60s; 50% of those in 80s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DC4C9"/>
            </a:gs>
            <a:gs pos="100000">
              <a:srgbClr val="CCFFFF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Semen or Seminal Fluid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47800"/>
            <a:ext cx="8915400" cy="4800600"/>
          </a:xfrm>
        </p:spPr>
        <p:txBody>
          <a:bodyPr/>
          <a:lstStyle/>
          <a:p>
            <a:r>
              <a:rPr lang="en-US" sz="2800" dirty="0"/>
              <a:t>2-5 </a:t>
            </a:r>
            <a:r>
              <a:rPr lang="en-US" sz="2800" dirty="0" err="1"/>
              <a:t>mL</a:t>
            </a:r>
            <a:r>
              <a:rPr lang="en-US" sz="2800" dirty="0"/>
              <a:t> of fluid expelled during orgasm</a:t>
            </a:r>
          </a:p>
          <a:p>
            <a:pPr lvl="1"/>
            <a:r>
              <a:rPr lang="en-US" sz="2400" dirty="0"/>
              <a:t>60% seminal vesicle fluid, 30% prostatic, 10% sperm</a:t>
            </a:r>
          </a:p>
          <a:p>
            <a:pPr lvl="2"/>
            <a:r>
              <a:rPr lang="en-US" sz="2000" dirty="0"/>
              <a:t>normal sperm count 50-120 million/</a:t>
            </a:r>
            <a:r>
              <a:rPr lang="en-US" sz="2000" dirty="0" err="1"/>
              <a:t>mL</a:t>
            </a:r>
            <a:endParaRPr lang="en-US" sz="2000" dirty="0"/>
          </a:p>
          <a:p>
            <a:r>
              <a:rPr lang="en-US" sz="2800" dirty="0"/>
              <a:t>Other components of semen</a:t>
            </a:r>
          </a:p>
          <a:p>
            <a:pPr lvl="1"/>
            <a:r>
              <a:rPr lang="en-US" sz="2400" dirty="0"/>
              <a:t>fructose - energy for sperm motility</a:t>
            </a:r>
          </a:p>
          <a:p>
            <a:pPr lvl="1"/>
            <a:r>
              <a:rPr lang="en-US" sz="2400" dirty="0"/>
              <a:t>fibrinogen causes clotting</a:t>
            </a:r>
          </a:p>
          <a:p>
            <a:pPr lvl="2"/>
            <a:r>
              <a:rPr lang="en-US" sz="2000" dirty="0"/>
              <a:t>enzymes convert fibrinogen to fibrin</a:t>
            </a:r>
          </a:p>
          <a:p>
            <a:pPr lvl="1"/>
            <a:r>
              <a:rPr lang="en-US" sz="2400" dirty="0" err="1"/>
              <a:t>fibrinolysin</a:t>
            </a:r>
            <a:r>
              <a:rPr lang="en-US" sz="2400" dirty="0"/>
              <a:t> liquefies semen within 30 minutes</a:t>
            </a:r>
          </a:p>
          <a:p>
            <a:pPr lvl="1"/>
            <a:r>
              <a:rPr lang="en-US" sz="2400" dirty="0"/>
              <a:t>prostaglandins stimulate female peristaltic contractions</a:t>
            </a:r>
          </a:p>
          <a:p>
            <a:pPr lvl="1"/>
            <a:r>
              <a:rPr lang="en-US" sz="2400" dirty="0" err="1"/>
              <a:t>spermine</a:t>
            </a:r>
            <a:r>
              <a:rPr lang="en-US" sz="2400" dirty="0"/>
              <a:t> is a base stabilizing sperm pH at 7.2 to 7.6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 </a:t>
            </a:r>
            <a:endParaRPr lang="en-US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Content Placeholder 4" descr="adham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65200" y="1447800"/>
            <a:ext cx="7213600" cy="51054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DC4C9"/>
            </a:gs>
            <a:gs pos="100000">
              <a:srgbClr val="CCFFFF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Objectives: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66801"/>
            <a:ext cx="8763000" cy="4800599"/>
          </a:xfrm>
        </p:spPr>
        <p:txBody>
          <a:bodyPr/>
          <a:lstStyle/>
          <a:p>
            <a:r>
              <a:rPr lang="en-US" sz="2800" b="0" dirty="0" smtClean="0"/>
              <a:t>By the end of this session, students will be able to:</a:t>
            </a:r>
          </a:p>
          <a:p>
            <a:r>
              <a:rPr lang="en-US" b="0" dirty="0" smtClean="0"/>
              <a:t>Differentiate between primary and secondary sex organs.</a:t>
            </a:r>
          </a:p>
          <a:p>
            <a:r>
              <a:rPr lang="en-US" b="0" dirty="0" smtClean="0"/>
              <a:t>Discuss functions of sex organs.</a:t>
            </a:r>
          </a:p>
          <a:p>
            <a:r>
              <a:rPr lang="en-US" b="0" dirty="0" smtClean="0"/>
              <a:t>Recognize pubertal changes.</a:t>
            </a:r>
          </a:p>
          <a:p>
            <a:r>
              <a:rPr lang="en-US" b="0" dirty="0" smtClean="0"/>
              <a:t>Identify functions of male sex hormone.</a:t>
            </a:r>
          </a:p>
          <a:p>
            <a:r>
              <a:rPr lang="en-US" b="0" dirty="0" smtClean="0"/>
              <a:t>Explain effect of aging on male sexuality.</a:t>
            </a:r>
          </a:p>
          <a:p>
            <a:endParaRPr lang="en-US" b="0" dirty="0"/>
          </a:p>
          <a:p>
            <a:endParaRPr lang="en-US" b="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DC4C9"/>
            </a:gs>
            <a:gs pos="100000">
              <a:srgbClr val="CCFFFF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Overview of Reproductive System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447800"/>
            <a:ext cx="8839200" cy="4876800"/>
          </a:xfrm>
        </p:spPr>
        <p:txBody>
          <a:bodyPr/>
          <a:lstStyle/>
          <a:p>
            <a:r>
              <a:rPr lang="en-US" dirty="0"/>
              <a:t>Primary sex organs</a:t>
            </a:r>
          </a:p>
          <a:p>
            <a:pPr lvl="1"/>
            <a:r>
              <a:rPr lang="en-US" dirty="0"/>
              <a:t>produce gametes (</a:t>
            </a:r>
            <a:r>
              <a:rPr lang="en-US" dirty="0" smtClean="0"/>
              <a:t>testes)</a:t>
            </a:r>
            <a:endParaRPr lang="en-US" dirty="0"/>
          </a:p>
          <a:p>
            <a:r>
              <a:rPr lang="en-US" dirty="0"/>
              <a:t>Secondary sex organs</a:t>
            </a:r>
          </a:p>
          <a:p>
            <a:pPr lvl="1">
              <a:buNone/>
            </a:pPr>
            <a:r>
              <a:rPr lang="en-US" dirty="0" smtClean="0"/>
              <a:t>- </a:t>
            </a:r>
            <a:r>
              <a:rPr lang="en-US" dirty="0"/>
              <a:t>ducts, glands, penis </a:t>
            </a:r>
          </a:p>
          <a:p>
            <a:r>
              <a:rPr lang="en-US" dirty="0" smtClean="0"/>
              <a:t>Secondary </a:t>
            </a:r>
            <a:r>
              <a:rPr lang="en-US" dirty="0"/>
              <a:t>sex characteristics</a:t>
            </a:r>
          </a:p>
          <a:p>
            <a:pPr lvl="1"/>
            <a:r>
              <a:rPr lang="en-US" dirty="0"/>
              <a:t>develop at puberty  </a:t>
            </a:r>
          </a:p>
          <a:p>
            <a:pPr lvl="2"/>
            <a:r>
              <a:rPr lang="en-US" dirty="0"/>
              <a:t>pubic, </a:t>
            </a:r>
            <a:r>
              <a:rPr lang="en-US" dirty="0" err="1"/>
              <a:t>axillary</a:t>
            </a:r>
            <a:r>
              <a:rPr lang="en-US" dirty="0"/>
              <a:t> and facial hair, </a:t>
            </a:r>
            <a:r>
              <a:rPr lang="en-US" dirty="0" smtClean="0"/>
              <a:t>sweat </a:t>
            </a:r>
            <a:r>
              <a:rPr lang="en-US" dirty="0"/>
              <a:t>glands, body morphology and low-pitched voice in males</a:t>
            </a:r>
          </a:p>
          <a:p>
            <a:pPr lvl="1"/>
            <a:r>
              <a:rPr lang="en-US" dirty="0"/>
              <a:t>In response to hormones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DC4C9"/>
            </a:gs>
            <a:gs pos="100000">
              <a:srgbClr val="CCFFFF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27-</a:t>
            </a:r>
            <a:fld id="{1E42528D-083D-4F25-935B-1A8DBEC4B0FA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4648200" cy="1143000"/>
          </a:xfrm>
        </p:spPr>
        <p:txBody>
          <a:bodyPr/>
          <a:lstStyle/>
          <a:p>
            <a:pPr algn="l"/>
            <a:r>
              <a:rPr lang="en-US"/>
              <a:t>Scrotum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447800"/>
            <a:ext cx="4876800" cy="5410200"/>
          </a:xfrm>
        </p:spPr>
        <p:txBody>
          <a:bodyPr/>
          <a:lstStyle/>
          <a:p>
            <a:r>
              <a:rPr lang="en-US"/>
              <a:t>Pouch holding testes</a:t>
            </a:r>
          </a:p>
          <a:p>
            <a:pPr lvl="1"/>
            <a:r>
              <a:rPr lang="en-US"/>
              <a:t>divided into 2 compartments by median septum</a:t>
            </a:r>
          </a:p>
          <a:p>
            <a:r>
              <a:rPr lang="en-US"/>
              <a:t>Spermatic cord travels up from scrotum to pass through inguinal canal</a:t>
            </a:r>
          </a:p>
          <a:p>
            <a:pPr lvl="1"/>
            <a:r>
              <a:rPr lang="en-US"/>
              <a:t>contains testicular artery, vein, nerve and lymphatics</a:t>
            </a:r>
          </a:p>
        </p:txBody>
      </p:sp>
      <p:pic>
        <p:nvPicPr>
          <p:cNvPr id="52228" name="Picture 4" descr="27_11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16488" y="0"/>
            <a:ext cx="4227512" cy="3625850"/>
          </a:xfrm>
          <a:prstGeom prst="rect">
            <a:avLst/>
          </a:prstGeom>
          <a:noFill/>
        </p:spPr>
      </p:pic>
      <p:pic>
        <p:nvPicPr>
          <p:cNvPr id="52229" name="Picture 5" descr="27_0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3421063"/>
            <a:ext cx="4267200" cy="34369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DC4C9"/>
            </a:gs>
            <a:gs pos="100000">
              <a:srgbClr val="CCFFFF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Testicular Thermoregulation</a:t>
            </a: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447800"/>
            <a:ext cx="8839200" cy="3124200"/>
          </a:xfrm>
        </p:spPr>
        <p:txBody>
          <a:bodyPr/>
          <a:lstStyle/>
          <a:p>
            <a:r>
              <a:rPr lang="en-US"/>
              <a:t>Sperm not produced at core body temperature</a:t>
            </a:r>
          </a:p>
          <a:p>
            <a:pPr lvl="1"/>
            <a:r>
              <a:rPr lang="en-US"/>
              <a:t>cremaster muscle = pulls testes close to body</a:t>
            </a:r>
          </a:p>
          <a:p>
            <a:pPr lvl="1"/>
            <a:r>
              <a:rPr lang="en-US"/>
              <a:t>dartos muscle </a:t>
            </a:r>
          </a:p>
          <a:p>
            <a:pPr lvl="2"/>
            <a:r>
              <a:rPr lang="en-US"/>
              <a:t>wrinkles skin reducing surface area of scrotum </a:t>
            </a:r>
          </a:p>
          <a:p>
            <a:pPr lvl="2"/>
            <a:r>
              <a:rPr lang="en-US"/>
              <a:t>lifts it upwards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DC4C9"/>
            </a:gs>
            <a:gs pos="100000">
              <a:srgbClr val="CCFFFF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27-</a:t>
            </a:r>
            <a:fld id="{37B0B469-C506-4D1B-9D42-2F2780E1659D}" type="slidenum">
              <a:rPr lang="en-US" altLang="en-US"/>
              <a:pPr/>
              <a:t>6</a:t>
            </a:fld>
            <a:endParaRPr lang="en-US" altLang="en-US"/>
          </a:p>
        </p:txBody>
      </p:sp>
      <p:pic>
        <p:nvPicPr>
          <p:cNvPr id="51205" name="Picture 5" descr="f27-10_histology_of_the_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4419600"/>
            <a:ext cx="5105400" cy="2732088"/>
          </a:xfrm>
          <a:prstGeom prst="rect">
            <a:avLst/>
          </a:prstGeom>
          <a:noFill/>
        </p:spPr>
      </p:pic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4953000" cy="1143000"/>
          </a:xfrm>
        </p:spPr>
        <p:txBody>
          <a:bodyPr/>
          <a:lstStyle/>
          <a:p>
            <a:pPr algn="l"/>
            <a:r>
              <a:rPr lang="en-US" dirty="0"/>
              <a:t>Testes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90600"/>
            <a:ext cx="5410200" cy="5486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Oval organ, 4 cm x 2.5 cm </a:t>
            </a:r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400" dirty="0" err="1" smtClean="0"/>
              <a:t>Sustentacular</a:t>
            </a:r>
            <a:r>
              <a:rPr lang="en-US" sz="2400" dirty="0" smtClean="0"/>
              <a:t> </a:t>
            </a:r>
            <a:r>
              <a:rPr lang="en-US" sz="2400" dirty="0"/>
              <a:t>cells 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promote sperm cell 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000" dirty="0"/>
              <a:t>    development</a:t>
            </a:r>
          </a:p>
        </p:txBody>
      </p:sp>
      <p:pic>
        <p:nvPicPr>
          <p:cNvPr id="51204" name="Picture 4" descr="f27-09b_the_testis_and__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29213" y="-381000"/>
            <a:ext cx="4014787" cy="487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DC4C9"/>
            </a:gs>
            <a:gs pos="100000">
              <a:srgbClr val="CCFFFF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Male Urethra</a:t>
            </a:r>
          </a:p>
        </p:txBody>
      </p:sp>
      <p:sp>
        <p:nvSpPr>
          <p:cNvPr id="7475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200" y="5715000"/>
            <a:ext cx="8077200" cy="1082675"/>
          </a:xfrm>
        </p:spPr>
        <p:txBody>
          <a:bodyPr/>
          <a:lstStyle/>
          <a:p>
            <a:r>
              <a:rPr lang="en-US"/>
              <a:t>Regions: prostatic, membranous and penile --- totals 20 cm long</a:t>
            </a:r>
          </a:p>
        </p:txBody>
      </p:sp>
      <p:pic>
        <p:nvPicPr>
          <p:cNvPr id="74765" name="Picture 13" descr="27_11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6588" y="1063625"/>
            <a:ext cx="5334000" cy="4575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DC4C9"/>
            </a:gs>
            <a:gs pos="100000">
              <a:srgbClr val="CCFFFF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Puberty and Climacteric</a:t>
            </a:r>
          </a:p>
        </p:txBody>
      </p:sp>
      <p:sp>
        <p:nvSpPr>
          <p:cNvPr id="5632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0"/>
            <a:ext cx="8839200" cy="5105399"/>
          </a:xfrm>
        </p:spPr>
        <p:txBody>
          <a:bodyPr/>
          <a:lstStyle/>
          <a:p>
            <a:r>
              <a:rPr lang="en-US" dirty="0"/>
              <a:t>Reproductive system dormant till puberty</a:t>
            </a:r>
          </a:p>
          <a:p>
            <a:pPr lvl="2"/>
            <a:r>
              <a:rPr lang="en-US" dirty="0" smtClean="0"/>
              <a:t>10-12 </a:t>
            </a:r>
            <a:r>
              <a:rPr lang="en-US" dirty="0"/>
              <a:t>in most </a:t>
            </a:r>
            <a:r>
              <a:rPr lang="en-US" dirty="0" smtClean="0"/>
              <a:t>boys. </a:t>
            </a:r>
            <a:endParaRPr lang="en-US" dirty="0"/>
          </a:p>
          <a:p>
            <a:r>
              <a:rPr lang="en-US" dirty="0"/>
              <a:t>Puberty </a:t>
            </a:r>
          </a:p>
          <a:p>
            <a:pPr lvl="1"/>
            <a:r>
              <a:rPr lang="en-US" dirty="0"/>
              <a:t>period from onset of </a:t>
            </a:r>
            <a:r>
              <a:rPr lang="en-US" dirty="0" err="1"/>
              <a:t>gonadotropin</a:t>
            </a:r>
            <a:r>
              <a:rPr lang="en-US" dirty="0"/>
              <a:t> secretion until first menstrual period or first ejaculation of viable sperm</a:t>
            </a:r>
          </a:p>
          <a:p>
            <a:r>
              <a:rPr lang="en-US" dirty="0"/>
              <a:t>Adolescence </a:t>
            </a:r>
          </a:p>
          <a:p>
            <a:pPr lvl="1"/>
            <a:r>
              <a:rPr lang="en-US" dirty="0"/>
              <a:t>ends when person attains full adult height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DC4C9"/>
            </a:gs>
            <a:gs pos="100000">
              <a:srgbClr val="CCFFFF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Brain-Testicular Axis 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686800" cy="4800600"/>
          </a:xfrm>
        </p:spPr>
        <p:txBody>
          <a:bodyPr/>
          <a:lstStyle/>
          <a:p>
            <a:r>
              <a:rPr lang="en-US" dirty="0"/>
              <a:t>Hypothalamus produces </a:t>
            </a:r>
            <a:r>
              <a:rPr lang="en-US" dirty="0" err="1"/>
              <a:t>GnRH</a:t>
            </a:r>
            <a:endParaRPr lang="en-US" dirty="0"/>
          </a:p>
          <a:p>
            <a:r>
              <a:rPr lang="en-US" dirty="0"/>
              <a:t>Anterior pituitary to secretes</a:t>
            </a:r>
          </a:p>
          <a:p>
            <a:pPr lvl="1"/>
            <a:r>
              <a:rPr lang="en-US" dirty="0"/>
              <a:t>LH </a:t>
            </a:r>
          </a:p>
          <a:p>
            <a:pPr lvl="2"/>
            <a:r>
              <a:rPr lang="en-US" dirty="0"/>
              <a:t>stimulates interstitial cells to produce testosterone</a:t>
            </a:r>
          </a:p>
          <a:p>
            <a:pPr lvl="1"/>
            <a:r>
              <a:rPr lang="en-US" dirty="0"/>
              <a:t>FSH </a:t>
            </a:r>
          </a:p>
          <a:p>
            <a:pPr lvl="2"/>
            <a:r>
              <a:rPr lang="en-US" dirty="0"/>
              <a:t>stimulates </a:t>
            </a:r>
            <a:r>
              <a:rPr lang="en-US" dirty="0" err="1"/>
              <a:t>sustentacular</a:t>
            </a:r>
            <a:r>
              <a:rPr lang="en-US" dirty="0"/>
              <a:t> cells to secrete androgen-binding protein that stimulate </a:t>
            </a:r>
            <a:r>
              <a:rPr lang="en-US" dirty="0" smtClean="0"/>
              <a:t>spermatogenesis</a:t>
            </a:r>
          </a:p>
          <a:p>
            <a:pPr lvl="2"/>
            <a:r>
              <a:rPr lang="en-US" dirty="0" smtClean="0">
                <a:solidFill>
                  <a:srgbClr val="C00000"/>
                </a:solidFill>
              </a:rPr>
              <a:t>Spermatogenesis takes 64 to 72 days</a:t>
            </a:r>
          </a:p>
          <a:p>
            <a:pPr lvl="2"/>
            <a:endParaRPr lang="en-US" dirty="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ublisher">
  <a:themeElements>
    <a:clrScheme name="Publish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ublish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ublish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blish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blish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blish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blish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blish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blish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blish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blish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blish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blish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blish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Settings\Owner\Application Data\Microsoft\Templates\Publisher.pot</Template>
  <TotalTime>1662</TotalTime>
  <Words>464</Words>
  <Application>Microsoft Office PowerPoint</Application>
  <PresentationFormat>On-screen Show (4:3)</PresentationFormat>
  <Paragraphs>93</Paragraphs>
  <Slides>14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Publisher</vt:lpstr>
      <vt:lpstr>The Male Reproductive System</vt:lpstr>
      <vt:lpstr>Objectives:</vt:lpstr>
      <vt:lpstr>Overview of Reproductive System</vt:lpstr>
      <vt:lpstr>Scrotum</vt:lpstr>
      <vt:lpstr>Testicular Thermoregulation</vt:lpstr>
      <vt:lpstr>Testes</vt:lpstr>
      <vt:lpstr>Male Urethra</vt:lpstr>
      <vt:lpstr>Puberty and Climacteric</vt:lpstr>
      <vt:lpstr>Brain-Testicular Axis </vt:lpstr>
      <vt:lpstr>Regulation of Male Androgens (Sex Hormones)</vt:lpstr>
      <vt:lpstr>Other Effects of Testosterone</vt:lpstr>
      <vt:lpstr>Aging and Sexual Function</vt:lpstr>
      <vt:lpstr>Semen or Seminal Fluid</vt:lpstr>
      <vt:lpstr>Thank you </vt:lpstr>
    </vt:vector>
  </TitlesOfParts>
  <Company>Broward Community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27</dc:title>
  <dc:creator>IT SPD</dc:creator>
  <cp:lastModifiedBy>Basma</cp:lastModifiedBy>
  <cp:revision>58</cp:revision>
  <dcterms:created xsi:type="dcterms:W3CDTF">1999-12-27T04:54:32Z</dcterms:created>
  <dcterms:modified xsi:type="dcterms:W3CDTF">2015-03-18T08:16:53Z</dcterms:modified>
</cp:coreProperties>
</file>