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85" r:id="rId2"/>
    <p:sldId id="391" r:id="rId3"/>
    <p:sldId id="397" r:id="rId4"/>
    <p:sldId id="392" r:id="rId5"/>
    <p:sldId id="400" r:id="rId6"/>
    <p:sldId id="398" r:id="rId7"/>
    <p:sldId id="403" r:id="rId8"/>
    <p:sldId id="443" r:id="rId9"/>
    <p:sldId id="444" r:id="rId10"/>
    <p:sldId id="445" r:id="rId11"/>
    <p:sldId id="446" r:id="rId12"/>
    <p:sldId id="442" r:id="rId13"/>
    <p:sldId id="402" r:id="rId14"/>
    <p:sldId id="404" r:id="rId15"/>
    <p:sldId id="405" r:id="rId16"/>
    <p:sldId id="406" r:id="rId17"/>
    <p:sldId id="407" r:id="rId18"/>
    <p:sldId id="411" r:id="rId19"/>
    <p:sldId id="420" r:id="rId20"/>
    <p:sldId id="412" r:id="rId21"/>
    <p:sldId id="413" r:id="rId22"/>
    <p:sldId id="409" r:id="rId23"/>
    <p:sldId id="410" r:id="rId24"/>
    <p:sldId id="418" r:id="rId25"/>
    <p:sldId id="419" r:id="rId26"/>
    <p:sldId id="414" r:id="rId27"/>
    <p:sldId id="421" r:id="rId28"/>
    <p:sldId id="424" r:id="rId29"/>
    <p:sldId id="422" r:id="rId30"/>
    <p:sldId id="428" r:id="rId31"/>
    <p:sldId id="433" r:id="rId32"/>
    <p:sldId id="434" r:id="rId33"/>
    <p:sldId id="435" r:id="rId34"/>
    <p:sldId id="436" r:id="rId35"/>
    <p:sldId id="437" r:id="rId36"/>
    <p:sldId id="438" r:id="rId37"/>
    <p:sldId id="425" r:id="rId38"/>
    <p:sldId id="396" r:id="rId39"/>
    <p:sldId id="430" r:id="rId40"/>
    <p:sldId id="431" r:id="rId41"/>
    <p:sldId id="441" r:id="rId42"/>
    <p:sldId id="432" r:id="rId43"/>
    <p:sldId id="429" r:id="rId44"/>
    <p:sldId id="439" r:id="rId45"/>
    <p:sldId id="44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4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2107" y="1980201"/>
            <a:ext cx="8183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Physical </a:t>
            </a:r>
            <a:r>
              <a:rPr lang="en-US" sz="4800" b="1" dirty="0">
                <a:solidFill>
                  <a:srgbClr val="FF0000"/>
                </a:solidFill>
                <a:latin typeface="Bodoni MT" panose="02070603080606020203" pitchFamily="18" charset="0"/>
              </a:rPr>
              <a:t>Properties of Solutions</a:t>
            </a:r>
            <a:endParaRPr lang="en-US" altLang="en-US" sz="6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237111" y="768996"/>
            <a:ext cx="6783483" cy="6017157"/>
            <a:chOff x="2223356" y="834311"/>
            <a:chExt cx="4279275" cy="41080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3356" y="834311"/>
              <a:ext cx="4279275" cy="31776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3356" y="4012009"/>
              <a:ext cx="4279275" cy="930353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15352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472" y="770268"/>
            <a:ext cx="6654368" cy="6052213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2009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912" y="1056811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Percent by Mass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380" y="1518476"/>
            <a:ext cx="8680268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percent by mass </a:t>
            </a:r>
            <a:r>
              <a:rPr lang="en-US" sz="2400" dirty="0">
                <a:latin typeface="TimesLTStd-Roman"/>
              </a:rPr>
              <a:t>(also called </a:t>
            </a:r>
            <a:r>
              <a:rPr lang="en-US" sz="2400" i="1" dirty="0">
                <a:latin typeface="TimesLTStd-Italic"/>
              </a:rPr>
              <a:t>percent by weight </a:t>
            </a:r>
            <a:r>
              <a:rPr lang="en-US" sz="2400" dirty="0">
                <a:latin typeface="TimesLTStd-Roman"/>
              </a:rPr>
              <a:t>or </a:t>
            </a:r>
            <a:r>
              <a:rPr lang="en-US" sz="2400" i="1" dirty="0">
                <a:latin typeface="TimesLTStd-Italic"/>
              </a:rPr>
              <a:t>weight percent</a:t>
            </a:r>
            <a:r>
              <a:rPr lang="en-US" sz="2400" dirty="0">
                <a:latin typeface="TimesLTStd-Roman"/>
              </a:rPr>
              <a:t>) is </a:t>
            </a:r>
            <a:r>
              <a:rPr lang="en-US" sz="2400" i="1" dirty="0">
                <a:latin typeface="TimesLTStd-Italic"/>
              </a:rPr>
              <a:t>the ratio </a:t>
            </a:r>
            <a:r>
              <a:rPr lang="en-US" sz="2400" i="1" dirty="0" smtClean="0">
                <a:latin typeface="TimesLTStd-Italic"/>
              </a:rPr>
              <a:t>of the </a:t>
            </a:r>
            <a:r>
              <a:rPr lang="en-US" sz="2400" i="1" dirty="0">
                <a:latin typeface="TimesLTStd-Italic"/>
              </a:rPr>
              <a:t>mass of a solute to the mass of the solution, multiplied by 100 percent:</a:t>
            </a:r>
            <a:endParaRPr lang="en-US" sz="2400" dirty="0"/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49608" y="3538398"/>
            <a:ext cx="2328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/>
              <a:t>% by mass = </a:t>
            </a:r>
            <a:endParaRPr lang="en-US" altLang="en-US" sz="2800" b="1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2600670" y="3328848"/>
            <a:ext cx="6642100" cy="950913"/>
            <a:chOff x="1472" y="1788"/>
            <a:chExt cx="4184" cy="599"/>
          </a:xfrm>
        </p:grpSpPr>
        <p:sp>
          <p:nvSpPr>
            <p:cNvPr id="11" name="Text Box 52"/>
            <p:cNvSpPr txBox="1">
              <a:spLocks noChangeArrowheads="1"/>
            </p:cNvSpPr>
            <p:nvPr/>
          </p:nvSpPr>
          <p:spPr bwMode="auto">
            <a:xfrm>
              <a:off x="4792" y="190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x 100%</a:t>
              </a:r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1472" y="1788"/>
              <a:ext cx="3375" cy="599"/>
              <a:chOff x="998" y="3369"/>
              <a:chExt cx="3375" cy="599"/>
            </a:xfrm>
          </p:grpSpPr>
          <p:sp>
            <p:nvSpPr>
              <p:cNvPr id="13" name="Text Box 50"/>
              <p:cNvSpPr txBox="1">
                <a:spLocks noChangeArrowheads="1"/>
              </p:cNvSpPr>
              <p:nvPr/>
            </p:nvSpPr>
            <p:spPr bwMode="auto">
              <a:xfrm>
                <a:off x="1905" y="3369"/>
                <a:ext cx="156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</a:t>
                </a:r>
              </a:p>
            </p:txBody>
          </p:sp>
          <p:sp>
            <p:nvSpPr>
              <p:cNvPr id="14" name="Text Box 51"/>
              <p:cNvSpPr txBox="1">
                <a:spLocks noChangeArrowheads="1"/>
              </p:cNvSpPr>
              <p:nvPr/>
            </p:nvSpPr>
            <p:spPr bwMode="auto">
              <a:xfrm>
                <a:off x="998" y="3641"/>
                <a:ext cx="33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mass of solute + mass of solvent</a:t>
                </a:r>
              </a:p>
            </p:txBody>
          </p:sp>
          <p:sp>
            <p:nvSpPr>
              <p:cNvPr id="15" name="Line 53"/>
              <p:cNvSpPr>
                <a:spLocks noChangeShapeType="1"/>
              </p:cNvSpPr>
              <p:nvPr/>
            </p:nvSpPr>
            <p:spPr bwMode="auto">
              <a:xfrm>
                <a:off x="1054" y="3669"/>
                <a:ext cx="32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2270470" y="4367073"/>
            <a:ext cx="4318000" cy="923925"/>
            <a:chOff x="2248" y="3065"/>
            <a:chExt cx="2720" cy="582"/>
          </a:xfrm>
        </p:grpSpPr>
        <p:sp>
          <p:nvSpPr>
            <p:cNvPr id="17" name="Text Box 56"/>
            <p:cNvSpPr txBox="1">
              <a:spLocks noChangeArrowheads="1"/>
            </p:cNvSpPr>
            <p:nvPr/>
          </p:nvSpPr>
          <p:spPr bwMode="auto">
            <a:xfrm>
              <a:off x="2248" y="3192"/>
              <a:ext cx="2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/>
                <a:t>=</a:t>
              </a:r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448" y="3065"/>
              <a:ext cx="2520" cy="582"/>
              <a:chOff x="2448" y="3065"/>
              <a:chExt cx="2520" cy="582"/>
            </a:xfrm>
          </p:grpSpPr>
          <p:sp>
            <p:nvSpPr>
              <p:cNvPr id="19" name="Text Box 59"/>
              <p:cNvSpPr txBox="1">
                <a:spLocks noChangeArrowheads="1"/>
              </p:cNvSpPr>
              <p:nvPr/>
            </p:nvSpPr>
            <p:spPr bwMode="auto">
              <a:xfrm>
                <a:off x="4104" y="3168"/>
                <a:ext cx="86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x 100%</a:t>
                </a:r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448" y="3065"/>
                <a:ext cx="1737" cy="582"/>
                <a:chOff x="2448" y="3065"/>
                <a:chExt cx="1737" cy="582"/>
              </a:xfrm>
            </p:grpSpPr>
            <p:sp>
              <p:nvSpPr>
                <p:cNvPr id="2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535" y="3065"/>
                  <a:ext cx="1562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solute</a:t>
                  </a:r>
                </a:p>
              </p:txBody>
            </p:sp>
            <p:sp>
              <p:nvSpPr>
                <p:cNvPr id="2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48" y="3320"/>
                  <a:ext cx="1737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altLang="en-US" sz="2800"/>
                    <a:t>mass of solution</a:t>
                  </a:r>
                </a:p>
              </p:txBody>
            </p:sp>
            <p:sp>
              <p:nvSpPr>
                <p:cNvPr id="23" name="Line 60"/>
                <p:cNvSpPr>
                  <a:spLocks noChangeShapeType="1"/>
                </p:cNvSpPr>
                <p:nvPr/>
              </p:nvSpPr>
              <p:spPr bwMode="auto">
                <a:xfrm>
                  <a:off x="2548" y="33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62016" y="1069442"/>
            <a:ext cx="7835373" cy="4978659"/>
            <a:chOff x="1831141" y="1846684"/>
            <a:chExt cx="5324963" cy="3161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141" y="1846684"/>
              <a:ext cx="5324963" cy="119214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1141" y="3038824"/>
              <a:ext cx="5324963" cy="1969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265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" y="1208764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Mole Fraction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X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5132" y="1670429"/>
            <a:ext cx="8569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mole fraction </a:t>
            </a:r>
            <a:r>
              <a:rPr lang="en-US" sz="2400" dirty="0">
                <a:latin typeface="TimesLTStd-Roman"/>
              </a:rPr>
              <a:t>of a </a:t>
            </a:r>
            <a:r>
              <a:rPr lang="en-US" sz="2400" dirty="0" smtClean="0">
                <a:latin typeface="TimesLTStd-Roman"/>
              </a:rPr>
              <a:t>component of </a:t>
            </a:r>
            <a:r>
              <a:rPr lang="en-US" sz="2400" dirty="0">
                <a:latin typeface="TimesLTStd-Roman"/>
              </a:rPr>
              <a:t>a solution, say, component A, is written </a:t>
            </a:r>
            <a:r>
              <a:rPr lang="en-US" sz="2400" i="1" dirty="0">
                <a:latin typeface="TimesLTStd-Italic"/>
              </a:rPr>
              <a:t>X</a:t>
            </a:r>
            <a:r>
              <a:rPr lang="en-US" sz="2400" baseline="-25000" dirty="0">
                <a:latin typeface="TimesLTStd-Roman"/>
              </a:rPr>
              <a:t>A</a:t>
            </a:r>
            <a:r>
              <a:rPr lang="en-US" sz="2400" dirty="0">
                <a:latin typeface="TimesLTStd-Roman"/>
              </a:rPr>
              <a:t> and is </a:t>
            </a:r>
            <a:r>
              <a:rPr lang="en-US" sz="2400" dirty="0" smtClean="0">
                <a:latin typeface="TimesLTStd-Roman"/>
              </a:rPr>
              <a:t>defined </a:t>
            </a:r>
            <a:r>
              <a:rPr lang="en-US" sz="2400" dirty="0">
                <a:latin typeface="TimesLTStd-Roman"/>
              </a:rPr>
              <a:t>as</a:t>
            </a:r>
            <a:endParaRPr lang="en-US" sz="24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1522349" y="3095043"/>
            <a:ext cx="6034088" cy="963613"/>
            <a:chOff x="1238" y="1344"/>
            <a:chExt cx="3801" cy="607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238" y="1481"/>
              <a:ext cx="6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i="1"/>
                <a:t>X</a:t>
              </a:r>
              <a:r>
                <a:rPr lang="en-US" altLang="en-US" sz="2800" baseline="-25000"/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44"/>
              <a:ext cx="3271" cy="607"/>
              <a:chOff x="2064" y="1448"/>
              <a:chExt cx="3271" cy="607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3112" y="1448"/>
                <a:ext cx="11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moles of A</a:t>
                </a:r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327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800"/>
                  <a:t>sum of moles of all components</a:t>
                </a:r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15" y="1752"/>
                <a:ext cx="31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143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35131" y="410167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Molality </a:t>
            </a:r>
            <a:r>
              <a:rPr lang="en-US" sz="2400" b="1" i="1" u="sng" dirty="0">
                <a:solidFill>
                  <a:srgbClr val="FF0000"/>
                </a:solidFill>
                <a:latin typeface="TimesLTStd-Bold"/>
              </a:rPr>
              <a:t>(m)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35131" y="4633925"/>
            <a:ext cx="8948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Molality</a:t>
            </a:r>
            <a:r>
              <a:rPr lang="en-US" sz="2000" b="1" i="1" dirty="0">
                <a:latin typeface="TimesLTStd-BoldItalic"/>
              </a:rPr>
              <a:t>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the number of moles of solute dissolved in 1 kg (1000 g) of solvent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82880" y="1147765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Molarity (</a:t>
            </a:r>
            <a:r>
              <a:rPr lang="en-US" sz="2400" b="1" i="1" u="sng" dirty="0">
                <a:solidFill>
                  <a:srgbClr val="FF0000"/>
                </a:solidFill>
                <a:latin typeface="TimesLTStd-BoldItalic"/>
              </a:rPr>
              <a:t>M</a:t>
            </a:r>
            <a:r>
              <a:rPr lang="en-US" sz="2400" b="1" u="sng" dirty="0">
                <a:solidFill>
                  <a:srgbClr val="FF0000"/>
                </a:solidFill>
                <a:latin typeface="TimesLTStd-Bold"/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132" y="1655877"/>
            <a:ext cx="8569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LTStd-Roman"/>
              </a:rPr>
              <a:t>Molarity</a:t>
            </a:r>
            <a:r>
              <a:rPr lang="en-US" sz="2000" dirty="0" smtClean="0">
                <a:latin typeface="TimesLTStd-Roman"/>
              </a:rPr>
              <a:t> was defined </a:t>
            </a:r>
            <a:r>
              <a:rPr lang="en-US" sz="2000" dirty="0">
                <a:latin typeface="TimesLTStd-Roman"/>
              </a:rPr>
              <a:t>as the number of moles of solute in 1 L of solution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10214" y="3367071"/>
            <a:ext cx="3700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LTStd-Roman"/>
              </a:rPr>
              <a:t>The units </a:t>
            </a:r>
            <a:r>
              <a:rPr lang="en-US" sz="2000" dirty="0">
                <a:latin typeface="TimesLTStd-Roman"/>
              </a:rPr>
              <a:t>of molarity are </a:t>
            </a:r>
            <a:r>
              <a:rPr lang="en-US" sz="2000" dirty="0" err="1">
                <a:latin typeface="TimesLTStd-Roman"/>
              </a:rPr>
              <a:t>mol</a:t>
            </a:r>
            <a:r>
              <a:rPr lang="en-US" sz="2000" dirty="0">
                <a:latin typeface="TimesLTStd-Roman"/>
              </a:rPr>
              <a:t>/L.</a:t>
            </a:r>
            <a:endParaRPr lang="en-US" sz="2000" dirty="0"/>
          </a:p>
        </p:txBody>
      </p: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2880465" y="2114593"/>
            <a:ext cx="3651250" cy="1114425"/>
            <a:chOff x="1362" y="3138"/>
            <a:chExt cx="2300" cy="702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62" y="3325"/>
              <a:ext cx="55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1982" y="3138"/>
              <a:ext cx="1680" cy="702"/>
              <a:chOff x="2039" y="1977"/>
              <a:chExt cx="1680" cy="702"/>
            </a:xfrm>
          </p:grpSpPr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067" y="1977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042" y="2352"/>
                <a:ext cx="167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liters of solution</a:t>
                </a:r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2039" y="2328"/>
                <a:ext cx="1680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4966279" y="2735846"/>
            <a:ext cx="14478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2756479" y="5227195"/>
            <a:ext cx="4294188" cy="1114425"/>
            <a:chOff x="666" y="2802"/>
            <a:chExt cx="2705" cy="702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66" y="2989"/>
              <a:ext cx="5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 i="1"/>
                <a:t>m </a:t>
              </a:r>
              <a:r>
                <a:rPr lang="en-US" altLang="en-US" sz="2800"/>
                <a:t> =</a:t>
              </a:r>
              <a:endParaRPr lang="en-US" altLang="en-US" sz="2800" b="1" i="1"/>
            </a:p>
          </p:txBody>
        </p:sp>
        <p:grpSp>
          <p:nvGrpSpPr>
            <p:cNvPr id="23" name="Group 26"/>
            <p:cNvGrpSpPr>
              <a:grpSpLocks/>
            </p:cNvGrpSpPr>
            <p:nvPr/>
          </p:nvGrpSpPr>
          <p:grpSpPr bwMode="auto">
            <a:xfrm>
              <a:off x="1248" y="2802"/>
              <a:ext cx="2123" cy="702"/>
              <a:chOff x="1248" y="2802"/>
              <a:chExt cx="2123" cy="702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493" y="2802"/>
                <a:ext cx="16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moles of solute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>
                <a:off x="1248" y="3177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800"/>
                  <a:t>mass of solvent (kg)</a:t>
                </a: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1296" y="3153"/>
                <a:ext cx="201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Oval 29"/>
          <p:cNvSpPr>
            <a:spLocks noChangeArrowheads="1"/>
          </p:cNvSpPr>
          <p:nvPr/>
        </p:nvSpPr>
        <p:spPr bwMode="auto">
          <a:xfrm>
            <a:off x="4975804" y="5846320"/>
            <a:ext cx="1784226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31" descr="HM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977" y="2480926"/>
            <a:ext cx="1868609" cy="15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2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1" grpId="0"/>
      <p:bldP spid="13" grpId="0"/>
      <p:bldP spid="20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9124" y="743309"/>
            <a:ext cx="7379664" cy="5866496"/>
            <a:chOff x="1738671" y="1187447"/>
            <a:chExt cx="5405400" cy="4901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8671" y="1187447"/>
              <a:ext cx="5405400" cy="125658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8671" y="2444027"/>
              <a:ext cx="5405400" cy="3644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040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48193" y="1130219"/>
            <a:ext cx="8608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LTStd-Roman"/>
              </a:rPr>
              <a:t>For example;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  <a:latin typeface="TimesLTStd-Roman"/>
              </a:rPr>
              <a:t>mole </a:t>
            </a:r>
            <a:r>
              <a:rPr lang="en-US" sz="2400" b="1" i="1" dirty="0">
                <a:solidFill>
                  <a:srgbClr val="FF0000"/>
                </a:solidFill>
                <a:latin typeface="TimesLTStd-Roman"/>
              </a:rPr>
              <a:t>fraction </a:t>
            </a:r>
            <a:r>
              <a:rPr lang="en-US" sz="2400" dirty="0">
                <a:latin typeface="TimesLTStd-Roman"/>
              </a:rPr>
              <a:t>is not used to express the concentrations of solutions </a:t>
            </a:r>
            <a:r>
              <a:rPr lang="en-US" sz="2400" dirty="0" smtClean="0">
                <a:latin typeface="TimesLTStd-Roman"/>
              </a:rPr>
              <a:t>for titrations </a:t>
            </a:r>
            <a:r>
              <a:rPr lang="en-US" sz="2400" dirty="0">
                <a:latin typeface="TimesLTStd-Roman"/>
              </a:rPr>
              <a:t>and gravimetric </a:t>
            </a:r>
            <a:r>
              <a:rPr lang="en-US" sz="2400" dirty="0" smtClean="0">
                <a:latin typeface="TimesLTStd-Roman"/>
              </a:rPr>
              <a:t>analyses.</a:t>
            </a:r>
            <a:endParaRPr lang="en-US" sz="2400" dirty="0">
              <a:latin typeface="TimesLTStd-Roman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It is </a:t>
            </a:r>
            <a:r>
              <a:rPr lang="en-US" sz="2400" dirty="0">
                <a:latin typeface="TimesLTStd-Roman"/>
              </a:rPr>
              <a:t>appropriate for calculating partial </a:t>
            </a:r>
            <a:r>
              <a:rPr lang="en-US" sz="2400" dirty="0" smtClean="0">
                <a:latin typeface="TimesLTStd-Roman"/>
              </a:rPr>
              <a:t>pressures of </a:t>
            </a:r>
            <a:r>
              <a:rPr lang="en-US" sz="2400" dirty="0">
                <a:latin typeface="TimesLTStd-Roman"/>
              </a:rPr>
              <a:t>gases </a:t>
            </a:r>
            <a:r>
              <a:rPr lang="en-US" sz="2400" dirty="0" smtClean="0">
                <a:latin typeface="TimesLTStd-Roman"/>
              </a:rPr>
              <a:t>and </a:t>
            </a:r>
            <a:r>
              <a:rPr lang="en-US" sz="2400" dirty="0">
                <a:latin typeface="TimesLTStd-Roman"/>
              </a:rPr>
              <a:t>for dealing with vapor pressures of </a:t>
            </a:r>
            <a:r>
              <a:rPr lang="en-US" sz="2400" dirty="0" smtClean="0">
                <a:latin typeface="TimesLTStd-Roman"/>
              </a:rPr>
              <a:t>solutions.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8195" y="4024638"/>
            <a:ext cx="8608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by mass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similar to molality in that it is independent of temperature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defined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ratio of mass of solute to mass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solution, We do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need to know the molar mass of the solute in order to calculate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mass.</a:t>
            </a:r>
          </a:p>
        </p:txBody>
      </p:sp>
    </p:spTree>
    <p:extLst>
      <p:ext uri="{BB962C8B-B14F-4D97-AF65-F5344CB8AC3E}">
        <p14:creationId xmlns:p14="http://schemas.microsoft.com/office/powerpoint/2010/main" xmlns="" val="334496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09006" y="1303029"/>
            <a:ext cx="86998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advantage of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that it is generally easier to measure the volume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a solution.</a:t>
            </a:r>
          </a:p>
          <a:p>
            <a:pPr marL="346075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reason</a:t>
            </a: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molarity 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often preferred over molality. </a:t>
            </a:r>
            <a:endParaRPr lang="en-US" sz="20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independent of temperature, because the concentration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expressed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number of moles of solute and mass of solvent.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volume of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typically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increases with increasing temperature, so that a solution that is 1.0 M at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25°C may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become 0.97 M at 45°C because of the increase in volume on warming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concentration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dependence on temperature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affect the accuracy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experiment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8463" algn="just">
              <a:lnSpc>
                <a:spcPct val="150000"/>
              </a:lnSpc>
            </a:pPr>
            <a:r>
              <a:rPr lang="en-US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sometimes preferable to use molality instead of molarity.</a:t>
            </a:r>
          </a:p>
        </p:txBody>
      </p:sp>
    </p:spTree>
    <p:extLst>
      <p:ext uri="{BB962C8B-B14F-4D97-AF65-F5344CB8AC3E}">
        <p14:creationId xmlns:p14="http://schemas.microsoft.com/office/powerpoint/2010/main" xmlns="" val="15860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7695093"/>
              </p:ext>
            </p:extLst>
          </p:nvPr>
        </p:nvGraphicFramePr>
        <p:xfrm>
          <a:off x="370149" y="1233487"/>
          <a:ext cx="686356" cy="1312863"/>
        </p:xfrm>
        <a:graphic>
          <a:graphicData uri="http://schemas.openxmlformats.org/presentationml/2006/ole">
            <p:oleObj spid="_x0000_s1031" name="Clip" r:id="rId3" imgW="856615" imgH="1637665" progId="">
              <p:embed/>
            </p:oleObj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39092" y="1233487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What is the molality of a 5.86 </a:t>
            </a:r>
            <a:r>
              <a:rPr lang="en-US" altLang="en-US" sz="2400" i="1">
                <a:solidFill>
                  <a:srgbClr val="3333CC"/>
                </a:solidFill>
                <a:latin typeface="Arial" charset="0"/>
              </a:rPr>
              <a:t>M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 ethanol (C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2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H</a:t>
            </a:r>
            <a:r>
              <a:rPr lang="en-US" altLang="en-US" sz="2400" baseline="-25000">
                <a:solidFill>
                  <a:srgbClr val="3333CC"/>
                </a:solidFill>
                <a:latin typeface="Arial" charset="0"/>
              </a:rPr>
              <a:t>5</a:t>
            </a: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OH) solution whose density is 0.927 g/mL?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134292" y="2147887"/>
            <a:ext cx="3714750" cy="1052513"/>
            <a:chOff x="821" y="816"/>
            <a:chExt cx="2340" cy="663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337992" y="2147887"/>
            <a:ext cx="3035300" cy="1052513"/>
            <a:chOff x="3298" y="992"/>
            <a:chExt cx="1912" cy="663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98" y="1179"/>
              <a:ext cx="4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780" y="992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3759" y="1367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liters of solution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840" y="1311"/>
              <a:ext cx="1296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72292" y="3367087"/>
            <a:ext cx="6200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Assume 1 L of solution: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5.86 moles ethanol = 270 g ethanol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927 g of solution (1000 mL x 0.927 g/mL)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72292" y="4662487"/>
            <a:ext cx="715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mass of solvent = mass of solution – mass of solute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582092" y="5119687"/>
            <a:ext cx="493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927 g – 270 g = 657 g = 0.657 kg</a:t>
            </a:r>
          </a:p>
        </p:txBody>
      </p:sp>
      <p:grpSp>
        <p:nvGrpSpPr>
          <p:cNvPr id="26" name="Group 21"/>
          <p:cNvGrpSpPr>
            <a:grpSpLocks/>
          </p:cNvGrpSpPr>
          <p:nvPr/>
        </p:nvGrpSpPr>
        <p:grpSpPr bwMode="auto">
          <a:xfrm>
            <a:off x="600892" y="5805487"/>
            <a:ext cx="3714750" cy="1052513"/>
            <a:chOff x="821" y="816"/>
            <a:chExt cx="2340" cy="663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4182292" y="5829300"/>
            <a:ext cx="3214688" cy="1016000"/>
            <a:chOff x="2880" y="3240"/>
            <a:chExt cx="2025" cy="64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880" y="340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3088" y="3240"/>
              <a:ext cx="1817" cy="640"/>
              <a:chOff x="3088" y="3240"/>
              <a:chExt cx="1817" cy="640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3088" y="3240"/>
                <a:ext cx="181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5.86 moles C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5</a:t>
                </a: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OH</a:t>
                </a: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3133" y="355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3239" y="359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0.657 kg solvent</a:t>
                </a:r>
              </a:p>
            </p:txBody>
          </p:sp>
        </p:grpSp>
      </p:grp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7382692" y="6083300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8.92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bldLvl="2" autoUpdateAnimBg="0"/>
      <p:bldP spid="24" grpId="0" autoUpdateAnimBg="0"/>
      <p:bldP spid="25" grpId="0" autoUpdateAnimBg="0"/>
      <p:bldP spid="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598" y="751105"/>
            <a:ext cx="860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solution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homogenous mixture of 2 or more substances.</a:t>
            </a:r>
            <a:endParaRPr lang="en-US" alt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599" y="1298178"/>
            <a:ext cx="8601890" cy="113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solute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is(are) the substance(s) present in the smaller amount(s).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8599" y="2532224"/>
            <a:ext cx="8601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solvent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substance present in the larger amount.</a:t>
            </a:r>
          </a:p>
        </p:txBody>
      </p:sp>
      <p:pic>
        <p:nvPicPr>
          <p:cNvPr id="12" name="Picture 22" descr="12_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3" b="4333"/>
          <a:stretch/>
        </p:blipFill>
        <p:spPr bwMode="auto">
          <a:xfrm>
            <a:off x="1618900" y="3811486"/>
            <a:ext cx="5908766" cy="2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8900" y="3079297"/>
            <a:ext cx="6015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Types of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solutions, depending on the original states (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solid, liquid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, or gas) of the solution components.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30629" y="1208764"/>
            <a:ext cx="8804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convert 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concentration unit of a solution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another;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793" y="1653374"/>
            <a:ext cx="8203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Example;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Express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of a 0.396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solution in molarity.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6651" y="3275239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glucose (C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0.396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mole of glucose in 1000 g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solvent.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651" y="4074250"/>
            <a:ext cx="721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molarity; we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 to determine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volume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203" y="5019844"/>
            <a:ext cx="7824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 calculate the mass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 from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molar mass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102" y="5965438"/>
            <a:ext cx="6649018" cy="7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3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629" y="668554"/>
            <a:ext cx="53799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Comparison of Concentration Units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5943" y="1130219"/>
            <a:ext cx="860189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density of the solution,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found to be 1.16 g/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now calculate the volume of the solution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9542" y="2926568"/>
            <a:ext cx="3290274" cy="1522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9542" y="5172282"/>
            <a:ext cx="3290274" cy="1514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4541" y="4617897"/>
            <a:ext cx="5421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molarity </a:t>
            </a:r>
            <a:r>
              <a:rPr lang="en-US" sz="2400" dirty="0">
                <a:latin typeface="TimesLTStd-Roman"/>
              </a:rPr>
              <a:t>of the solution is given by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35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17" y="615539"/>
            <a:ext cx="5357138" cy="6242461"/>
            <a:chOff x="1828117" y="615539"/>
            <a:chExt cx="5357138" cy="62424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117" y="615539"/>
              <a:ext cx="5357138" cy="478467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4205" y="5271165"/>
              <a:ext cx="5341050" cy="1586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8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81" y="656902"/>
            <a:ext cx="7655519" cy="60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84908" y="1143000"/>
            <a:ext cx="8882743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maximum amount of a solute that will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in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given quantity of solvent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at a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temperature. </a:t>
            </a: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affects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of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most substances. </a:t>
            </a:r>
          </a:p>
        </p:txBody>
      </p:sp>
      <p:pic>
        <p:nvPicPr>
          <p:cNvPr id="5" name="Picture 20" descr="12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6"/>
          <a:stretch>
            <a:fillRect/>
          </a:stretch>
        </p:blipFill>
        <p:spPr bwMode="auto">
          <a:xfrm>
            <a:off x="533400" y="2830816"/>
            <a:ext cx="3992880" cy="389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956425" y="3139045"/>
            <a:ext cx="5495926" cy="2549525"/>
            <a:chOff x="2175" y="1344"/>
            <a:chExt cx="3462" cy="160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506" y="1344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506" y="1786"/>
              <a:ext cx="3" cy="2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630" y="2082"/>
              <a:ext cx="3" cy="22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175" y="2399"/>
              <a:ext cx="1" cy="19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630" y="2662"/>
              <a:ext cx="0" cy="2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506" y="2662"/>
              <a:ext cx="0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70" y="1455"/>
              <a:ext cx="226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3300"/>
                  </a:solidFill>
                  <a:latin typeface="Arial" charset="0"/>
                </a:rPr>
                <a:t>solubility increases with increasing temperature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2530475" y="4479718"/>
            <a:ext cx="6169025" cy="1665288"/>
            <a:chOff x="1594" y="2587"/>
            <a:chExt cx="3886" cy="1049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76" y="3094"/>
              <a:ext cx="7" cy="218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594" y="3452"/>
              <a:ext cx="2" cy="18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008" y="2587"/>
              <a:ext cx="24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solubility decreases with increasing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808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502" y="1073559"/>
            <a:ext cx="8771710" cy="9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B050"/>
                </a:solidFill>
                <a:latin typeface="Arial" charset="0"/>
              </a:rPr>
              <a:t>Fractional crystallization</a:t>
            </a:r>
            <a:r>
              <a:rPr lang="en-US" altLang="en-US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separation of a mixture of substances into pure components on the basis of their differing solubilities.</a:t>
            </a:r>
            <a:endParaRPr lang="en-US" altLang="en-US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3283" y="2304297"/>
            <a:ext cx="3673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Suppose you have 90 g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contaminated with 10 g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10100" y="3154865"/>
            <a:ext cx="3962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Fractional crystallization: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Dissolve sample in 100 mL of water at 60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Cool solution to 0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stay in solution (s = 34.2g/100g)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78 g of PURE KNO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will precipitate (s = 12 g/100g).  90 g – 12 g = 78 g</a:t>
            </a:r>
          </a:p>
        </p:txBody>
      </p:sp>
      <p:pic>
        <p:nvPicPr>
          <p:cNvPr id="8" name="Picture 9" descr="12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6"/>
          <a:stretch>
            <a:fillRect/>
          </a:stretch>
        </p:blipFill>
        <p:spPr bwMode="auto">
          <a:xfrm>
            <a:off x="338908" y="2227218"/>
            <a:ext cx="4037149" cy="46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3414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Solid solubility and temperature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41371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82280" y="104736"/>
            <a:ext cx="718200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Temperature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Solubility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44511" y="681335"/>
            <a:ext cx="48528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70C0"/>
                </a:solidFill>
                <a:latin typeface="Arial" charset="0"/>
              </a:rPr>
              <a:t>Gas Solubility and Temperature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4976" y="2089996"/>
            <a:ext cx="47323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gas solubility and temperature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852851" y="3555946"/>
            <a:ext cx="414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3333CC"/>
                </a:solidFill>
                <a:latin typeface="Arial" charset="0"/>
              </a:rPr>
              <a:t>solubility usually decreases with increasing temperature</a:t>
            </a:r>
          </a:p>
        </p:txBody>
      </p:sp>
      <p:pic>
        <p:nvPicPr>
          <p:cNvPr id="34" name="Picture 19" descr="12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"/>
          <a:stretch>
            <a:fillRect/>
          </a:stretch>
        </p:blipFill>
        <p:spPr bwMode="auto">
          <a:xfrm>
            <a:off x="264976" y="2793774"/>
            <a:ext cx="4419600" cy="39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474" y="1210381"/>
            <a:ext cx="8728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i="1" dirty="0">
                <a:solidFill>
                  <a:srgbClr val="00B050"/>
                </a:solidFill>
                <a:latin typeface="TimesLTStd-Roman"/>
              </a:rPr>
              <a:t>The solubility of gases in water usually decreases with increasing </a:t>
            </a:r>
            <a:r>
              <a:rPr lang="en-US" sz="2200" i="1" dirty="0" smtClean="0">
                <a:solidFill>
                  <a:srgbClr val="00B050"/>
                </a:solidFill>
                <a:latin typeface="TimesLTStd-Roman"/>
              </a:rPr>
              <a:t>temperature.</a:t>
            </a:r>
            <a:endParaRPr lang="en-US" sz="2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7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906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1783" y="591089"/>
            <a:ext cx="8763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The solubility of a gas in a liquid is proportional to the pressure of the gas over the solution (</a:t>
            </a:r>
            <a:r>
              <a:rPr lang="en-US" altLang="en-US" sz="2200" b="1" i="1" dirty="0">
                <a:solidFill>
                  <a:srgbClr val="0070C0"/>
                </a:solidFill>
                <a:latin typeface="Arial" charset="0"/>
              </a:rPr>
              <a:t>Henry’s law</a:t>
            </a:r>
            <a:r>
              <a:rPr lang="en-US" altLang="en-US" sz="22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0442" y="2239109"/>
            <a:ext cx="1660525" cy="7572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</a:t>
            </a:r>
            <a:r>
              <a:rPr kumimoji="0" lang="en-US" altLang="en-US" sz="2800" b="0" i="1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 </a:t>
            </a: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84017" y="1821597"/>
            <a:ext cx="638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concentration (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of the dissolved gas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84017" y="2326745"/>
            <a:ext cx="621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pressure of the gas over the solution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84017" y="2831893"/>
            <a:ext cx="6383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400" b="1" i="1" baseline="-250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a constant for each gas (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) that depends only on temperature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CHA56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395"/>
          <a:stretch>
            <a:fillRect/>
          </a:stretch>
        </p:blipFill>
        <p:spPr bwMode="auto">
          <a:xfrm>
            <a:off x="3373483" y="3856058"/>
            <a:ext cx="4666705" cy="231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655650" y="4533641"/>
            <a:ext cx="1465217" cy="677546"/>
            <a:chOff x="1200" y="3120"/>
            <a:chExt cx="1392" cy="62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200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603" y="3288"/>
              <a:ext cx="5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3541123" y="5471336"/>
            <a:ext cx="1693817" cy="490221"/>
            <a:chOff x="1200" y="3792"/>
            <a:chExt cx="1392" cy="384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00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19" y="3840"/>
              <a:ext cx="5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low </a:t>
              </a:r>
              <a:r>
                <a:rPr kumimoji="0" lang="en-US" altLang="en-US" sz="2400" b="0" i="1" u="none" strike="noStrike" kern="0" cap="none" spc="0" normalizeH="0" baseline="0" noProof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8" name="Group 24"/>
          <p:cNvGrpSpPr>
            <a:grpSpLocks/>
          </p:cNvGrpSpPr>
          <p:nvPr/>
        </p:nvGrpSpPr>
        <p:grpSpPr bwMode="auto">
          <a:xfrm>
            <a:off x="6430192" y="4445057"/>
            <a:ext cx="1306286" cy="673825"/>
            <a:chOff x="3168" y="3120"/>
            <a:chExt cx="1392" cy="624"/>
          </a:xfrm>
        </p:grpSpPr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3168" y="3120"/>
              <a:ext cx="1392" cy="62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535" y="3288"/>
              <a:ext cx="6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>
                  <a:solidFill>
                    <a:srgbClr val="FF3300"/>
                  </a:solidFill>
                  <a:latin typeface="Arial" charset="0"/>
                </a:rPr>
                <a:t>P</a:t>
              </a:r>
              <a:endParaRPr lang="en-US" altLang="en-US" sz="2400">
                <a:solidFill>
                  <a:srgbClr val="FF3300"/>
                </a:solidFill>
                <a:latin typeface="Arial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6310470" y="5363907"/>
            <a:ext cx="1619795" cy="449700"/>
            <a:chOff x="3168" y="3792"/>
            <a:chExt cx="1392" cy="38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168" y="3792"/>
              <a:ext cx="1392" cy="384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3551" y="3840"/>
              <a:ext cx="6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FF3300"/>
                  </a:solidFill>
                  <a:latin typeface="Arial" charset="0"/>
                </a:rPr>
                <a:t>high </a:t>
              </a:r>
              <a:r>
                <a:rPr lang="en-US" altLang="en-US" sz="2400" i="1" dirty="0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en-US" altLang="en-US" sz="2400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6166" y="6177660"/>
            <a:ext cx="8254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LTStd-Roman"/>
              </a:rPr>
              <a:t>A practical demonstration of Henry’s law is the effervescence of a soft drink </a:t>
            </a:r>
            <a:r>
              <a:rPr lang="en-US" dirty="0" smtClean="0">
                <a:latin typeface="TimesLTStd-Roman"/>
              </a:rPr>
              <a:t>when the </a:t>
            </a:r>
            <a:r>
              <a:rPr lang="en-US" dirty="0">
                <a:latin typeface="TimesLTStd-Roman"/>
              </a:rPr>
              <a:t>cap of the bottle is removed (air and CO</a:t>
            </a:r>
            <a:r>
              <a:rPr lang="en-US" baseline="-25000" dirty="0">
                <a:latin typeface="TimesLTStd-Roman"/>
              </a:rPr>
              <a:t>2</a:t>
            </a:r>
            <a:r>
              <a:rPr lang="en-US" dirty="0">
                <a:latin typeface="TimesLTStd-Roman"/>
              </a:rPr>
              <a:t> saturated with water vapor).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/>
          <a:srcRect l="6271" t="10368" r="11472" b="3991"/>
          <a:stretch/>
        </p:blipFill>
        <p:spPr>
          <a:xfrm>
            <a:off x="1142450" y="3813339"/>
            <a:ext cx="1521823" cy="23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utoUpdateAnimBg="0"/>
      <p:bldP spid="9" grpId="0" autoUpdateAnimBg="0"/>
      <p:bldP spid="10" grpId="0" autoUpdateAnimBg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342" y="717064"/>
            <a:ext cx="6823001" cy="598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Effect of Pressure on the Solubility of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412" y="590225"/>
            <a:ext cx="8628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gases obey Henry’s law,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but there are some important exceptions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dissolved gas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water, higher solubilities can result.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89486" y="4323034"/>
            <a:ext cx="7436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reacts with water,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follows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9486" y="2896617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solubility of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higher than expected because of the reaction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89485" y="5477561"/>
            <a:ext cx="7387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interesting example is the dissolution of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oxygen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blood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24" y="3727614"/>
            <a:ext cx="3913753" cy="4363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1770" y="4932082"/>
            <a:ext cx="2949801" cy="4199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3760" y="6431236"/>
            <a:ext cx="3165820" cy="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5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360" y="104736"/>
            <a:ext cx="361584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Types of Solutions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17901" y="3156112"/>
            <a:ext cx="77482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An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unsaturated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less solute than the solvent has the capacity to dissolve at a specific temperature.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536189" y="1167782"/>
            <a:ext cx="75288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800" b="1" i="1" dirty="0">
                <a:solidFill>
                  <a:srgbClr val="0070C0"/>
                </a:solidFill>
                <a:latin typeface="Arial" charset="0"/>
              </a:rPr>
              <a:t>saturated solution</a:t>
            </a:r>
            <a:r>
              <a:rPr lang="en-US" altLang="en-US" sz="28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contains the maximum amount of a solute that will dissolve in a given solvent at a specific temperature.</a:t>
            </a: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9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634" y="719663"/>
            <a:ext cx="8697297" cy="16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(or collective properties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are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634" y="2433578"/>
            <a:ext cx="6942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TimesLTStd-Roman"/>
              </a:rPr>
              <a:t>The colligative properties are </a:t>
            </a:r>
            <a:endParaRPr lang="en-US" sz="2400" b="1" dirty="0" smtClean="0">
              <a:solidFill>
                <a:srgbClr val="0070C0"/>
              </a:solidFill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vapor-pressure </a:t>
            </a:r>
            <a:r>
              <a:rPr lang="en-US" sz="2400" dirty="0">
                <a:latin typeface="TimesLTStd-Roman"/>
              </a:rPr>
              <a:t>lowering,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boiling-point elevation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freezing-point </a:t>
            </a:r>
            <a:r>
              <a:rPr lang="en-US" sz="2400" dirty="0">
                <a:latin typeface="TimesLTStd-Roman"/>
              </a:rPr>
              <a:t>depression, </a:t>
            </a:r>
          </a:p>
          <a:p>
            <a:pPr marL="1260475" indent="-3460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LTStd-Roman"/>
              </a:rPr>
              <a:t>osmotic </a:t>
            </a:r>
            <a:r>
              <a:rPr lang="en-US" sz="2400" dirty="0">
                <a:latin typeface="TimesLTStd-Roman"/>
              </a:rPr>
              <a:t>pressure.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70307" y="5578566"/>
            <a:ext cx="8405949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we are talking about relatively dilute solutions, that is, solutions whose </a:t>
            </a:r>
            <a:r>
              <a:rPr lang="en-US" sz="2000" dirty="0" smtClean="0">
                <a:latin typeface="TimesLTStd-Roman"/>
              </a:rPr>
              <a:t>concentrations are </a:t>
            </a:r>
            <a:r>
              <a:rPr lang="en-US" sz="2000" dirty="0" smtClean="0">
                <a:latin typeface="MathematicalPiOTF1"/>
              </a:rPr>
              <a:t>≤ </a:t>
            </a:r>
            <a:r>
              <a:rPr lang="en-US" sz="2000" dirty="0" smtClean="0">
                <a:latin typeface="TimesLTStd-Roman"/>
              </a:rPr>
              <a:t>0.2 </a:t>
            </a:r>
            <a:r>
              <a:rPr lang="en-US" sz="2000" i="1" dirty="0">
                <a:latin typeface="TimesLTStd-Italic"/>
              </a:rPr>
              <a:t>M</a:t>
            </a:r>
            <a:r>
              <a:rPr lang="en-US" sz="2000" dirty="0">
                <a:latin typeface="TimesLTStd-Roman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8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4006" y="676059"/>
            <a:ext cx="39122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Vapor-Pressure Lowering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6695" y="251615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00571" y="3060670"/>
            <a:ext cx="1972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charset="0"/>
              </a:rPr>
              <a:t>Raoult’s law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706" y="3650665"/>
            <a:ext cx="59891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B050"/>
                </a:solidFill>
                <a:latin typeface="Arial" charset="0"/>
              </a:rPr>
              <a:t>If the solution contains only one solute: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478462" y="4180310"/>
            <a:ext cx="16850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1 – </a:t>
            </a: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918540" y="4852728"/>
            <a:ext cx="3471863" cy="514351"/>
            <a:chOff x="1125" y="3243"/>
            <a:chExt cx="2187" cy="324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25" y="3264"/>
              <a:ext cx="627" cy="300"/>
              <a:chOff x="1125" y="3264"/>
              <a:chExt cx="627" cy="300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1571" y="3243"/>
              <a:ext cx="1741" cy="324"/>
              <a:chOff x="1763" y="3467"/>
              <a:chExt cx="1741" cy="324"/>
            </a:xfrm>
          </p:grpSpPr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763" y="3494"/>
                <a:ext cx="137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-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400" i="1" dirty="0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</a:p>
            </p:txBody>
          </p: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908" y="3467"/>
                <a:ext cx="596" cy="324"/>
                <a:chOff x="870" y="3243"/>
                <a:chExt cx="596" cy="324"/>
              </a:xfrm>
            </p:grpSpPr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70" y="3276"/>
                  <a:ext cx="596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400" i="1" dirty="0">
                      <a:solidFill>
                        <a:srgbClr val="000000"/>
                      </a:solidFill>
                      <a:latin typeface="Arial" charset="0"/>
                    </a:rPr>
                    <a:t>P </a:t>
                  </a:r>
                  <a:r>
                    <a:rPr lang="en-US" altLang="en-US" sz="2400" baseline="-25000" dirty="0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en-US" altLang="en-US" sz="2400" i="1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44" y="3243"/>
                  <a:ext cx="421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57150" cmpd="thinThick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274320" rIns="27432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</a:rPr>
                    <a:t>0</a:t>
                  </a:r>
                </a:p>
              </p:txBody>
            </p:sp>
          </p:grpSp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712607" y="2298670"/>
            <a:ext cx="4676775" cy="476250"/>
            <a:chOff x="2731" y="1824"/>
            <a:chExt cx="2946" cy="300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2731" y="1824"/>
              <a:ext cx="627" cy="300"/>
              <a:chOff x="1125" y="3264"/>
              <a:chExt cx="627" cy="300"/>
            </a:xfrm>
          </p:grpSpPr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1125" y="3273"/>
                <a:ext cx="59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1331" y="3264"/>
                <a:ext cx="421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216" y="1849"/>
              <a:ext cx="24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= vapor pressure of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pure</a:t>
              </a: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 solvent</a:t>
              </a:r>
            </a:p>
          </p:txBody>
        </p:sp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039632" y="2789485"/>
            <a:ext cx="38683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solvent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4988926" y="4905414"/>
            <a:ext cx="3740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= mole fraction of the </a:t>
            </a:r>
            <a:r>
              <a:rPr lang="en-US" altLang="en-US" sz="2000" u="sng" dirty="0">
                <a:solidFill>
                  <a:srgbClr val="000000"/>
                </a:solidFill>
                <a:latin typeface="Arial" charset="0"/>
              </a:rPr>
              <a:t>solute</a:t>
            </a:r>
            <a:endParaRPr lang="en-US" altLang="en-US" sz="2400" u="sng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>
            <a:off x="856695" y="2349470"/>
            <a:ext cx="2233613" cy="685800"/>
            <a:chOff x="192" y="1808"/>
            <a:chExt cx="1407" cy="432"/>
          </a:xfrm>
        </p:grpSpPr>
        <p:grpSp>
          <p:nvGrpSpPr>
            <p:cNvPr id="26" name="Group 9"/>
            <p:cNvGrpSpPr>
              <a:grpSpLocks/>
            </p:cNvGrpSpPr>
            <p:nvPr/>
          </p:nvGrpSpPr>
          <p:grpSpPr bwMode="auto">
            <a:xfrm>
              <a:off x="192" y="1824"/>
              <a:ext cx="1407" cy="336"/>
              <a:chOff x="980" y="2240"/>
              <a:chExt cx="1407" cy="336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=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</a:t>
                </a:r>
                <a:r>
                  <a:rPr kumimoji="0" lang="en-US" altLang="en-US" sz="28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 </a:t>
                </a:r>
                <a:r>
                  <a:rPr kumimoji="0" lang="en-US" altLang="en-US" sz="2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7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288" y="1808"/>
              <a:ext cx="1248" cy="432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7706" y="1134807"/>
            <a:ext cx="86911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latin typeface="TimesLTStd-BoldItalic"/>
              </a:rPr>
              <a:t>Raoult’s</a:t>
            </a:r>
            <a:r>
              <a:rPr lang="en-US" sz="900" b="1" dirty="0">
                <a:latin typeface="TimesLTStd-Bold"/>
              </a:rPr>
              <a:t>† </a:t>
            </a:r>
            <a:r>
              <a:rPr lang="en-US" sz="2000" b="1" i="1" dirty="0">
                <a:latin typeface="TimesLTStd-BoldItalic"/>
              </a:rPr>
              <a:t>law, </a:t>
            </a:r>
            <a:r>
              <a:rPr lang="en-US" sz="2000" dirty="0">
                <a:latin typeface="TimesLTStd-Roman"/>
              </a:rPr>
              <a:t>which states that </a:t>
            </a:r>
            <a:r>
              <a:rPr lang="en-US" sz="2000" i="1" dirty="0">
                <a:latin typeface="TimesLTStd-Italic"/>
              </a:rPr>
              <a:t>the vapor pressure of a solvent over </a:t>
            </a:r>
            <a:r>
              <a:rPr lang="en-US" sz="2000" i="1" dirty="0" smtClean="0">
                <a:latin typeface="TimesLTStd-Italic"/>
              </a:rPr>
              <a:t>a solution</a:t>
            </a:r>
            <a:r>
              <a:rPr lang="en-US" sz="2000" i="1" dirty="0">
                <a:latin typeface="TimesLTStd-Italic"/>
              </a:rPr>
              <a:t>, </a:t>
            </a:r>
            <a:r>
              <a:rPr lang="en-US" sz="2000" i="1" dirty="0" smtClean="0">
                <a:latin typeface="TimesLTStd-Italic"/>
              </a:rPr>
              <a:t>P</a:t>
            </a:r>
            <a:r>
              <a:rPr lang="en-US" sz="900" dirty="0" smtClean="0">
                <a:latin typeface="TimesLTStd-Roman"/>
              </a:rPr>
              <a:t>1</a:t>
            </a:r>
            <a:r>
              <a:rPr lang="en-US" sz="2000" i="1" dirty="0" smtClean="0">
                <a:latin typeface="TimesLTStd-Italic"/>
              </a:rPr>
              <a:t>, is </a:t>
            </a:r>
            <a:r>
              <a:rPr lang="en-US" sz="2000" i="1" dirty="0">
                <a:latin typeface="TimesLTStd-Italic"/>
              </a:rPr>
              <a:t>given by the vapor pressure of the pure solvent, P</a:t>
            </a:r>
            <a:r>
              <a:rPr lang="en-US" sz="2000" dirty="0">
                <a:latin typeface="TimesLTStd-Roman"/>
              </a:rPr>
              <a:t>°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i="1" dirty="0">
                <a:latin typeface="TimesLTStd-Italic"/>
              </a:rPr>
              <a:t>, times the mole fraction of </a:t>
            </a:r>
            <a:r>
              <a:rPr lang="en-US" sz="2000" i="1" dirty="0" smtClean="0">
                <a:latin typeface="TimesLTStd-Italic"/>
              </a:rPr>
              <a:t>the solvent </a:t>
            </a:r>
            <a:r>
              <a:rPr lang="en-US" sz="2000" i="1" dirty="0">
                <a:latin typeface="TimesLTStd-Italic"/>
              </a:rPr>
              <a:t>in the solution, X</a:t>
            </a:r>
            <a:r>
              <a:rPr lang="en-US" sz="900" dirty="0">
                <a:latin typeface="TimesLTStd-Roman"/>
              </a:rPr>
              <a:t>1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49926" y="4170231"/>
            <a:ext cx="2214769" cy="495543"/>
            <a:chOff x="1007507" y="5275848"/>
            <a:chExt cx="2214769" cy="495543"/>
          </a:xfrm>
        </p:grpSpPr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007507" y="5309726"/>
              <a:ext cx="2028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 = (1-X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altLang="en-US" sz="2400" i="1" dirty="0" smtClean="0">
                  <a:solidFill>
                    <a:srgbClr val="000000"/>
                  </a:solidFill>
                  <a:latin typeface="Arial" charset="0"/>
                </a:rPr>
                <a:t>)P</a:t>
              </a:r>
              <a:r>
                <a:rPr lang="en-US" alt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en-US" sz="2400" i="1" baseline="-25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2553938" y="5275848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35964" y="4149553"/>
            <a:ext cx="2185915" cy="516221"/>
            <a:chOff x="977624" y="5698479"/>
            <a:chExt cx="2185915" cy="516221"/>
          </a:xfrm>
        </p:grpSpPr>
        <p:grpSp>
          <p:nvGrpSpPr>
            <p:cNvPr id="35" name="Group 34"/>
            <p:cNvGrpSpPr/>
            <p:nvPr/>
          </p:nvGrpSpPr>
          <p:grpSpPr>
            <a:xfrm>
              <a:off x="977624" y="5719157"/>
              <a:ext cx="2185915" cy="495543"/>
              <a:chOff x="1036361" y="5275848"/>
              <a:chExt cx="2185915" cy="495543"/>
            </a:xfrm>
          </p:grpSpPr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1036361" y="5309726"/>
                <a:ext cx="1970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 = 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-X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r>
                  <a:rPr lang="en-US" altLang="en-US" sz="2400" i="1" dirty="0" smtClean="0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400" i="1" baseline="-25000" dirty="0" smtClean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400" i="1" baseline="-25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2553938" y="5275848"/>
                <a:ext cx="668338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1739345" y="5698479"/>
              <a:ext cx="668338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0" rIns="2743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81675" y="5769447"/>
            <a:ext cx="8583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We see that the </a:t>
            </a:r>
            <a:r>
              <a:rPr lang="en-US" sz="2000" i="1" dirty="0">
                <a:solidFill>
                  <a:srgbClr val="7030A0"/>
                </a:solidFill>
                <a:latin typeface="TimesLTStd-Italic"/>
              </a:rPr>
              <a:t>decrease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in vapor pressure, </a:t>
            </a:r>
            <a:r>
              <a:rPr lang="en-US" altLang="en-US" sz="2000" i="1" dirty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7030A0"/>
                </a:solidFill>
                <a:latin typeface="TimesLTStd-Italic"/>
              </a:rPr>
              <a:t>P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, is directly proportional to the </a:t>
            </a:r>
            <a:r>
              <a:rPr lang="en-US" sz="2000" i="1" dirty="0" smtClean="0">
                <a:solidFill>
                  <a:srgbClr val="7030A0"/>
                </a:solidFill>
                <a:latin typeface="TimesLTStd-Roman"/>
              </a:rPr>
              <a:t>solute concentration </a:t>
            </a:r>
            <a:r>
              <a:rPr lang="en-US" sz="2000" i="1" dirty="0">
                <a:solidFill>
                  <a:srgbClr val="7030A0"/>
                </a:solidFill>
                <a:latin typeface="TimesLTStd-Roman"/>
              </a:rPr>
              <a:t>(measured in mole fraction).</a:t>
            </a:r>
            <a:endParaRPr lang="en-US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6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autoUpdateAnimBg="0"/>
      <p:bldP spid="7" grpId="0" autoUpdateAnimBg="0"/>
      <p:bldP spid="8" grpId="0" autoUpdateAnimBg="0"/>
      <p:bldP spid="23" grpId="0" autoUpdateAnimBg="0"/>
      <p:bldP spid="24" grpId="0" autoUpdateAnimBg="0"/>
      <p:bldP spid="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06" y="613954"/>
            <a:ext cx="5124605" cy="24999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7597" y="1839735"/>
            <a:ext cx="5324963" cy="50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3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47" y="3681748"/>
            <a:ext cx="5126880" cy="2069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At any </a:t>
            </a:r>
            <a:r>
              <a:rPr lang="en-US" sz="2200" dirty="0">
                <a:latin typeface="TimesLTStd-Roman"/>
              </a:rPr>
              <a:t>temperature the vapor pressure </a:t>
            </a:r>
            <a:r>
              <a:rPr lang="en-US" sz="2200" dirty="0" smtClean="0">
                <a:latin typeface="TimesLTStd-Roman"/>
              </a:rPr>
              <a:t>of the </a:t>
            </a:r>
            <a:r>
              <a:rPr lang="en-US" sz="2200" dirty="0">
                <a:latin typeface="TimesLTStd-Roman"/>
              </a:rPr>
              <a:t>solution is lower than that of the pure solvent regardless of </a:t>
            </a:r>
            <a:r>
              <a:rPr lang="en-US" sz="2200" dirty="0" smtClean="0">
                <a:latin typeface="TimesLTStd-Roman"/>
              </a:rPr>
              <a:t>temperature.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4006" y="5731954"/>
            <a:ext cx="51268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boiling </a:t>
            </a:r>
            <a:r>
              <a:rPr lang="en-US" sz="2200" dirty="0">
                <a:latin typeface="TimesLTStd-Roman"/>
              </a:rPr>
              <a:t>point of the solution is higher than that of water. </a:t>
            </a:r>
            <a:endParaRPr lang="en-US" sz="2200" dirty="0" smtClean="0">
              <a:latin typeface="TimesLTStd-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7046" y="1036242"/>
            <a:ext cx="8751823" cy="256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boiling point of a solution is the temperature at which its vapor pressure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equals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external atmospheric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presence of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nonvolatile solute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lowers the vapor pressure of a solution, it must also affect the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boiling point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the solution.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811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47199"/>
            <a:ext cx="35477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Boiling-Point Elevation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37" y="1133496"/>
            <a:ext cx="88378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The 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boiling point elevation (</a:t>
            </a:r>
            <a:r>
              <a:rPr lang="en-US" altLang="en-US" sz="2200" kern="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200" b="1" i="1" dirty="0" err="1" smtClean="0">
                <a:solidFill>
                  <a:srgbClr val="FF000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LTStd-BoldItalic"/>
              </a:rPr>
              <a:t>b</a:t>
            </a:r>
            <a:r>
              <a:rPr lang="en-US" sz="2200" b="1" i="1" dirty="0" smtClean="0">
                <a:solidFill>
                  <a:srgbClr val="FF000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smtClean="0">
                <a:latin typeface="TimesLTStd-Roman"/>
              </a:rPr>
              <a:t>defined </a:t>
            </a:r>
            <a:r>
              <a:rPr lang="en-US" sz="2200" dirty="0">
                <a:latin typeface="TimesLTStd-Roman"/>
              </a:rPr>
              <a:t>as </a:t>
            </a:r>
            <a:r>
              <a:rPr lang="en-US" sz="2200" i="1" dirty="0">
                <a:latin typeface="TimesLTStd-Italic"/>
              </a:rPr>
              <a:t>the boiling point of the solution (T</a:t>
            </a:r>
            <a:r>
              <a:rPr lang="en-US" sz="2200" i="1" baseline="-25000" dirty="0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 minus </a:t>
            </a:r>
            <a:r>
              <a:rPr lang="en-US" sz="2200" i="1" dirty="0" smtClean="0">
                <a:latin typeface="TimesLTStd-Italic"/>
              </a:rPr>
              <a:t>the boiling </a:t>
            </a:r>
            <a:r>
              <a:rPr lang="en-US" sz="2200" i="1" dirty="0">
                <a:latin typeface="TimesLTStd-Italic"/>
              </a:rPr>
              <a:t>point of the pure solvent (</a:t>
            </a:r>
            <a:r>
              <a:rPr lang="en-US" sz="2200" i="1" dirty="0" err="1">
                <a:latin typeface="TimesLTStd-Italic"/>
              </a:rPr>
              <a:t>T°</a:t>
            </a:r>
            <a:r>
              <a:rPr lang="en-US" sz="2200" i="1" baseline="-25000" dirty="0" err="1">
                <a:latin typeface="TimesLTStd-Italic"/>
              </a:rPr>
              <a:t>b</a:t>
            </a:r>
            <a:r>
              <a:rPr lang="en-US" sz="2200" i="1" dirty="0">
                <a:latin typeface="TimesLTStd-Italic"/>
              </a:rPr>
              <a:t>):</a:t>
            </a:r>
            <a:endParaRPr lang="en-US" sz="2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283927" y="3076302"/>
            <a:ext cx="3711011" cy="3603213"/>
            <a:chOff x="152400" y="1295400"/>
            <a:chExt cx="4292600" cy="4343400"/>
          </a:xfrm>
        </p:grpSpPr>
        <p:pic>
          <p:nvPicPr>
            <p:cNvPr id="29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52400" y="1295400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3314700" y="20828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314700" y="4292600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287557" y="2278636"/>
            <a:ext cx="2052638" cy="565150"/>
            <a:chOff x="3168" y="1036"/>
            <a:chExt cx="1293" cy="356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3168" y="1101"/>
              <a:ext cx="1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–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64" y="1036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12151" y="3974772"/>
            <a:ext cx="1222375" cy="530225"/>
            <a:chOff x="3168" y="1553"/>
            <a:chExt cx="770" cy="334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68" y="1596"/>
              <a:ext cx="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745" y="1553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068638" y="4043525"/>
            <a:ext cx="1194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7449" y="2836589"/>
            <a:ext cx="4884070" cy="479425"/>
            <a:chOff x="3312" y="1400"/>
            <a:chExt cx="2666" cy="302"/>
          </a:xfrm>
        </p:grpSpPr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312" y="1450"/>
              <a:ext cx="26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is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the boiling point of </a:t>
              </a:r>
              <a:r>
                <a:rPr lang="en-US" altLang="en-US" dirty="0" smtClean="0">
                  <a:solidFill>
                    <a:srgbClr val="000000"/>
                  </a:solidFill>
                  <a:latin typeface="Arial" charset="0"/>
                </a:rPr>
                <a:t>the 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3451" y="1400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47449" y="3419201"/>
            <a:ext cx="40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is the boiling point of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1500898" y="4808136"/>
            <a:ext cx="1758285" cy="607617"/>
            <a:chOff x="3168" y="2832"/>
            <a:chExt cx="1248" cy="384"/>
          </a:xfrm>
        </p:grpSpPr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3342" y="2890"/>
              <a:ext cx="9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0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0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</a:t>
              </a: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70262" y="5574692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70262" y="6077989"/>
            <a:ext cx="44964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>
                <a:solidFill>
                  <a:srgbClr val="000000"/>
                </a:solidFill>
                <a:latin typeface="Arial" charset="0"/>
              </a:rPr>
              <a:t>b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boiling-point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elevation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utoUpdateAnimBg="0"/>
      <p:bldP spid="21" grpId="0" autoUpdateAnimBg="0"/>
      <p:bldP spid="25" grpId="0" autoUpdateAnimBg="0"/>
      <p:bldP spid="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6753" y="1122353"/>
            <a:ext cx="8797835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Ice on frozen roads and sidewalks melts when sprinkled with salts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or CaCl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of thawing succeeds because it depresses the </a:t>
            </a:r>
            <a:r>
              <a:rPr lang="en-US" sz="22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 point </a:t>
            </a:r>
            <a:r>
              <a:rPr lang="en-US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water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6752" y="3322888"/>
            <a:ext cx="5450842" cy="156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 smtClean="0">
                <a:latin typeface="TimesLTStd-Roman"/>
              </a:rPr>
              <a:t>Lowering the </a:t>
            </a:r>
            <a:r>
              <a:rPr lang="en-US" sz="2200" dirty="0">
                <a:latin typeface="TimesLTStd-Roman"/>
              </a:rPr>
              <a:t>vapor pressure of the solution shifts </a:t>
            </a:r>
            <a:r>
              <a:rPr lang="en-US" sz="2200" dirty="0" smtClean="0">
                <a:latin typeface="TimesLTStd-Roman"/>
              </a:rPr>
              <a:t>the solid-liquid </a:t>
            </a:r>
            <a:r>
              <a:rPr lang="en-US" sz="2200" dirty="0">
                <a:latin typeface="TimesLTStd-Roman"/>
              </a:rPr>
              <a:t>curve to the left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901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1600" y="588554"/>
            <a:ext cx="40815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0070C0"/>
                </a:solidFill>
                <a:latin typeface="Arial" charset="0"/>
              </a:rPr>
              <a:t>Freezing-Point Depression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99034" y="3133479"/>
            <a:ext cx="3444966" cy="3315789"/>
            <a:chOff x="101600" y="1680754"/>
            <a:chExt cx="4292600" cy="4343400"/>
          </a:xfrm>
        </p:grpSpPr>
        <p:pic>
          <p:nvPicPr>
            <p:cNvPr id="3" name="Picture 26" descr="12_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83"/>
            <a:stretch>
              <a:fillRect/>
            </a:stretch>
          </p:blipFill>
          <p:spPr bwMode="auto">
            <a:xfrm>
              <a:off x="101600" y="1680754"/>
              <a:ext cx="4292600" cy="434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04900" y="24808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130300" y="4677954"/>
              <a:ext cx="762000" cy="3048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1600" y="1050219"/>
            <a:ext cx="8850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LTStd-Roman"/>
              </a:rPr>
              <a:t>The 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freezing point </a:t>
            </a:r>
            <a:r>
              <a:rPr lang="en-US" sz="2200" b="1" i="1" dirty="0" smtClean="0">
                <a:solidFill>
                  <a:srgbClr val="00B050"/>
                </a:solidFill>
                <a:latin typeface="TimesLTStd-BoldItalic"/>
              </a:rPr>
              <a:t>depression (</a:t>
            </a:r>
            <a:r>
              <a:rPr lang="en-US" sz="2200" b="1" dirty="0" err="1" smtClean="0">
                <a:solidFill>
                  <a:srgbClr val="00B050"/>
                </a:solidFill>
                <a:latin typeface="MathematicalPiOTF1-Bold"/>
              </a:rPr>
              <a:t>D</a:t>
            </a:r>
            <a:r>
              <a:rPr lang="en-US" sz="2200" b="1" i="1" dirty="0" err="1" smtClean="0">
                <a:solidFill>
                  <a:srgbClr val="00B050"/>
                </a:solidFill>
                <a:latin typeface="TimesLTStd-BoldItalic"/>
              </a:rPr>
              <a:t>T</a:t>
            </a:r>
            <a:r>
              <a:rPr lang="en-US" sz="2200" b="1" i="1" baseline="-25000" dirty="0" err="1" smtClean="0">
                <a:solidFill>
                  <a:srgbClr val="00B050"/>
                </a:solidFill>
                <a:latin typeface="TimesLTStd-BoldItalic"/>
              </a:rPr>
              <a:t>f</a:t>
            </a:r>
            <a:r>
              <a:rPr lang="en-US" sz="2200" b="1" i="1" dirty="0">
                <a:solidFill>
                  <a:srgbClr val="00B050"/>
                </a:solidFill>
                <a:latin typeface="TimesLTStd-BoldItalic"/>
              </a:rPr>
              <a:t>) </a:t>
            </a:r>
            <a:r>
              <a:rPr lang="en-US" sz="2200" dirty="0">
                <a:latin typeface="TimesLTStd-Roman"/>
              </a:rPr>
              <a:t>is </a:t>
            </a:r>
            <a:r>
              <a:rPr lang="en-US" sz="2200" dirty="0" err="1">
                <a:latin typeface="TimesLTStd-Roman"/>
              </a:rPr>
              <a:t>defi</a:t>
            </a:r>
            <a:r>
              <a:rPr lang="en-US" sz="2200" dirty="0">
                <a:latin typeface="TimesLTStd-Roman"/>
              </a:rPr>
              <a:t> </a:t>
            </a:r>
            <a:r>
              <a:rPr lang="en-US" sz="2200" dirty="0" err="1">
                <a:latin typeface="TimesLTStd-Roman"/>
              </a:rPr>
              <a:t>ned</a:t>
            </a:r>
            <a:r>
              <a:rPr lang="en-US" sz="2200" dirty="0">
                <a:latin typeface="TimesLTStd-Roman"/>
              </a:rPr>
              <a:t> as </a:t>
            </a:r>
            <a:r>
              <a:rPr lang="en-US" sz="2200" i="1" dirty="0">
                <a:latin typeface="TimesLTStd-Italic"/>
              </a:rPr>
              <a:t>the freezing point of the pure solvent </a:t>
            </a:r>
            <a:r>
              <a:rPr lang="en-US" sz="2200" dirty="0">
                <a:latin typeface="TimesLTStd-Roman"/>
              </a:rPr>
              <a:t>(</a:t>
            </a:r>
            <a:r>
              <a:rPr lang="en-US" sz="2200" i="1" dirty="0">
                <a:latin typeface="TimesLTStd-Italic"/>
              </a:rPr>
              <a:t>T </a:t>
            </a:r>
            <a:r>
              <a:rPr lang="en-US" sz="2200" i="1" baseline="-25000" dirty="0">
                <a:latin typeface="TimesLTStd-Italic"/>
              </a:rPr>
              <a:t>f</a:t>
            </a:r>
            <a:r>
              <a:rPr lang="en-US" sz="2200" dirty="0">
                <a:latin typeface="TimesLTStd-Roman"/>
              </a:rPr>
              <a:t>°) </a:t>
            </a:r>
            <a:r>
              <a:rPr lang="en-US" sz="2200" i="1" dirty="0">
                <a:latin typeface="TimesLTStd-Italic"/>
              </a:rPr>
              <a:t>minus the freezing </a:t>
            </a:r>
            <a:r>
              <a:rPr lang="en-US" sz="2200" i="1" dirty="0" smtClean="0">
                <a:latin typeface="TimesLTStd-Italic"/>
              </a:rPr>
              <a:t>point of </a:t>
            </a:r>
            <a:r>
              <a:rPr lang="en-US" sz="2200" i="1" dirty="0">
                <a:latin typeface="TimesLTStd-Italic"/>
              </a:rPr>
              <a:t>the solution (</a:t>
            </a:r>
            <a:r>
              <a:rPr lang="en-US" sz="2200" i="1" dirty="0" err="1">
                <a:latin typeface="TimesLTStd-Italic"/>
              </a:rPr>
              <a:t>T</a:t>
            </a:r>
            <a:r>
              <a:rPr lang="en-US" sz="2200" i="1" baseline="-25000" dirty="0" err="1">
                <a:latin typeface="TimesLTStd-Italic"/>
              </a:rPr>
              <a:t>f</a:t>
            </a:r>
            <a:r>
              <a:rPr lang="en-US" sz="2200" i="1" dirty="0" smtClean="0">
                <a:latin typeface="TimesLTStd-Italic"/>
              </a:rPr>
              <a:t>):</a:t>
            </a:r>
            <a:endParaRPr lang="en-US" sz="2200" i="1" dirty="0">
              <a:latin typeface="TimesLTStd-Italic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50720" y="2199647"/>
            <a:ext cx="1968500" cy="566738"/>
            <a:chOff x="2928" y="507"/>
            <a:chExt cx="1240" cy="357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928" y="573"/>
              <a:ext cx="12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dirty="0" err="1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400" i="1" dirty="0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 dirty="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400" i="1" dirty="0" err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 dirty="0" err="1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69" y="507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1209382" y="3952783"/>
            <a:ext cx="1109663" cy="549276"/>
            <a:chOff x="2928" y="2018"/>
            <a:chExt cx="699" cy="346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928" y="2073"/>
              <a:ext cx="6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400">
                  <a:solidFill>
                    <a:srgbClr val="000000"/>
                  </a:solidFill>
                  <a:latin typeface="Arial" charset="0"/>
                </a:rPr>
                <a:t> &gt; </a:t>
              </a:r>
              <a:r>
                <a:rPr lang="en-US" altLang="en-US" sz="24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081" y="20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37305" y="4033737"/>
            <a:ext cx="11384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i="1" dirty="0" err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&gt; 0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73276" y="2804600"/>
            <a:ext cx="5299937" cy="485775"/>
            <a:chOff x="2963" y="918"/>
            <a:chExt cx="2553" cy="306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963" y="972"/>
              <a:ext cx="255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i="1" dirty="0">
                  <a:solidFill>
                    <a:srgbClr val="000000"/>
                  </a:solidFill>
                  <a:latin typeface="Arial" charset="0"/>
                </a:rPr>
                <a:t>T  </a:t>
              </a:r>
              <a:r>
                <a:rPr lang="en-US" altLang="en-US" sz="2000" baseline="-25000" dirty="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  is the freezing point </a:t>
              </a:r>
              <a:r>
                <a:rPr lang="en-US" altLang="en-US" sz="2000" dirty="0" smtClean="0">
                  <a:solidFill>
                    <a:srgbClr val="000000"/>
                  </a:solidFill>
                  <a:latin typeface="Arial" charset="0"/>
                </a:rPr>
                <a:t>of the </a:t>
              </a: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pure solvent</a:t>
              </a:r>
              <a:endParaRPr lang="en-US" altLang="en-US" sz="20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37" y="918"/>
              <a:ext cx="1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73276" y="3428291"/>
            <a:ext cx="4807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is the freezing point of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75531" y="4614253"/>
            <a:ext cx="1832292" cy="530323"/>
            <a:chOff x="3168" y="2832"/>
            <a:chExt cx="1248" cy="384"/>
          </a:xfrm>
        </p:grpSpPr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3270" y="2864"/>
              <a:ext cx="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K</a:t>
              </a:r>
              <a:r>
                <a:rPr kumimoji="0" lang="en-US" alt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f</a:t>
              </a: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8" y="2832"/>
              <a:ext cx="1248" cy="384"/>
            </a:xfrm>
            <a:prstGeom prst="rect">
              <a:avLst/>
            </a:prstGeom>
            <a:noFill/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19029" y="5447334"/>
            <a:ext cx="36872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molality of the solution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622037" y="5960250"/>
            <a:ext cx="47615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 err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000" baseline="-25000" dirty="0" err="1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is the </a:t>
            </a:r>
            <a:r>
              <a:rPr lang="en-US" altLang="en-US" sz="2000" dirty="0" err="1">
                <a:solidFill>
                  <a:srgbClr val="000000"/>
                </a:solidFill>
                <a:latin typeface="Arial" charset="0"/>
              </a:rPr>
              <a:t>molal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freezing-point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depression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    constant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en-US" sz="2000" baseline="30000" dirty="0" smtClean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</a:rPr>
              <a:t>) for </a:t>
            </a: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a given solvent</a:t>
            </a:r>
            <a:endParaRPr lang="en-US" altLang="en-US" sz="20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6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1" grpId="0" autoUpdateAnimBg="0"/>
      <p:bldP spid="28" grpId="0" autoUpdateAnimBg="0"/>
      <p:bldP spid="2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5" descr="HH0068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06" y="701312"/>
            <a:ext cx="509106" cy="146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H006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6611" y="5145858"/>
            <a:ext cx="593426" cy="14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2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12"/>
          <a:stretch>
            <a:fillRect/>
          </a:stretch>
        </p:blipFill>
        <p:spPr bwMode="auto">
          <a:xfrm>
            <a:off x="603112" y="1600200"/>
            <a:ext cx="7924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65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0632545"/>
              </p:ext>
            </p:extLst>
          </p:nvPr>
        </p:nvGraphicFramePr>
        <p:xfrm>
          <a:off x="228600" y="613954"/>
          <a:ext cx="855663" cy="1636713"/>
        </p:xfrm>
        <a:graphic>
          <a:graphicData uri="http://schemas.openxmlformats.org/presentationml/2006/ole">
            <p:oleObj spid="_x0000_s2055" name="Clip" r:id="rId3" imgW="856615" imgH="1637665" progId="">
              <p:embed/>
            </p:oleObj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766354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3333CC"/>
                </a:solidFill>
                <a:latin typeface="Arial" charset="0"/>
              </a:rPr>
              <a:t>What is the freezing point of a solution containing 478 g of ethylene glycol (antifreeze) in 3202 g of water? The molar mass of ethylene glycol is 62.01 g/mol.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22388" y="2228442"/>
            <a:ext cx="1789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200" y="3219042"/>
            <a:ext cx="3714750" cy="1052512"/>
            <a:chOff x="821" y="816"/>
            <a:chExt cx="2340" cy="66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821" y="971"/>
              <a:ext cx="52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</a:t>
              </a:r>
              <a:r>
                <a:rPr kumimoji="0" lang="en-US" altLang="en-US" sz="2800" b="1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sz="2400" b="1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14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of solute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327" y="1191"/>
              <a:ext cx="18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mass of solvent (kg)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392" y="1135"/>
              <a:ext cx="1680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9000" y="3496854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charset="0"/>
              </a:rPr>
              <a:t>= 2.41 </a:t>
            </a: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4038600" y="2823754"/>
            <a:ext cx="3144838" cy="1435100"/>
            <a:chOff x="2544" y="1296"/>
            <a:chExt cx="1981" cy="904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544" y="1720"/>
              <a:ext cx="2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</a:p>
          </p:txBody>
        </p: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2797" y="1872"/>
              <a:ext cx="1728" cy="328"/>
              <a:chOff x="2797" y="1872"/>
              <a:chExt cx="1728" cy="328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2797" y="1872"/>
                <a:ext cx="17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>
                <a:off x="2903" y="1912"/>
                <a:ext cx="15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3.202 kg solvent</a:t>
                </a:r>
              </a:p>
            </p:txBody>
          </p:sp>
        </p:grp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2872" y="1296"/>
              <a:ext cx="1481" cy="527"/>
              <a:chOff x="660" y="3336"/>
              <a:chExt cx="1481" cy="527"/>
            </a:xfrm>
          </p:grpSpPr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660" y="3433"/>
                <a:ext cx="79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478 g x </a:t>
                </a:r>
              </a:p>
            </p:txBody>
          </p: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1384" y="3336"/>
                <a:ext cx="757" cy="527"/>
                <a:chOff x="1881" y="3097"/>
                <a:chExt cx="757" cy="527"/>
              </a:xfrm>
            </p:grpSpPr>
            <p:sp>
              <p:nvSpPr>
                <p:cNvPr id="1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966" y="3097"/>
                  <a:ext cx="58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 mol</a:t>
                  </a: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>
                  <a:off x="1923" y="3360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81" y="3336"/>
                  <a:ext cx="75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62.01 g</a:t>
                  </a:r>
                </a:p>
              </p:txBody>
            </p:sp>
          </p:grpSp>
        </p:grpSp>
      </p:grp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73500" y="2228442"/>
            <a:ext cx="344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water 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320800" y="4666842"/>
            <a:ext cx="178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K</a:t>
            </a:r>
            <a:r>
              <a:rPr lang="en-US" altLang="en-US" sz="2800" baseline="-2500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endParaRPr lang="en-US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3017838" y="4677954"/>
            <a:ext cx="512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1.86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C/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x 2.41 </a:t>
            </a:r>
            <a:r>
              <a:rPr lang="en-US" altLang="en-US" sz="2800" i="1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 =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1320800" y="5262154"/>
            <a:ext cx="2251075" cy="565150"/>
            <a:chOff x="2928" y="544"/>
            <a:chExt cx="1418" cy="356"/>
          </a:xfrm>
        </p:grpSpPr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928" y="57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672" y="54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1320800" y="5916204"/>
            <a:ext cx="2251075" cy="565150"/>
            <a:chOff x="832" y="3484"/>
            <a:chExt cx="1418" cy="356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832" y="3513"/>
              <a:ext cx="14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 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 – </a:t>
              </a: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1456" y="348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3609975" y="5960654"/>
            <a:ext cx="496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= 0.00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– 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 = -4.48 </a:t>
            </a:r>
            <a:r>
              <a:rPr lang="en-US" altLang="en-US" sz="2800" baseline="300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altLang="en-US" sz="280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1373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 autoUpdateAnimBg="0"/>
      <p:bldP spid="24" grpId="0" autoUpdateAnimBg="0"/>
      <p:bldP spid="25" grpId="0" autoUpdateAnimBg="0"/>
      <p:bldP spid="26" grpId="0" autoUpdateAnimBg="0"/>
      <p:bldP spid="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3287" y="1238665"/>
            <a:ext cx="8895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Osmosis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selective passage of solvent molecules through a porous membrane from a dilute solution to a more concentrated one.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163287" y="3091311"/>
            <a:ext cx="88958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semipermeable membrane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allows the passage of solvent molecules but blocks the passage of solute molecules.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63287" y="4606005"/>
            <a:ext cx="8895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Osmotic pressure (</a:t>
            </a:r>
            <a:r>
              <a:rPr lang="en-US" altLang="en-US" sz="2400" b="1" i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en-US" sz="2400" b="1" i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is the pressure required to stop osmosis.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" name="Picture 2" descr="CHA56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154" y="2422736"/>
            <a:ext cx="6764189" cy="3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2292" y="733515"/>
            <a:ext cx="79683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Three types of interactions in the solution process: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CC99"/>
                </a:solidFill>
                <a:latin typeface="Arial" charset="0"/>
              </a:rPr>
              <a:t>solvent-solvent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solute-solute 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interaction</a:t>
            </a:r>
          </a:p>
          <a:p>
            <a:pPr marL="342900" indent="-342900"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 smtClean="0">
                <a:solidFill>
                  <a:srgbClr val="00CC99"/>
                </a:solidFill>
                <a:latin typeface="Arial" charset="0"/>
              </a:rPr>
              <a:t>solvent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Arial" charset="0"/>
              </a:rPr>
              <a:t>solute</a:t>
            </a:r>
            <a:r>
              <a:rPr lang="en-US" alt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interaction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25371" y="6396335"/>
            <a:ext cx="35910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 err="1">
                <a:solidFill>
                  <a:srgbClr val="000000"/>
                </a:solidFill>
                <a:latin typeface="Arial" charset="0"/>
              </a:rPr>
              <a:t>soln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+ </a:t>
            </a:r>
            <a:r>
              <a:rPr lang="en-US" altLang="en-US" sz="24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400" baseline="-25000" dirty="0">
                <a:solidFill>
                  <a:srgbClr val="000000"/>
                </a:solidFill>
                <a:latin typeface="Arial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6622" y="3613697"/>
            <a:ext cx="23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1 is the separation of solvent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molecules.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8143" y="3613697"/>
            <a:ext cx="2592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Step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2 is the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separation of solute molecules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(endothermic) 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8143" y="4895392"/>
            <a:ext cx="277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Step 3 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the solvent and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solute molecules mix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.</a:t>
            </a:r>
          </a:p>
          <a:p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(exothermic </a:t>
            </a:r>
            <a:r>
              <a:rPr lang="en-US" sz="1600" i="1" dirty="0" smtClean="0">
                <a:solidFill>
                  <a:srgbClr val="00B0F0"/>
                </a:solidFill>
                <a:latin typeface="TimesLTStd-Roman"/>
              </a:rPr>
              <a:t>or endothermic</a:t>
            </a:r>
            <a:r>
              <a:rPr lang="en-US" sz="1600" i="1" dirty="0">
                <a:solidFill>
                  <a:srgbClr val="00B0F0"/>
                </a:solidFill>
                <a:latin typeface="TimesLTStd-Roman"/>
              </a:rPr>
              <a:t>)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5996225"/>
            <a:ext cx="519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The heat 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of solution </a:t>
            </a:r>
            <a:r>
              <a:rPr lang="en-US" altLang="en-US" sz="2000" b="1" dirty="0" err="1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000" b="1" dirty="0" err="1" smtClean="0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000" b="1" dirty="0" smtClean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LTStd-Roman"/>
              </a:rPr>
              <a:t>is given by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2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pic>
        <p:nvPicPr>
          <p:cNvPr id="3" name="Picture 2" descr="CHA56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1"/>
          <a:stretch>
            <a:fillRect/>
          </a:stretch>
        </p:blipFill>
        <p:spPr bwMode="auto">
          <a:xfrm>
            <a:off x="1389960" y="1275868"/>
            <a:ext cx="6366646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7007" y="3762056"/>
            <a:ext cx="7136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High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84597" y="3704836"/>
            <a:ext cx="655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</a:rPr>
              <a:t>Low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 dirty="0">
                <a:solidFill>
                  <a:srgbClr val="000000"/>
                </a:solidFill>
                <a:latin typeface="Arial" charset="0"/>
              </a:rPr>
              <a:t>P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96307" y="4799456"/>
            <a:ext cx="1553952" cy="64633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MRT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1" y="5518129"/>
            <a:ext cx="438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Arial" charset="0"/>
              </a:rPr>
              <a:t>M is the molarity of the solution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0560" y="5981679"/>
            <a:ext cx="6690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gas constant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(0.0821 L .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charset="0"/>
              </a:rPr>
              <a:t>atm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/K .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mol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0561" y="6446817"/>
            <a:ext cx="372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Arial" charset="0"/>
              </a:rPr>
              <a:t>T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is the temperature (in K)</a:t>
            </a:r>
            <a:endParaRPr lang="en-US" altLang="en-US" sz="2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4081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7" grpId="0" animBg="1" autoUpdateAnimBg="0"/>
      <p:bldP spid="8" grpId="0" autoUpdateAnimBg="0"/>
      <p:bldP spid="9" grpId="0" autoUpdateAnimBg="0"/>
      <p:bldP spid="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4006" y="652905"/>
            <a:ext cx="3278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Osmotic Pressure (</a:t>
            </a:r>
            <a:r>
              <a:rPr lang="en-US" altLang="en-US" sz="2400" b="1" u="sng">
                <a:solidFill>
                  <a:srgbClr val="0070C0"/>
                </a:solidFill>
                <a:latin typeface="Symbol" pitchFamily="18" charset="2"/>
              </a:rPr>
              <a:t>p</a:t>
            </a:r>
            <a:r>
              <a:rPr lang="en-US" altLang="en-US" sz="2400" b="1" u="sng">
                <a:solidFill>
                  <a:srgbClr val="0070C0"/>
                </a:solidFill>
                <a:latin typeface="Arial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807" y="1362764"/>
            <a:ext cx="8035662" cy="5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34441" y="773501"/>
            <a:ext cx="647917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Summary - Colligative Properties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Arial" charset="0"/>
              </a:rPr>
              <a:t>Nonelectrolyte Solutions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" y="1930789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70C0"/>
                </a:solidFill>
                <a:latin typeface="Arial" charset="0"/>
              </a:rPr>
              <a:t>Colligative properties</a:t>
            </a:r>
            <a:r>
              <a:rPr lang="en-US" altLang="en-US" sz="24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are properties that depend only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number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solute particles in solution and not on the </a:t>
            </a: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nature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of the solute particles.</a:t>
            </a:r>
            <a:endParaRPr lang="en-US" altLang="en-US" sz="2400" b="1" i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22325" y="3362189"/>
            <a:ext cx="6950075" cy="576262"/>
            <a:chOff x="470" y="1459"/>
            <a:chExt cx="4378" cy="36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charset="0"/>
                  </a:rPr>
                  <a:t> =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X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 </a:t>
                </a:r>
                <a:r>
                  <a:rPr lang="en-US" altLang="en-US" sz="2800" i="1">
                    <a:solidFill>
                      <a:srgbClr val="000000"/>
                    </a:solidFill>
                    <a:latin typeface="Arial" charset="0"/>
                  </a:rPr>
                  <a:t>P </a:t>
                </a:r>
                <a:r>
                  <a:rPr lang="en-US" altLang="en-US" sz="2800" baseline="-250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en-US" sz="2800" i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957" y="2240"/>
                <a:ext cx="4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 cmpd="thinThick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74320" rIns="27432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Arial" charset="0"/>
                  </a:rPr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822325" y="4257539"/>
            <a:ext cx="6796088" cy="519112"/>
            <a:chOff x="470" y="2015"/>
            <a:chExt cx="4281" cy="327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822325" y="5095739"/>
            <a:ext cx="6659563" cy="519112"/>
            <a:chOff x="470" y="2511"/>
            <a:chExt cx="4195" cy="327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Symbol" pitchFamily="18" charset="2"/>
                </a:rPr>
                <a:t>D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K</a:t>
              </a:r>
              <a:r>
                <a:rPr lang="en-US" altLang="en-US" sz="2800" baseline="-25000">
                  <a:solidFill>
                    <a:srgbClr val="000000"/>
                  </a:solidFill>
                  <a:latin typeface="Arial" charset="0"/>
                </a:rPr>
                <a:t>f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</a:t>
              </a:r>
              <a:endParaRPr lang="en-US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22325" y="5829164"/>
            <a:ext cx="6702425" cy="700087"/>
            <a:chOff x="470" y="2979"/>
            <a:chExt cx="4222" cy="441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Osmotic Pressure (</a:t>
              </a:r>
              <a:r>
                <a:rPr lang="en-US" altLang="en-US" sz="2800" b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57150" cmpd="thinThick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 = </a:t>
              </a:r>
              <a:r>
                <a:rPr lang="en-US" altLang="en-US" sz="2800" i="1">
                  <a:solidFill>
                    <a:srgbClr val="000000"/>
                  </a:solidFill>
                  <a:latin typeface="Arial" charset="0"/>
                </a:rPr>
                <a:t>MRT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610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287383" y="1448026"/>
            <a:ext cx="8628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the experimentally determined freezing-point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osmotic pressure,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the molality or molarity of the solution.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Knowing the mass of the solute, we can readily determine its molar mass,</a:t>
            </a:r>
          </a:p>
        </p:txBody>
      </p:sp>
    </p:spTree>
    <p:extLst>
      <p:ext uri="{BB962C8B-B14F-4D97-AF65-F5344CB8AC3E}">
        <p14:creationId xmlns:p14="http://schemas.microsoft.com/office/powerpoint/2010/main" xmlns="" val="1057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6847" y="1123172"/>
            <a:ext cx="3854947" cy="558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4006" y="104736"/>
            <a:ext cx="8958554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Colligative Properties of Nonelectrolyte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Solutions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94006" y="613954"/>
            <a:ext cx="80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7AC2"/>
                </a:solidFill>
                <a:latin typeface="TimesLTStd-Bold"/>
              </a:rPr>
              <a:t>Using Colligative Properties to Determine Molar Mass</a:t>
            </a:r>
            <a:endParaRPr lang="en-US" sz="2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850" y="1075619"/>
            <a:ext cx="4604550" cy="57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888836"/>
            <a:ext cx="8438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attraction is stronger than the solvent-solvent attraction </a:t>
            </a:r>
            <a:r>
              <a:rPr lang="en-US" sz="2400" dirty="0" smtClean="0">
                <a:latin typeface="TimesLTStd-Roman"/>
              </a:rPr>
              <a:t>and solute-solute </a:t>
            </a:r>
            <a:r>
              <a:rPr lang="en-US" sz="2400" dirty="0">
                <a:latin typeface="TimesLTStd-Roman"/>
              </a:rPr>
              <a:t>attraction,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favorable, or exothermic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If the solute-solvent interaction is weaker than the solvent-solvent and </a:t>
            </a:r>
            <a:r>
              <a:rPr lang="en-US" sz="2400" dirty="0" smtClean="0">
                <a:latin typeface="TimesLTStd-Roman"/>
              </a:rPr>
              <a:t>solute-solute interactions</a:t>
            </a:r>
            <a:r>
              <a:rPr lang="en-US" sz="2400" dirty="0">
                <a:latin typeface="TimesLTStd-Roman"/>
              </a:rPr>
              <a:t>, </a:t>
            </a:r>
            <a:endParaRPr lang="en-US" sz="2400" dirty="0" smtClean="0">
              <a:latin typeface="TimesLTStd-Roman"/>
            </a:endParaRP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70C0"/>
                </a:solidFill>
                <a:latin typeface="TimesLTStd-Roman"/>
              </a:rPr>
              <a:t>The solution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process is endothermic (</a:t>
            </a:r>
            <a:r>
              <a:rPr lang="en-US" sz="2400" i="1" dirty="0" err="1">
                <a:solidFill>
                  <a:srgbClr val="0070C0"/>
                </a:solidFill>
                <a:latin typeface="TimesLTStd-Roman"/>
              </a:rPr>
              <a:t>Δ</a:t>
            </a:r>
            <a:r>
              <a:rPr lang="en-US" sz="2400" i="1" dirty="0" err="1">
                <a:solidFill>
                  <a:srgbClr val="0070C0"/>
                </a:solidFill>
                <a:latin typeface="TimesLTStd-Italic"/>
              </a:rPr>
              <a:t>H</a:t>
            </a:r>
            <a:r>
              <a:rPr lang="en-US" sz="2400" i="1" baseline="-25000" dirty="0" err="1">
                <a:solidFill>
                  <a:srgbClr val="0070C0"/>
                </a:solidFill>
                <a:latin typeface="TimesLTStd-Roman"/>
              </a:rPr>
              <a:t>soln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MathematicalPiOTF1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LTStd-Roman"/>
              </a:rPr>
              <a:t>0).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05932" y="104736"/>
            <a:ext cx="7534702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A Molecular View of the Solution Process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391887" y="654137"/>
            <a:ext cx="5108575" cy="1106488"/>
            <a:chOff x="0" y="0"/>
            <a:chExt cx="3218" cy="697"/>
          </a:xfrm>
        </p:grpSpPr>
        <p:pic>
          <p:nvPicPr>
            <p:cNvPr id="14" name="Picture 2" descr="BD06941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2" cy="6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1057" y="161"/>
              <a:ext cx="21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“</a:t>
              </a:r>
              <a:r>
                <a:rPr lang="en-US" altLang="en-US" sz="2800" b="1">
                  <a:solidFill>
                    <a:srgbClr val="000000"/>
                  </a:solidFill>
                  <a:latin typeface="Arial" charset="0"/>
                </a:rPr>
                <a:t>like dissolves like</a:t>
              </a:r>
              <a:r>
                <a:rPr lang="en-US" altLang="en-US" sz="2800">
                  <a:solidFill>
                    <a:srgbClr val="000000"/>
                  </a:solidFill>
                  <a:latin typeface="Arial" charset="0"/>
                </a:rPr>
                <a:t>”</a:t>
              </a:r>
            </a:p>
          </p:txBody>
        </p:sp>
      </p:grp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4671" y="180080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Two substances with similar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intermolecular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forces are likely to be soluble in each other.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85800" y="2788286"/>
            <a:ext cx="838853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non-polar molecules are soluble in non-polar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CCl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6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polar molecules are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OH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342900" indent="-342900" algn="just" fontAlgn="base">
              <a:spcBef>
                <a:spcPct val="5000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ionic compounds are more soluble in polar solvents</a:t>
            </a:r>
          </a:p>
          <a:p>
            <a:pPr lvl="2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</a:rPr>
              <a:t>NaCl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in 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O or NH</a:t>
            </a:r>
            <a:r>
              <a:rPr lang="en-US" altLang="en-US" baseline="-250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altLang="en-US" i="1" dirty="0">
                <a:solidFill>
                  <a:srgbClr val="000000"/>
                </a:solidFill>
                <a:latin typeface="Arial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6130703"/>
            <a:ext cx="8072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liquids are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be 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miscible</a:t>
            </a:r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completely soluble in each other in all proportions.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3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build="p" bldLvl="3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29" y="1785428"/>
            <a:ext cx="445147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Types of Concentration Units</a:t>
            </a:r>
            <a:endParaRPr lang="en-US" sz="2400" dirty="0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24306" y="490256"/>
            <a:ext cx="89155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solution is the amount of solute present in a given quantity of solvent or solution.</a:t>
            </a:r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947705" y="3521750"/>
            <a:ext cx="4617762" cy="922338"/>
            <a:chOff x="331" y="2037"/>
            <a:chExt cx="3341" cy="581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31" y="2188"/>
              <a:ext cx="163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molarity</a:t>
              </a: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7" name="Group 8"/>
            <p:cNvGrpSpPr>
              <a:grpSpLocks/>
            </p:cNvGrpSpPr>
            <p:nvPr/>
          </p:nvGrpSpPr>
          <p:grpSpPr bwMode="auto">
            <a:xfrm>
              <a:off x="1961" y="2037"/>
              <a:ext cx="1711" cy="581"/>
              <a:chOff x="2009" y="2037"/>
              <a:chExt cx="1711" cy="581"/>
            </a:xfrm>
          </p:grpSpPr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2081" y="2037"/>
                <a:ext cx="163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moles of solute</a:t>
                </a: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2038" y="2327"/>
                <a:ext cx="168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liters of solution</a:t>
                </a:r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V="1">
                <a:off x="2009" y="2322"/>
                <a:ext cx="1663" cy="26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1" name="Rectangle 1"/>
          <p:cNvSpPr/>
          <p:nvPr/>
        </p:nvSpPr>
        <p:spPr>
          <a:xfrm>
            <a:off x="199208" y="2603052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 (M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number of moles of solute per liter of solution.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46"/>
          <p:cNvSpPr/>
          <p:nvPr/>
        </p:nvSpPr>
        <p:spPr>
          <a:xfrm>
            <a:off x="1618716" y="5759949"/>
            <a:ext cx="574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where </a:t>
            </a:r>
            <a:r>
              <a:rPr lang="en-US" sz="2000" b="1" i="1" dirty="0">
                <a:solidFill>
                  <a:srgbClr val="FF0000"/>
                </a:solidFill>
                <a:latin typeface="TimesLTStd-Italic"/>
              </a:rPr>
              <a:t>n</a:t>
            </a:r>
            <a:r>
              <a:rPr lang="en-US" sz="2000" i="1" dirty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denotes the number of moles of </a:t>
            </a:r>
            <a:r>
              <a:rPr lang="en-US" sz="2000" dirty="0" smtClean="0">
                <a:latin typeface="TimesLTStd-Roman"/>
              </a:rPr>
              <a:t>solute. </a:t>
            </a:r>
          </a:p>
          <a:p>
            <a:pPr marL="685800"/>
            <a:r>
              <a:rPr lang="en-US" sz="2000" b="1" i="1" dirty="0" smtClean="0">
                <a:solidFill>
                  <a:srgbClr val="FF0000"/>
                </a:solidFill>
                <a:latin typeface="TimesLTStd-Italic"/>
              </a:rPr>
              <a:t>V</a:t>
            </a:r>
            <a:r>
              <a:rPr lang="en-US" sz="2000" i="1" dirty="0" smtClean="0">
                <a:latin typeface="TimesLTStd-Italic"/>
              </a:rPr>
              <a:t> </a:t>
            </a:r>
            <a:r>
              <a:rPr lang="en-US" sz="2000" dirty="0">
                <a:latin typeface="TimesLTStd-Roman"/>
              </a:rPr>
              <a:t>is the volume of the </a:t>
            </a:r>
            <a:r>
              <a:rPr lang="en-US" sz="2000" dirty="0" smtClean="0">
                <a:latin typeface="TimesLTStd-Roman"/>
              </a:rPr>
              <a:t>solution in </a:t>
            </a:r>
            <a:r>
              <a:rPr lang="en-US" sz="2000" dirty="0">
                <a:latin typeface="TimesLTStd-Roman"/>
              </a:rPr>
              <a:t>liters.</a:t>
            </a:r>
            <a:endParaRPr lang="en-US" sz="2000" dirty="0"/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3856781" y="4584493"/>
            <a:ext cx="1232878" cy="842963"/>
            <a:chOff x="2162" y="2037"/>
            <a:chExt cx="892" cy="531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162" y="2158"/>
              <a:ext cx="5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M </a:t>
              </a: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=</a:t>
              </a:r>
              <a:endParaRPr kumimoji="0" lang="en-US" altLang="en-US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2667" y="2037"/>
              <a:ext cx="387" cy="531"/>
              <a:chOff x="2715" y="2037"/>
              <a:chExt cx="387" cy="531"/>
            </a:xfrm>
          </p:grpSpPr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769" y="2037"/>
                <a:ext cx="25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2757" y="2277"/>
                <a:ext cx="24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2715" y="2301"/>
                <a:ext cx="387" cy="13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698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1297" y="1119628"/>
            <a:ext cx="7889966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mass of KI is required to make 500. mL of a 2.80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KI solution?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37325" y="2529838"/>
            <a:ext cx="7543800" cy="457200"/>
            <a:chOff x="96" y="2976"/>
            <a:chExt cx="4752" cy="288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6" y="2976"/>
              <a:ext cx="18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volume of KI solution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" y="2976"/>
              <a:ext cx="8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moles KI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964" y="2976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grams KI</a:t>
              </a: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2016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3444" y="3120"/>
              <a:ext cx="3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709125" y="2301238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KI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937975" y="2301238"/>
            <a:ext cx="801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KI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Calligraphy" pitchFamily="66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270725" y="3555363"/>
            <a:ext cx="110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500. mL</a:t>
            </a: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6642825" y="3555363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232 g KI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271225" y="3352163"/>
            <a:ext cx="1346200" cy="804863"/>
            <a:chOff x="3232" y="3494"/>
            <a:chExt cx="848" cy="507"/>
          </a:xfrm>
        </p:grpSpPr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3369" y="3494"/>
              <a:ext cx="711" cy="507"/>
              <a:chOff x="2817" y="3494"/>
              <a:chExt cx="711" cy="507"/>
            </a:xfrm>
          </p:grpSpPr>
          <p:sp>
            <p:nvSpPr>
              <p:cNvPr id="26" name="Text Box 32"/>
              <p:cNvSpPr txBox="1">
                <a:spLocks noChangeArrowheads="1"/>
              </p:cNvSpPr>
              <p:nvPr/>
            </p:nvSpPr>
            <p:spPr bwMode="auto">
              <a:xfrm>
                <a:off x="2817" y="3494"/>
                <a:ext cx="7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166 g KI</a:t>
                </a:r>
              </a:p>
            </p:txBody>
          </p:sp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>
                <a:off x="2821" y="3751"/>
                <a:ext cx="70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KI</a:t>
                </a: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86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3232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3709125" y="3352163"/>
            <a:ext cx="1697038" cy="804863"/>
            <a:chOff x="2304" y="3494"/>
            <a:chExt cx="1069" cy="507"/>
          </a:xfrm>
        </p:grpSpPr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2449" y="3494"/>
              <a:ext cx="924" cy="507"/>
              <a:chOff x="2001" y="3494"/>
              <a:chExt cx="924" cy="507"/>
            </a:xfrm>
          </p:grpSpPr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2001" y="3494"/>
                <a:ext cx="9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2.80 mol KI</a:t>
                </a: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2124" y="375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 soln</a:t>
                </a: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150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42"/>
            <p:cNvSpPr txBox="1">
              <a:spLocks noChangeArrowheads="1"/>
            </p:cNvSpPr>
            <p:nvPr/>
          </p:nvSpPr>
          <p:spPr bwMode="auto">
            <a:xfrm>
              <a:off x="2304" y="3616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258150" y="3352163"/>
            <a:ext cx="1362075" cy="804863"/>
            <a:chOff x="936" y="3494"/>
            <a:chExt cx="858" cy="507"/>
          </a:xfrm>
        </p:grpSpPr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1056" y="3494"/>
              <a:ext cx="738" cy="507"/>
              <a:chOff x="1056" y="3494"/>
              <a:chExt cx="738" cy="507"/>
            </a:xfrm>
          </p:grpSpPr>
          <p:sp>
            <p:nvSpPr>
              <p:cNvPr id="38" name="Text Box 28"/>
              <p:cNvSpPr txBox="1">
                <a:spLocks noChangeArrowheads="1"/>
              </p:cNvSpPr>
              <p:nvPr/>
            </p:nvSpPr>
            <p:spPr bwMode="auto">
              <a:xfrm>
                <a:off x="1256" y="3494"/>
                <a:ext cx="3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L</a:t>
                </a:r>
              </a:p>
            </p:txBody>
          </p:sp>
          <p:sp>
            <p:nvSpPr>
              <p:cNvPr id="39" name="Text Box 29"/>
              <p:cNvSpPr txBox="1">
                <a:spLocks noChangeArrowheads="1"/>
              </p:cNvSpPr>
              <p:nvPr/>
            </p:nvSpPr>
            <p:spPr bwMode="auto">
              <a:xfrm>
                <a:off x="1056" y="3751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1000 mL</a:t>
                </a: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1113" y="3747"/>
                <a:ext cx="6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936" y="362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41" name="Line 47"/>
          <p:cNvSpPr>
            <a:spLocks noChangeShapeType="1"/>
          </p:cNvSpPr>
          <p:nvPr/>
        </p:nvSpPr>
        <p:spPr bwMode="auto">
          <a:xfrm flipV="1">
            <a:off x="1800950" y="35966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 flipV="1">
            <a:off x="3096350" y="38252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49"/>
          <p:cNvSpPr>
            <a:spLocks noChangeShapeType="1"/>
          </p:cNvSpPr>
          <p:nvPr/>
        </p:nvSpPr>
        <p:spPr bwMode="auto">
          <a:xfrm flipV="1">
            <a:off x="2943950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 flipV="1">
            <a:off x="4445725" y="37871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51"/>
          <p:cNvSpPr>
            <a:spLocks noChangeShapeType="1"/>
          </p:cNvSpPr>
          <p:nvPr/>
        </p:nvSpPr>
        <p:spPr bwMode="auto">
          <a:xfrm flipV="1">
            <a:off x="4623525" y="33680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flipV="1">
            <a:off x="5906225" y="3761738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16388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418" y="1408780"/>
            <a:ext cx="2223254" cy="401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748" y="1912650"/>
            <a:ext cx="1822644" cy="35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801" y="1854381"/>
            <a:ext cx="1275229" cy="355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350860" y="769751"/>
            <a:ext cx="6845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70C0"/>
                </a:solidFill>
              </a:rPr>
              <a:t>Preparing a Solution of Known Concentration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257" y="5453741"/>
            <a:ext cx="3063240" cy="107721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solid has dissolved, more water is added slowly to bring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level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solution exactly to the volume mark.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504" y="5453741"/>
            <a:ext cx="3135086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accurately weighed and transferred to a volumetric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funnel.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24497" y="5453741"/>
            <a:ext cx="2651760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is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to the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carefully swirled to </a:t>
            </a:r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dissolve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52150" y="80791"/>
            <a:ext cx="4107880" cy="509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Concentration Units</a:t>
            </a:r>
          </a:p>
        </p:txBody>
      </p:sp>
    </p:spTree>
    <p:extLst>
      <p:ext uri="{BB962C8B-B14F-4D97-AF65-F5344CB8AC3E}">
        <p14:creationId xmlns:p14="http://schemas.microsoft.com/office/powerpoint/2010/main" xmlns="" val="30235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7281</TotalTime>
  <Words>2463</Words>
  <Application>Microsoft Office PowerPoint</Application>
  <PresentationFormat>عرض على الشاشة (3:4)‏</PresentationFormat>
  <Paragraphs>331</Paragraphs>
  <Slides>45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7" baseType="lpstr">
      <vt:lpstr>Office Theme</vt:lpstr>
      <vt:lpstr>Clip</vt:lpstr>
      <vt:lpstr>الشريحة 1</vt:lpstr>
      <vt:lpstr>Types of Solutions</vt:lpstr>
      <vt:lpstr>Types of Solutions</vt:lpstr>
      <vt:lpstr>A Molecular View of the Solution Process</vt:lpstr>
      <vt:lpstr>A Molecular View of the Solution Process</vt:lpstr>
      <vt:lpstr>A Molecular View of the Solution Process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The Effect of Temperature on Solubility</vt:lpstr>
      <vt:lpstr>The Effect of Temperature on Solubility</vt:lpstr>
      <vt:lpstr>The Effect of Temperature on Solubility</vt:lpstr>
      <vt:lpstr>The Effect of Pressure on the Solubility of Gases</vt:lpstr>
      <vt:lpstr>The Effect of Pressure on the Solubility of Gases</vt:lpstr>
      <vt:lpstr>The Effect of Pressure on the Solubility of Gases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  <vt:lpstr>Colligative Properties of Nonelectrolyte Solutions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290</cp:revision>
  <dcterms:created xsi:type="dcterms:W3CDTF">2017-09-18T11:03:17Z</dcterms:created>
  <dcterms:modified xsi:type="dcterms:W3CDTF">2019-06-15T18:41:44Z</dcterms:modified>
</cp:coreProperties>
</file>