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323" r:id="rId2"/>
    <p:sldId id="285" r:id="rId3"/>
    <p:sldId id="391" r:id="rId4"/>
    <p:sldId id="397" r:id="rId5"/>
    <p:sldId id="392" r:id="rId6"/>
    <p:sldId id="400" r:id="rId7"/>
    <p:sldId id="398" r:id="rId8"/>
    <p:sldId id="403" r:id="rId9"/>
    <p:sldId id="402" r:id="rId10"/>
    <p:sldId id="404" r:id="rId11"/>
    <p:sldId id="405" r:id="rId12"/>
    <p:sldId id="406" r:id="rId13"/>
    <p:sldId id="407" r:id="rId14"/>
    <p:sldId id="411" r:id="rId15"/>
    <p:sldId id="420" r:id="rId16"/>
    <p:sldId id="412" r:id="rId17"/>
    <p:sldId id="413" r:id="rId18"/>
    <p:sldId id="409" r:id="rId19"/>
    <p:sldId id="410" r:id="rId20"/>
    <p:sldId id="418" r:id="rId21"/>
    <p:sldId id="419" r:id="rId22"/>
    <p:sldId id="414" r:id="rId23"/>
    <p:sldId id="421" r:id="rId24"/>
    <p:sldId id="424" r:id="rId25"/>
    <p:sldId id="422" r:id="rId26"/>
    <p:sldId id="428" r:id="rId27"/>
    <p:sldId id="433" r:id="rId28"/>
    <p:sldId id="434" r:id="rId29"/>
    <p:sldId id="435" r:id="rId30"/>
    <p:sldId id="436" r:id="rId31"/>
    <p:sldId id="437" r:id="rId32"/>
    <p:sldId id="438" r:id="rId33"/>
    <p:sldId id="425" r:id="rId34"/>
    <p:sldId id="396" r:id="rId35"/>
    <p:sldId id="430" r:id="rId36"/>
    <p:sldId id="431" r:id="rId37"/>
    <p:sldId id="441" r:id="rId38"/>
    <p:sldId id="432" r:id="rId39"/>
    <p:sldId id="429" r:id="rId40"/>
    <p:sldId id="439" r:id="rId41"/>
    <p:sldId id="44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5" autoAdjust="0"/>
    <p:restoredTop sz="94444" autoAdjust="0"/>
  </p:normalViewPr>
  <p:slideViewPr>
    <p:cSldViewPr snapToGrid="0">
      <p:cViewPr varScale="1">
        <p:scale>
          <a:sx n="108" d="100"/>
          <a:sy n="108" d="100"/>
        </p:scale>
        <p:origin x="-160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ac.ksu.edu.sa/melnewehy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950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120876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Mole Fraction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X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5132" y="1670429"/>
            <a:ext cx="856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mole fraction </a:t>
            </a:r>
            <a:r>
              <a:rPr lang="en-US" sz="2400" dirty="0">
                <a:latin typeface="TimesLTStd-Roman"/>
              </a:rPr>
              <a:t>of a </a:t>
            </a:r>
            <a:r>
              <a:rPr lang="en-US" sz="2400" dirty="0" smtClean="0">
                <a:latin typeface="TimesLTStd-Roman"/>
              </a:rPr>
              <a:t>component of </a:t>
            </a:r>
            <a:r>
              <a:rPr lang="en-US" sz="2400" dirty="0">
                <a:latin typeface="TimesLTStd-Roman"/>
              </a:rPr>
              <a:t>a solution, say, component A, is written </a:t>
            </a:r>
            <a:r>
              <a:rPr lang="en-US" sz="2400" i="1" dirty="0">
                <a:latin typeface="TimesLTStd-Italic"/>
              </a:rPr>
              <a:t>X</a:t>
            </a:r>
            <a:r>
              <a:rPr lang="en-US" sz="2400" baseline="-25000" dirty="0">
                <a:latin typeface="TimesLTStd-Roman"/>
              </a:rPr>
              <a:t>A</a:t>
            </a:r>
            <a:r>
              <a:rPr lang="en-US" sz="2400" dirty="0">
                <a:latin typeface="TimesLTStd-Roman"/>
              </a:rPr>
              <a:t> and is </a:t>
            </a:r>
            <a:r>
              <a:rPr lang="en-US" sz="2400" dirty="0" smtClean="0">
                <a:latin typeface="TimesLTStd-Roman"/>
              </a:rPr>
              <a:t>defined </a:t>
            </a:r>
            <a:r>
              <a:rPr lang="en-US" sz="2400" dirty="0">
                <a:latin typeface="TimesLTStd-Roman"/>
              </a:rPr>
              <a:t>as</a:t>
            </a:r>
            <a:endParaRPr lang="en-US" sz="2400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522349" y="3095043"/>
            <a:ext cx="6034088" cy="963613"/>
            <a:chOff x="1238" y="1344"/>
            <a:chExt cx="3801" cy="607"/>
          </a:xfrm>
        </p:grpSpPr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1238" y="1481"/>
              <a:ext cx="6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i="1"/>
                <a:t>X</a:t>
              </a:r>
              <a:r>
                <a:rPr lang="en-US" altLang="en-US" sz="2800" baseline="-25000"/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768" y="1344"/>
              <a:ext cx="3271" cy="607"/>
              <a:chOff x="2064" y="1448"/>
              <a:chExt cx="3271" cy="607"/>
            </a:xfrm>
          </p:grpSpPr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moles of A</a:t>
                </a:r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32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sum of moles of all components</a:t>
                </a:r>
              </a:p>
            </p:txBody>
          </p:sp>
          <p:sp>
            <p:nvSpPr>
              <p:cNvPr id="19" name="Line 72"/>
              <p:cNvSpPr>
                <a:spLocks noChangeShapeType="1"/>
              </p:cNvSpPr>
              <p:nvPr/>
            </p:nvSpPr>
            <p:spPr bwMode="auto">
              <a:xfrm>
                <a:off x="2115" y="1752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39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31" y="410167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Molality </a:t>
            </a:r>
            <a:r>
              <a:rPr lang="en-US" sz="2400" b="1" i="1" u="sng" dirty="0">
                <a:solidFill>
                  <a:srgbClr val="FF0000"/>
                </a:solidFill>
                <a:latin typeface="TimesLTStd-Bold"/>
              </a:rPr>
              <a:t>(m)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131" y="4633925"/>
            <a:ext cx="8948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Molality</a:t>
            </a:r>
            <a:r>
              <a:rPr lang="en-US" sz="2000" b="1" i="1" dirty="0">
                <a:latin typeface="TimesLTStd-BoldItalic"/>
              </a:rPr>
              <a:t>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the number of moles of solute dissolved in 1 kg (1000 g) of solvent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" y="1147765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Molarity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M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2" y="1655877"/>
            <a:ext cx="8569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LTStd-Roman"/>
              </a:rPr>
              <a:t>Molarity</a:t>
            </a:r>
            <a:r>
              <a:rPr lang="en-US" sz="2000" dirty="0" smtClean="0">
                <a:latin typeface="TimesLTStd-Roman"/>
              </a:rPr>
              <a:t> was defined </a:t>
            </a:r>
            <a:r>
              <a:rPr lang="en-US" sz="2000" dirty="0">
                <a:latin typeface="TimesLTStd-Roman"/>
              </a:rPr>
              <a:t>as the number of moles of solute in 1 L of solution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10214" y="3367071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LTStd-Roman"/>
              </a:rPr>
              <a:t>The units </a:t>
            </a:r>
            <a:r>
              <a:rPr lang="en-US" sz="2000" dirty="0">
                <a:latin typeface="TimesLTStd-Roman"/>
              </a:rPr>
              <a:t>of molarity are </a:t>
            </a:r>
            <a:r>
              <a:rPr lang="en-US" sz="2000" dirty="0" err="1">
                <a:latin typeface="TimesLTStd-Roman"/>
              </a:rPr>
              <a:t>mol</a:t>
            </a:r>
            <a:r>
              <a:rPr lang="en-US" sz="2000" dirty="0">
                <a:latin typeface="TimesLTStd-Roman"/>
              </a:rPr>
              <a:t>/L.</a:t>
            </a:r>
            <a:endParaRPr lang="en-US" sz="2000" dirty="0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880465" y="2114593"/>
            <a:ext cx="3651250" cy="1114425"/>
            <a:chOff x="1362" y="3138"/>
            <a:chExt cx="2300" cy="70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982" y="3138"/>
              <a:ext cx="1680" cy="702"/>
              <a:chOff x="2039" y="1977"/>
              <a:chExt cx="1680" cy="702"/>
            </a:xfrm>
          </p:grpSpPr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067" y="1977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042" y="2352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liters of solution</a:t>
                </a:r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4966279" y="2735846"/>
            <a:ext cx="14478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2756479" y="5227195"/>
            <a:ext cx="4294188" cy="1114425"/>
            <a:chOff x="666" y="2802"/>
            <a:chExt cx="2705" cy="702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248" y="2802"/>
              <a:ext cx="2123" cy="702"/>
              <a:chOff x="1248" y="2802"/>
              <a:chExt cx="2123" cy="702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493" y="2802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mass of solvent (kg)</a:t>
                </a: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975804" y="5846320"/>
            <a:ext cx="1784226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1" descr="HM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77" y="2480926"/>
            <a:ext cx="1868609" cy="15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5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2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9124" y="743309"/>
            <a:ext cx="7379664" cy="5866496"/>
            <a:chOff x="1738671" y="1187447"/>
            <a:chExt cx="5405400" cy="4901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671" y="1187447"/>
              <a:ext cx="5405400" cy="12565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8671" y="2444027"/>
              <a:ext cx="5405400" cy="3644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02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193" y="1130219"/>
            <a:ext cx="8608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LTStd-Roman"/>
              </a:rPr>
              <a:t>For example;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TimesLTStd-Roman"/>
              </a:rPr>
              <a:t>mole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fraction </a:t>
            </a:r>
            <a:r>
              <a:rPr lang="en-US" sz="2400" dirty="0">
                <a:latin typeface="TimesLTStd-Roman"/>
              </a:rPr>
              <a:t>is not used to express the concentrations of solutions </a:t>
            </a:r>
            <a:r>
              <a:rPr lang="en-US" sz="2400" dirty="0" smtClean="0">
                <a:latin typeface="TimesLTStd-Roman"/>
              </a:rPr>
              <a:t>for titrations </a:t>
            </a:r>
            <a:r>
              <a:rPr lang="en-US" sz="2400" dirty="0">
                <a:latin typeface="TimesLTStd-Roman"/>
              </a:rPr>
              <a:t>and gravimetric </a:t>
            </a:r>
            <a:r>
              <a:rPr lang="en-US" sz="2400" dirty="0" smtClean="0">
                <a:latin typeface="TimesLTStd-Roman"/>
              </a:rPr>
              <a:t>analyses.</a:t>
            </a:r>
            <a:endParaRPr lang="en-US" sz="2400" dirty="0">
              <a:latin typeface="TimesLTStd-Roman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It is </a:t>
            </a:r>
            <a:r>
              <a:rPr lang="en-US" sz="2400" dirty="0">
                <a:latin typeface="TimesLTStd-Roman"/>
              </a:rPr>
              <a:t>appropriate for calculating partial </a:t>
            </a:r>
            <a:r>
              <a:rPr lang="en-US" sz="2400" dirty="0" smtClean="0">
                <a:latin typeface="TimesLTStd-Roman"/>
              </a:rPr>
              <a:t>pressures of </a:t>
            </a:r>
            <a:r>
              <a:rPr lang="en-US" sz="2400" dirty="0">
                <a:latin typeface="TimesLTStd-Roman"/>
              </a:rPr>
              <a:t>gases </a:t>
            </a:r>
            <a:r>
              <a:rPr lang="en-US" sz="2400" dirty="0" smtClean="0">
                <a:latin typeface="TimesLTStd-Roman"/>
              </a:rPr>
              <a:t>and </a:t>
            </a:r>
            <a:r>
              <a:rPr lang="en-US" sz="2400" dirty="0">
                <a:latin typeface="TimesLTStd-Roman"/>
              </a:rPr>
              <a:t>for dealing with vapor pressures of </a:t>
            </a:r>
            <a:r>
              <a:rPr lang="en-US" sz="2400" dirty="0" smtClean="0">
                <a:latin typeface="TimesLTStd-Roman"/>
              </a:rPr>
              <a:t>solutions.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8195" y="4024638"/>
            <a:ext cx="8608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by mass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similar to molality in that it is independent of temperature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defined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ratio of mass of solute to mass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solution, We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need to know the molar mass of the solute in order to calculate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mass.</a:t>
            </a:r>
          </a:p>
        </p:txBody>
      </p:sp>
    </p:spTree>
    <p:extLst>
      <p:ext uri="{BB962C8B-B14F-4D97-AF65-F5344CB8AC3E}">
        <p14:creationId xmlns:p14="http://schemas.microsoft.com/office/powerpoint/2010/main" val="334496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006" y="1303029"/>
            <a:ext cx="86998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advantage of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that it is generally easier to measure the 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 solution.</a:t>
            </a:r>
          </a:p>
          <a:p>
            <a:pPr marL="346075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reason</a:t>
            </a: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molarity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often preferred over molality. 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of temperature, because the concentration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expressed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number of moles of solute and mass of solvent.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volume of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typically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increases with increasing temperature, so that a solution that is 1.0 M 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25°C may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become 0.97 M at 45°C because of the increase in volume on warming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concentration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dependence on temperature 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 the accuracy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experiment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sometimes preferable to use molality instead of molarity.</a:t>
            </a:r>
          </a:p>
        </p:txBody>
      </p:sp>
    </p:spTree>
    <p:extLst>
      <p:ext uri="{BB962C8B-B14F-4D97-AF65-F5344CB8AC3E}">
        <p14:creationId xmlns:p14="http://schemas.microsoft.com/office/powerpoint/2010/main" val="158607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95093"/>
              </p:ext>
            </p:extLst>
          </p:nvPr>
        </p:nvGraphicFramePr>
        <p:xfrm>
          <a:off x="370149" y="1233487"/>
          <a:ext cx="686356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49" y="1233487"/>
                        <a:ext cx="686356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39092" y="1233487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What is the molality of a 5.86 </a:t>
            </a:r>
            <a:r>
              <a:rPr lang="en-US" altLang="en-US" sz="2400" i="1">
                <a:solidFill>
                  <a:srgbClr val="3333CC"/>
                </a:solidFill>
                <a:latin typeface="Arial" charset="0"/>
              </a:rPr>
              <a:t>M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ethanol (C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5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OH) solution whose density is 0.927 g/mL?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134292" y="2147887"/>
            <a:ext cx="3714750" cy="1052513"/>
            <a:chOff x="821" y="816"/>
            <a:chExt cx="2340" cy="663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37992" y="2147887"/>
            <a:ext cx="3035300" cy="1052513"/>
            <a:chOff x="3298" y="992"/>
            <a:chExt cx="1912" cy="663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liters of solution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72292" y="3367087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Assume 1 L of solution: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5.86 moles ethanol = 270 g ethanol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927 g of solution (1000 mL x 0.927 g/mL)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72292" y="4662487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mass of solvent = mass of solution – mass of solute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582092" y="5119687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927 g – 270 g = 657 g = 0.657 kg</a:t>
            </a: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00892" y="5805487"/>
            <a:ext cx="3714750" cy="1052513"/>
            <a:chOff x="821" y="816"/>
            <a:chExt cx="2340" cy="663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4182292" y="5829300"/>
            <a:ext cx="3214688" cy="1016000"/>
            <a:chOff x="2880" y="3240"/>
            <a:chExt cx="2025" cy="640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5.86 moles C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OH</a:t>
                </a: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0.657 kg solvent</a:t>
                </a:r>
              </a:p>
            </p:txBody>
          </p:sp>
        </p:grp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2692" y="60833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8.92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 autoUpdateAnimBg="0"/>
      <p:bldP spid="24" grpId="0" autoUpdateAnimBg="0"/>
      <p:bldP spid="25" grpId="0" autoUpdateAnimBg="0"/>
      <p:bldP spid="3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0629" y="1208764"/>
            <a:ext cx="8804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convert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concentration unit of a solution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another;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793" y="1653374"/>
            <a:ext cx="820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 0.396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solution in molarity.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651" y="3275239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mole of glucose in 1000 g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651" y="4074250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molarity; 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determine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203" y="5019844"/>
            <a:ext cx="7824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calculate the mass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molar mass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02" y="5965438"/>
            <a:ext cx="6649018" cy="7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5943" y="1130219"/>
            <a:ext cx="86018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density of the solution,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to be 1.16 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now calculate the volume of the solution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42" y="2926568"/>
            <a:ext cx="3290274" cy="1522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42" y="5172282"/>
            <a:ext cx="3290274" cy="1514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4541" y="4617897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molarity </a:t>
            </a:r>
            <a:r>
              <a:rPr lang="en-US" sz="2400" dirty="0">
                <a:latin typeface="TimesLTStd-Roman"/>
              </a:rPr>
              <a:t>of the solution is given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3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117" y="615539"/>
            <a:ext cx="5357138" cy="6242461"/>
            <a:chOff x="1828117" y="615539"/>
            <a:chExt cx="5357138" cy="6242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117" y="615539"/>
              <a:ext cx="5357138" cy="47846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4205" y="5271165"/>
              <a:ext cx="5341050" cy="158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81" y="656902"/>
            <a:ext cx="7655519" cy="60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2107" y="1980201"/>
            <a:ext cx="818388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Physical Properties of Solutions</a:t>
            </a:r>
            <a:endParaRPr lang="en-US" altLang="en-US" sz="6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84908" y="1143000"/>
            <a:ext cx="88827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maximum amount of a solute that will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dissolve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given quantity of solvent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at a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temperature. 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affects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substances. </a:t>
            </a:r>
          </a:p>
        </p:txBody>
      </p:sp>
      <p:pic>
        <p:nvPicPr>
          <p:cNvPr id="5" name="Picture 20" descr="1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/>
          <a:stretch>
            <a:fillRect/>
          </a:stretch>
        </p:blipFill>
        <p:spPr bwMode="auto">
          <a:xfrm>
            <a:off x="533400" y="2830816"/>
            <a:ext cx="3992880" cy="38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56425" y="3139045"/>
            <a:ext cx="5495926" cy="2549525"/>
            <a:chOff x="2175" y="1344"/>
            <a:chExt cx="3462" cy="160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06" y="1344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06" y="1786"/>
              <a:ext cx="3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630" y="2082"/>
              <a:ext cx="3" cy="2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175" y="2399"/>
              <a:ext cx="1" cy="1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30" y="2662"/>
              <a:ext cx="0" cy="2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06" y="2662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70" y="1455"/>
              <a:ext cx="22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3300"/>
                  </a:solidFill>
                  <a:latin typeface="Arial" charset="0"/>
                </a:rPr>
                <a:t>solubility increases with increasing temperature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530475" y="4479718"/>
            <a:ext cx="6169025" cy="1665288"/>
            <a:chOff x="1594" y="2587"/>
            <a:chExt cx="3886" cy="1049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76" y="3094"/>
              <a:ext cx="7" cy="21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594" y="3452"/>
              <a:ext cx="2" cy="18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08" y="2587"/>
              <a:ext cx="24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solubility decreases with increasing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84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502" y="1073559"/>
            <a:ext cx="877171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</a:rPr>
              <a:t>Fractional crystallization</a:t>
            </a:r>
            <a:r>
              <a:rPr lang="en-US" altLang="en-US" sz="20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separation of a mixture of substances into pure components on the basis of their differing solubilities.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3283" y="2304297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Suppose you have 90 g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contaminated with 10 g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10100" y="3154865"/>
            <a:ext cx="3962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Fractional crystallization: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Dissolve sample in 100 mL of water at 60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Cool solution to 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stay in solution (s = 34.2g/100g)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78 g of PURE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precipitate (s = 12 g/100g).  90 g – 12 g = 78 g</a:t>
            </a:r>
          </a:p>
        </p:txBody>
      </p:sp>
      <p:pic>
        <p:nvPicPr>
          <p:cNvPr id="8" name="Picture 9" descr="1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/>
          <a:stretch>
            <a:fillRect/>
          </a:stretch>
        </p:blipFill>
        <p:spPr bwMode="auto">
          <a:xfrm>
            <a:off x="338908" y="2227218"/>
            <a:ext cx="4037149" cy="46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413717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44511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Gas Solubility and Temperature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4976" y="2089996"/>
            <a:ext cx="4732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solubility and temperature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52851" y="3555946"/>
            <a:ext cx="414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solubility usually decreases with increasing temperature</a:t>
            </a:r>
          </a:p>
        </p:txBody>
      </p:sp>
      <p:pic>
        <p:nvPicPr>
          <p:cNvPr id="34" name="Picture 19" descr="1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/>
          <a:stretch>
            <a:fillRect/>
          </a:stretch>
        </p:blipFill>
        <p:spPr bwMode="auto">
          <a:xfrm>
            <a:off x="264976" y="2793774"/>
            <a:ext cx="4419600" cy="39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474" y="1210381"/>
            <a:ext cx="872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B050"/>
                </a:solidFill>
                <a:latin typeface="TimesLTStd-Roman"/>
              </a:rPr>
              <a:t>The solubility of gases in water usually decreases with increasing </a:t>
            </a:r>
            <a:r>
              <a:rPr lang="en-US" sz="2200" i="1" dirty="0" smtClean="0">
                <a:solidFill>
                  <a:srgbClr val="00B050"/>
                </a:solidFill>
                <a:latin typeface="TimesLTStd-Roman"/>
              </a:rPr>
              <a:t>temperature.</a:t>
            </a:r>
            <a:endParaRPr lang="en-US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1783" y="591089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The solubility of a gas in a liquid is proportional to the pressure of the gas over the solution (</a:t>
            </a:r>
            <a:r>
              <a:rPr lang="en-US" altLang="en-US" sz="2200" b="1" i="1" dirty="0">
                <a:solidFill>
                  <a:srgbClr val="0070C0"/>
                </a:solidFill>
                <a:latin typeface="Arial" charset="0"/>
              </a:rPr>
              <a:t>Henry’s law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442" y="2239109"/>
            <a:ext cx="1660525" cy="7572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4017" y="1821597"/>
            <a:ext cx="638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concentration (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of the dissolved gas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84017" y="232674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pressure of the gas over the solution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84017" y="2831893"/>
            <a:ext cx="6383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 b="1" i="1" baseline="-250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constant for each gas (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that depends only on temperature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CHA56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>
            <a:fillRect/>
          </a:stretch>
        </p:blipFill>
        <p:spPr bwMode="auto">
          <a:xfrm>
            <a:off x="3373483" y="3856058"/>
            <a:ext cx="4666705" cy="23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655650" y="4533641"/>
            <a:ext cx="1465217" cy="677546"/>
            <a:chOff x="1200" y="3120"/>
            <a:chExt cx="1392" cy="62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603" y="3288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541123" y="5471336"/>
            <a:ext cx="1693817" cy="490221"/>
            <a:chOff x="1200" y="3792"/>
            <a:chExt cx="1392" cy="384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19" y="3840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430192" y="4445057"/>
            <a:ext cx="1306286" cy="673825"/>
            <a:chOff x="3168" y="3120"/>
            <a:chExt cx="1392" cy="624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535" y="3288"/>
              <a:ext cx="6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>
                  <a:solidFill>
                    <a:srgbClr val="FF3300"/>
                  </a:solidFill>
                  <a:latin typeface="Arial" charset="0"/>
                </a:rPr>
                <a:t>P</a:t>
              </a:r>
              <a:endParaRPr lang="en-US" altLang="en-US" sz="24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6310470" y="5363907"/>
            <a:ext cx="1619795" cy="449700"/>
            <a:chOff x="3168" y="3792"/>
            <a:chExt cx="1392" cy="384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51" y="3840"/>
              <a:ext cx="6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 dirty="0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166" y="6177660"/>
            <a:ext cx="82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A practical demonstration of Henry’s law is the effervescence of a soft drink </a:t>
            </a:r>
            <a:r>
              <a:rPr lang="en-US" dirty="0" smtClean="0">
                <a:latin typeface="TimesLTStd-Roman"/>
              </a:rPr>
              <a:t>when the </a:t>
            </a:r>
            <a:r>
              <a:rPr lang="en-US" dirty="0">
                <a:latin typeface="TimesLTStd-Roman"/>
              </a:rPr>
              <a:t>cap of the bottle is removed (air and CO</a:t>
            </a:r>
            <a:r>
              <a:rPr lang="en-US" baseline="-250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 saturated with water vapor).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6271" t="10368" r="11472" b="3991"/>
          <a:stretch/>
        </p:blipFill>
        <p:spPr>
          <a:xfrm>
            <a:off x="1142450" y="3813339"/>
            <a:ext cx="1521823" cy="23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42" y="717064"/>
            <a:ext cx="6823001" cy="5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5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412" y="590225"/>
            <a:ext cx="8628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but there are some important exceptions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dissolved gas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9486" y="4323034"/>
            <a:ext cx="743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reacts with water,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follows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486" y="2896617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485" y="5477561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24" y="3727614"/>
            <a:ext cx="3913753" cy="436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70" y="4932082"/>
            <a:ext cx="2949801" cy="419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760" y="6431236"/>
            <a:ext cx="3165820" cy="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634" y="719663"/>
            <a:ext cx="869729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(or collective properties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are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634" y="2433578"/>
            <a:ext cx="6942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TimesLTStd-Roman"/>
              </a:rPr>
              <a:t>The colligative properties are </a:t>
            </a:r>
            <a:endParaRPr lang="en-US" sz="2400" b="1" dirty="0" smtClean="0">
              <a:solidFill>
                <a:srgbClr val="0070C0"/>
              </a:solidFill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vapor-pressure </a:t>
            </a:r>
            <a:r>
              <a:rPr lang="en-US" sz="2400" dirty="0">
                <a:latin typeface="TimesLTStd-Roman"/>
              </a:rPr>
              <a:t>lowering,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boiling-point elevation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freezing-point </a:t>
            </a:r>
            <a:r>
              <a:rPr lang="en-US" sz="2400" dirty="0">
                <a:latin typeface="TimesLTStd-Roman"/>
              </a:rPr>
              <a:t>depression, </a:t>
            </a: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osmotic </a:t>
            </a:r>
            <a:r>
              <a:rPr lang="en-US" sz="2400" dirty="0">
                <a:latin typeface="TimesLTStd-Roman"/>
              </a:rPr>
              <a:t>pressure.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70307" y="5578566"/>
            <a:ext cx="8405949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we are talking about relatively dilute solutions, that is, solutions whose </a:t>
            </a:r>
            <a:r>
              <a:rPr lang="en-US" sz="2000" dirty="0" smtClean="0">
                <a:latin typeface="TimesLTStd-Roman"/>
              </a:rPr>
              <a:t>concentrations are </a:t>
            </a:r>
            <a:r>
              <a:rPr lang="en-US" sz="2000" dirty="0" smtClean="0">
                <a:latin typeface="MathematicalPiOTF1"/>
              </a:rPr>
              <a:t>≤ </a:t>
            </a:r>
            <a:r>
              <a:rPr lang="en-US" sz="2000" dirty="0" smtClean="0">
                <a:latin typeface="TimesLTStd-Roman"/>
              </a:rPr>
              <a:t>0.2 </a:t>
            </a:r>
            <a:r>
              <a:rPr lang="en-US" sz="2000" i="1" dirty="0">
                <a:latin typeface="TimesLTStd-Italic"/>
              </a:rPr>
              <a:t>M</a:t>
            </a:r>
            <a:r>
              <a:rPr lang="en-US" sz="2000" dirty="0">
                <a:latin typeface="TimesLTStd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896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006" y="676059"/>
            <a:ext cx="391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Vapor-Pressure Lowering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6695" y="251615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00571" y="3060670"/>
            <a:ext cx="197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charset="0"/>
              </a:rPr>
              <a:t>Raoult’s law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706" y="3650665"/>
            <a:ext cx="598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Arial" charset="0"/>
              </a:rPr>
              <a:t>If the solution contains only one solute: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78462" y="4180310"/>
            <a:ext cx="1685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1 –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918540" y="4852728"/>
            <a:ext cx="3471863" cy="514351"/>
            <a:chOff x="1125" y="3243"/>
            <a:chExt cx="2187" cy="324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25" y="3264"/>
              <a:ext cx="627" cy="300"/>
              <a:chOff x="1125" y="3264"/>
              <a:chExt cx="627" cy="300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571" y="3243"/>
              <a:ext cx="1741" cy="324"/>
              <a:chOff x="1763" y="3467"/>
              <a:chExt cx="1741" cy="324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763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2908" y="3467"/>
                <a:ext cx="596" cy="324"/>
                <a:chOff x="870" y="3243"/>
                <a:chExt cx="596" cy="324"/>
              </a:xfrm>
            </p:grpSpPr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70" y="3276"/>
                  <a:ext cx="5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i="1" dirty="0">
                      <a:solidFill>
                        <a:srgbClr val="000000"/>
                      </a:solidFill>
                      <a:latin typeface="Arial" charset="0"/>
                    </a:rPr>
                    <a:t>P </a:t>
                  </a:r>
                  <a:r>
                    <a:rPr lang="en-US" altLang="en-US" sz="2400" baseline="-25000" dirty="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 sz="2400" i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44" y="3243"/>
                  <a:ext cx="42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712607" y="2298670"/>
            <a:ext cx="4676775" cy="476250"/>
            <a:chOff x="2731" y="1824"/>
            <a:chExt cx="2946" cy="300"/>
          </a:xfrm>
        </p:grpSpPr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2731" y="1824"/>
              <a:ext cx="627" cy="300"/>
              <a:chOff x="1125" y="3264"/>
              <a:chExt cx="627" cy="300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216" y="1849"/>
              <a:ext cx="24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= vapor pressure of 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</a:rPr>
                <a:t>pure</a:t>
              </a: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 solvent</a:t>
              </a: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039632" y="2789485"/>
            <a:ext cx="3868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solvent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988926" y="4905414"/>
            <a:ext cx="374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solute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856695" y="2349470"/>
            <a:ext cx="2233613" cy="685800"/>
            <a:chOff x="192" y="1808"/>
            <a:chExt cx="1407" cy="432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192" y="1824"/>
              <a:ext cx="1407" cy="336"/>
              <a:chOff x="980" y="2240"/>
              <a:chExt cx="1407" cy="336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=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 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7706" y="1134807"/>
            <a:ext cx="8691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latin typeface="TimesLTStd-BoldItalic"/>
              </a:rPr>
              <a:t>Raoult’s</a:t>
            </a:r>
            <a:r>
              <a:rPr lang="en-US" sz="900" b="1" dirty="0">
                <a:latin typeface="TimesLTStd-Bold"/>
              </a:rPr>
              <a:t>† </a:t>
            </a:r>
            <a:r>
              <a:rPr lang="en-US" sz="2000" b="1" i="1" dirty="0">
                <a:latin typeface="TimesLTStd-BoldItalic"/>
              </a:rPr>
              <a:t>law, </a:t>
            </a:r>
            <a:r>
              <a:rPr lang="en-US" sz="2000" dirty="0">
                <a:latin typeface="TimesLTStd-Roman"/>
              </a:rPr>
              <a:t>which states that </a:t>
            </a:r>
            <a:r>
              <a:rPr lang="en-US" sz="2000" i="1" dirty="0">
                <a:latin typeface="TimesLTStd-Italic"/>
              </a:rPr>
              <a:t>the vapor pressure of a solvent over </a:t>
            </a:r>
            <a:r>
              <a:rPr lang="en-US" sz="2000" i="1" dirty="0" smtClean="0">
                <a:latin typeface="TimesLTStd-Italic"/>
              </a:rPr>
              <a:t>a solution</a:t>
            </a:r>
            <a:r>
              <a:rPr lang="en-US" sz="2000" i="1" dirty="0">
                <a:latin typeface="TimesLTStd-Italic"/>
              </a:rPr>
              <a:t>, </a:t>
            </a:r>
            <a:r>
              <a:rPr lang="en-US" sz="2000" i="1" dirty="0" smtClean="0">
                <a:latin typeface="TimesLTStd-Italic"/>
              </a:rPr>
              <a:t>P</a:t>
            </a:r>
            <a:r>
              <a:rPr lang="en-US" sz="900" dirty="0" smtClean="0">
                <a:latin typeface="TimesLTStd-Roman"/>
              </a:rPr>
              <a:t>1</a:t>
            </a:r>
            <a:r>
              <a:rPr lang="en-US" sz="2000" i="1" dirty="0" smtClean="0">
                <a:latin typeface="TimesLTStd-Italic"/>
              </a:rPr>
              <a:t>, is </a:t>
            </a:r>
            <a:r>
              <a:rPr lang="en-US" sz="2000" i="1" dirty="0">
                <a:latin typeface="TimesLTStd-Italic"/>
              </a:rPr>
              <a:t>given by the vapor pressure of the pure solvent, P</a:t>
            </a:r>
            <a:r>
              <a:rPr lang="en-US" sz="2000" dirty="0">
                <a:latin typeface="TimesLTStd-Roman"/>
              </a:rPr>
              <a:t>°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i="1" dirty="0">
                <a:latin typeface="TimesLTStd-Italic"/>
              </a:rPr>
              <a:t>, times the mole fraction of </a:t>
            </a:r>
            <a:r>
              <a:rPr lang="en-US" sz="2000" i="1" dirty="0" smtClean="0">
                <a:latin typeface="TimesLTStd-Italic"/>
              </a:rPr>
              <a:t>the solvent </a:t>
            </a:r>
            <a:r>
              <a:rPr lang="en-US" sz="2000" i="1" dirty="0">
                <a:latin typeface="TimesLTStd-Italic"/>
              </a:rPr>
              <a:t>in the solution, X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49926" y="4170231"/>
            <a:ext cx="2214769" cy="495543"/>
            <a:chOff x="1007507" y="5275848"/>
            <a:chExt cx="2214769" cy="495543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007507" y="5309726"/>
              <a:ext cx="2028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 = (1-X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)P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 i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553938" y="5275848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35964" y="4149553"/>
            <a:ext cx="2185915" cy="516221"/>
            <a:chOff x="977624" y="5698479"/>
            <a:chExt cx="2185915" cy="516221"/>
          </a:xfrm>
        </p:grpSpPr>
        <p:grpSp>
          <p:nvGrpSpPr>
            <p:cNvPr id="35" name="Group 34"/>
            <p:cNvGrpSpPr/>
            <p:nvPr/>
          </p:nvGrpSpPr>
          <p:grpSpPr>
            <a:xfrm>
              <a:off x="977624" y="5719157"/>
              <a:ext cx="2185915" cy="495543"/>
              <a:chOff x="1036361" y="5275848"/>
              <a:chExt cx="2185915" cy="495543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036361" y="5309726"/>
                <a:ext cx="1970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= 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-X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 baseline="-25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2553938" y="5275848"/>
                <a:ext cx="668338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1739345" y="5698479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81675" y="5769447"/>
            <a:ext cx="858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We see that the </a:t>
            </a:r>
            <a:r>
              <a:rPr lang="en-US" sz="2000" i="1" dirty="0">
                <a:solidFill>
                  <a:srgbClr val="7030A0"/>
                </a:solidFill>
                <a:latin typeface="TimesLTStd-Italic"/>
              </a:rPr>
              <a:t>decrease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in vapor pressure, </a:t>
            </a:r>
            <a:r>
              <a:rPr lang="en-US" altLang="en-US" sz="2000" i="1" dirty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7030A0"/>
                </a:solidFill>
                <a:latin typeface="TimesLTStd-Italic"/>
              </a:rPr>
              <a:t>P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, is directly proportional to the </a:t>
            </a:r>
            <a:r>
              <a:rPr lang="en-US" sz="2000" i="1" dirty="0" smtClean="0">
                <a:solidFill>
                  <a:srgbClr val="7030A0"/>
                </a:solidFill>
                <a:latin typeface="TimesLTStd-Roman"/>
              </a:rPr>
              <a:t>solute concentration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(measured in mole fraction).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2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23" grpId="0" autoUpdateAnimBg="0"/>
      <p:bldP spid="24" grpId="0" autoUpdateAnimBg="0"/>
      <p:bldP spid="2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" y="613954"/>
            <a:ext cx="5124605" cy="2499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97" y="1839735"/>
            <a:ext cx="5324963" cy="50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47" y="3681748"/>
            <a:ext cx="5126880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At any </a:t>
            </a:r>
            <a:r>
              <a:rPr lang="en-US" sz="2200" dirty="0">
                <a:latin typeface="TimesLTStd-Roman"/>
              </a:rPr>
              <a:t>temperature the vapor pressure </a:t>
            </a:r>
            <a:r>
              <a:rPr lang="en-US" sz="2200" dirty="0" smtClean="0">
                <a:latin typeface="TimesLTStd-Roman"/>
              </a:rPr>
              <a:t>of the </a:t>
            </a:r>
            <a:r>
              <a:rPr lang="en-US" sz="2200" dirty="0">
                <a:latin typeface="TimesLTStd-Roman"/>
              </a:rPr>
              <a:t>solution is lower than that of the pure solvent regardless of </a:t>
            </a:r>
            <a:r>
              <a:rPr lang="en-US" sz="2200" dirty="0" smtClean="0">
                <a:latin typeface="TimesLTStd-Roman"/>
              </a:rPr>
              <a:t>temperature.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4006" y="5731954"/>
            <a:ext cx="51268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boiling </a:t>
            </a:r>
            <a:r>
              <a:rPr lang="en-US" sz="2200" dirty="0">
                <a:latin typeface="TimesLTStd-Roman"/>
              </a:rPr>
              <a:t>point of the solution is higher than that of water. </a:t>
            </a:r>
            <a:endParaRPr lang="en-US" sz="2200" dirty="0" smtClean="0">
              <a:latin typeface="TimesLTStd-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046" y="1036242"/>
            <a:ext cx="8751823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boiling point of a solution is the temperature at which its vapor pressure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equals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external atmospheric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presence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nonvolatile solute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lowers the vapor pressure of a solution, it must also affect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boiling point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solution.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15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8" y="751105"/>
            <a:ext cx="860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homogenous mixture of 2 or more substances.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599" y="1298178"/>
            <a:ext cx="860189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is(are) the substance(s) present in the smaller amount(s).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599" y="2532224"/>
            <a:ext cx="8601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solvent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substance present in the larger amount.</a:t>
            </a:r>
          </a:p>
        </p:txBody>
      </p:sp>
      <p:pic>
        <p:nvPicPr>
          <p:cNvPr id="12" name="Picture 22" descr="12_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" b="4333"/>
          <a:stretch/>
        </p:blipFill>
        <p:spPr bwMode="auto">
          <a:xfrm>
            <a:off x="1618900" y="3811486"/>
            <a:ext cx="5908766" cy="2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8900" y="3079297"/>
            <a:ext cx="601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Types of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solutions, depending on the original states (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solid, liquid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, or gas) of the solution components.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37" y="1133496"/>
            <a:ext cx="8837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boiling point elevation (</a:t>
            </a:r>
            <a:r>
              <a:rPr lang="en-US" altLang="en-US" sz="2200" kern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200" b="1" i="1" dirty="0" err="1" smtClean="0">
                <a:solidFill>
                  <a:srgbClr val="FF000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LTStd-BoldItalic"/>
              </a:rPr>
              <a:t>b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smtClean="0">
                <a:latin typeface="TimesLTStd-Roman"/>
              </a:rPr>
              <a:t>defined </a:t>
            </a:r>
            <a:r>
              <a:rPr lang="en-US" sz="2200" dirty="0">
                <a:latin typeface="TimesLTStd-Roman"/>
              </a:rPr>
              <a:t>as </a:t>
            </a:r>
            <a:r>
              <a:rPr lang="en-US" sz="2200" i="1" dirty="0">
                <a:latin typeface="TimesLTStd-Italic"/>
              </a:rPr>
              <a:t>the boiling point of the solution (T</a:t>
            </a:r>
            <a:r>
              <a:rPr lang="en-US" sz="2200" i="1" baseline="-25000" dirty="0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 minus </a:t>
            </a:r>
            <a:r>
              <a:rPr lang="en-US" sz="2200" i="1" dirty="0" smtClean="0">
                <a:latin typeface="TimesLTStd-Italic"/>
              </a:rPr>
              <a:t>the boiling </a:t>
            </a:r>
            <a:r>
              <a:rPr lang="en-US" sz="2200" i="1" dirty="0">
                <a:latin typeface="TimesLTStd-Italic"/>
              </a:rPr>
              <a:t>point of the pure solvent (</a:t>
            </a:r>
            <a:r>
              <a:rPr lang="en-US" sz="2200" i="1" dirty="0" err="1">
                <a:latin typeface="TimesLTStd-Italic"/>
              </a:rPr>
              <a:t>T°</a:t>
            </a:r>
            <a:r>
              <a:rPr lang="en-US" sz="2200" i="1" baseline="-25000" dirty="0" err="1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):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287557" y="2278636"/>
            <a:ext cx="2052638" cy="565150"/>
            <a:chOff x="3168" y="1036"/>
            <a:chExt cx="1293" cy="35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68" y="1101"/>
              <a:ext cx="1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–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64" y="1036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12151" y="3974772"/>
            <a:ext cx="1222375" cy="530225"/>
            <a:chOff x="3168" y="1553"/>
            <a:chExt cx="770" cy="3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68" y="1596"/>
              <a:ext cx="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45" y="1553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68638" y="4043525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7449" y="2836589"/>
            <a:ext cx="4884070" cy="479425"/>
            <a:chOff x="3312" y="1400"/>
            <a:chExt cx="2666" cy="30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312" y="1450"/>
              <a:ext cx="26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is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the boiling point of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the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51" y="1400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7449" y="3419201"/>
            <a:ext cx="400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is the boiling point of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1500898" y="4808136"/>
            <a:ext cx="1758285" cy="607617"/>
            <a:chOff x="3168" y="2832"/>
            <a:chExt cx="1248" cy="384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342" y="2890"/>
              <a:ext cx="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70262" y="5574692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70262" y="6077989"/>
            <a:ext cx="4496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boiling-point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elevation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utoUpdateAnimBg="0"/>
      <p:bldP spid="21" grpId="0" autoUpdateAnimBg="0"/>
      <p:bldP spid="25" grpId="0" autoUpdateAnimBg="0"/>
      <p:bldP spid="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753" y="1122353"/>
            <a:ext cx="8797835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Ice on frozen roads and sidewalks melts when sprinkled with salts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CaCl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thawing succeeds because it depresses the </a:t>
            </a: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6752" y="3322888"/>
            <a:ext cx="5450842" cy="156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Lowering the </a:t>
            </a:r>
            <a:r>
              <a:rPr lang="en-US" sz="2200" dirty="0">
                <a:latin typeface="TimesLTStd-Roman"/>
              </a:rPr>
              <a:t>vapor pressure of the solution shifts </a:t>
            </a:r>
            <a:r>
              <a:rPr lang="en-US" sz="2200" dirty="0" smtClean="0">
                <a:latin typeface="TimesLTStd-Roman"/>
              </a:rPr>
              <a:t>the solid-liquid </a:t>
            </a:r>
            <a:r>
              <a:rPr lang="en-US" sz="2200" dirty="0">
                <a:latin typeface="TimesLTStd-Roman"/>
              </a:rPr>
              <a:t>curve to the left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13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1600" y="1050219"/>
            <a:ext cx="8850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LTStd-Roman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freezing point </a:t>
            </a:r>
            <a:r>
              <a:rPr lang="en-US" sz="2200" b="1" i="1" dirty="0" smtClean="0">
                <a:solidFill>
                  <a:srgbClr val="00B050"/>
                </a:solidFill>
                <a:latin typeface="TimesLTStd-BoldItalic"/>
              </a:rPr>
              <a:t>depression (</a:t>
            </a:r>
            <a:r>
              <a:rPr lang="en-US" sz="2200" b="1" dirty="0" err="1" smtClean="0">
                <a:solidFill>
                  <a:srgbClr val="00B050"/>
                </a:solidFill>
                <a:latin typeface="MathematicalPiOTF1-Bold"/>
              </a:rPr>
              <a:t>D</a:t>
            </a:r>
            <a:r>
              <a:rPr lang="en-US" sz="2200" b="1" i="1" dirty="0" err="1" smtClean="0">
                <a:solidFill>
                  <a:srgbClr val="00B05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00B050"/>
                </a:solidFill>
                <a:latin typeface="TimesLTStd-BoldItalic"/>
              </a:rPr>
              <a:t>f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err="1">
                <a:latin typeface="TimesLTStd-Roman"/>
              </a:rPr>
              <a:t>defi</a:t>
            </a:r>
            <a:r>
              <a:rPr lang="en-US" sz="2200" dirty="0">
                <a:latin typeface="TimesLTStd-Roman"/>
              </a:rPr>
              <a:t> </a:t>
            </a:r>
            <a:r>
              <a:rPr lang="en-US" sz="2200" dirty="0" err="1">
                <a:latin typeface="TimesLTStd-Roman"/>
              </a:rPr>
              <a:t>ned</a:t>
            </a:r>
            <a:r>
              <a:rPr lang="en-US" sz="2200" dirty="0">
                <a:latin typeface="TimesLTStd-Roman"/>
              </a:rPr>
              <a:t> as </a:t>
            </a:r>
            <a:r>
              <a:rPr lang="en-US" sz="2200" i="1" dirty="0">
                <a:latin typeface="TimesLTStd-Italic"/>
              </a:rPr>
              <a:t>the freezing point of the pure solvent </a:t>
            </a:r>
            <a:r>
              <a:rPr lang="en-US" sz="2200" dirty="0">
                <a:latin typeface="TimesLTStd-Roman"/>
              </a:rPr>
              <a:t>(</a:t>
            </a:r>
            <a:r>
              <a:rPr lang="en-US" sz="2200" i="1" dirty="0">
                <a:latin typeface="TimesLTStd-Italic"/>
              </a:rPr>
              <a:t>T </a:t>
            </a:r>
            <a:r>
              <a:rPr lang="en-US" sz="2200" i="1" baseline="-25000" dirty="0">
                <a:latin typeface="TimesLTStd-Italic"/>
              </a:rPr>
              <a:t>f</a:t>
            </a:r>
            <a:r>
              <a:rPr lang="en-US" sz="2200" dirty="0">
                <a:latin typeface="TimesLTStd-Roman"/>
              </a:rPr>
              <a:t>°) </a:t>
            </a:r>
            <a:r>
              <a:rPr lang="en-US" sz="2200" i="1" dirty="0">
                <a:latin typeface="TimesLTStd-Italic"/>
              </a:rPr>
              <a:t>minus the freezing </a:t>
            </a:r>
            <a:r>
              <a:rPr lang="en-US" sz="2200" i="1" dirty="0" smtClean="0">
                <a:latin typeface="TimesLTStd-Italic"/>
              </a:rPr>
              <a:t>point of </a:t>
            </a:r>
            <a:r>
              <a:rPr lang="en-US" sz="2200" i="1" dirty="0">
                <a:latin typeface="TimesLTStd-Italic"/>
              </a:rPr>
              <a:t>the solution (</a:t>
            </a:r>
            <a:r>
              <a:rPr lang="en-US" sz="2200" i="1" dirty="0" err="1">
                <a:latin typeface="TimesLTStd-Italic"/>
              </a:rPr>
              <a:t>T</a:t>
            </a:r>
            <a:r>
              <a:rPr lang="en-US" sz="2200" i="1" baseline="-25000" dirty="0" err="1">
                <a:latin typeface="TimesLTStd-Italic"/>
              </a:rPr>
              <a:t>f</a:t>
            </a:r>
            <a:r>
              <a:rPr lang="en-US" sz="2200" i="1" dirty="0" smtClean="0">
                <a:latin typeface="TimesLTStd-Italic"/>
              </a:rPr>
              <a:t>):</a:t>
            </a:r>
            <a:endParaRPr lang="en-US" sz="2200" i="1" dirty="0">
              <a:latin typeface="TimesLTStd-Italic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50720" y="2199647"/>
            <a:ext cx="1968500" cy="566738"/>
            <a:chOff x="2928" y="507"/>
            <a:chExt cx="1240" cy="35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573"/>
              <a:ext cx="1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69" y="507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1209382" y="3952783"/>
            <a:ext cx="1109663" cy="549276"/>
            <a:chOff x="2928" y="2018"/>
            <a:chExt cx="699" cy="346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28" y="2073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81" y="20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7305" y="403373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73276" y="2804600"/>
            <a:ext cx="5299937" cy="485775"/>
            <a:chOff x="2963" y="918"/>
            <a:chExt cx="2553" cy="306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63" y="972"/>
              <a:ext cx="25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 is the freezing point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of the 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37" y="9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3276" y="3428291"/>
            <a:ext cx="4807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freezing point of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75531" y="4614253"/>
            <a:ext cx="1832292" cy="530323"/>
            <a:chOff x="3168" y="2832"/>
            <a:chExt cx="1248" cy="384"/>
          </a:xfrm>
        </p:grpSpPr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70" y="2864"/>
              <a:ext cx="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19029" y="5447334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22037" y="5960250"/>
            <a:ext cx="4761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freezing-point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depression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1" grpId="0" autoUpdateAnimBg="0"/>
      <p:bldP spid="28" grpId="0" autoUpdateAnimBg="0"/>
      <p:bldP spid="2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5" descr="HH0068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" y="701312"/>
            <a:ext cx="509106" cy="14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H0068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1" y="5145858"/>
            <a:ext cx="593426" cy="14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2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/>
          <a:stretch>
            <a:fillRect/>
          </a:stretch>
        </p:blipFill>
        <p:spPr bwMode="auto">
          <a:xfrm>
            <a:off x="603112" y="1600200"/>
            <a:ext cx="7924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4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32545"/>
              </p:ext>
            </p:extLst>
          </p:nvPr>
        </p:nvGraphicFramePr>
        <p:xfrm>
          <a:off x="228600" y="613954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3954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766354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2388" y="2228442"/>
            <a:ext cx="178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3219042"/>
            <a:ext cx="3714750" cy="1052512"/>
            <a:chOff x="821" y="816"/>
            <a:chExt cx="2340" cy="66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9000" y="3496854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2.41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038600" y="2823754"/>
            <a:ext cx="3144838" cy="1435100"/>
            <a:chOff x="2544" y="1296"/>
            <a:chExt cx="1981" cy="904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2797" y="1872"/>
              <a:ext cx="1728" cy="328"/>
              <a:chOff x="2797" y="1872"/>
              <a:chExt cx="1728" cy="328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2903" y="191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3.202 kg solvent</a:t>
                </a: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478 g x </a:t>
                </a:r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 mol</a:t>
                  </a: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73500" y="2228442"/>
            <a:ext cx="344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water 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320800" y="4666842"/>
            <a:ext cx="178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17838" y="4677954"/>
            <a:ext cx="5122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x 2.41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1320800" y="5262154"/>
            <a:ext cx="2251075" cy="565150"/>
            <a:chOff x="2928" y="544"/>
            <a:chExt cx="1418" cy="356"/>
          </a:xfrm>
        </p:grpSpPr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1320800" y="5916204"/>
            <a:ext cx="2251075" cy="565150"/>
            <a:chOff x="832" y="3484"/>
            <a:chExt cx="1418" cy="356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832" y="351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456" y="34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609975" y="5960654"/>
            <a:ext cx="496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0.00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–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= -4.48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3731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 autoUpdateAnimBg="0"/>
      <p:bldP spid="24" grpId="0" autoUpdateAnimBg="0"/>
      <p:bldP spid="25" grpId="0" autoUpdateAnimBg="0"/>
      <p:bldP spid="26" grpId="0" autoUpdateAnimBg="0"/>
      <p:bldP spid="3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3287" y="1238665"/>
            <a:ext cx="8895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Osmosis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selective passage of solvent molecules through a porous membrane from a dilute solution to a more concentrated one.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3287" y="3091311"/>
            <a:ext cx="8895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semipermeable membrane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allows the passage of solvent molecules but blocks the passage of solute molecules.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63287" y="4606005"/>
            <a:ext cx="8895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Osmotic pressure (</a:t>
            </a:r>
            <a:r>
              <a:rPr lang="en-US" altLang="en-US" sz="2400" b="1" i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the pressure required to stop osmosis.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6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 descr="CHA56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389960" y="1275868"/>
            <a:ext cx="636664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7007" y="3762056"/>
            <a:ext cx="713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597" y="3704836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6307" y="4799456"/>
            <a:ext cx="1553952" cy="64633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561" y="5518129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is the molarity of the solution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0560" y="5981679"/>
            <a:ext cx="6690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gas constant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(0.0821 L .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/K .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1" y="6446817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temperature (in K)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819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nimBg="1" autoUpdateAnimBg="0"/>
      <p:bldP spid="8" grpId="0" autoUpdateAnimBg="0"/>
      <p:bldP spid="9" grpId="0" autoUpdateAnimBg="0"/>
      <p:bldP spid="1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" y="1362764"/>
            <a:ext cx="8035662" cy="5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34441" y="773501"/>
            <a:ext cx="6479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Summary - Colligative Properties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Nonelectrolyte Solutions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" y="1930789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are 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22325" y="3362189"/>
            <a:ext cx="6950075" cy="576262"/>
            <a:chOff x="470" y="1459"/>
            <a:chExt cx="4378" cy="3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8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822325" y="4257539"/>
            <a:ext cx="6796088" cy="519112"/>
            <a:chOff x="470" y="2015"/>
            <a:chExt cx="4281" cy="327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22325" y="5095739"/>
            <a:ext cx="6659563" cy="519112"/>
            <a:chOff x="470" y="2511"/>
            <a:chExt cx="4195" cy="327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22325" y="5829164"/>
            <a:ext cx="6702425" cy="700087"/>
            <a:chOff x="470" y="2979"/>
            <a:chExt cx="4222" cy="441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Osmotic Pressure (</a:t>
              </a:r>
              <a:r>
                <a:rPr lang="en-US" altLang="en-US" sz="28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07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287383" y="1448026"/>
            <a:ext cx="862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osmotic pressure,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molality or molarity of the solution.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Knowing the mass of the solute, we can readily determine its molar mass,</a:t>
            </a:r>
          </a:p>
        </p:txBody>
      </p:sp>
    </p:spTree>
    <p:extLst>
      <p:ext uri="{BB962C8B-B14F-4D97-AF65-F5344CB8AC3E}">
        <p14:creationId xmlns:p14="http://schemas.microsoft.com/office/powerpoint/2010/main" val="105772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0429" y="1619920"/>
            <a:ext cx="88364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unsaturated solution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less solute than the solvent has the capacity to dissolve at a specific temperature.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0427" y="2653956"/>
            <a:ext cx="883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supersaturated solution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more solute than is present in a saturated solution at a specific temperature.</a:t>
            </a:r>
          </a:p>
        </p:txBody>
      </p:sp>
      <p:pic>
        <p:nvPicPr>
          <p:cNvPr id="20" name="Picture 6" descr="CHA560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b="13160"/>
          <a:stretch/>
        </p:blipFill>
        <p:spPr bwMode="auto">
          <a:xfrm>
            <a:off x="1474651" y="5277395"/>
            <a:ext cx="1562100" cy="15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HA560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4" b="13161"/>
          <a:stretch/>
        </p:blipFill>
        <p:spPr bwMode="auto">
          <a:xfrm>
            <a:off x="3836851" y="5277394"/>
            <a:ext cx="1562100" cy="15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HA560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6" b="11550"/>
          <a:stretch/>
        </p:blipFill>
        <p:spPr bwMode="auto">
          <a:xfrm>
            <a:off x="6199051" y="5277394"/>
            <a:ext cx="1536700" cy="15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324813" y="4546860"/>
            <a:ext cx="6586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Sodium acetate crystals rapidly form when a seed crystal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is added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to a supersaturated solution of sodium acetate.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0428" y="655718"/>
            <a:ext cx="88364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saturated solution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contains the maximum amount of a solute that will dissolve in a given solvent at a specific temperature.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427" y="3578794"/>
            <a:ext cx="883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process in which dissolved solute comes out of solution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forms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1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3" grpId="0" autoUpdateAnimBg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47" y="1123172"/>
            <a:ext cx="3854947" cy="55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50" y="1075619"/>
            <a:ext cx="4604550" cy="57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CHA56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54" y="2422736"/>
            <a:ext cx="6764189" cy="3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2292" y="733515"/>
            <a:ext cx="7968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Three types of interactions in the solution process: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CC99"/>
                </a:solidFill>
                <a:latin typeface="Arial" charset="0"/>
              </a:rPr>
              <a:t>solvent-solvent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solute-solute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CC99"/>
                </a:solidFill>
                <a:latin typeface="Arial" charset="0"/>
              </a:rPr>
              <a:t>solvent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interaction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25371" y="6396335"/>
            <a:ext cx="35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soln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622" y="3613697"/>
            <a:ext cx="234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1 is the separation of solvent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molecules.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8143" y="3613697"/>
            <a:ext cx="259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2 is the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separation of solute molecules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 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8143" y="4895392"/>
            <a:ext cx="277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Step 3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the solvent and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solute molecules mix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(exothermic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or endothermic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996225"/>
            <a:ext cx="519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The heat 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of solution </a:t>
            </a:r>
            <a:r>
              <a:rPr lang="en-US" altLang="en-US" sz="20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is given by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7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888836"/>
            <a:ext cx="8438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attraction is stronger than the solvent-solvent attraction </a:t>
            </a:r>
            <a:r>
              <a:rPr lang="en-US" sz="2400" dirty="0" smtClean="0">
                <a:latin typeface="TimesLTStd-Roman"/>
              </a:rPr>
              <a:t>and solute-solute </a:t>
            </a:r>
            <a:r>
              <a:rPr lang="en-US" sz="2400" dirty="0">
                <a:latin typeface="TimesLTStd-Roman"/>
              </a:rPr>
              <a:t>attraction,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favorable, or exothermic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interaction is weaker than the solvent-solvent and </a:t>
            </a:r>
            <a:r>
              <a:rPr lang="en-US" sz="2400" dirty="0" smtClean="0">
                <a:latin typeface="TimesLTStd-Roman"/>
              </a:rPr>
              <a:t>solute-solute interactions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endothermic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91887" y="654137"/>
            <a:ext cx="5108575" cy="1106488"/>
            <a:chOff x="0" y="0"/>
            <a:chExt cx="3218" cy="697"/>
          </a:xfrm>
        </p:grpSpPr>
        <p:pic>
          <p:nvPicPr>
            <p:cNvPr id="14" name="Picture 2" descr="BD0694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2" cy="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057" y="161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“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like dissolves like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”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4671" y="180080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Two substances with similar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intermolecular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forces are likely to be soluble in each other.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5800" y="2788286"/>
            <a:ext cx="838853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non-polar molecules are soluble in non-polar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CCl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polar molecules are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OH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ionic compounds are more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 or NH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130703"/>
            <a:ext cx="807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 are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be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miscible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completely soluble in each other in all proportions.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9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build="p" bldLvl="3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29" y="1785428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488" y="2336971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Percent by Mass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56" y="2798636"/>
            <a:ext cx="8680268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percent by mass </a:t>
            </a:r>
            <a:r>
              <a:rPr lang="en-US" sz="2400" dirty="0">
                <a:latin typeface="TimesLTStd-Roman"/>
              </a:rPr>
              <a:t>(also called </a:t>
            </a:r>
            <a:r>
              <a:rPr lang="en-US" sz="2400" i="1" dirty="0">
                <a:latin typeface="TimesLTStd-Italic"/>
              </a:rPr>
              <a:t>percent by weight </a:t>
            </a:r>
            <a:r>
              <a:rPr lang="en-US" sz="2400" dirty="0">
                <a:latin typeface="TimesLTStd-Roman"/>
              </a:rPr>
              <a:t>or </a:t>
            </a:r>
            <a:r>
              <a:rPr lang="en-US" sz="2400" i="1" dirty="0">
                <a:latin typeface="TimesLTStd-Italic"/>
              </a:rPr>
              <a:t>weight percent</a:t>
            </a:r>
            <a:r>
              <a:rPr lang="en-US" sz="2400" dirty="0">
                <a:latin typeface="TimesLTStd-Roman"/>
              </a:rPr>
              <a:t>) is </a:t>
            </a:r>
            <a:r>
              <a:rPr lang="en-US" sz="2400" i="1" dirty="0">
                <a:latin typeface="TimesLTStd-Italic"/>
              </a:rPr>
              <a:t>the ratio </a:t>
            </a:r>
            <a:r>
              <a:rPr lang="en-US" sz="2400" i="1" dirty="0" smtClean="0">
                <a:latin typeface="TimesLTStd-Italic"/>
              </a:rPr>
              <a:t>of the </a:t>
            </a:r>
            <a:r>
              <a:rPr lang="en-US" sz="2400" i="1" dirty="0">
                <a:latin typeface="TimesLTStd-Italic"/>
              </a:rPr>
              <a:t>mass of a solute to the mass of the solution, multiplied by 100 percent:</a:t>
            </a:r>
            <a:endParaRPr lang="en-US" sz="2400" dirty="0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86184" y="4818558"/>
            <a:ext cx="2328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/>
              <a:t>% by mass = </a:t>
            </a:r>
            <a:endParaRPr lang="en-US" altLang="en-US" sz="2800" b="1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2637246" y="4609008"/>
            <a:ext cx="6642100" cy="950913"/>
            <a:chOff x="1472" y="1788"/>
            <a:chExt cx="4184" cy="599"/>
          </a:xfrm>
        </p:grpSpPr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4792" y="190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x 100%</a:t>
              </a:r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1472" y="1788"/>
              <a:ext cx="3375" cy="599"/>
              <a:chOff x="998" y="3369"/>
              <a:chExt cx="3375" cy="599"/>
            </a:xfrm>
          </p:grpSpPr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1905" y="3369"/>
                <a:ext cx="15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</a:t>
                </a:r>
              </a:p>
            </p:txBody>
          </p: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998" y="3641"/>
                <a:ext cx="33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 + mass of solvent</a:t>
                </a:r>
              </a:p>
            </p:txBody>
          </p:sp>
          <p:sp>
            <p:nvSpPr>
              <p:cNvPr id="15" name="Line 53"/>
              <p:cNvSpPr>
                <a:spLocks noChangeShapeType="1"/>
              </p:cNvSpPr>
              <p:nvPr/>
            </p:nvSpPr>
            <p:spPr bwMode="auto">
              <a:xfrm>
                <a:off x="1054" y="3669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2307046" y="5647233"/>
            <a:ext cx="4318000" cy="923925"/>
            <a:chOff x="2248" y="3065"/>
            <a:chExt cx="2720" cy="582"/>
          </a:xfrm>
        </p:grpSpPr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2248" y="3192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=</a:t>
              </a:r>
            </a:p>
          </p:txBody>
        </p: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2448" y="3065"/>
              <a:ext cx="2520" cy="582"/>
              <a:chOff x="2448" y="3065"/>
              <a:chExt cx="2520" cy="582"/>
            </a:xfrm>
          </p:grpSpPr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4104" y="3168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x 100%</a:t>
                </a:r>
              </a:p>
            </p:txBody>
          </p:sp>
          <p:grpSp>
            <p:nvGrpSpPr>
              <p:cNvPr id="20" name="Group 61"/>
              <p:cNvGrpSpPr>
                <a:grpSpLocks/>
              </p:cNvGrpSpPr>
              <p:nvPr/>
            </p:nvGrpSpPr>
            <p:grpSpPr bwMode="auto">
              <a:xfrm>
                <a:off x="2448" y="3065"/>
                <a:ext cx="1737" cy="582"/>
                <a:chOff x="2448" y="3065"/>
                <a:chExt cx="1737" cy="582"/>
              </a:xfrm>
            </p:grpSpPr>
            <p:sp>
              <p:nvSpPr>
                <p:cNvPr id="2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35" y="3065"/>
                  <a:ext cx="156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solute</a:t>
                  </a:r>
                </a:p>
              </p:txBody>
            </p:sp>
            <p:sp>
              <p:nvSpPr>
                <p:cNvPr id="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3320"/>
                  <a:ext cx="173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solution</a:t>
                  </a:r>
                </a:p>
              </p:txBody>
            </p:sp>
            <p:sp>
              <p:nvSpPr>
                <p:cNvPr id="23" name="Line 60"/>
                <p:cNvSpPr>
                  <a:spLocks noChangeShapeType="1"/>
                </p:cNvSpPr>
                <p:nvPr/>
              </p:nvSpPr>
              <p:spPr bwMode="auto">
                <a:xfrm>
                  <a:off x="2548" y="33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4306" y="490256"/>
            <a:ext cx="8915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</p:spTree>
    <p:extLst>
      <p:ext uri="{BB962C8B-B14F-4D97-AF65-F5344CB8AC3E}">
        <p14:creationId xmlns:p14="http://schemas.microsoft.com/office/powerpoint/2010/main" val="21698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2016" y="1069442"/>
            <a:ext cx="7835373" cy="4978659"/>
            <a:chOff x="1831141" y="1846684"/>
            <a:chExt cx="5324963" cy="3161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1141" y="1846684"/>
              <a:ext cx="5324963" cy="11921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1141" y="3038824"/>
              <a:ext cx="5324963" cy="196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65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7274</TotalTime>
  <Words>2469</Words>
  <Application>Microsoft Macintosh PowerPoint</Application>
  <PresentationFormat>On-screen Show (4:3)</PresentationFormat>
  <Paragraphs>305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PowerPoint Presentation</vt:lpstr>
      <vt:lpstr>PowerPoint Presentation</vt:lpstr>
      <vt:lpstr>Types of Solutions</vt:lpstr>
      <vt:lpstr>Types of Solutions</vt:lpstr>
      <vt:lpstr>A Molecular View of the Solution Process</vt:lpstr>
      <vt:lpstr>A Molecular View of the Solution Process</vt:lpstr>
      <vt:lpstr>A Molecular View of the Solution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Temperature on Solubility</vt:lpstr>
      <vt:lpstr>The Effect of Temperature on Solubility</vt:lpstr>
      <vt:lpstr>The Effect of Temperature on Solubility</vt:lpstr>
      <vt:lpstr>The Effect of Pressure on the Solubility of Gases</vt:lpstr>
      <vt:lpstr>The Effect of Pressure on the Solubility of Gases</vt:lpstr>
      <vt:lpstr>The Effect of Pressure on the Solubility of Gases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norah</cp:lastModifiedBy>
  <cp:revision>288</cp:revision>
  <dcterms:created xsi:type="dcterms:W3CDTF">2017-09-18T11:03:17Z</dcterms:created>
  <dcterms:modified xsi:type="dcterms:W3CDTF">2018-01-19T08:14:51Z</dcterms:modified>
</cp:coreProperties>
</file>