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5" r:id="rId5"/>
    <p:sldId id="276" r:id="rId6"/>
    <p:sldId id="260" r:id="rId7"/>
    <p:sldId id="261" r:id="rId8"/>
    <p:sldId id="277" r:id="rId9"/>
    <p:sldId id="278" r:id="rId10"/>
    <p:sldId id="279" r:id="rId11"/>
    <p:sldId id="280" r:id="rId12"/>
    <p:sldId id="281" r:id="rId13"/>
    <p:sldId id="270" r:id="rId14"/>
    <p:sldId id="263" r:id="rId15"/>
    <p:sldId id="271" r:id="rId16"/>
    <p:sldId id="264" r:id="rId17"/>
    <p:sldId id="265" r:id="rId18"/>
    <p:sldId id="272" r:id="rId19"/>
    <p:sldId id="266" r:id="rId20"/>
    <p:sldId id="273" r:id="rId21"/>
    <p:sldId id="267" r:id="rId22"/>
    <p:sldId id="268" r:id="rId23"/>
    <p:sldId id="269"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96574D-D103-4BE9-B3CE-8E7AFB8BA82C}" type="datetimeFigureOut">
              <a:rPr lang="ar-SA" smtClean="0"/>
              <a:pPr/>
              <a:t>11/06/34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6DBD2B-680E-4895-B24E-D982CAE8E75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86DBD2B-680E-4895-B24E-D982CAE8E75B}" type="slidenum">
              <a:rPr lang="ar-SA" smtClean="0"/>
              <a:pPr/>
              <a:t>22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383B735F-DAAA-4F7F-8A7E-411481FFDB14}" type="datetimeFigureOut">
              <a:rPr lang="ar-SA" smtClean="0"/>
              <a:pPr/>
              <a:t>11/06/34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83B735F-DAAA-4F7F-8A7E-411481FFDB14}" type="datetimeFigureOut">
              <a:rPr lang="ar-SA" smtClean="0"/>
              <a:pPr/>
              <a:t>11/06/34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83B735F-DAAA-4F7F-8A7E-411481FFDB14}" type="datetimeFigureOut">
              <a:rPr lang="ar-SA" smtClean="0"/>
              <a:pPr/>
              <a:t>11/06/34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383B735F-DAAA-4F7F-8A7E-411481FFDB14}" type="datetimeFigureOut">
              <a:rPr lang="ar-SA" smtClean="0"/>
              <a:pPr/>
              <a:t>11/06/34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B735F-DAAA-4F7F-8A7E-411481FFDB14}" type="datetimeFigureOut">
              <a:rPr lang="ar-SA" smtClean="0"/>
              <a:pPr/>
              <a:t>11/06/34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383B735F-DAAA-4F7F-8A7E-411481FFDB14}" type="datetimeFigureOut">
              <a:rPr lang="ar-SA" smtClean="0"/>
              <a:pPr/>
              <a:t>11/06/34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383B735F-DAAA-4F7F-8A7E-411481FFDB14}" type="datetimeFigureOut">
              <a:rPr lang="ar-SA" smtClean="0"/>
              <a:pPr/>
              <a:t>11/06/34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383B735F-DAAA-4F7F-8A7E-411481FFDB14}" type="datetimeFigureOut">
              <a:rPr lang="ar-SA" smtClean="0"/>
              <a:pPr/>
              <a:t>11/06/34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B735F-DAAA-4F7F-8A7E-411481FFDB14}" type="datetimeFigureOut">
              <a:rPr lang="ar-SA" smtClean="0"/>
              <a:pPr/>
              <a:t>11/06/34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B735F-DAAA-4F7F-8A7E-411481FFDB14}" type="datetimeFigureOut">
              <a:rPr lang="ar-SA" smtClean="0"/>
              <a:pPr/>
              <a:t>11/06/34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B735F-DAAA-4F7F-8A7E-411481FFDB14}" type="datetimeFigureOut">
              <a:rPr lang="ar-SA" smtClean="0"/>
              <a:pPr/>
              <a:t>11/06/34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17A265F-E6FC-42B5-8B26-A6C5858E1E4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3B735F-DAAA-4F7F-8A7E-411481FFDB14}" type="datetimeFigureOut">
              <a:rPr lang="ar-SA" smtClean="0"/>
              <a:pPr/>
              <a:t>11/06/34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17A265F-E6FC-42B5-8B26-A6C5858E1E4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1470025"/>
          </a:xfrm>
        </p:spPr>
        <p:txBody>
          <a:bodyPr>
            <a:normAutofit/>
          </a:bodyPr>
          <a:lstStyle/>
          <a:p>
            <a:pPr rtl="0"/>
            <a:r>
              <a:rPr lang="en-US" sz="6600" b="1" dirty="0" smtClean="0">
                <a:solidFill>
                  <a:srgbClr val="FF0000"/>
                </a:solidFill>
              </a:rPr>
              <a:t>Normal Flora</a:t>
            </a:r>
            <a:endParaRPr lang="ar-SA" sz="6600" b="1" dirty="0">
              <a:solidFill>
                <a:srgbClr val="FF0000"/>
              </a:solidFill>
            </a:endParaRPr>
          </a:p>
        </p:txBody>
      </p:sp>
      <p:sp>
        <p:nvSpPr>
          <p:cNvPr id="3" name="Subtitle 2"/>
          <p:cNvSpPr>
            <a:spLocks noGrp="1"/>
          </p:cNvSpPr>
          <p:nvPr>
            <p:ph type="subTitle" idx="1"/>
          </p:nvPr>
        </p:nvSpPr>
        <p:spPr>
          <a:xfrm>
            <a:off x="1785918" y="5429264"/>
            <a:ext cx="6400800" cy="1752600"/>
          </a:xfrm>
        </p:spPr>
        <p:txBody>
          <a:bodyPr/>
          <a:lstStyle/>
          <a:p>
            <a:r>
              <a:rPr lang="en-US" b="1" dirty="0" smtClean="0">
                <a:solidFill>
                  <a:srgbClr val="0070C0"/>
                </a:solidFill>
              </a:rPr>
              <a:t>CLS 212: Medical Microbiology</a:t>
            </a:r>
          </a:p>
        </p:txBody>
      </p:sp>
      <p:pic>
        <p:nvPicPr>
          <p:cNvPr id="4" name="Picture 3"/>
          <p:cNvPicPr>
            <a:picLocks noChangeAspect="1"/>
          </p:cNvPicPr>
          <p:nvPr/>
        </p:nvPicPr>
        <p:blipFill>
          <a:blip r:embed="rId2"/>
          <a:stretch>
            <a:fillRect/>
          </a:stretch>
        </p:blipFill>
        <p:spPr>
          <a:xfrm>
            <a:off x="4616787" y="1857364"/>
            <a:ext cx="4527213" cy="2993504"/>
          </a:xfrm>
          <a:prstGeom prst="rect">
            <a:avLst/>
          </a:prstGeom>
          <a:ln w="38100" cmpd="sng">
            <a:solidFill>
              <a:srgbClr val="000000"/>
            </a:solidFill>
          </a:ln>
        </p:spPr>
      </p:pic>
      <p:pic>
        <p:nvPicPr>
          <p:cNvPr id="5" name="Picture 4"/>
          <p:cNvPicPr>
            <a:picLocks noChangeAspect="1"/>
          </p:cNvPicPr>
          <p:nvPr/>
        </p:nvPicPr>
        <p:blipFill>
          <a:blip r:embed="rId3"/>
          <a:stretch>
            <a:fillRect/>
          </a:stretch>
        </p:blipFill>
        <p:spPr>
          <a:xfrm>
            <a:off x="0" y="1785926"/>
            <a:ext cx="2908300" cy="3797300"/>
          </a:xfrm>
          <a:prstGeom prst="rect">
            <a:avLst/>
          </a:prstGeom>
          <a:ln w="38100" cmpd="sng">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89"/>
            <a:ext cx="5366970" cy="1143009"/>
          </a:xfrm>
        </p:spPr>
        <p:txBody>
          <a:bodyPr>
            <a:normAutofit fontScale="90000"/>
          </a:bodyPr>
          <a:lstStyle/>
          <a:p>
            <a:pPr algn="l" rtl="0"/>
            <a:r>
              <a:rPr lang="en-GB" b="1" dirty="0" smtClean="0">
                <a:solidFill>
                  <a:srgbClr val="00B050"/>
                </a:solidFill>
              </a:rPr>
              <a:t>A</a:t>
            </a:r>
            <a:r>
              <a:rPr lang="en-US" b="1" dirty="0" err="1" smtClean="0">
                <a:solidFill>
                  <a:srgbClr val="00B050"/>
                </a:solidFill>
              </a:rPr>
              <a:t>na</a:t>
            </a:r>
            <a:r>
              <a:rPr lang="en-GB" b="1" dirty="0" err="1" smtClean="0">
                <a:solidFill>
                  <a:srgbClr val="00B050"/>
                </a:solidFill>
              </a:rPr>
              <a:t>erobic</a:t>
            </a:r>
            <a:r>
              <a:rPr lang="en-GB" b="1" dirty="0" smtClean="0">
                <a:solidFill>
                  <a:srgbClr val="00B050"/>
                </a:solidFill>
              </a:rPr>
              <a:t> Bacteria:</a:t>
            </a:r>
            <a:br>
              <a:rPr lang="en-GB" b="1" dirty="0" smtClean="0">
                <a:solidFill>
                  <a:srgbClr val="00B050"/>
                </a:solidFill>
              </a:rPr>
            </a:br>
            <a:endParaRPr lang="en-US" dirty="0"/>
          </a:p>
        </p:txBody>
      </p:sp>
      <p:sp>
        <p:nvSpPr>
          <p:cNvPr id="3" name="Content Placeholder 2"/>
          <p:cNvSpPr>
            <a:spLocks noGrp="1"/>
          </p:cNvSpPr>
          <p:nvPr>
            <p:ph idx="1"/>
          </p:nvPr>
        </p:nvSpPr>
        <p:spPr>
          <a:xfrm>
            <a:off x="285720" y="1889448"/>
            <a:ext cx="5256584" cy="4968552"/>
          </a:xfrm>
        </p:spPr>
        <p:txBody>
          <a:bodyPr>
            <a:normAutofit fontScale="85000" lnSpcReduction="10000"/>
          </a:bodyPr>
          <a:lstStyle/>
          <a:p>
            <a:pPr algn="l" rtl="0"/>
            <a:r>
              <a:rPr lang="en-US" dirty="0" err="1">
                <a:solidFill>
                  <a:srgbClr val="0000FF"/>
                </a:solidFill>
              </a:rPr>
              <a:t>Diptheroids</a:t>
            </a:r>
            <a:r>
              <a:rPr lang="en-US" dirty="0">
                <a:solidFill>
                  <a:srgbClr val="0000FF"/>
                </a:solidFill>
              </a:rPr>
              <a:t>: </a:t>
            </a:r>
            <a:endParaRPr lang="en-US" dirty="0" smtClean="0">
              <a:solidFill>
                <a:srgbClr val="0000FF"/>
              </a:solidFill>
            </a:endParaRPr>
          </a:p>
          <a:p>
            <a:pPr algn="l" rtl="0"/>
            <a:r>
              <a:rPr lang="en-US" b="0" dirty="0" smtClean="0">
                <a:solidFill>
                  <a:srgbClr val="000000"/>
                </a:solidFill>
              </a:rPr>
              <a:t>They</a:t>
            </a:r>
            <a:r>
              <a:rPr lang="en-US" b="0" dirty="0" smtClean="0">
                <a:solidFill>
                  <a:srgbClr val="0000FF"/>
                </a:solidFill>
              </a:rPr>
              <a:t> </a:t>
            </a:r>
            <a:r>
              <a:rPr lang="en-US" b="0" dirty="0" smtClean="0"/>
              <a:t>are responsible for </a:t>
            </a:r>
            <a:r>
              <a:rPr lang="en-US" b="0" dirty="0"/>
              <a:t>b</a:t>
            </a:r>
            <a:r>
              <a:rPr lang="en-US" b="0" dirty="0" smtClean="0"/>
              <a:t>ody odor, caused by their breakdown of substances in sweat, which is odorless when it is first secreted. </a:t>
            </a:r>
            <a:r>
              <a:rPr lang="en-US" dirty="0" smtClean="0">
                <a:solidFill>
                  <a:srgbClr val="0000FF"/>
                </a:solidFill>
              </a:rPr>
              <a:t> </a:t>
            </a:r>
          </a:p>
          <a:p>
            <a:pPr algn="l" rtl="0"/>
            <a:r>
              <a:rPr lang="en-US" dirty="0" smtClean="0">
                <a:solidFill>
                  <a:srgbClr val="0000FF"/>
                </a:solidFill>
              </a:rPr>
              <a:t>an example of </a:t>
            </a:r>
            <a:r>
              <a:rPr lang="en-US" dirty="0" err="1" smtClean="0">
                <a:solidFill>
                  <a:srgbClr val="0000FF"/>
                </a:solidFill>
              </a:rPr>
              <a:t>diptheroids</a:t>
            </a:r>
            <a:r>
              <a:rPr lang="en-US" dirty="0" smtClean="0">
                <a:solidFill>
                  <a:srgbClr val="0000FF"/>
                </a:solidFill>
              </a:rPr>
              <a:t> is: </a:t>
            </a:r>
          </a:p>
          <a:p>
            <a:pPr algn="l" rtl="0"/>
            <a:r>
              <a:rPr lang="en-US" b="0" i="1" dirty="0" err="1" smtClean="0">
                <a:solidFill>
                  <a:srgbClr val="00BF00"/>
                </a:solidFill>
              </a:rPr>
              <a:t>Propionibacterium</a:t>
            </a:r>
            <a:r>
              <a:rPr lang="en-US" b="0" dirty="0" smtClean="0">
                <a:solidFill>
                  <a:srgbClr val="00BF00"/>
                </a:solidFill>
              </a:rPr>
              <a:t> </a:t>
            </a:r>
            <a:r>
              <a:rPr lang="en-US" b="0" i="1" dirty="0">
                <a:solidFill>
                  <a:srgbClr val="00BF00"/>
                </a:solidFill>
              </a:rPr>
              <a:t>acnes</a:t>
            </a:r>
            <a:r>
              <a:rPr lang="en-US" b="0" dirty="0">
                <a:solidFill>
                  <a:srgbClr val="00BF00"/>
                </a:solidFill>
              </a:rPr>
              <a:t> </a:t>
            </a:r>
            <a:r>
              <a:rPr lang="en-US" b="0" dirty="0"/>
              <a:t>which lives in hair follicle </a:t>
            </a:r>
            <a:r>
              <a:rPr lang="en-US" b="0" dirty="0" smtClean="0"/>
              <a:t>where conditions are anaerobic. Its growth is enhanced by the oily secretion of the sebaceous glands. </a:t>
            </a:r>
            <a:endParaRPr lang="en-US" dirty="0"/>
          </a:p>
        </p:txBody>
      </p:sp>
      <p:pic>
        <p:nvPicPr>
          <p:cNvPr id="4" name="Picture 3" descr="HairFollicle.png"/>
          <p:cNvPicPr>
            <a:picLocks noChangeAspect="1"/>
          </p:cNvPicPr>
          <p:nvPr/>
        </p:nvPicPr>
        <p:blipFill>
          <a:blip r:embed="rId2" cstate="print"/>
          <a:stretch>
            <a:fillRect/>
          </a:stretch>
        </p:blipFill>
        <p:spPr>
          <a:xfrm>
            <a:off x="5786446" y="285728"/>
            <a:ext cx="2857500" cy="2638425"/>
          </a:xfrm>
          <a:prstGeom prst="rect">
            <a:avLst/>
          </a:prstGeom>
        </p:spPr>
      </p:pic>
    </p:spTree>
    <p:extLst>
      <p:ext uri="{BB962C8B-B14F-4D97-AF65-F5344CB8AC3E}">
        <p14:creationId xmlns="" xmlns:p14="http://schemas.microsoft.com/office/powerpoint/2010/main" val="243651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5410944" cy="975638"/>
          </a:xfrm>
        </p:spPr>
        <p:txBody>
          <a:bodyPr>
            <a:normAutofit/>
          </a:bodyPr>
          <a:lstStyle/>
          <a:p>
            <a:r>
              <a:rPr lang="en-GB" b="1" dirty="0">
                <a:solidFill>
                  <a:srgbClr val="FF0000"/>
                </a:solidFill>
              </a:rPr>
              <a:t>SKIN normal flora</a:t>
            </a:r>
            <a:endParaRPr lang="en-US" dirty="0"/>
          </a:p>
        </p:txBody>
      </p:sp>
      <p:sp>
        <p:nvSpPr>
          <p:cNvPr id="3" name="Content Placeholder 2"/>
          <p:cNvSpPr>
            <a:spLocks noGrp="1"/>
          </p:cNvSpPr>
          <p:nvPr>
            <p:ph idx="1"/>
          </p:nvPr>
        </p:nvSpPr>
        <p:spPr>
          <a:xfrm>
            <a:off x="457200" y="1752600"/>
            <a:ext cx="4402832" cy="4556720"/>
          </a:xfrm>
        </p:spPr>
        <p:txBody>
          <a:bodyPr>
            <a:normAutofit fontScale="70000" lnSpcReduction="20000"/>
          </a:bodyPr>
          <a:lstStyle/>
          <a:p>
            <a:pPr algn="l" rtl="0"/>
            <a:r>
              <a:rPr lang="en-US" dirty="0">
                <a:solidFill>
                  <a:srgbClr val="0000FF"/>
                </a:solidFill>
              </a:rPr>
              <a:t>Staphylococci: </a:t>
            </a:r>
            <a:endParaRPr lang="en-US" dirty="0" smtClean="0">
              <a:solidFill>
                <a:srgbClr val="0000FF"/>
              </a:solidFill>
            </a:endParaRPr>
          </a:p>
          <a:p>
            <a:pPr algn="l" rtl="0"/>
            <a:r>
              <a:rPr lang="en-US" b="0" dirty="0" smtClean="0">
                <a:solidFill>
                  <a:srgbClr val="000000"/>
                </a:solidFill>
              </a:rPr>
              <a:t>Staphylococci are the salt-tolerant organisms that grow well on the salty skin surface. The are able to grow </a:t>
            </a:r>
            <a:r>
              <a:rPr lang="en-US" b="0" dirty="0" err="1" smtClean="0">
                <a:solidFill>
                  <a:srgbClr val="000000"/>
                </a:solidFill>
              </a:rPr>
              <a:t>aerobicaly</a:t>
            </a:r>
            <a:r>
              <a:rPr lang="en-US" b="0" dirty="0" smtClean="0">
                <a:solidFill>
                  <a:srgbClr val="000000"/>
                </a:solidFill>
              </a:rPr>
              <a:t> and the most common of species is:</a:t>
            </a:r>
          </a:p>
          <a:p>
            <a:r>
              <a:rPr lang="en-US" b="0" dirty="0" smtClean="0">
                <a:solidFill>
                  <a:srgbClr val="0000FF"/>
                </a:solidFill>
              </a:rPr>
              <a:t> </a:t>
            </a:r>
            <a:r>
              <a:rPr lang="en-US" b="0" dirty="0" smtClean="0">
                <a:solidFill>
                  <a:srgbClr val="00BF00"/>
                </a:solidFill>
              </a:rPr>
              <a:t>e.g</a:t>
            </a:r>
            <a:r>
              <a:rPr lang="en-US" b="0" dirty="0">
                <a:solidFill>
                  <a:srgbClr val="00BF00"/>
                </a:solidFill>
              </a:rPr>
              <a:t>. </a:t>
            </a:r>
            <a:r>
              <a:rPr lang="en-US" b="0" i="1" dirty="0">
                <a:solidFill>
                  <a:srgbClr val="00BF00"/>
                </a:solidFill>
              </a:rPr>
              <a:t>Staphylococci </a:t>
            </a:r>
            <a:r>
              <a:rPr lang="en-US" b="0" i="1" dirty="0" err="1">
                <a:solidFill>
                  <a:srgbClr val="00BF00"/>
                </a:solidFill>
              </a:rPr>
              <a:t>epidirmitidis</a:t>
            </a:r>
            <a:r>
              <a:rPr lang="en-US" b="0" i="1" dirty="0">
                <a:solidFill>
                  <a:srgbClr val="00BF00"/>
                </a:solidFill>
              </a:rPr>
              <a:t>. </a:t>
            </a:r>
            <a:endParaRPr lang="en-US" b="0" i="1" dirty="0" smtClean="0">
              <a:solidFill>
                <a:srgbClr val="00BF00"/>
              </a:solidFill>
            </a:endParaRPr>
          </a:p>
          <a:p>
            <a:r>
              <a:rPr lang="en-US" b="0" dirty="0" smtClean="0"/>
              <a:t>They  </a:t>
            </a:r>
            <a:r>
              <a:rPr lang="en-US" b="0" dirty="0"/>
              <a:t>protect the skin from other pathogens by outcompeting them for space on the skin and by secreting substances that inhibit the growth of other </a:t>
            </a:r>
            <a:r>
              <a:rPr lang="en-US" b="0" dirty="0" smtClean="0"/>
              <a:t>organisms.</a:t>
            </a:r>
            <a:endParaRPr lang="en-US" b="0" dirty="0"/>
          </a:p>
          <a:p>
            <a:endParaRPr lang="en-US" dirty="0"/>
          </a:p>
        </p:txBody>
      </p:sp>
      <p:pic>
        <p:nvPicPr>
          <p:cNvPr id="4" name="Picture 3"/>
          <p:cNvPicPr>
            <a:picLocks noChangeAspect="1"/>
          </p:cNvPicPr>
          <p:nvPr/>
        </p:nvPicPr>
        <p:blipFill>
          <a:blip r:embed="rId2"/>
          <a:stretch>
            <a:fillRect/>
          </a:stretch>
        </p:blipFill>
        <p:spPr>
          <a:xfrm>
            <a:off x="5364088" y="4293096"/>
            <a:ext cx="2818134" cy="1760736"/>
          </a:xfrm>
          <a:prstGeom prst="rect">
            <a:avLst/>
          </a:prstGeom>
          <a:ln w="28575" cmpd="sng">
            <a:solidFill>
              <a:srgbClr val="000000"/>
            </a:solidFill>
          </a:ln>
        </p:spPr>
      </p:pic>
      <p:pic>
        <p:nvPicPr>
          <p:cNvPr id="5" name="Picture 4"/>
          <p:cNvPicPr>
            <a:picLocks noChangeAspect="1"/>
          </p:cNvPicPr>
          <p:nvPr/>
        </p:nvPicPr>
        <p:blipFill>
          <a:blip r:embed="rId3"/>
          <a:stretch>
            <a:fillRect/>
          </a:stretch>
        </p:blipFill>
        <p:spPr>
          <a:xfrm>
            <a:off x="5436096" y="1988840"/>
            <a:ext cx="2514600" cy="2006600"/>
          </a:xfrm>
          <a:prstGeom prst="rect">
            <a:avLst/>
          </a:prstGeom>
          <a:ln w="28575" cmpd="sng">
            <a:solidFill>
              <a:srgbClr val="000000"/>
            </a:solidFill>
          </a:ln>
        </p:spPr>
      </p:pic>
    </p:spTree>
    <p:extLst>
      <p:ext uri="{BB962C8B-B14F-4D97-AF65-F5344CB8AC3E}">
        <p14:creationId xmlns="" xmlns:p14="http://schemas.microsoft.com/office/powerpoint/2010/main" val="1589310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5626968" cy="975638"/>
          </a:xfrm>
        </p:spPr>
        <p:txBody>
          <a:bodyPr/>
          <a:lstStyle/>
          <a:p>
            <a:r>
              <a:rPr lang="en-GB" b="1" dirty="0">
                <a:solidFill>
                  <a:srgbClr val="FF0000"/>
                </a:solidFill>
              </a:rPr>
              <a:t>SKIN normal flora</a:t>
            </a:r>
            <a:endParaRPr lang="en-US" dirty="0"/>
          </a:p>
        </p:txBody>
      </p:sp>
      <p:sp>
        <p:nvSpPr>
          <p:cNvPr id="3" name="Content Placeholder 2"/>
          <p:cNvSpPr>
            <a:spLocks noGrp="1"/>
          </p:cNvSpPr>
          <p:nvPr>
            <p:ph idx="1"/>
          </p:nvPr>
        </p:nvSpPr>
        <p:spPr/>
        <p:txBody>
          <a:bodyPr/>
          <a:lstStyle/>
          <a:p>
            <a:r>
              <a:rPr lang="en-US" dirty="0">
                <a:solidFill>
                  <a:srgbClr val="0000FF"/>
                </a:solidFill>
              </a:rPr>
              <a:t>Yeasts/fungi</a:t>
            </a:r>
          </a:p>
          <a:p>
            <a:r>
              <a:rPr lang="en-US" b="0" dirty="0" smtClean="0"/>
              <a:t>Tiny lipophilic, meaning oil-requiring, yeasts, almost universally inhabit the normal human skin from late childhood onward. </a:t>
            </a:r>
          </a:p>
          <a:p>
            <a:r>
              <a:rPr lang="en-US" b="0" dirty="0"/>
              <a:t>Some fungi and yeasts can cause opportunistic infections </a:t>
            </a:r>
            <a:endParaRPr lang="en-US" b="0" dirty="0" smtClean="0"/>
          </a:p>
          <a:p>
            <a:r>
              <a:rPr lang="en-US" b="0" dirty="0" smtClean="0">
                <a:solidFill>
                  <a:srgbClr val="00BF00"/>
                </a:solidFill>
              </a:rPr>
              <a:t>e.g</a:t>
            </a:r>
            <a:r>
              <a:rPr lang="en-US" b="0" dirty="0">
                <a:solidFill>
                  <a:srgbClr val="00BF00"/>
                </a:solidFill>
              </a:rPr>
              <a:t>. </a:t>
            </a:r>
            <a:r>
              <a:rPr lang="en-US" b="0" i="1" dirty="0">
                <a:solidFill>
                  <a:srgbClr val="00BF00"/>
                </a:solidFill>
              </a:rPr>
              <a:t>Candida </a:t>
            </a:r>
            <a:r>
              <a:rPr lang="en-US" b="0" i="1" dirty="0" err="1" smtClean="0">
                <a:solidFill>
                  <a:srgbClr val="00BF00"/>
                </a:solidFill>
              </a:rPr>
              <a:t>albicans</a:t>
            </a:r>
            <a:r>
              <a:rPr lang="en-US" b="0" dirty="0">
                <a:solidFill>
                  <a:srgbClr val="00BF00"/>
                </a:solidFill>
              </a:rPr>
              <a:t> </a:t>
            </a:r>
            <a:r>
              <a:rPr lang="en-US" b="0" dirty="0" smtClean="0">
                <a:solidFill>
                  <a:srgbClr val="00BF00"/>
                </a:solidFill>
              </a:rPr>
              <a:t>&amp; </a:t>
            </a:r>
            <a:r>
              <a:rPr lang="en-US" b="0" i="1" dirty="0" err="1">
                <a:solidFill>
                  <a:srgbClr val="00BF00"/>
                </a:solidFill>
              </a:rPr>
              <a:t>M</a:t>
            </a:r>
            <a:r>
              <a:rPr lang="en-US" b="0" i="1" dirty="0" err="1" smtClean="0">
                <a:solidFill>
                  <a:srgbClr val="00BF00"/>
                </a:solidFill>
              </a:rPr>
              <a:t>alasezia</a:t>
            </a:r>
            <a:r>
              <a:rPr lang="en-US" b="0" i="1" dirty="0" smtClean="0">
                <a:solidFill>
                  <a:srgbClr val="00BF00"/>
                </a:solidFill>
              </a:rPr>
              <a:t> furfur.</a:t>
            </a:r>
            <a:r>
              <a:rPr lang="ar-SA" b="0" dirty="0" smtClean="0"/>
              <a:t> </a:t>
            </a:r>
            <a:endParaRPr lang="en-US" b="0" i="1" dirty="0">
              <a:solidFill>
                <a:srgbClr val="00BF00"/>
              </a:solidFill>
            </a:endParaRPr>
          </a:p>
          <a:p>
            <a:endParaRPr lang="en-US" dirty="0"/>
          </a:p>
          <a:p>
            <a:endParaRPr lang="en-US" b="0" dirty="0"/>
          </a:p>
        </p:txBody>
      </p:sp>
      <p:pic>
        <p:nvPicPr>
          <p:cNvPr id="4" name="Picture 3"/>
          <p:cNvPicPr>
            <a:picLocks noChangeAspect="1"/>
          </p:cNvPicPr>
          <p:nvPr/>
        </p:nvPicPr>
        <p:blipFill>
          <a:blip r:embed="rId2" cstate="print"/>
          <a:stretch>
            <a:fillRect/>
          </a:stretch>
        </p:blipFill>
        <p:spPr>
          <a:xfrm>
            <a:off x="683568" y="3933056"/>
            <a:ext cx="2920060" cy="1924856"/>
          </a:xfrm>
          <a:prstGeom prst="rect">
            <a:avLst/>
          </a:prstGeom>
          <a:ln w="28575" cmpd="sng">
            <a:solidFill>
              <a:srgbClr val="FF0000"/>
            </a:solidFill>
          </a:ln>
        </p:spPr>
      </p:pic>
      <p:pic>
        <p:nvPicPr>
          <p:cNvPr id="5" name="Picture 4"/>
          <p:cNvPicPr>
            <a:picLocks noChangeAspect="1"/>
          </p:cNvPicPr>
          <p:nvPr/>
        </p:nvPicPr>
        <p:blipFill>
          <a:blip r:embed="rId3"/>
          <a:stretch>
            <a:fillRect/>
          </a:stretch>
        </p:blipFill>
        <p:spPr>
          <a:xfrm>
            <a:off x="2843808" y="4940300"/>
            <a:ext cx="2552700" cy="1917700"/>
          </a:xfrm>
          <a:prstGeom prst="rect">
            <a:avLst/>
          </a:prstGeom>
          <a:ln w="28575" cmpd="sng">
            <a:solidFill>
              <a:srgbClr val="FF0000"/>
            </a:solidFill>
          </a:ln>
        </p:spPr>
      </p:pic>
      <p:sp>
        <p:nvSpPr>
          <p:cNvPr id="6" name="TextBox 5"/>
          <p:cNvSpPr txBox="1"/>
          <p:nvPr/>
        </p:nvSpPr>
        <p:spPr>
          <a:xfrm>
            <a:off x="5004048" y="4437112"/>
            <a:ext cx="3066884" cy="1200329"/>
          </a:xfrm>
          <a:prstGeom prst="rect">
            <a:avLst/>
          </a:prstGeom>
          <a:ln w="28575" cmpd="sng">
            <a:solidFill>
              <a:srgbClr val="FF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i="1" dirty="0" err="1" smtClean="0">
                <a:solidFill>
                  <a:srgbClr val="00BF00"/>
                </a:solidFill>
              </a:rPr>
              <a:t>Malasezia</a:t>
            </a:r>
            <a:r>
              <a:rPr lang="en-US" i="1" dirty="0" smtClean="0">
                <a:solidFill>
                  <a:srgbClr val="00BF00"/>
                </a:solidFill>
              </a:rPr>
              <a:t> </a:t>
            </a:r>
            <a:r>
              <a:rPr lang="en-US" i="1" dirty="0">
                <a:solidFill>
                  <a:srgbClr val="00BF00"/>
                </a:solidFill>
              </a:rPr>
              <a:t>furfur.</a:t>
            </a:r>
            <a:r>
              <a:rPr lang="ar-SA" dirty="0">
                <a:solidFill>
                  <a:srgbClr val="00BF00"/>
                </a:solidFill>
              </a:rPr>
              <a:t> </a:t>
            </a:r>
            <a:endParaRPr lang="en-US" i="1" dirty="0">
              <a:solidFill>
                <a:srgbClr val="00BF00"/>
              </a:solidFill>
            </a:endParaRPr>
          </a:p>
          <a:p>
            <a:pPr algn="ctr"/>
            <a:r>
              <a:rPr lang="en-US" dirty="0" smtClean="0">
                <a:solidFill>
                  <a:srgbClr val="0000FF"/>
                </a:solidFill>
              </a:rPr>
              <a:t>It is generally harmless but can cause dandruff</a:t>
            </a:r>
            <a:endParaRPr lang="en-US" dirty="0">
              <a:solidFill>
                <a:srgbClr val="0000FF"/>
              </a:solidFill>
            </a:endParaRPr>
          </a:p>
          <a:p>
            <a:pPr algn="ctr"/>
            <a:endParaRPr lang="en-US" dirty="0">
              <a:solidFill>
                <a:srgbClr val="0000FF"/>
              </a:solidFill>
            </a:endParaRPr>
          </a:p>
        </p:txBody>
      </p:sp>
    </p:spTree>
    <p:extLst>
      <p:ext uri="{BB962C8B-B14F-4D97-AF65-F5344CB8AC3E}">
        <p14:creationId xmlns="" xmlns:p14="http://schemas.microsoft.com/office/powerpoint/2010/main" val="2560010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F skin.jpg"/>
          <p:cNvPicPr>
            <a:picLocks noGrp="1" noChangeAspect="1"/>
          </p:cNvPicPr>
          <p:nvPr>
            <p:ph idx="1"/>
          </p:nvPr>
        </p:nvPicPr>
        <p:blipFill>
          <a:blip r:embed="rId2" cstate="print"/>
          <a:srcRect l="4005" t="4064" r="7889" b="6816"/>
          <a:stretch>
            <a:fillRect/>
          </a:stretch>
        </p:blipFill>
        <p:spPr>
          <a:xfrm>
            <a:off x="4286248" y="0"/>
            <a:ext cx="3286148" cy="6871012"/>
          </a:xfrm>
        </p:spPr>
      </p:pic>
      <p:sp>
        <p:nvSpPr>
          <p:cNvPr id="5" name="TextBox 4"/>
          <p:cNvSpPr txBox="1"/>
          <p:nvPr/>
        </p:nvSpPr>
        <p:spPr>
          <a:xfrm>
            <a:off x="500034" y="857232"/>
            <a:ext cx="3500462" cy="1569660"/>
          </a:xfrm>
          <a:prstGeom prst="rect">
            <a:avLst/>
          </a:prstGeom>
          <a:noFill/>
        </p:spPr>
        <p:txBody>
          <a:bodyPr wrap="square" rtlCol="1">
            <a:spAutoFit/>
          </a:bodyPr>
          <a:lstStyle/>
          <a:p>
            <a:pPr algn="l" rtl="0"/>
            <a:r>
              <a:rPr lang="en-US" sz="4800" b="1" dirty="0" smtClean="0">
                <a:solidFill>
                  <a:srgbClr val="0070C0"/>
                </a:solidFill>
              </a:rPr>
              <a:t>Normal Flora in the Skin</a:t>
            </a:r>
            <a:endParaRPr lang="ar-SA" sz="4800"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pPr rtl="0"/>
            <a:r>
              <a:rPr lang="en-GB" b="1" dirty="0" smtClean="0">
                <a:solidFill>
                  <a:srgbClr val="FF0000"/>
                </a:solidFill>
              </a:rPr>
              <a:t>EYE</a:t>
            </a:r>
            <a:endParaRPr lang="ar-SA" b="1" dirty="0">
              <a:solidFill>
                <a:srgbClr val="FF0000"/>
              </a:solidFill>
            </a:endParaRPr>
          </a:p>
        </p:txBody>
      </p:sp>
      <p:sp>
        <p:nvSpPr>
          <p:cNvPr id="3" name="Content Placeholder 2"/>
          <p:cNvSpPr>
            <a:spLocks noGrp="1"/>
          </p:cNvSpPr>
          <p:nvPr>
            <p:ph idx="1"/>
          </p:nvPr>
        </p:nvSpPr>
        <p:spPr>
          <a:xfrm>
            <a:off x="214282" y="1285860"/>
            <a:ext cx="8472518" cy="4840303"/>
          </a:xfrm>
        </p:spPr>
        <p:txBody>
          <a:bodyPr>
            <a:normAutofit/>
          </a:bodyPr>
          <a:lstStyle/>
          <a:p>
            <a:pPr algn="l" rtl="0"/>
            <a:r>
              <a:rPr lang="en-GB" sz="2800" dirty="0" smtClean="0"/>
              <a:t>The conjunctiva of the eye has primarily </a:t>
            </a:r>
            <a:r>
              <a:rPr lang="en-GB" sz="2800" i="1" dirty="0" smtClean="0"/>
              <a:t>S. </a:t>
            </a:r>
            <a:r>
              <a:rPr lang="en-GB" sz="2800" i="1" dirty="0" err="1" smtClean="0"/>
              <a:t>epidermidis</a:t>
            </a:r>
            <a:r>
              <a:rPr lang="en-GB" sz="2800" dirty="0" smtClean="0"/>
              <a:t>, followed by </a:t>
            </a:r>
            <a:r>
              <a:rPr lang="en-GB" sz="2800" i="1" dirty="0" smtClean="0"/>
              <a:t>S. </a:t>
            </a:r>
            <a:r>
              <a:rPr lang="en-GB" sz="2800" i="1" dirty="0" err="1" smtClean="0"/>
              <a:t>aureus</a:t>
            </a:r>
            <a:r>
              <a:rPr lang="en-GB" sz="2800" dirty="0" smtClean="0"/>
              <a:t>, </a:t>
            </a:r>
            <a:r>
              <a:rPr lang="en-GB" sz="2800" i="1" dirty="0" smtClean="0"/>
              <a:t>C. </a:t>
            </a:r>
            <a:r>
              <a:rPr lang="en-GB" sz="2800" i="1" dirty="0" err="1"/>
              <a:t>d</a:t>
            </a:r>
            <a:r>
              <a:rPr lang="en-GB" sz="2800" i="1" dirty="0" err="1" smtClean="0"/>
              <a:t>iphtheroids</a:t>
            </a:r>
            <a:r>
              <a:rPr lang="en-GB" sz="2800" dirty="0" smtClean="0"/>
              <a:t>, and </a:t>
            </a:r>
            <a:r>
              <a:rPr lang="en-GB" sz="2800" i="1" dirty="0" err="1" smtClean="0"/>
              <a:t>Strepto</a:t>
            </a:r>
            <a:r>
              <a:rPr lang="en-GB" sz="2800" i="1" dirty="0" smtClean="0"/>
              <a:t> </a:t>
            </a:r>
            <a:r>
              <a:rPr lang="en-GB" sz="2800" i="1" dirty="0" err="1" smtClean="0"/>
              <a:t>pneumoniae</a:t>
            </a:r>
            <a:r>
              <a:rPr lang="en-GB" sz="2800" dirty="0" smtClean="0"/>
              <a:t>.</a:t>
            </a:r>
          </a:p>
          <a:p>
            <a:pPr algn="l" rtl="0"/>
            <a:endParaRPr lang="en-GB" sz="2800" dirty="0"/>
          </a:p>
          <a:p>
            <a:pPr algn="l" rtl="0"/>
            <a:r>
              <a:rPr lang="en-GB" sz="2800" dirty="0" smtClean="0"/>
              <a:t>Some skin normal flora are also present but at fewer amounts.</a:t>
            </a:r>
          </a:p>
          <a:p>
            <a:pPr algn="l" rtl="0"/>
            <a:endParaRPr lang="en-GB" sz="2800" dirty="0"/>
          </a:p>
          <a:p>
            <a:pPr algn="l" rtl="0"/>
            <a:r>
              <a:rPr lang="en-GB" sz="2800" dirty="0" smtClean="0"/>
              <a:t>Tears (</a:t>
            </a:r>
            <a:r>
              <a:rPr lang="en-GB" sz="2800" dirty="0" err="1" smtClean="0"/>
              <a:t>Lysozyme</a:t>
            </a:r>
            <a:r>
              <a:rPr lang="en-GB" sz="2800" dirty="0" smtClean="0"/>
              <a:t> enzyme) protects the conjunctiva from colonization by more bacteria.</a:t>
            </a:r>
            <a:endParaRPr lang="ar-SA"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3571900" cy="1500198"/>
          </a:xfrm>
        </p:spPr>
        <p:txBody>
          <a:bodyPr>
            <a:noAutofit/>
          </a:bodyPr>
          <a:lstStyle/>
          <a:p>
            <a:pPr algn="l" rtl="0"/>
            <a:r>
              <a:rPr lang="en-US" sz="4800" dirty="0" smtClean="0">
                <a:solidFill>
                  <a:srgbClr val="0070C0"/>
                </a:solidFill>
              </a:rPr>
              <a:t>Normal Flora in the Eye</a:t>
            </a:r>
            <a:endParaRPr lang="ar-SA" sz="4800" dirty="0">
              <a:solidFill>
                <a:srgbClr val="0070C0"/>
              </a:solidFill>
            </a:endParaRPr>
          </a:p>
        </p:txBody>
      </p:sp>
      <p:pic>
        <p:nvPicPr>
          <p:cNvPr id="5" name="Content Placeholder 4" descr="NF eye.jpg"/>
          <p:cNvPicPr>
            <a:picLocks noGrp="1" noChangeAspect="1"/>
          </p:cNvPicPr>
          <p:nvPr>
            <p:ph idx="1"/>
          </p:nvPr>
        </p:nvPicPr>
        <p:blipFill>
          <a:blip r:embed="rId2" cstate="print"/>
          <a:srcRect l="5429" t="3672" r="15694" b="23085"/>
          <a:stretch>
            <a:fillRect/>
          </a:stretch>
        </p:blipFill>
        <p:spPr>
          <a:xfrm>
            <a:off x="4572000" y="214290"/>
            <a:ext cx="3286148" cy="645493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pPr rtl="0"/>
            <a:r>
              <a:rPr lang="en-GB" b="1" dirty="0" smtClean="0">
                <a:solidFill>
                  <a:srgbClr val="FF0000"/>
                </a:solidFill>
              </a:rPr>
              <a:t>Mouth and Nose</a:t>
            </a:r>
            <a:endParaRPr lang="ar-SA" b="1" dirty="0">
              <a:solidFill>
                <a:srgbClr val="FF0000"/>
              </a:solidFill>
            </a:endParaRPr>
          </a:p>
        </p:txBody>
      </p:sp>
      <p:sp>
        <p:nvSpPr>
          <p:cNvPr id="3" name="Content Placeholder 2"/>
          <p:cNvSpPr>
            <a:spLocks noGrp="1"/>
          </p:cNvSpPr>
          <p:nvPr>
            <p:ph idx="1"/>
          </p:nvPr>
        </p:nvSpPr>
        <p:spPr>
          <a:xfrm>
            <a:off x="457200" y="1214422"/>
            <a:ext cx="8229600" cy="5286412"/>
          </a:xfrm>
        </p:spPr>
        <p:txBody>
          <a:bodyPr>
            <a:normAutofit fontScale="92500" lnSpcReduction="20000"/>
          </a:bodyPr>
          <a:lstStyle/>
          <a:p>
            <a:pPr algn="l" rtl="0"/>
            <a:r>
              <a:rPr lang="en-GB" dirty="0" smtClean="0"/>
              <a:t>They have both aerobic and anaerobic bacteria. The most common ones are: </a:t>
            </a:r>
            <a:r>
              <a:rPr lang="en-GB" i="1" dirty="0" smtClean="0"/>
              <a:t> </a:t>
            </a:r>
            <a:r>
              <a:rPr lang="en-GB" i="1" dirty="0" err="1"/>
              <a:t>d</a:t>
            </a:r>
            <a:r>
              <a:rPr lang="en-GB" i="1" dirty="0" err="1" smtClean="0"/>
              <a:t>iphtheroides</a:t>
            </a:r>
            <a:r>
              <a:rPr lang="en-GB" i="1" dirty="0" smtClean="0"/>
              <a:t>, S. </a:t>
            </a:r>
            <a:r>
              <a:rPr lang="en-GB" i="1" dirty="0" err="1" smtClean="0"/>
              <a:t>aureus</a:t>
            </a:r>
            <a:r>
              <a:rPr lang="en-GB" i="1" dirty="0" smtClean="0"/>
              <a:t>, S. </a:t>
            </a:r>
            <a:r>
              <a:rPr lang="en-GB" i="1" dirty="0" err="1" smtClean="0"/>
              <a:t>epidermidis</a:t>
            </a:r>
            <a:r>
              <a:rPr lang="en-GB" dirty="0" smtClean="0"/>
              <a:t>.</a:t>
            </a:r>
          </a:p>
          <a:p>
            <a:pPr algn="l" rtl="0"/>
            <a:endParaRPr lang="en-GB" dirty="0"/>
          </a:p>
          <a:p>
            <a:pPr algn="l" rtl="0"/>
            <a:r>
              <a:rPr lang="en-GB" b="1" dirty="0" smtClean="0">
                <a:solidFill>
                  <a:srgbClr val="00B050"/>
                </a:solidFill>
              </a:rPr>
              <a:t>Teeth and Gengiva:</a:t>
            </a:r>
            <a:r>
              <a:rPr lang="en-GB" dirty="0" smtClean="0"/>
              <a:t> </a:t>
            </a:r>
            <a:r>
              <a:rPr lang="en-GB" i="1" dirty="0" smtClean="0"/>
              <a:t>Streptococcus </a:t>
            </a:r>
            <a:r>
              <a:rPr lang="en-GB" i="1" dirty="0" err="1" smtClean="0"/>
              <a:t>mutans</a:t>
            </a:r>
            <a:r>
              <a:rPr lang="en-GB" dirty="0" smtClean="0"/>
              <a:t>. After dental surgeries, there might be a risk of bloodstream infection that might cause endocarditis.</a:t>
            </a:r>
          </a:p>
          <a:p>
            <a:pPr algn="l" rtl="0"/>
            <a:endParaRPr lang="en-GB" dirty="0"/>
          </a:p>
          <a:p>
            <a:pPr algn="l" rtl="0"/>
            <a:r>
              <a:rPr lang="en-GB" b="1" dirty="0" smtClean="0">
                <a:solidFill>
                  <a:srgbClr val="00B050"/>
                </a:solidFill>
              </a:rPr>
              <a:t>Nasopharynx:</a:t>
            </a:r>
            <a:r>
              <a:rPr lang="en-GB" dirty="0" smtClean="0"/>
              <a:t> </a:t>
            </a:r>
            <a:r>
              <a:rPr lang="en-GB" i="1" dirty="0" smtClean="0"/>
              <a:t>S. </a:t>
            </a:r>
            <a:r>
              <a:rPr lang="en-GB" i="1" dirty="0" err="1" smtClean="0"/>
              <a:t>pneumoniae</a:t>
            </a:r>
            <a:r>
              <a:rPr lang="en-GB" dirty="0" smtClean="0"/>
              <a:t>. In immune compromised or elderly it might cause acute bacterial pneumonia.  </a:t>
            </a:r>
          </a:p>
          <a:p>
            <a:pPr algn="l" rtl="0">
              <a:buNone/>
            </a:pPr>
            <a:endParaRPr lang="en-GB" dirty="0" smtClean="0"/>
          </a:p>
          <a:p>
            <a:pPr algn="l" rtl="0">
              <a:buNone/>
            </a:pP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pPr rtl="0"/>
            <a:r>
              <a:rPr lang="en-GB" b="1" dirty="0" smtClean="0">
                <a:solidFill>
                  <a:srgbClr val="FF0000"/>
                </a:solidFill>
              </a:rPr>
              <a:t>Gastrointestinal Tract</a:t>
            </a:r>
            <a:endParaRPr lang="ar-SA" b="1" dirty="0">
              <a:solidFill>
                <a:srgbClr val="FF0000"/>
              </a:solidFill>
            </a:endParaRPr>
          </a:p>
        </p:txBody>
      </p:sp>
      <p:sp>
        <p:nvSpPr>
          <p:cNvPr id="3" name="Content Placeholder 2"/>
          <p:cNvSpPr>
            <a:spLocks noGrp="1"/>
          </p:cNvSpPr>
          <p:nvPr>
            <p:ph idx="1"/>
          </p:nvPr>
        </p:nvSpPr>
        <p:spPr>
          <a:xfrm>
            <a:off x="428596" y="1285860"/>
            <a:ext cx="8229600" cy="5357850"/>
          </a:xfrm>
        </p:spPr>
        <p:txBody>
          <a:bodyPr>
            <a:normAutofit lnSpcReduction="10000"/>
          </a:bodyPr>
          <a:lstStyle/>
          <a:p>
            <a:pPr algn="l" rtl="0"/>
            <a:r>
              <a:rPr lang="en-GB" b="1" dirty="0" smtClean="0">
                <a:solidFill>
                  <a:srgbClr val="00B050"/>
                </a:solidFill>
              </a:rPr>
              <a:t>Stomach:</a:t>
            </a:r>
            <a:r>
              <a:rPr lang="en-GB" dirty="0" smtClean="0"/>
              <a:t> Only few bacteria are present in the stomach due to gastric enzymes and acidic </a:t>
            </a:r>
            <a:r>
              <a:rPr lang="en-GB" dirty="0" err="1" smtClean="0"/>
              <a:t>pH.</a:t>
            </a:r>
            <a:endParaRPr lang="en-GB" dirty="0" smtClean="0"/>
          </a:p>
          <a:p>
            <a:pPr algn="l" rtl="0"/>
            <a:endParaRPr lang="en-GB" dirty="0"/>
          </a:p>
          <a:p>
            <a:pPr algn="l" rtl="0"/>
            <a:r>
              <a:rPr lang="en-GB" b="1" dirty="0" smtClean="0">
                <a:solidFill>
                  <a:srgbClr val="00B050"/>
                </a:solidFill>
              </a:rPr>
              <a:t>Intestines:</a:t>
            </a:r>
            <a:r>
              <a:rPr lang="en-GB" dirty="0" smtClean="0"/>
              <a:t> large intestine has more bacteria than the small intestine. 99% of normal flora in the large intestine are anaerobic </a:t>
            </a:r>
            <a:r>
              <a:rPr lang="en-GB" i="1" dirty="0" err="1" smtClean="0"/>
              <a:t>Bacteroides</a:t>
            </a:r>
            <a:r>
              <a:rPr lang="en-GB" i="1" dirty="0" smtClean="0"/>
              <a:t> spp.</a:t>
            </a:r>
          </a:p>
          <a:p>
            <a:pPr algn="l" rtl="0"/>
            <a:endParaRPr lang="en-GB" i="1" dirty="0" smtClean="0"/>
          </a:p>
          <a:p>
            <a:pPr algn="l" rtl="0"/>
            <a:r>
              <a:rPr lang="en-GB" dirty="0" smtClean="0"/>
              <a:t>Most common Gram negatives: </a:t>
            </a:r>
            <a:r>
              <a:rPr lang="en-GB" i="1" dirty="0" err="1" smtClean="0"/>
              <a:t>E.coli</a:t>
            </a:r>
            <a:r>
              <a:rPr lang="en-GB" i="1" dirty="0" smtClean="0"/>
              <a:t>, </a:t>
            </a:r>
            <a:r>
              <a:rPr lang="en-GB" i="1" dirty="0" err="1" smtClean="0"/>
              <a:t>Klebsiella</a:t>
            </a:r>
            <a:r>
              <a:rPr lang="en-GB" i="1" dirty="0" smtClean="0"/>
              <a:t> spp., Proteus spp., Pseudomonas spp., and </a:t>
            </a:r>
            <a:r>
              <a:rPr lang="en-GB" i="1" dirty="0" err="1" smtClean="0"/>
              <a:t>Enterobacter</a:t>
            </a:r>
            <a:r>
              <a:rPr lang="en-GB" i="1" dirty="0" smtClean="0"/>
              <a:t> spp.</a:t>
            </a:r>
          </a:p>
          <a:p>
            <a:pPr algn="l" rtl="0"/>
            <a:endParaRPr lang="en-GB"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3571900" cy="1662116"/>
          </a:xfrm>
        </p:spPr>
        <p:txBody>
          <a:bodyPr>
            <a:noAutofit/>
          </a:bodyPr>
          <a:lstStyle/>
          <a:p>
            <a:pPr algn="l" rtl="0"/>
            <a:r>
              <a:rPr lang="en-US" sz="4800" dirty="0" smtClean="0">
                <a:solidFill>
                  <a:srgbClr val="0070C0"/>
                </a:solidFill>
              </a:rPr>
              <a:t>Normal Flora in the GIT</a:t>
            </a:r>
            <a:endParaRPr lang="ar-SA" sz="4800" dirty="0">
              <a:solidFill>
                <a:srgbClr val="0070C0"/>
              </a:solidFill>
            </a:endParaRPr>
          </a:p>
        </p:txBody>
      </p:sp>
      <p:pic>
        <p:nvPicPr>
          <p:cNvPr id="5" name="Content Placeholder 4" descr="NF GIT.jpg"/>
          <p:cNvPicPr>
            <a:picLocks noGrp="1" noChangeAspect="1"/>
          </p:cNvPicPr>
          <p:nvPr>
            <p:ph idx="1"/>
          </p:nvPr>
        </p:nvPicPr>
        <p:blipFill>
          <a:blip r:embed="rId2" cstate="print"/>
          <a:srcRect l="10800" t="23407" r="23909" b="16788"/>
          <a:stretch>
            <a:fillRect/>
          </a:stretch>
        </p:blipFill>
        <p:spPr>
          <a:xfrm>
            <a:off x="4214810" y="54651"/>
            <a:ext cx="3357586" cy="6803349"/>
          </a:xfrm>
        </p:spPr>
      </p:pic>
      <p:pic>
        <p:nvPicPr>
          <p:cNvPr id="4" name="Picture 3" descr="git.jpg"/>
          <p:cNvPicPr>
            <a:picLocks noChangeAspect="1"/>
          </p:cNvPicPr>
          <p:nvPr/>
        </p:nvPicPr>
        <p:blipFill>
          <a:blip r:embed="rId3" cstate="print"/>
          <a:stretch>
            <a:fillRect/>
          </a:stretch>
        </p:blipFill>
        <p:spPr>
          <a:xfrm>
            <a:off x="714348" y="2643182"/>
            <a:ext cx="3525269" cy="330591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pPr rtl="0"/>
            <a:r>
              <a:rPr lang="en-GB" b="1" dirty="0" smtClean="0">
                <a:solidFill>
                  <a:srgbClr val="FF0000"/>
                </a:solidFill>
              </a:rPr>
              <a:t>Urogenital Tract</a:t>
            </a:r>
            <a:endParaRPr lang="ar-SA" b="1" dirty="0">
              <a:solidFill>
                <a:srgbClr val="FF0000"/>
              </a:solidFill>
            </a:endParaRPr>
          </a:p>
        </p:txBody>
      </p:sp>
      <p:sp>
        <p:nvSpPr>
          <p:cNvPr id="3" name="Content Placeholder 2"/>
          <p:cNvSpPr>
            <a:spLocks noGrp="1"/>
          </p:cNvSpPr>
          <p:nvPr>
            <p:ph idx="1"/>
          </p:nvPr>
        </p:nvSpPr>
        <p:spPr>
          <a:xfrm>
            <a:off x="428596" y="1500174"/>
            <a:ext cx="8229600" cy="4911741"/>
          </a:xfrm>
        </p:spPr>
        <p:txBody>
          <a:bodyPr/>
          <a:lstStyle/>
          <a:p>
            <a:pPr algn="l" rtl="0"/>
            <a:r>
              <a:rPr lang="en-GB" b="1" dirty="0" smtClean="0">
                <a:solidFill>
                  <a:srgbClr val="00B050"/>
                </a:solidFill>
              </a:rPr>
              <a:t>Vagina:</a:t>
            </a:r>
            <a:r>
              <a:rPr lang="en-GB" dirty="0" smtClean="0"/>
              <a:t> </a:t>
            </a:r>
            <a:r>
              <a:rPr lang="en-GB" i="1" dirty="0" smtClean="0"/>
              <a:t>Lactobacillus spp.</a:t>
            </a:r>
            <a:r>
              <a:rPr lang="en-GB" dirty="0" smtClean="0"/>
              <a:t> keeps the pH acidic to protect us from fungal infections caused by </a:t>
            </a:r>
            <a:r>
              <a:rPr lang="en-GB" i="1" dirty="0" smtClean="0"/>
              <a:t>Candida </a:t>
            </a:r>
            <a:r>
              <a:rPr lang="en-GB" i="1" dirty="0" err="1" smtClean="0"/>
              <a:t>albicans</a:t>
            </a:r>
            <a:r>
              <a:rPr lang="en-GB" dirty="0"/>
              <a:t> </a:t>
            </a:r>
            <a:r>
              <a:rPr lang="en-GB" dirty="0" smtClean="0"/>
              <a:t>which is a minor resident.</a:t>
            </a:r>
          </a:p>
          <a:p>
            <a:pPr algn="l" rtl="0"/>
            <a:endParaRPr lang="en-GB" dirty="0"/>
          </a:p>
          <a:p>
            <a:pPr algn="l" rtl="0"/>
            <a:r>
              <a:rPr lang="en-GB" b="1" dirty="0" smtClean="0">
                <a:solidFill>
                  <a:srgbClr val="00B050"/>
                </a:solidFill>
              </a:rPr>
              <a:t>Kidney and Bladder:</a:t>
            </a:r>
            <a:r>
              <a:rPr lang="en-GB" dirty="0" smtClean="0"/>
              <a:t> are sterile.</a:t>
            </a:r>
          </a:p>
          <a:p>
            <a:pPr algn="l" rtl="0"/>
            <a:endParaRPr lang="en-GB" dirty="0"/>
          </a:p>
          <a:p>
            <a:pPr algn="l" rtl="0"/>
            <a:r>
              <a:rPr lang="en-GB" b="1" dirty="0" smtClean="0">
                <a:solidFill>
                  <a:srgbClr val="00B050"/>
                </a:solidFill>
              </a:rPr>
              <a:t>Lower Urethra:</a:t>
            </a:r>
            <a:r>
              <a:rPr lang="en-GB" dirty="0" smtClean="0"/>
              <a:t> has the same normal flora present in the skin outer layer. </a:t>
            </a:r>
            <a:endParaRPr lang="ar-SA" dirty="0"/>
          </a:p>
        </p:txBody>
      </p:sp>
      <p:pic>
        <p:nvPicPr>
          <p:cNvPr id="4" name="Picture 3"/>
          <p:cNvPicPr>
            <a:picLocks noChangeAspect="1"/>
          </p:cNvPicPr>
          <p:nvPr/>
        </p:nvPicPr>
        <p:blipFill>
          <a:blip r:embed="rId2"/>
          <a:stretch>
            <a:fillRect/>
          </a:stretch>
        </p:blipFill>
        <p:spPr>
          <a:xfrm>
            <a:off x="6143636" y="2928934"/>
            <a:ext cx="3000364" cy="1975164"/>
          </a:xfrm>
          <a:prstGeom prst="rect">
            <a:avLst/>
          </a:prstGeom>
          <a:ln w="19050" cmpd="sng">
            <a:solidFill>
              <a:srgbClr val="6E2C12"/>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What is Normal Flora?</a:t>
            </a:r>
            <a:endParaRPr lang="ar-SA" b="1" dirty="0">
              <a:solidFill>
                <a:srgbClr val="FF0000"/>
              </a:solidFill>
            </a:endParaRPr>
          </a:p>
        </p:txBody>
      </p:sp>
      <p:sp>
        <p:nvSpPr>
          <p:cNvPr id="3" name="Content Placeholder 2"/>
          <p:cNvSpPr>
            <a:spLocks noGrp="1"/>
          </p:cNvSpPr>
          <p:nvPr>
            <p:ph idx="1"/>
          </p:nvPr>
        </p:nvSpPr>
        <p:spPr/>
        <p:txBody>
          <a:bodyPr/>
          <a:lstStyle/>
          <a:p>
            <a:pPr algn="l" rtl="0"/>
            <a:r>
              <a:rPr lang="en-GB" dirty="0" smtClean="0"/>
              <a:t>Normal flora </a:t>
            </a:r>
            <a:r>
              <a:rPr lang="en-GB" dirty="0"/>
              <a:t>are microorganisms, mostly bacteria that continuously </a:t>
            </a:r>
            <a:r>
              <a:rPr lang="en-GB" dirty="0" smtClean="0"/>
              <a:t>inhibited </a:t>
            </a:r>
            <a:r>
              <a:rPr lang="en-GB" dirty="0"/>
              <a:t>the human body. Under normal conditions in a healthy human they are harmless and may even be beneficial. </a:t>
            </a:r>
            <a:endParaRPr lang="en-GB" dirty="0" smtClean="0"/>
          </a:p>
          <a:p>
            <a:pPr algn="l" rtl="0"/>
            <a:endParaRPr lang="en-GB" dirty="0"/>
          </a:p>
          <a:p>
            <a:pPr algn="l" rtl="0"/>
            <a:r>
              <a:rPr lang="en-GB" dirty="0" smtClean="0"/>
              <a:t>Also </a:t>
            </a:r>
            <a:r>
              <a:rPr lang="en-GB" dirty="0"/>
              <a:t>called </a:t>
            </a:r>
            <a:r>
              <a:rPr lang="en-GB" b="1" dirty="0" smtClean="0">
                <a:solidFill>
                  <a:srgbClr val="00B0F0"/>
                </a:solidFill>
              </a:rPr>
              <a:t>commensals</a:t>
            </a:r>
            <a:r>
              <a:rPr lang="en-GB" dirty="0" smtClean="0"/>
              <a:t> i.e. organisms that dine together.</a:t>
            </a:r>
            <a:endParaRPr lang="en-US" dirty="0"/>
          </a:p>
          <a:p>
            <a:pPr algn="l" rtl="0"/>
            <a:endParaRPr lang="en-GB" dirty="0" smtClean="0"/>
          </a:p>
          <a:p>
            <a:pPr algn="l" rtl="0"/>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3543296" cy="1643074"/>
          </a:xfrm>
        </p:spPr>
        <p:txBody>
          <a:bodyPr>
            <a:noAutofit/>
          </a:bodyPr>
          <a:lstStyle/>
          <a:p>
            <a:pPr algn="l" rtl="0"/>
            <a:r>
              <a:rPr lang="en-US" sz="4800" dirty="0" smtClean="0">
                <a:solidFill>
                  <a:srgbClr val="0070C0"/>
                </a:solidFill>
              </a:rPr>
              <a:t>Normal Flora in the Vagina</a:t>
            </a:r>
            <a:endParaRPr lang="ar-SA" sz="4800" dirty="0">
              <a:solidFill>
                <a:srgbClr val="0070C0"/>
              </a:solidFill>
            </a:endParaRPr>
          </a:p>
        </p:txBody>
      </p:sp>
      <p:pic>
        <p:nvPicPr>
          <p:cNvPr id="5" name="Content Placeholder 4" descr="NF vagina.jpg"/>
          <p:cNvPicPr>
            <a:picLocks noGrp="1" noChangeAspect="1"/>
          </p:cNvPicPr>
          <p:nvPr>
            <p:ph idx="1"/>
          </p:nvPr>
        </p:nvPicPr>
        <p:blipFill>
          <a:blip r:embed="rId2" cstate="print"/>
          <a:srcRect l="19428" t="14428" r="10818" b="23451"/>
          <a:stretch>
            <a:fillRect/>
          </a:stretch>
        </p:blipFill>
        <p:spPr>
          <a:xfrm>
            <a:off x="4429124" y="285728"/>
            <a:ext cx="4286280" cy="613068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Beneficial Functions of Normal Flora</a:t>
            </a:r>
            <a:endParaRPr lang="ar-SA" b="1" dirty="0">
              <a:solidFill>
                <a:srgbClr val="FF0000"/>
              </a:solidFill>
            </a:endParaRPr>
          </a:p>
        </p:txBody>
      </p:sp>
      <p:sp>
        <p:nvSpPr>
          <p:cNvPr id="3" name="Content Placeholder 2"/>
          <p:cNvSpPr>
            <a:spLocks noGrp="1"/>
          </p:cNvSpPr>
          <p:nvPr>
            <p:ph idx="1"/>
          </p:nvPr>
        </p:nvSpPr>
        <p:spPr>
          <a:xfrm>
            <a:off x="457200" y="1600200"/>
            <a:ext cx="8229600" cy="5043510"/>
          </a:xfrm>
        </p:spPr>
        <p:txBody>
          <a:bodyPr>
            <a:normAutofit fontScale="92500" lnSpcReduction="20000"/>
          </a:bodyPr>
          <a:lstStyle/>
          <a:p>
            <a:pPr marL="514350" indent="-514350" algn="l" rtl="0">
              <a:buFont typeface="+mj-lt"/>
              <a:buAutoNum type="arabicPeriod"/>
            </a:pPr>
            <a:r>
              <a:rPr lang="en-GB" dirty="0" smtClean="0">
                <a:solidFill>
                  <a:srgbClr val="0070C0"/>
                </a:solidFill>
              </a:rPr>
              <a:t>Protect our organs and systems that are in direct contact with the outer environment from invading pathogens. Some normal flora produce substances that kills pathogens and others compete for with them for nutrients.</a:t>
            </a:r>
          </a:p>
          <a:p>
            <a:pPr marL="514350" indent="-514350" algn="l" rtl="0">
              <a:buFont typeface="+mj-lt"/>
              <a:buAutoNum type="arabicPeriod"/>
            </a:pPr>
            <a:endParaRPr lang="en-GB" dirty="0">
              <a:solidFill>
                <a:srgbClr val="0070C0"/>
              </a:solidFill>
            </a:endParaRPr>
          </a:p>
          <a:p>
            <a:pPr marL="514350" indent="-514350" algn="l" rtl="0">
              <a:buFont typeface="+mj-lt"/>
              <a:buAutoNum type="arabicPeriod"/>
            </a:pPr>
            <a:r>
              <a:rPr lang="en-GB" dirty="0" smtClean="0">
                <a:solidFill>
                  <a:srgbClr val="0070C0"/>
                </a:solidFill>
              </a:rPr>
              <a:t>In newborns, normal flora stimulates the development of immune system.</a:t>
            </a:r>
          </a:p>
          <a:p>
            <a:pPr marL="514350" indent="-514350" algn="l" rtl="0">
              <a:buFont typeface="+mj-lt"/>
              <a:buAutoNum type="arabicPeriod"/>
            </a:pPr>
            <a:endParaRPr lang="en-GB" dirty="0">
              <a:solidFill>
                <a:srgbClr val="0070C0"/>
              </a:solidFill>
            </a:endParaRPr>
          </a:p>
          <a:p>
            <a:pPr marL="514350" indent="-514350" algn="l" rtl="0">
              <a:buFont typeface="+mj-lt"/>
              <a:buAutoNum type="arabicPeriod"/>
            </a:pPr>
            <a:r>
              <a:rPr lang="en-GB" dirty="0" smtClean="0">
                <a:solidFill>
                  <a:srgbClr val="0070C0"/>
                </a:solidFill>
              </a:rPr>
              <a:t>Normal flora of the gut provides important nutrients such as Vitamin K which aid in digestion and absorption of nutrients. </a:t>
            </a:r>
          </a:p>
          <a:p>
            <a:pPr marL="514350" indent="-514350" algn="l" rtl="0">
              <a:buFont typeface="+mj-lt"/>
              <a:buAutoNum type="arabicPeriod"/>
            </a:pPr>
            <a:endParaRPr lang="en-GB" dirty="0">
              <a:solidFill>
                <a:srgbClr val="0070C0"/>
              </a:solidFill>
            </a:endParaRPr>
          </a:p>
          <a:p>
            <a:pPr marL="514350" indent="-514350" algn="l" rtl="0">
              <a:buFont typeface="+mj-lt"/>
              <a:buAutoNum type="arabicPeriod"/>
            </a:pPr>
            <a:endParaRPr lang="ar-SA"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solidFill>
                  <a:srgbClr val="FF0000"/>
                </a:solidFill>
              </a:rPr>
              <a:t>Harmful Effect of Normal Flora</a:t>
            </a:r>
            <a:endParaRPr lang="ar-SA" b="1" dirty="0">
              <a:solidFill>
                <a:srgbClr val="FF0000"/>
              </a:solidFill>
            </a:endParaRPr>
          </a:p>
        </p:txBody>
      </p:sp>
      <p:sp>
        <p:nvSpPr>
          <p:cNvPr id="3" name="Content Placeholder 2"/>
          <p:cNvSpPr>
            <a:spLocks noGrp="1"/>
          </p:cNvSpPr>
          <p:nvPr>
            <p:ph idx="1"/>
          </p:nvPr>
        </p:nvSpPr>
        <p:spPr>
          <a:xfrm>
            <a:off x="214282" y="1428736"/>
            <a:ext cx="8472518" cy="5072098"/>
          </a:xfrm>
        </p:spPr>
        <p:txBody>
          <a:bodyPr>
            <a:normAutofit fontScale="77500" lnSpcReduction="20000"/>
          </a:bodyPr>
          <a:lstStyle/>
          <a:p>
            <a:pPr marL="514350" indent="-514350" algn="l" rtl="0">
              <a:buFont typeface="+mj-lt"/>
              <a:buAutoNum type="arabicPeriod"/>
            </a:pPr>
            <a:r>
              <a:rPr lang="en-GB" dirty="0" smtClean="0"/>
              <a:t>When the normal flora are displaced from their normal site of the body </a:t>
            </a:r>
            <a:r>
              <a:rPr lang="en-GB" b="1" dirty="0" smtClean="0">
                <a:solidFill>
                  <a:srgbClr val="00B0F0"/>
                </a:solidFill>
              </a:rPr>
              <a:t>e.g.</a:t>
            </a:r>
            <a:r>
              <a:rPr lang="en-GB" dirty="0" smtClean="0"/>
              <a:t> bloodstream infections by </a:t>
            </a:r>
            <a:r>
              <a:rPr lang="en-GB" i="1" dirty="0" smtClean="0"/>
              <a:t>S. </a:t>
            </a:r>
            <a:r>
              <a:rPr lang="en-GB" i="1" dirty="0" err="1" smtClean="0"/>
              <a:t>epidermidis</a:t>
            </a:r>
            <a:r>
              <a:rPr lang="en-GB" dirty="0" smtClean="0"/>
              <a:t>.</a:t>
            </a:r>
          </a:p>
          <a:p>
            <a:pPr marL="514350" indent="-514350" algn="l" rtl="0">
              <a:buFont typeface="+mj-lt"/>
              <a:buAutoNum type="arabicPeriod"/>
            </a:pPr>
            <a:endParaRPr lang="en-GB" dirty="0" smtClean="0"/>
          </a:p>
          <a:p>
            <a:pPr marL="514350" indent="-514350" algn="l" rtl="0">
              <a:buFont typeface="+mj-lt"/>
              <a:buAutoNum type="arabicPeriod"/>
            </a:pPr>
            <a:r>
              <a:rPr lang="en-GB" dirty="0" smtClean="0"/>
              <a:t>When the number of the normal flora decreased due to uptake of antibiotic the harmful normal flora that are resistant to the antibiotic increase and cause harm to the system </a:t>
            </a:r>
            <a:r>
              <a:rPr lang="en-GB" dirty="0" err="1" smtClean="0">
                <a:solidFill>
                  <a:srgbClr val="00B0F0"/>
                </a:solidFill>
              </a:rPr>
              <a:t>eg</a:t>
            </a:r>
            <a:r>
              <a:rPr lang="en-GB" dirty="0" smtClean="0"/>
              <a:t> : </a:t>
            </a:r>
            <a:r>
              <a:rPr lang="en-GB" i="1" dirty="0" err="1" smtClean="0"/>
              <a:t>C.difficile</a:t>
            </a:r>
            <a:r>
              <a:rPr lang="en-GB" dirty="0" smtClean="0"/>
              <a:t>.</a:t>
            </a:r>
          </a:p>
          <a:p>
            <a:pPr marL="514350" indent="-514350" algn="l" rtl="0">
              <a:buFont typeface="+mj-lt"/>
              <a:buAutoNum type="arabicPeriod"/>
            </a:pPr>
            <a:r>
              <a:rPr lang="en-GB" dirty="0" smtClean="0"/>
              <a:t>When harmless, commonly ingested food substances are converted into carcinogenic derivatives by bacteria in the colon </a:t>
            </a:r>
            <a:r>
              <a:rPr lang="en-GB" b="1" dirty="0" smtClean="0">
                <a:solidFill>
                  <a:srgbClr val="00B0F0"/>
                </a:solidFill>
              </a:rPr>
              <a:t>e.g.</a:t>
            </a:r>
            <a:r>
              <a:rPr lang="en-GB" dirty="0" smtClean="0"/>
              <a:t> sweetener cyclamate.</a:t>
            </a:r>
          </a:p>
          <a:p>
            <a:pPr marL="514350" indent="-514350" algn="l" rtl="0">
              <a:buFont typeface="+mj-lt"/>
              <a:buAutoNum type="arabicPeriod"/>
            </a:pPr>
            <a:endParaRPr lang="en-GB" dirty="0"/>
          </a:p>
          <a:p>
            <a:pPr marL="514350" indent="-514350" algn="l" rtl="0">
              <a:buFont typeface="+mj-lt"/>
              <a:buAutoNum type="arabicPeriod"/>
            </a:pPr>
            <a:r>
              <a:rPr lang="en-GB" dirty="0" smtClean="0"/>
              <a:t>4. When individuals are </a:t>
            </a:r>
            <a:r>
              <a:rPr lang="en-GB" dirty="0" err="1" smtClean="0"/>
              <a:t>immunocompromised</a:t>
            </a:r>
            <a:r>
              <a:rPr lang="en-GB" dirty="0" smtClean="0"/>
              <a:t>, normal flora can overgrow and become pathogenic.</a:t>
            </a:r>
            <a:endParaRPr lang="ar-S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Clinical Microbiology 212\normal-flora-cartoon-296x300.jpg"/>
          <p:cNvPicPr>
            <a:picLocks noGrp="1" noChangeAspect="1" noChangeArrowheads="1"/>
          </p:cNvPicPr>
          <p:nvPr>
            <p:ph idx="1"/>
          </p:nvPr>
        </p:nvPicPr>
        <p:blipFill>
          <a:blip r:embed="rId2" cstate="print"/>
          <a:srcRect/>
          <a:stretch>
            <a:fillRect/>
          </a:stretch>
        </p:blipFill>
        <p:spPr bwMode="auto">
          <a:xfrm>
            <a:off x="1357290" y="605029"/>
            <a:ext cx="5929354" cy="60094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8229600" cy="1143000"/>
          </a:xfrm>
        </p:spPr>
        <p:txBody>
          <a:bodyPr/>
          <a:lstStyle/>
          <a:p>
            <a:pPr algn="l" rtl="0"/>
            <a:r>
              <a:rPr lang="en-GB" b="1" dirty="0" smtClean="0">
                <a:solidFill>
                  <a:srgbClr val="FF0000"/>
                </a:solidFill>
              </a:rPr>
              <a:t>Stuff about Normal Flora</a:t>
            </a:r>
            <a:endParaRPr lang="ar-SA" b="1" dirty="0">
              <a:solidFill>
                <a:srgbClr val="FF0000"/>
              </a:solidFill>
            </a:endParaRPr>
          </a:p>
        </p:txBody>
      </p:sp>
      <p:sp>
        <p:nvSpPr>
          <p:cNvPr id="3" name="Content Placeholder 2"/>
          <p:cNvSpPr>
            <a:spLocks noGrp="1"/>
          </p:cNvSpPr>
          <p:nvPr>
            <p:ph idx="1"/>
          </p:nvPr>
        </p:nvSpPr>
        <p:spPr>
          <a:xfrm>
            <a:off x="457200" y="1600200"/>
            <a:ext cx="8229600" cy="5043510"/>
          </a:xfrm>
        </p:spPr>
        <p:txBody>
          <a:bodyPr>
            <a:normAutofit lnSpcReduction="10000"/>
          </a:bodyPr>
          <a:lstStyle/>
          <a:p>
            <a:pPr algn="l" rtl="0"/>
            <a:r>
              <a:rPr lang="en-GB" dirty="0" smtClean="0"/>
              <a:t>New born baby born sterile ,they acquire the organisms after born from environment. </a:t>
            </a:r>
          </a:p>
          <a:p>
            <a:pPr algn="l" rtl="0">
              <a:buNone/>
            </a:pPr>
            <a:endParaRPr lang="en-GB" dirty="0"/>
          </a:p>
          <a:p>
            <a:pPr algn="l" rtl="0"/>
            <a:r>
              <a:rPr lang="en-GB" dirty="0" smtClean="0"/>
              <a:t>Our internal organs are sterile like the spleen, liver, pancreas, bladder, CNS, blood unless during infection.</a:t>
            </a:r>
          </a:p>
          <a:p>
            <a:pPr algn="l" rtl="0">
              <a:buNone/>
            </a:pPr>
            <a:endParaRPr lang="en-GB" dirty="0"/>
          </a:p>
          <a:p>
            <a:pPr algn="l" rtl="0"/>
            <a:r>
              <a:rPr lang="en-GB" dirty="0" smtClean="0"/>
              <a:t>Normal flora differ from one human to another depending on age, diet, and geographic habitat. </a:t>
            </a:r>
            <a:endParaRPr lang="ar-SA" dirty="0"/>
          </a:p>
        </p:txBody>
      </p:sp>
      <p:pic>
        <p:nvPicPr>
          <p:cNvPr id="4" name="Picture 3"/>
          <p:cNvPicPr>
            <a:picLocks noChangeAspect="1"/>
          </p:cNvPicPr>
          <p:nvPr/>
        </p:nvPicPr>
        <p:blipFill rotWithShape="1">
          <a:blip r:embed="rId2"/>
          <a:srcRect l="9091" t="7332" r="18409" b="7548"/>
          <a:stretch/>
        </p:blipFill>
        <p:spPr>
          <a:xfrm>
            <a:off x="5831632" y="357166"/>
            <a:ext cx="3312368" cy="12539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1404074"/>
          </a:xfrm>
        </p:spPr>
        <p:txBody>
          <a:bodyPr>
            <a:normAutofit/>
          </a:bodyPr>
          <a:lstStyle/>
          <a:p>
            <a:pPr rtl="0"/>
            <a:r>
              <a:rPr lang="en-GB" sz="2800" b="1" dirty="0" smtClean="0">
                <a:solidFill>
                  <a:srgbClr val="FF0000"/>
                </a:solidFill>
              </a:rPr>
              <a:t>Why Should We Know About Normal Flora?</a:t>
            </a:r>
            <a:endParaRPr lang="x-none" sz="2800" b="1" dirty="0">
              <a:solidFill>
                <a:srgbClr val="FF0000"/>
              </a:solidFill>
            </a:endParaRPr>
          </a:p>
        </p:txBody>
      </p:sp>
      <p:sp>
        <p:nvSpPr>
          <p:cNvPr id="3" name="Content Placeholder 2"/>
          <p:cNvSpPr>
            <a:spLocks noGrp="1"/>
          </p:cNvSpPr>
          <p:nvPr>
            <p:ph idx="1"/>
          </p:nvPr>
        </p:nvSpPr>
        <p:spPr>
          <a:xfrm>
            <a:off x="214282" y="1928802"/>
            <a:ext cx="8496944" cy="4608512"/>
          </a:xfrm>
        </p:spPr>
        <p:txBody>
          <a:bodyPr>
            <a:normAutofit fontScale="92500"/>
          </a:bodyPr>
          <a:lstStyle/>
          <a:p>
            <a:pPr algn="l" rtl="0"/>
            <a:endParaRPr lang="en-GB" dirty="0" smtClean="0"/>
          </a:p>
          <a:p>
            <a:pPr marL="342900" indent="-342900" algn="l" rtl="0">
              <a:buClr>
                <a:srgbClr val="FF0000"/>
              </a:buClr>
              <a:buFont typeface="Wingdings" charset="2"/>
              <a:buChar char="§"/>
            </a:pPr>
            <a:r>
              <a:rPr lang="en-GB" dirty="0" smtClean="0"/>
              <a:t>    </a:t>
            </a:r>
            <a:r>
              <a:rPr lang="en-GB" sz="2800" b="0" dirty="0" smtClean="0"/>
              <a:t>We all should know about the</a:t>
            </a:r>
            <a:r>
              <a:rPr lang="en-GB" sz="2800" b="1" dirty="0" smtClean="0"/>
              <a:t> types </a:t>
            </a:r>
            <a:r>
              <a:rPr lang="en-GB" sz="2800" b="0" dirty="0" smtClean="0"/>
              <a:t>and </a:t>
            </a:r>
            <a:r>
              <a:rPr lang="en-GB" sz="2800" b="1" dirty="0" smtClean="0"/>
              <a:t>distribution</a:t>
            </a:r>
            <a:r>
              <a:rPr lang="en-GB" sz="2800" b="0" dirty="0" smtClean="0"/>
              <a:t> of normal flora in our bodies </a:t>
            </a:r>
            <a:r>
              <a:rPr lang="en-GB" sz="2800" b="0" dirty="0" smtClean="0">
                <a:solidFill>
                  <a:srgbClr val="00B050"/>
                </a:solidFill>
              </a:rPr>
              <a:t>because:</a:t>
            </a:r>
            <a:r>
              <a:rPr lang="en-GB" sz="2800" b="0" dirty="0" smtClean="0"/>
              <a:t> </a:t>
            </a:r>
          </a:p>
          <a:p>
            <a:pPr algn="l" rtl="0">
              <a:buNone/>
            </a:pPr>
            <a:endParaRPr lang="en-GB" sz="2400" b="0" dirty="0" smtClean="0"/>
          </a:p>
          <a:p>
            <a:pPr marL="971550" lvl="1" indent="-514350" algn="l" rtl="0">
              <a:buClr>
                <a:srgbClr val="FF0000"/>
              </a:buClr>
              <a:buFont typeface="+mj-lt"/>
              <a:buAutoNum type="arabicPeriod"/>
            </a:pPr>
            <a:r>
              <a:rPr lang="en-GB" sz="2800" b="0" dirty="0" smtClean="0"/>
              <a:t>It gives us better </a:t>
            </a:r>
            <a:r>
              <a:rPr lang="en-GB" sz="2800" b="1" i="1" dirty="0" smtClean="0"/>
              <a:t>understanding of the possible infections </a:t>
            </a:r>
            <a:r>
              <a:rPr lang="en-GB" sz="2800" b="0" dirty="0" smtClean="0"/>
              <a:t>that result from injury to a specific body site. </a:t>
            </a:r>
          </a:p>
          <a:p>
            <a:pPr marL="971550" lvl="1" indent="-514350" algn="l" rtl="0">
              <a:buClr>
                <a:srgbClr val="FF0000"/>
              </a:buClr>
              <a:buFont typeface="+mj-lt"/>
              <a:buAutoNum type="arabicPeriod"/>
            </a:pPr>
            <a:endParaRPr lang="en-GB" sz="2800" b="0" dirty="0" smtClean="0"/>
          </a:p>
          <a:p>
            <a:pPr marL="971550" lvl="1" indent="-514350" algn="l" rtl="0">
              <a:buClr>
                <a:srgbClr val="FF0000"/>
              </a:buClr>
              <a:buFont typeface="+mj-lt"/>
              <a:buAutoNum type="arabicPeriod"/>
            </a:pPr>
            <a:r>
              <a:rPr lang="en-GB" sz="2800" b="0" dirty="0" smtClean="0"/>
              <a:t>As well as the </a:t>
            </a:r>
            <a:r>
              <a:rPr lang="en-GB" sz="2800" b="1" i="1" dirty="0" smtClean="0"/>
              <a:t>possible sources </a:t>
            </a:r>
            <a:r>
              <a:rPr lang="en-GB" sz="2800" b="0" dirty="0" smtClean="0"/>
              <a:t>and </a:t>
            </a:r>
            <a:r>
              <a:rPr lang="en-GB" sz="2800" b="1" i="1" dirty="0" smtClean="0"/>
              <a:t>significance</a:t>
            </a:r>
            <a:r>
              <a:rPr lang="en-GB" sz="2800" b="0" dirty="0" smtClean="0"/>
              <a:t> of microorganisms isolated from the site of an infection. </a:t>
            </a:r>
            <a:endParaRPr lang="x-none" sz="28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5904656" cy="864096"/>
          </a:xfrm>
        </p:spPr>
        <p:txBody>
          <a:bodyPr>
            <a:normAutofit/>
          </a:bodyPr>
          <a:lstStyle/>
          <a:p>
            <a:pPr rtl="0"/>
            <a:r>
              <a:rPr lang="en-US" sz="2800" dirty="0" smtClean="0">
                <a:solidFill>
                  <a:srgbClr val="FF0000"/>
                </a:solidFill>
              </a:rPr>
              <a:t>Transient Normal Flora</a:t>
            </a:r>
            <a:endParaRPr lang="en-US" sz="2800" dirty="0">
              <a:solidFill>
                <a:srgbClr val="FF0000"/>
              </a:solidFill>
            </a:endParaRPr>
          </a:p>
        </p:txBody>
      </p:sp>
      <p:sp>
        <p:nvSpPr>
          <p:cNvPr id="3" name="Content Placeholder 2"/>
          <p:cNvSpPr>
            <a:spLocks noGrp="1"/>
          </p:cNvSpPr>
          <p:nvPr>
            <p:ph idx="1"/>
          </p:nvPr>
        </p:nvSpPr>
        <p:spPr>
          <a:xfrm>
            <a:off x="539552" y="4005064"/>
            <a:ext cx="7704856" cy="2664296"/>
          </a:xfrm>
        </p:spPr>
        <p:txBody>
          <a:bodyPr>
            <a:normAutofit fontScale="77500" lnSpcReduction="20000"/>
          </a:bodyPr>
          <a:lstStyle/>
          <a:p>
            <a:pPr marL="342900" indent="-342900">
              <a:lnSpc>
                <a:spcPct val="150000"/>
              </a:lnSpc>
              <a:buClr>
                <a:srgbClr val="FF0000"/>
              </a:buClr>
              <a:buFont typeface="Wingdings" charset="2"/>
              <a:buChar char="§"/>
            </a:pPr>
            <a:r>
              <a:rPr lang="en-US" sz="2800" dirty="0" smtClean="0">
                <a:solidFill>
                  <a:srgbClr val="00B050"/>
                </a:solidFill>
              </a:rPr>
              <a:t>Why are these microbes temporary??</a:t>
            </a:r>
          </a:p>
          <a:p>
            <a:pPr marL="457200" indent="-457200" algn="l" rtl="0">
              <a:buFont typeface="+mj-lt"/>
              <a:buAutoNum type="arabicPeriod"/>
            </a:pPr>
            <a:r>
              <a:rPr lang="en-US" sz="2400" b="0" dirty="0" smtClean="0"/>
              <a:t>They may be washed from external areas by bathing, or hand washing.</a:t>
            </a:r>
          </a:p>
          <a:p>
            <a:pPr marL="457200" indent="-457200" algn="l" rtl="0">
              <a:buFont typeface="+mj-lt"/>
              <a:buAutoNum type="arabicPeriod"/>
            </a:pPr>
            <a:r>
              <a:rPr lang="en-US" sz="2400" b="0" dirty="0" smtClean="0"/>
              <a:t>They may not be able to compete with resident normal flora.</a:t>
            </a:r>
          </a:p>
          <a:p>
            <a:pPr marL="457200" indent="-457200" algn="l" rtl="0">
              <a:buFont typeface="+mj-lt"/>
              <a:buAutoNum type="arabicPeriod"/>
            </a:pPr>
            <a:r>
              <a:rPr lang="en-US" sz="2400" b="0" dirty="0" smtClean="0"/>
              <a:t>They may be killed by substances produced by the resident normal flora.</a:t>
            </a:r>
          </a:p>
          <a:p>
            <a:pPr marL="457200" indent="-457200" algn="l" rtl="0">
              <a:buFont typeface="+mj-lt"/>
              <a:buAutoNum type="arabicPeriod"/>
            </a:pPr>
            <a:r>
              <a:rPr lang="en-US" sz="2400" b="0" dirty="0" smtClean="0"/>
              <a:t>They may not survive in the acidic or alkaline pH of the site.</a:t>
            </a:r>
          </a:p>
          <a:p>
            <a:pPr marL="457200" indent="-457200" algn="l" rtl="0">
              <a:buFont typeface="+mj-lt"/>
              <a:buAutoNum type="arabicPeriod"/>
            </a:pPr>
            <a:r>
              <a:rPr lang="en-US" sz="2400" b="0" dirty="0" smtClean="0"/>
              <a:t> They may be flushed away by body secretions like tears, sweat, oil, urine, feces,..).  </a:t>
            </a:r>
            <a:endParaRPr lang="en-US" sz="2400" b="0" dirty="0"/>
          </a:p>
        </p:txBody>
      </p:sp>
      <p:pic>
        <p:nvPicPr>
          <p:cNvPr id="4" name="Picture 7" descr="http://images.sodahead.com/polls/000025325/polls_istockphoto_2113097_hitchhiker.jpg_3611_284461.jpeg_poll_xlarge.jpe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4822"/>
          <a:stretch/>
        </p:blipFill>
        <p:spPr bwMode="auto">
          <a:xfrm>
            <a:off x="6012160" y="0"/>
            <a:ext cx="2980838" cy="3131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83568" y="1196752"/>
            <a:ext cx="5184576" cy="2599173"/>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30000"/>
              </a:lnSpc>
            </a:pPr>
            <a:r>
              <a:rPr lang="en-US" dirty="0"/>
              <a:t>Transient microbes are just passing </a:t>
            </a:r>
            <a:r>
              <a:rPr lang="en-US" dirty="0" smtClean="0"/>
              <a:t>through. </a:t>
            </a:r>
            <a:r>
              <a:rPr lang="en-US" dirty="0"/>
              <a:t>T</a:t>
            </a:r>
            <a:r>
              <a:rPr lang="en-US" dirty="0" smtClean="0"/>
              <a:t>hey are non-pathogenic or potentially pathogenic.  </a:t>
            </a:r>
            <a:r>
              <a:rPr lang="en-US" dirty="0"/>
              <a:t>Although they may attempt to colonize the same areas of the body as do resident </a:t>
            </a:r>
            <a:r>
              <a:rPr lang="en-US" dirty="0" smtClean="0"/>
              <a:t>microbial, </a:t>
            </a:r>
            <a:r>
              <a:rPr lang="en-US" dirty="0"/>
              <a:t>transients are unable to remain in the body for extended periods of time due to</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GB" b="1" dirty="0" smtClean="0">
                <a:solidFill>
                  <a:srgbClr val="FF0000"/>
                </a:solidFill>
              </a:rPr>
              <a:t>Where Can We find Normal Flora?</a:t>
            </a:r>
            <a:endParaRPr lang="ar-SA"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lnSpcReduction="10000"/>
          </a:bodyPr>
          <a:lstStyle/>
          <a:p>
            <a:pPr algn="l" rtl="0"/>
            <a:r>
              <a:rPr lang="en-GB" dirty="0" smtClean="0"/>
              <a:t>They are found in sites exposed to the outside world.</a:t>
            </a:r>
          </a:p>
          <a:p>
            <a:pPr algn="l" rtl="0"/>
            <a:endParaRPr lang="en-GB" dirty="0" smtClean="0"/>
          </a:p>
          <a:p>
            <a:pPr marL="514350" indent="-514350" algn="l" rtl="0">
              <a:buFont typeface="+mj-lt"/>
              <a:buAutoNum type="arabicPeriod"/>
            </a:pPr>
            <a:r>
              <a:rPr lang="en-GB" b="1" dirty="0" smtClean="0">
                <a:solidFill>
                  <a:srgbClr val="00B0F0"/>
                </a:solidFill>
              </a:rPr>
              <a:t>Skin</a:t>
            </a:r>
          </a:p>
          <a:p>
            <a:pPr marL="514350" indent="-514350" algn="l" rtl="0">
              <a:buFont typeface="+mj-lt"/>
              <a:buAutoNum type="arabicPeriod"/>
            </a:pPr>
            <a:r>
              <a:rPr lang="en-GB" b="1" dirty="0" smtClean="0">
                <a:solidFill>
                  <a:srgbClr val="00B0F0"/>
                </a:solidFill>
              </a:rPr>
              <a:t>Eye</a:t>
            </a:r>
          </a:p>
          <a:p>
            <a:pPr marL="514350" indent="-514350" algn="l" rtl="0">
              <a:buFont typeface="+mj-lt"/>
              <a:buAutoNum type="arabicPeriod"/>
            </a:pPr>
            <a:r>
              <a:rPr lang="en-GB" b="1" dirty="0" smtClean="0">
                <a:solidFill>
                  <a:srgbClr val="00B0F0"/>
                </a:solidFill>
              </a:rPr>
              <a:t>Mouth</a:t>
            </a:r>
          </a:p>
          <a:p>
            <a:pPr marL="514350" indent="-514350" algn="l" rtl="0">
              <a:buFont typeface="+mj-lt"/>
              <a:buAutoNum type="arabicPeriod"/>
            </a:pPr>
            <a:r>
              <a:rPr lang="en-GB" b="1" dirty="0" smtClean="0">
                <a:solidFill>
                  <a:srgbClr val="00B0F0"/>
                </a:solidFill>
              </a:rPr>
              <a:t>Upper Respiratory Tract</a:t>
            </a:r>
          </a:p>
          <a:p>
            <a:pPr marL="514350" indent="-514350" algn="l" rtl="0">
              <a:buFont typeface="+mj-lt"/>
              <a:buAutoNum type="arabicPeriod"/>
            </a:pPr>
            <a:r>
              <a:rPr lang="en-GB" b="1" dirty="0" smtClean="0">
                <a:solidFill>
                  <a:srgbClr val="00B0F0"/>
                </a:solidFill>
              </a:rPr>
              <a:t>Gastrointestinal Tract</a:t>
            </a:r>
          </a:p>
          <a:p>
            <a:pPr marL="514350" indent="-514350" algn="l" rtl="0">
              <a:buFont typeface="+mj-lt"/>
              <a:buAutoNum type="arabicPeriod"/>
            </a:pPr>
            <a:r>
              <a:rPr lang="en-GB" b="1" dirty="0" smtClean="0">
                <a:solidFill>
                  <a:srgbClr val="00B0F0"/>
                </a:solidFill>
              </a:rPr>
              <a:t>Urogenital Tract</a:t>
            </a:r>
            <a:endParaRPr lang="ar-SA" b="1" dirty="0">
              <a:solidFill>
                <a:srgbClr val="00B0F0"/>
              </a:solidFill>
            </a:endParaRPr>
          </a:p>
        </p:txBody>
      </p:sp>
      <p:pic>
        <p:nvPicPr>
          <p:cNvPr id="4" name="Picture 3"/>
          <p:cNvPicPr>
            <a:picLocks noChangeAspect="1"/>
          </p:cNvPicPr>
          <p:nvPr/>
        </p:nvPicPr>
        <p:blipFill>
          <a:blip r:embed="rId2"/>
          <a:stretch>
            <a:fillRect/>
          </a:stretch>
        </p:blipFill>
        <p:spPr>
          <a:xfrm>
            <a:off x="4999226" y="1643050"/>
            <a:ext cx="4144774" cy="4933117"/>
          </a:xfrm>
          <a:prstGeom prst="rect">
            <a:avLst/>
          </a:prstGeom>
          <a:ln w="38100" cmpd="sng">
            <a:solidFill>
              <a:srgbClr val="0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solidFill>
                  <a:srgbClr val="FF0000"/>
                </a:solidFill>
              </a:rPr>
              <a:t>SKIN</a:t>
            </a:r>
            <a:endParaRPr lang="ar-SA" b="1" dirty="0">
              <a:solidFill>
                <a:srgbClr val="FF0000"/>
              </a:solidFill>
            </a:endParaRPr>
          </a:p>
        </p:txBody>
      </p:sp>
      <p:sp>
        <p:nvSpPr>
          <p:cNvPr id="3" name="Content Placeholder 2"/>
          <p:cNvSpPr>
            <a:spLocks noGrp="1"/>
          </p:cNvSpPr>
          <p:nvPr>
            <p:ph idx="1"/>
          </p:nvPr>
        </p:nvSpPr>
        <p:spPr/>
        <p:txBody>
          <a:bodyPr/>
          <a:lstStyle/>
          <a:p>
            <a:pPr algn="l" rtl="0"/>
            <a:r>
              <a:rPr lang="en-GB" dirty="0" smtClean="0"/>
              <a:t>Skin can acquire any bacteria from the environment but it either get washed off or die </a:t>
            </a:r>
            <a:r>
              <a:rPr lang="en-GB" b="1" dirty="0" smtClean="0">
                <a:solidFill>
                  <a:srgbClr val="00B0F0"/>
                </a:solidFill>
              </a:rPr>
              <a:t>because</a:t>
            </a:r>
            <a:r>
              <a:rPr lang="en-GB" dirty="0" smtClean="0"/>
              <a:t> the skin is dry, has acidic pH, and produce sweat and oil.</a:t>
            </a:r>
          </a:p>
          <a:p>
            <a:pPr algn="l" rtl="0"/>
            <a:endParaRPr lang="en-GB" dirty="0"/>
          </a:p>
          <a:p>
            <a:pPr algn="l" rtl="0"/>
            <a:r>
              <a:rPr lang="en-GB" dirty="0" smtClean="0"/>
              <a:t>Permanent bacteria present on skin can be in any layer of the skin. </a:t>
            </a: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gure_14_01_labeled"/>
          <p:cNvPicPr>
            <a:picLocks noChangeAspect="1" noChangeArrowheads="1"/>
          </p:cNvPicPr>
          <p:nvPr/>
        </p:nvPicPr>
        <p:blipFill>
          <a:blip r:embed="rId2">
            <a:extLst>
              <a:ext uri="{28A0092B-C50C-407E-A947-70E740481C1C}">
                <a14:useLocalDpi xmlns="" xmlns:a14="http://schemas.microsoft.com/office/drawing/2010/main" val="0"/>
              </a:ext>
            </a:extLst>
          </a:blip>
          <a:srcRect b="2556"/>
          <a:stretch>
            <a:fillRect/>
          </a:stretch>
        </p:blipFill>
        <p:spPr bwMode="auto">
          <a:xfrm>
            <a:off x="755576" y="404664"/>
            <a:ext cx="7770776" cy="61872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1898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5554960" cy="975638"/>
          </a:xfrm>
        </p:spPr>
        <p:txBody>
          <a:bodyPr/>
          <a:lstStyle/>
          <a:p>
            <a:r>
              <a:rPr lang="en-GB" b="1" dirty="0" smtClean="0">
                <a:solidFill>
                  <a:srgbClr val="FF0000"/>
                </a:solidFill>
              </a:rPr>
              <a:t>SKIN normal flora</a:t>
            </a:r>
            <a:endParaRPr lang="x-none" dirty="0"/>
          </a:p>
        </p:txBody>
      </p:sp>
      <p:sp>
        <p:nvSpPr>
          <p:cNvPr id="3" name="Content Placeholder 2"/>
          <p:cNvSpPr>
            <a:spLocks noGrp="1"/>
          </p:cNvSpPr>
          <p:nvPr>
            <p:ph idx="1"/>
          </p:nvPr>
        </p:nvSpPr>
        <p:spPr>
          <a:xfrm>
            <a:off x="395536" y="1196752"/>
            <a:ext cx="7776864" cy="5472608"/>
          </a:xfrm>
        </p:spPr>
        <p:txBody>
          <a:bodyPr>
            <a:normAutofit/>
          </a:bodyPr>
          <a:lstStyle/>
          <a:p>
            <a:r>
              <a:rPr lang="en-US" b="0" dirty="0"/>
              <a:t>Most of the microbial skin inhabitants </a:t>
            </a:r>
            <a:r>
              <a:rPr lang="en-US" b="0" dirty="0" smtClean="0"/>
              <a:t>can be </a:t>
            </a:r>
            <a:r>
              <a:rPr lang="en-US" b="0" dirty="0"/>
              <a:t>categorized in three </a:t>
            </a:r>
            <a:r>
              <a:rPr lang="en-US" b="0" dirty="0" smtClean="0"/>
              <a:t>groups:</a:t>
            </a:r>
          </a:p>
          <a:p>
            <a:pPr algn="l" rtl="0"/>
            <a:r>
              <a:rPr lang="en-US" dirty="0" err="1" smtClean="0">
                <a:solidFill>
                  <a:srgbClr val="0000FF"/>
                </a:solidFill>
              </a:rPr>
              <a:t>Diptheroids</a:t>
            </a:r>
            <a:endParaRPr lang="en-US" dirty="0" smtClean="0">
              <a:solidFill>
                <a:srgbClr val="0000FF"/>
              </a:solidFill>
            </a:endParaRPr>
          </a:p>
          <a:p>
            <a:pPr algn="l" rtl="0"/>
            <a:endParaRPr lang="en-US" dirty="0">
              <a:solidFill>
                <a:srgbClr val="0000FF"/>
              </a:solidFill>
            </a:endParaRPr>
          </a:p>
          <a:p>
            <a:pPr algn="l" rtl="0"/>
            <a:r>
              <a:rPr lang="en-US" dirty="0" smtClean="0">
                <a:solidFill>
                  <a:srgbClr val="0000FF"/>
                </a:solidFill>
              </a:rPr>
              <a:t>Staphylococci</a:t>
            </a:r>
          </a:p>
          <a:p>
            <a:pPr algn="l" rtl="0"/>
            <a:endParaRPr lang="en-US" dirty="0">
              <a:solidFill>
                <a:srgbClr val="0000FF"/>
              </a:solidFill>
            </a:endParaRPr>
          </a:p>
          <a:p>
            <a:pPr algn="l" rtl="0"/>
            <a:endParaRPr lang="en-US" dirty="0" smtClean="0">
              <a:solidFill>
                <a:srgbClr val="0000FF"/>
              </a:solidFill>
            </a:endParaRPr>
          </a:p>
          <a:p>
            <a:pPr algn="l" rtl="0"/>
            <a:endParaRPr lang="en-US" dirty="0" smtClean="0">
              <a:solidFill>
                <a:srgbClr val="0000FF"/>
              </a:solidFill>
            </a:endParaRPr>
          </a:p>
          <a:p>
            <a:pPr algn="l" rtl="0"/>
            <a:r>
              <a:rPr lang="en-US" dirty="0" smtClean="0">
                <a:solidFill>
                  <a:srgbClr val="0000FF"/>
                </a:solidFill>
              </a:rPr>
              <a:t>		Yeasts/fungi</a:t>
            </a:r>
          </a:p>
          <a:p>
            <a:pPr algn="r" rtl="0"/>
            <a:endParaRPr lang="en-US" b="0" i="1" dirty="0" smtClean="0">
              <a:solidFill>
                <a:srgbClr val="00BF00"/>
              </a:solidFill>
            </a:endParaRPr>
          </a:p>
        </p:txBody>
      </p:sp>
      <p:pic>
        <p:nvPicPr>
          <p:cNvPr id="4" name="Picture 3"/>
          <p:cNvPicPr>
            <a:picLocks noChangeAspect="1"/>
          </p:cNvPicPr>
          <p:nvPr/>
        </p:nvPicPr>
        <p:blipFill>
          <a:blip r:embed="rId2"/>
          <a:stretch>
            <a:fillRect/>
          </a:stretch>
        </p:blipFill>
        <p:spPr>
          <a:xfrm>
            <a:off x="3214678" y="2428868"/>
            <a:ext cx="1296144" cy="1255779"/>
          </a:xfrm>
          <a:prstGeom prst="rect">
            <a:avLst/>
          </a:prstGeom>
        </p:spPr>
      </p:pic>
      <p:pic>
        <p:nvPicPr>
          <p:cNvPr id="5" name="Picture 4"/>
          <p:cNvPicPr>
            <a:picLocks noChangeAspect="1"/>
          </p:cNvPicPr>
          <p:nvPr/>
        </p:nvPicPr>
        <p:blipFill>
          <a:blip r:embed="rId3" cstate="print"/>
          <a:stretch>
            <a:fillRect/>
          </a:stretch>
        </p:blipFill>
        <p:spPr>
          <a:xfrm>
            <a:off x="2643174" y="4000504"/>
            <a:ext cx="1202307" cy="1129928"/>
          </a:xfrm>
          <a:prstGeom prst="rect">
            <a:avLst/>
          </a:prstGeom>
        </p:spPr>
      </p:pic>
      <p:pic>
        <p:nvPicPr>
          <p:cNvPr id="6" name="Picture 5"/>
          <p:cNvPicPr>
            <a:picLocks noChangeAspect="1"/>
          </p:cNvPicPr>
          <p:nvPr/>
        </p:nvPicPr>
        <p:blipFill>
          <a:blip r:embed="rId4"/>
          <a:stretch>
            <a:fillRect/>
          </a:stretch>
        </p:blipFill>
        <p:spPr>
          <a:xfrm>
            <a:off x="5072066" y="5072074"/>
            <a:ext cx="1837545" cy="14688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1004</Words>
  <Application>Microsoft Office PowerPoint</Application>
  <PresentationFormat>On-screen Show (4:3)</PresentationFormat>
  <Paragraphs>108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Normal Flora</vt:lpstr>
      <vt:lpstr>What is Normal Flora?</vt:lpstr>
      <vt:lpstr>Stuff about Normal Flora</vt:lpstr>
      <vt:lpstr>Why Should We Know About Normal Flora?</vt:lpstr>
      <vt:lpstr>Transient Normal Flora</vt:lpstr>
      <vt:lpstr>Where Can We find Normal Flora?</vt:lpstr>
      <vt:lpstr>SKIN</vt:lpstr>
      <vt:lpstr>Slide 8</vt:lpstr>
      <vt:lpstr>SKIN normal flora</vt:lpstr>
      <vt:lpstr>Anaerobic Bacteria: </vt:lpstr>
      <vt:lpstr>SKIN normal flora</vt:lpstr>
      <vt:lpstr>SKIN normal flora</vt:lpstr>
      <vt:lpstr>Slide 13</vt:lpstr>
      <vt:lpstr>EYE</vt:lpstr>
      <vt:lpstr>Normal Flora in the Eye</vt:lpstr>
      <vt:lpstr>Mouth and Nose</vt:lpstr>
      <vt:lpstr>Gastrointestinal Tract</vt:lpstr>
      <vt:lpstr>Normal Flora in the GIT</vt:lpstr>
      <vt:lpstr>Urogenital Tract</vt:lpstr>
      <vt:lpstr>Normal Flora in the Vagina</vt:lpstr>
      <vt:lpstr>Beneficial Functions of Normal Flora</vt:lpstr>
      <vt:lpstr>Harmful Effect of Normal Flora</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Flora</dc:title>
  <dc:creator>Windows User</dc:creator>
  <cp:lastModifiedBy>sahar</cp:lastModifiedBy>
  <cp:revision>100</cp:revision>
  <dcterms:created xsi:type="dcterms:W3CDTF">2010-04-02T18:10:16Z</dcterms:created>
  <dcterms:modified xsi:type="dcterms:W3CDTF">2013-04-21T06:49:55Z</dcterms:modified>
</cp:coreProperties>
</file>