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4" r:id="rId1"/>
  </p:sldMasterIdLst>
  <p:notesMasterIdLst>
    <p:notesMasterId r:id="rId35"/>
  </p:notesMasterIdLst>
  <p:sldIdLst>
    <p:sldId id="308" r:id="rId2"/>
    <p:sldId id="257" r:id="rId3"/>
    <p:sldId id="309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310" r:id="rId14"/>
    <p:sldId id="292" r:id="rId15"/>
    <p:sldId id="293" r:id="rId16"/>
    <p:sldId id="294" r:id="rId17"/>
    <p:sldId id="295" r:id="rId18"/>
    <p:sldId id="311" r:id="rId19"/>
    <p:sldId id="296" r:id="rId20"/>
    <p:sldId id="297" r:id="rId21"/>
    <p:sldId id="298" r:id="rId22"/>
    <p:sldId id="312" r:id="rId23"/>
    <p:sldId id="299" r:id="rId24"/>
    <p:sldId id="313" r:id="rId25"/>
    <p:sldId id="300" r:id="rId26"/>
    <p:sldId id="301" r:id="rId27"/>
    <p:sldId id="302" r:id="rId28"/>
    <p:sldId id="303" r:id="rId29"/>
    <p:sldId id="304" r:id="rId30"/>
    <p:sldId id="314" r:id="rId31"/>
    <p:sldId id="305" r:id="rId32"/>
    <p:sldId id="306" r:id="rId33"/>
    <p:sldId id="307" r:id="rId34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1FBD"/>
    <a:srgbClr val="290E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>
      <p:cViewPr varScale="1">
        <p:scale>
          <a:sx n="87" d="100"/>
          <a:sy n="87" d="100"/>
        </p:scale>
        <p:origin x="273" y="57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ACA7A42-ECE4-46D7-AE6B-3BC52CA9773E}" type="datetimeFigureOut">
              <a:rPr lang="en-US"/>
              <a:pPr>
                <a:defRPr/>
              </a:pPr>
              <a:t>8/22/2025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03CC223F-B403-4F59-AA5D-7C81B935CCD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3751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BBC694F-047B-448D-955F-0F9328F27008}" type="slidenum">
              <a:rPr lang="en-US" altLang="en-US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7646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12192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12700" y="6053139"/>
            <a:ext cx="2999317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145368" y="6043614"/>
            <a:ext cx="9046633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101600" y="6069013"/>
            <a:ext cx="27432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327B9D3-65A2-495E-855E-D10635A8202C}" type="datetime8">
              <a:rPr lang="en-US" smtClean="0"/>
              <a:t>8/22/2025 6:28 AM</a:t>
            </a:fld>
            <a:endParaRPr lang="en-US" dirty="0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781300" y="236539"/>
            <a:ext cx="782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 sz="1400"/>
            </a:lvl1pPr>
          </a:lstStyle>
          <a:p>
            <a:fld id="{CE7DE7D0-F138-4619-95FD-99DE327657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F1A33-8604-4292-8BEE-41D93E9379F6}" type="datetime8">
              <a:rPr lang="en-US" smtClean="0"/>
              <a:t>8/22/2025 6:28 AM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CC689E-3F8E-464B-8F7F-89AD7BFF7B63}" type="slidenum">
              <a:rPr lang="en-US"/>
              <a:pPr/>
              <a:t>‹#›</a:t>
            </a:fld>
            <a:endParaRPr lang="en-US" sz="140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8128001" y="0"/>
            <a:ext cx="427567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609601"/>
            <a:ext cx="2743200" cy="5516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8737600" y="6248401"/>
            <a:ext cx="2946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D8B98D-7AC4-4C8B-A251-23C1D34D7678}" type="datetime8">
              <a:rPr lang="en-US" smtClean="0"/>
              <a:t>8/22/2025 6:28 AM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1" y="6248401"/>
            <a:ext cx="743161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7"/>
            <a:ext cx="533400" cy="325967"/>
          </a:xfrm>
        </p:spPr>
        <p:txBody>
          <a:bodyPr/>
          <a:lstStyle>
            <a:lvl1pPr>
              <a:defRPr/>
            </a:lvl1pPr>
          </a:lstStyle>
          <a:p>
            <a:fld id="{8E6EA98F-4F91-49A1-B0C5-3367BBA3F5A9}" type="slidenum">
              <a:rPr lang="en-US"/>
              <a:pPr/>
              <a:t>‹#›</a:t>
            </a:fld>
            <a:endParaRPr lang="en-US" sz="140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68560-F3DC-4367-8E48-5A303AC5C25F}" type="datetime8">
              <a:rPr lang="en-US" smtClean="0"/>
              <a:t>8/22/2025 6:28 AM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EC338755-726A-418D-94A9-5D4681C835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92B17-E062-47C1-AB55-CE73DFD33E26}" type="datetime8">
              <a:rPr lang="en-US" smtClean="0"/>
              <a:t>8/22/2025 6:28 AM</a:t>
            </a:fld>
            <a:endParaRPr lang="en-US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1"/>
            <a:ext cx="17272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D30E9855-C1CE-4C95-97C9-783BACD4E5C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8139B06-1A77-44DF-A4E4-602CBBA25764}" type="datetime8">
              <a:rPr lang="en-US" smtClean="0"/>
              <a:t>8/22/2025 6:28 AM</a:t>
            </a:fld>
            <a:endParaRPr lang="en-US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81625343-08B6-4A80-8333-40A8C86154B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B755E01-FF65-4C85-9715-CFAB9E435597}" type="datetime8">
              <a:rPr lang="en-US" smtClean="0"/>
              <a:t>8/22/2025 6:28 AM</a:t>
            </a:fld>
            <a:endParaRPr lang="en-US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50963694-64BF-49C6-84BB-019A62F2988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4667A-E6BB-40E9-B915-E4B7641C60D1}" type="datetime8">
              <a:rPr lang="en-US" smtClean="0"/>
              <a:t>8/22/2025 6:28 AM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C0BF5F5C-AC1D-45FD-AE12-DC1EB7974E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414A1-E192-48F5-A2A6-4F0CFDDF182D}" type="datetime8">
              <a:rPr lang="en-US" smtClean="0"/>
              <a:t>8/22/2025 6:28 AM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 sz="1400"/>
            </a:lvl1pPr>
          </a:lstStyle>
          <a:p>
            <a:fld id="{8D0071AA-8929-40D2-99A3-5CE772B899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sm_book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033" y="1755775"/>
            <a:ext cx="2152651" cy="1689100"/>
          </a:xfrm>
          <a:prstGeom prst="rect">
            <a:avLst/>
          </a:prstGeom>
          <a:noFill/>
          <a:ln w="50800" cap="sq" cmpd="dbl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388E6-1FC0-44BB-B762-8A221AA1626F}" type="datetime8">
              <a:rPr lang="en-US" smtClean="0"/>
              <a:t>8/22/2025 6:28 AM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4048DEAA-DAB6-4063-95CE-BEE3309CD0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12700" y="4572001"/>
            <a:ext cx="12192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12699" y="4664075"/>
            <a:ext cx="1951567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059517" y="4654550"/>
            <a:ext cx="10132483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 bwMode="white">
          <a:xfrm>
            <a:off x="1930401" y="1"/>
            <a:ext cx="133351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8331200" y="6248401"/>
            <a:ext cx="3556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6C14E09-185F-4E73-B70E-2119B914E3D2}" type="datetime8">
              <a:rPr lang="en-US" smtClean="0"/>
              <a:t>8/22/2025 6:28 AM</a:t>
            </a:fld>
            <a:endParaRPr lang="en-US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1"/>
            <a:ext cx="1930400" cy="663575"/>
          </a:xfrm>
        </p:spPr>
        <p:txBody>
          <a:bodyPr/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fld id="{34B8E9D5-43B4-4E54-BCAA-A3F1F4C2A50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2133600" y="6248401"/>
            <a:ext cx="6096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alphaModFix amt="20000"/>
            <a:lum/>
          </a:blip>
          <a:srcRect/>
          <a:stretch>
            <a:fillRect l="79000" t="3000" r="1000" b="8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812800" y="228600"/>
            <a:ext cx="10871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817033" y="1600201"/>
            <a:ext cx="10871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304C6DA6-DB2F-4025-970B-344D13FCC414}" type="datetime8">
              <a:rPr lang="en-US" smtClean="0"/>
              <a:t>8/22/2025 6:28 AM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12801" y="6248401"/>
            <a:ext cx="7228417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12192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87400" y="1279525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9"/>
            <a:ext cx="711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200" b="1">
                <a:solidFill>
                  <a:schemeClr val="tx2"/>
                </a:solidFill>
              </a:defRPr>
            </a:lvl1pPr>
          </a:lstStyle>
          <a:p>
            <a:fld id="{6A81A71F-5C23-4C9E-9F79-E790C22B1B1B}" type="slidenum">
              <a:rPr lang="en-US"/>
              <a:pPr/>
              <a:t>‹#›</a:t>
            </a:fld>
            <a:endParaRPr lang="en-US" sz="140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42" r:id="rId10"/>
    <p:sldLayoutId id="2147483852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anose="020B0602020104020603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anose="020B0602020104020603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anose="020B0602020104020603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anose="020B0602020104020603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anose="020B0602020104020603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anose="020B0602020104020603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anose="020B0602020104020603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anose="020B0602020104020603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E7BC29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092A7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subTitle" idx="1"/>
          </p:nvPr>
        </p:nvSpPr>
        <p:spPr>
          <a:xfrm>
            <a:off x="2207568" y="1628801"/>
            <a:ext cx="7538328" cy="3384375"/>
          </a:xfrm>
        </p:spPr>
        <p:txBody>
          <a:bodyPr>
            <a:noAutofit/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300" dirty="0"/>
          </a:p>
          <a:p>
            <a:pPr algn="ctr" eaLnBrk="1" hangingPunct="1">
              <a:spcBef>
                <a:spcPct val="0"/>
              </a:spcBef>
            </a:pPr>
            <a:r>
              <a:rPr lang="en-US" altLang="en-US" sz="3600" b="1" dirty="0">
                <a:solidFill>
                  <a:srgbClr val="FF0000"/>
                </a:solidFill>
                <a:latin typeface="Candara" pitchFamily="34" charset="0"/>
                <a:cs typeface="Times New Roman" pitchFamily="18" charset="0"/>
              </a:rPr>
              <a:t>Fundamentals of Organic</a:t>
            </a:r>
            <a:r>
              <a:rPr lang="en-US" altLang="en-US" sz="3600" b="1" dirty="0">
                <a:solidFill>
                  <a:srgbClr val="FF0000"/>
                </a:solidFill>
                <a:latin typeface="Candara" pitchFamily="34" charset="0"/>
              </a:rPr>
              <a:t> Chemistry</a:t>
            </a:r>
          </a:p>
          <a:p>
            <a:pPr algn="ctr" eaLnBrk="1" hangingPunct="1">
              <a:spcBef>
                <a:spcPct val="0"/>
              </a:spcBef>
            </a:pPr>
            <a:r>
              <a:rPr lang="en-US" altLang="en-US" sz="3200" b="1" dirty="0">
                <a:solidFill>
                  <a:srgbClr val="0033CC"/>
                </a:solidFill>
                <a:latin typeface="Candara" pitchFamily="34" charset="0"/>
              </a:rPr>
              <a:t>CHEM 108</a:t>
            </a:r>
          </a:p>
          <a:p>
            <a:pPr algn="ctr"/>
            <a:r>
              <a:rPr lang="en-US" altLang="en-US" sz="2800" b="1" i="1">
                <a:solidFill>
                  <a:srgbClr val="00B050"/>
                </a:solidFill>
              </a:rPr>
              <a:t>King </a:t>
            </a:r>
            <a:r>
              <a:rPr lang="en-US" altLang="en-US" sz="2800" b="1" i="1" dirty="0">
                <a:solidFill>
                  <a:srgbClr val="00B050"/>
                </a:solidFill>
              </a:rPr>
              <a:t>Saud University</a:t>
            </a:r>
            <a:endParaRPr lang="en-US" altLang="en-US" sz="2800" b="1" dirty="0">
              <a:solidFill>
                <a:srgbClr val="00B050"/>
              </a:solidFill>
            </a:endParaRPr>
          </a:p>
          <a:p>
            <a:pPr algn="ctr"/>
            <a:r>
              <a:rPr lang="en-US" altLang="en-US" sz="2400" b="1" dirty="0">
                <a:solidFill>
                  <a:srgbClr val="00B050"/>
                </a:solidFill>
              </a:rPr>
              <a:t>College of Science, Chemistry Department</a:t>
            </a:r>
            <a:endParaRPr lang="en-US" altLang="en-US" sz="2400" dirty="0">
              <a:solidFill>
                <a:srgbClr val="00B050"/>
              </a:solidFill>
            </a:endParaRPr>
          </a:p>
        </p:txBody>
      </p:sp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0" y="6093296"/>
            <a:ext cx="2999656" cy="586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en-US" altLang="en-US" sz="2400" b="1" dirty="0">
                <a:solidFill>
                  <a:srgbClr val="C00000"/>
                </a:solidFill>
              </a:rPr>
              <a:t>CHEM 108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43672" y="6021288"/>
            <a:ext cx="9048328" cy="6692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2800" b="1" dirty="0">
                <a:solidFill>
                  <a:srgbClr val="FF0000"/>
                </a:solidFill>
              </a:rPr>
              <a:t>CHAPTER 7. CARBOXYLIC ACIDS AND THEIR DERIVATIVES</a:t>
            </a:r>
          </a:p>
        </p:txBody>
      </p:sp>
      <p:pic>
        <p:nvPicPr>
          <p:cNvPr id="7" name="Picture 2" descr="http://medicalcity.ksu.edu.sa/images/uploads/news/KSU_BackgroundLogo_(2).png"/>
          <p:cNvPicPr>
            <a:picLocks noChangeAspect="1" noChangeArrowheads="1"/>
          </p:cNvPicPr>
          <p:nvPr/>
        </p:nvPicPr>
        <p:blipFill>
          <a:blip r:embed="rId3" cstate="print"/>
          <a:srcRect l="16842" t="20000" r="13684" b="28000"/>
          <a:stretch>
            <a:fillRect/>
          </a:stretch>
        </p:blipFill>
        <p:spPr bwMode="auto">
          <a:xfrm>
            <a:off x="9552384" y="69802"/>
            <a:ext cx="2514600" cy="990600"/>
          </a:xfrm>
          <a:prstGeom prst="rect">
            <a:avLst/>
          </a:prstGeom>
          <a:noFill/>
          <a:effectLst>
            <a:glow rad="228600">
              <a:schemeClr val="bg1"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573081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23392" y="1539495"/>
            <a:ext cx="3096344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800" b="1" dirty="0">
                <a:solidFill>
                  <a:srgbClr val="FF0000"/>
                </a:solidFill>
                <a:cs typeface="Calibri" pitchFamily="34" charset="0"/>
              </a:rPr>
              <a:t>Solubility in water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1280584"/>
              </p:ext>
            </p:extLst>
          </p:nvPr>
        </p:nvGraphicFramePr>
        <p:xfrm>
          <a:off x="2009775" y="3645024"/>
          <a:ext cx="8947221" cy="2946647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7723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21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8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694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851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8331"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/>
                        <a:t>Solubility in H</a:t>
                      </a:r>
                      <a:r>
                        <a:rPr lang="en-US" sz="1800" baseline="-25000" dirty="0"/>
                        <a:t>2</a:t>
                      </a:r>
                      <a:r>
                        <a:rPr lang="en-US" sz="1800" dirty="0"/>
                        <a:t>O at 25</a:t>
                      </a:r>
                      <a:r>
                        <a:rPr lang="en-US" sz="1800" dirty="0">
                          <a:sym typeface="Symbol"/>
                        </a:rPr>
                        <a:t></a:t>
                      </a:r>
                      <a:r>
                        <a:rPr lang="en-US" sz="1800" dirty="0"/>
                        <a:t>C</a:t>
                      </a:r>
                      <a:endParaRPr lang="ar-S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/>
                        <a:t>b.p. </a:t>
                      </a:r>
                      <a:r>
                        <a:rPr lang="en-US" sz="1800" dirty="0">
                          <a:sym typeface="Symbol"/>
                        </a:rPr>
                        <a:t></a:t>
                      </a:r>
                      <a:r>
                        <a:rPr lang="en-US" sz="1800" dirty="0"/>
                        <a:t>C</a:t>
                      </a:r>
                      <a:endParaRPr lang="ar-S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/>
                        <a:t>Mol. Wt.</a:t>
                      </a:r>
                      <a:endParaRPr lang="ar-S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/>
                        <a:t>Name</a:t>
                      </a:r>
                      <a:endParaRPr lang="ar-S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/>
                        <a:t>Structure</a:t>
                      </a:r>
                      <a:endParaRPr lang="ar-SA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4579">
                <a:tc>
                  <a:txBody>
                    <a:bodyPr/>
                    <a:lstStyle/>
                    <a:p>
                      <a:pPr algn="l" rtl="0"/>
                      <a:r>
                        <a:rPr lang="en-US" sz="1800" dirty="0"/>
                        <a:t>Very soluble</a:t>
                      </a:r>
                    </a:p>
                    <a:p>
                      <a:pPr algn="l" rtl="0"/>
                      <a:r>
                        <a:rPr lang="en-US" sz="1800" dirty="0"/>
                        <a:t>Very soluble</a:t>
                      </a:r>
                      <a:endParaRPr lang="ar-S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/>
                        <a:t>100</a:t>
                      </a:r>
                    </a:p>
                    <a:p>
                      <a:pPr algn="ctr" rtl="0"/>
                      <a:r>
                        <a:rPr lang="en-US" sz="1800" dirty="0"/>
                        <a:t>78</a:t>
                      </a:r>
                      <a:endParaRPr lang="ar-S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/>
                        <a:t>46</a:t>
                      </a:r>
                    </a:p>
                    <a:p>
                      <a:pPr algn="ctr" rtl="0"/>
                      <a:r>
                        <a:rPr lang="en-US" sz="1800" dirty="0"/>
                        <a:t>46</a:t>
                      </a:r>
                      <a:endParaRPr lang="ar-S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dirty="0"/>
                        <a:t>Formic acid</a:t>
                      </a:r>
                    </a:p>
                    <a:p>
                      <a:pPr algn="l" rtl="0"/>
                      <a:r>
                        <a:rPr lang="en-US" sz="1800" dirty="0"/>
                        <a:t>Ethyl alcohol</a:t>
                      </a:r>
                      <a:endParaRPr lang="ar-S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dirty="0"/>
                        <a:t>HCOOH</a:t>
                      </a:r>
                    </a:p>
                    <a:p>
                      <a:pPr algn="l" rtl="0"/>
                      <a:r>
                        <a:rPr lang="en-US" sz="1800" dirty="0"/>
                        <a:t>CH</a:t>
                      </a:r>
                      <a:r>
                        <a:rPr lang="en-US" sz="1800" baseline="-25000" dirty="0"/>
                        <a:t>3</a:t>
                      </a:r>
                      <a:r>
                        <a:rPr lang="en-US" sz="1800" dirty="0"/>
                        <a:t>CH</a:t>
                      </a:r>
                      <a:r>
                        <a:rPr lang="en-US" sz="1800" baseline="-25000" dirty="0"/>
                        <a:t>2</a:t>
                      </a:r>
                      <a:r>
                        <a:rPr lang="en-US" sz="1800" dirty="0"/>
                        <a:t>OH</a:t>
                      </a:r>
                      <a:endParaRPr lang="ar-SA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4579">
                <a:tc>
                  <a:txBody>
                    <a:bodyPr/>
                    <a:lstStyle/>
                    <a:p>
                      <a:pPr algn="l" rtl="0"/>
                      <a:r>
                        <a:rPr lang="en-US" sz="1800" dirty="0"/>
                        <a:t>Very soluble</a:t>
                      </a:r>
                    </a:p>
                    <a:p>
                      <a:pPr algn="l" rtl="0"/>
                      <a:r>
                        <a:rPr lang="en-US" sz="1800" dirty="0"/>
                        <a:t>Very soluble</a:t>
                      </a:r>
                      <a:endParaRPr lang="ar-S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/>
                        <a:t>118</a:t>
                      </a:r>
                    </a:p>
                    <a:p>
                      <a:pPr algn="ctr" rtl="0"/>
                      <a:r>
                        <a:rPr lang="en-US" sz="1800" dirty="0"/>
                        <a:t>97</a:t>
                      </a:r>
                      <a:endParaRPr lang="ar-S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/>
                        <a:t>60</a:t>
                      </a:r>
                    </a:p>
                    <a:p>
                      <a:pPr algn="ctr" rtl="0"/>
                      <a:r>
                        <a:rPr lang="en-US" sz="1800" dirty="0"/>
                        <a:t>60</a:t>
                      </a:r>
                      <a:endParaRPr lang="ar-S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dirty="0"/>
                        <a:t>Acetic acid</a:t>
                      </a:r>
                    </a:p>
                    <a:p>
                      <a:pPr algn="l" rtl="0"/>
                      <a:r>
                        <a:rPr lang="en-US" sz="1800" i="1" dirty="0"/>
                        <a:t>n</a:t>
                      </a:r>
                      <a:r>
                        <a:rPr lang="en-US" sz="1800" dirty="0"/>
                        <a:t>-</a:t>
                      </a:r>
                      <a:r>
                        <a:rPr lang="en-US" sz="1800" dirty="0" err="1"/>
                        <a:t>Propyl</a:t>
                      </a:r>
                      <a:r>
                        <a:rPr lang="en-US" sz="1800" dirty="0"/>
                        <a:t> alcohol</a:t>
                      </a:r>
                      <a:endParaRPr lang="ar-S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dirty="0"/>
                        <a:t>CH</a:t>
                      </a:r>
                      <a:r>
                        <a:rPr lang="en-US" sz="1800" baseline="-25000" dirty="0"/>
                        <a:t>3</a:t>
                      </a:r>
                      <a:r>
                        <a:rPr lang="en-US" sz="1800" dirty="0"/>
                        <a:t>COOH</a:t>
                      </a:r>
                    </a:p>
                    <a:p>
                      <a:pPr algn="l" rtl="0"/>
                      <a:r>
                        <a:rPr lang="en-US" sz="1800" dirty="0"/>
                        <a:t>CH</a:t>
                      </a:r>
                      <a:r>
                        <a:rPr lang="en-US" sz="1800" baseline="-25000" dirty="0"/>
                        <a:t>3</a:t>
                      </a:r>
                      <a:r>
                        <a:rPr lang="en-US" sz="1800" dirty="0"/>
                        <a:t>CH</a:t>
                      </a:r>
                      <a:r>
                        <a:rPr lang="en-US" sz="1800" baseline="-25000" dirty="0"/>
                        <a:t>2</a:t>
                      </a:r>
                      <a:r>
                        <a:rPr lang="en-US" sz="1800" dirty="0"/>
                        <a:t>CH</a:t>
                      </a:r>
                      <a:r>
                        <a:rPr lang="en-US" sz="1800" baseline="-25000" dirty="0"/>
                        <a:t>2</a:t>
                      </a:r>
                      <a:r>
                        <a:rPr lang="en-US" sz="1800" dirty="0"/>
                        <a:t>OH</a:t>
                      </a:r>
                      <a:endParaRPr lang="ar-SA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4579">
                <a:tc>
                  <a:txBody>
                    <a:bodyPr/>
                    <a:lstStyle/>
                    <a:p>
                      <a:pPr algn="l" rtl="0"/>
                      <a:r>
                        <a:rPr lang="en-US" sz="1800" dirty="0"/>
                        <a:t>4.0 g/100 g H</a:t>
                      </a:r>
                      <a:r>
                        <a:rPr lang="en-US" sz="1800" baseline="-25000" dirty="0"/>
                        <a:t>2</a:t>
                      </a:r>
                      <a:r>
                        <a:rPr lang="en-US" sz="1800" dirty="0"/>
                        <a:t>O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0.6 g/100 g H</a:t>
                      </a:r>
                      <a:r>
                        <a:rPr lang="en-US" sz="1800" baseline="-25000" dirty="0"/>
                        <a:t>2</a:t>
                      </a:r>
                      <a:r>
                        <a:rPr lang="en-US" sz="1800" dirty="0"/>
                        <a:t>O</a:t>
                      </a:r>
                      <a:endParaRPr lang="ar-S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/>
                        <a:t>187</a:t>
                      </a:r>
                    </a:p>
                    <a:p>
                      <a:pPr algn="ctr" rtl="0"/>
                      <a:r>
                        <a:rPr lang="en-US" sz="1800" dirty="0"/>
                        <a:t>156</a:t>
                      </a:r>
                      <a:endParaRPr lang="ar-S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/>
                        <a:t>102</a:t>
                      </a:r>
                    </a:p>
                    <a:p>
                      <a:pPr algn="ctr" rtl="0"/>
                      <a:r>
                        <a:rPr lang="en-US" sz="1800" dirty="0"/>
                        <a:t>102</a:t>
                      </a:r>
                      <a:endParaRPr lang="ar-S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dirty="0" err="1"/>
                        <a:t>Valeric</a:t>
                      </a:r>
                      <a:r>
                        <a:rPr lang="en-US" sz="1800" dirty="0"/>
                        <a:t> acid</a:t>
                      </a:r>
                    </a:p>
                    <a:p>
                      <a:pPr algn="l" rtl="0"/>
                      <a:r>
                        <a:rPr lang="en-US" sz="1800" i="1" dirty="0"/>
                        <a:t>n</a:t>
                      </a:r>
                      <a:r>
                        <a:rPr lang="en-US" sz="1800" dirty="0"/>
                        <a:t>-</a:t>
                      </a:r>
                      <a:r>
                        <a:rPr lang="en-US" sz="1800" dirty="0" err="1"/>
                        <a:t>Hexyl</a:t>
                      </a:r>
                      <a:r>
                        <a:rPr lang="en-US" sz="1800" dirty="0"/>
                        <a:t> alcohol</a:t>
                      </a:r>
                      <a:endParaRPr lang="ar-S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dirty="0"/>
                        <a:t>CH</a:t>
                      </a:r>
                      <a:r>
                        <a:rPr lang="en-US" sz="1800" baseline="-25000" dirty="0"/>
                        <a:t>3</a:t>
                      </a:r>
                      <a:r>
                        <a:rPr lang="en-US" sz="1800" dirty="0"/>
                        <a:t>(CH</a:t>
                      </a:r>
                      <a:r>
                        <a:rPr lang="en-US" sz="1800" baseline="-25000" dirty="0"/>
                        <a:t>2</a:t>
                      </a:r>
                      <a:r>
                        <a:rPr lang="en-US" sz="1800" dirty="0"/>
                        <a:t>)</a:t>
                      </a:r>
                      <a:r>
                        <a:rPr lang="en-US" sz="1800" baseline="-25000" dirty="0"/>
                        <a:t>3</a:t>
                      </a:r>
                      <a:r>
                        <a:rPr lang="en-US" sz="1800" dirty="0"/>
                        <a:t>COOH</a:t>
                      </a:r>
                    </a:p>
                    <a:p>
                      <a:pPr algn="l" rtl="0"/>
                      <a:r>
                        <a:rPr lang="en-US" sz="1800" dirty="0"/>
                        <a:t>CH</a:t>
                      </a:r>
                      <a:r>
                        <a:rPr lang="en-US" sz="1800" baseline="-25000" dirty="0"/>
                        <a:t>3</a:t>
                      </a:r>
                      <a:r>
                        <a:rPr lang="en-US" sz="1800" dirty="0"/>
                        <a:t>(CH</a:t>
                      </a:r>
                      <a:r>
                        <a:rPr lang="en-US" sz="1800" baseline="-25000" dirty="0"/>
                        <a:t>2</a:t>
                      </a:r>
                      <a:r>
                        <a:rPr lang="en-US" sz="1800" dirty="0"/>
                        <a:t>)</a:t>
                      </a:r>
                      <a:r>
                        <a:rPr lang="en-US" sz="1800" baseline="-25000" dirty="0"/>
                        <a:t>4</a:t>
                      </a:r>
                      <a:r>
                        <a:rPr lang="en-US" sz="1800" dirty="0"/>
                        <a:t>CH2OH</a:t>
                      </a:r>
                      <a:endParaRPr lang="ar-SA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4579">
                <a:tc>
                  <a:txBody>
                    <a:bodyPr/>
                    <a:lstStyle/>
                    <a:p>
                      <a:pPr algn="l" rtl="0"/>
                      <a:r>
                        <a:rPr lang="en-US" sz="1800" dirty="0"/>
                        <a:t>Insoluble</a:t>
                      </a:r>
                    </a:p>
                    <a:p>
                      <a:pPr algn="l" rtl="0"/>
                      <a:r>
                        <a:rPr lang="en-US" sz="1800" dirty="0"/>
                        <a:t>Insoluble</a:t>
                      </a:r>
                      <a:endParaRPr lang="ar-S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/>
                        <a:t>250</a:t>
                      </a:r>
                    </a:p>
                    <a:p>
                      <a:pPr algn="ctr" rtl="0"/>
                      <a:r>
                        <a:rPr lang="en-US" sz="1800" dirty="0"/>
                        <a:t>250</a:t>
                      </a:r>
                      <a:endParaRPr lang="ar-S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/>
                        <a:t>122</a:t>
                      </a:r>
                    </a:p>
                    <a:p>
                      <a:pPr algn="ctr" rtl="0"/>
                      <a:r>
                        <a:rPr lang="en-US" sz="1800" dirty="0"/>
                        <a:t>122</a:t>
                      </a:r>
                      <a:endParaRPr lang="ar-S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dirty="0"/>
                        <a:t>Benzoic acid</a:t>
                      </a:r>
                    </a:p>
                    <a:p>
                      <a:pPr algn="l" rtl="0"/>
                      <a:r>
                        <a:rPr lang="en-US" sz="1800" dirty="0"/>
                        <a:t>3-Phenylethanol</a:t>
                      </a:r>
                      <a:endParaRPr lang="ar-S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dirty="0"/>
                        <a:t>Ph-COOH</a:t>
                      </a:r>
                    </a:p>
                    <a:p>
                      <a:pPr algn="l" rtl="0"/>
                      <a:r>
                        <a:rPr lang="en-US" sz="1800" dirty="0"/>
                        <a:t>Ph-CH</a:t>
                      </a:r>
                      <a:r>
                        <a:rPr lang="en-US" sz="1800" baseline="-25000" dirty="0"/>
                        <a:t>2</a:t>
                      </a:r>
                      <a:r>
                        <a:rPr lang="en-US" sz="1800" dirty="0"/>
                        <a:t>CH</a:t>
                      </a:r>
                      <a:r>
                        <a:rPr lang="en-US" sz="1800" baseline="-25000" dirty="0"/>
                        <a:t>2</a:t>
                      </a:r>
                      <a:r>
                        <a:rPr lang="en-US" sz="1800" dirty="0"/>
                        <a:t>OH</a:t>
                      </a:r>
                      <a:endParaRPr lang="ar-SA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 bwMode="auto">
          <a:xfrm>
            <a:off x="2009775" y="115888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Physical Properties of Acids</a:t>
            </a:r>
          </a:p>
        </p:txBody>
      </p:sp>
      <p:sp>
        <p:nvSpPr>
          <p:cNvPr id="7" name="Rectangle 6"/>
          <p:cNvSpPr/>
          <p:nvPr/>
        </p:nvSpPr>
        <p:spPr>
          <a:xfrm>
            <a:off x="623392" y="1994064"/>
            <a:ext cx="111612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algn="just">
              <a:defRPr/>
            </a:pPr>
            <a:r>
              <a:rPr lang="en-US" sz="2400" dirty="0">
                <a:solidFill>
                  <a:srgbClr val="00B050"/>
                </a:solidFill>
                <a:cs typeface="Calibri" pitchFamily="34" charset="0"/>
              </a:rPr>
              <a:t>Hydrogen bonding </a:t>
            </a:r>
            <a:r>
              <a:rPr lang="en-US" sz="2400" dirty="0">
                <a:cs typeface="Calibri" pitchFamily="34" charset="0"/>
              </a:rPr>
              <a:t>also explains the water solubility of the lower molecular weight carboxylic acids.</a:t>
            </a:r>
          </a:p>
          <a:p>
            <a:pPr marL="684213" indent="-342900" algn="just">
              <a:buFont typeface="Wingdings" panose="05000000000000000000" pitchFamily="2" charset="2"/>
              <a:buChar char="§"/>
              <a:defRPr/>
            </a:pPr>
            <a:r>
              <a:rPr lang="en-US" sz="2400" dirty="0"/>
              <a:t>The </a:t>
            </a:r>
            <a:r>
              <a:rPr lang="en-US" sz="2400" dirty="0">
                <a:solidFill>
                  <a:srgbClr val="FF0000"/>
                </a:solidFill>
              </a:rPr>
              <a:t>first four aliphatic acids </a:t>
            </a:r>
            <a:r>
              <a:rPr lang="en-US" sz="2400" dirty="0"/>
              <a:t>(formic through butyric) are </a:t>
            </a:r>
            <a:r>
              <a:rPr lang="en-US" sz="2400" dirty="0">
                <a:solidFill>
                  <a:srgbClr val="FF0000"/>
                </a:solidFill>
              </a:rPr>
              <a:t>completely miscible in water</a:t>
            </a:r>
            <a:r>
              <a:rPr lang="en-US" sz="2400" dirty="0"/>
              <a:t>.</a:t>
            </a:r>
          </a:p>
          <a:p>
            <a:pPr marL="684213" indent="-342900" algn="just"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srgbClr val="FF0000"/>
                </a:solidFill>
              </a:rPr>
              <a:t>Aromatic acids are insoluble in water</a:t>
            </a:r>
            <a:r>
              <a:rPr lang="en-US" sz="2400" dirty="0"/>
              <a:t>.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71589"/>
            <a:ext cx="711200" cy="244475"/>
          </a:xfrm>
        </p:spPr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23392" y="1508185"/>
            <a:ext cx="1094521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rgbClr val="FF0000"/>
                </a:solidFill>
                <a:ea typeface="Calibri" pitchFamily="34" charset="0"/>
                <a:cs typeface="Calibri" pitchFamily="34" charset="0"/>
              </a:rPr>
              <a:t>Carboxylic acids </a:t>
            </a:r>
            <a:r>
              <a:rPr lang="en-US" sz="2400" dirty="0">
                <a:ea typeface="Calibri" pitchFamily="34" charset="0"/>
                <a:cs typeface="Calibri" pitchFamily="34" charset="0"/>
              </a:rPr>
              <a:t>(RCOOH) dissociate in water, yielding a carboxylate anion (RCOO</a:t>
            </a:r>
            <a:r>
              <a:rPr lang="en-US" sz="2400" baseline="30000" dirty="0">
                <a:ea typeface="Calibri" pitchFamily="34" charset="0"/>
                <a:cs typeface="Calibri" pitchFamily="34" charset="0"/>
              </a:rPr>
              <a:t>-</a:t>
            </a:r>
            <a:r>
              <a:rPr lang="en-US" sz="2400" dirty="0">
                <a:ea typeface="Calibri" pitchFamily="34" charset="0"/>
                <a:cs typeface="Calibri" pitchFamily="34" charset="0"/>
              </a:rPr>
              <a:t>) and hydronium ion.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23392" y="3501008"/>
            <a:ext cx="11377264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800" b="1" u="sng" dirty="0">
                <a:solidFill>
                  <a:srgbClr val="290EB2"/>
                </a:solidFill>
                <a:ea typeface="Calibri" pitchFamily="34" charset="0"/>
                <a:cs typeface="Calibri" pitchFamily="34" charset="0"/>
              </a:rPr>
              <a:t>Why carboxylic acids are more acidic than alcohols?</a:t>
            </a:r>
          </a:p>
          <a:p>
            <a:pPr marL="576263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200" dirty="0">
                <a:ea typeface="Calibri" pitchFamily="34" charset="0"/>
                <a:cs typeface="Calibri" pitchFamily="34" charset="0"/>
              </a:rPr>
              <a:t>In </a:t>
            </a:r>
            <a:r>
              <a:rPr lang="en-US" sz="2200" dirty="0" err="1">
                <a:solidFill>
                  <a:srgbClr val="00B050"/>
                </a:solidFill>
                <a:ea typeface="Calibri" pitchFamily="34" charset="0"/>
                <a:cs typeface="Calibri" pitchFamily="34" charset="0"/>
              </a:rPr>
              <a:t>ethoxide</a:t>
            </a:r>
            <a:r>
              <a:rPr lang="en-US" sz="2200" dirty="0">
                <a:solidFill>
                  <a:srgbClr val="00B050"/>
                </a:solidFill>
                <a:ea typeface="Calibri" pitchFamily="34" charset="0"/>
                <a:cs typeface="Calibri" pitchFamily="34" charset="0"/>
              </a:rPr>
              <a:t> ion</a:t>
            </a:r>
            <a:r>
              <a:rPr lang="en-US" sz="2200" dirty="0">
                <a:ea typeface="Calibri" pitchFamily="34" charset="0"/>
                <a:cs typeface="Calibri" pitchFamily="34" charset="0"/>
              </a:rPr>
              <a:t>, the negative charge is localized on a single oxygen atom.</a:t>
            </a:r>
          </a:p>
          <a:p>
            <a:pPr marL="576263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200" dirty="0">
                <a:ea typeface="Calibri" pitchFamily="34" charset="0"/>
                <a:cs typeface="Calibri" pitchFamily="34" charset="0"/>
              </a:rPr>
              <a:t>In </a:t>
            </a:r>
            <a:r>
              <a:rPr lang="en-US" sz="2200" dirty="0">
                <a:solidFill>
                  <a:srgbClr val="00B050"/>
                </a:solidFill>
                <a:ea typeface="Calibri" pitchFamily="34" charset="0"/>
                <a:cs typeface="Calibri" pitchFamily="34" charset="0"/>
              </a:rPr>
              <a:t>acetate ion</a:t>
            </a:r>
            <a:r>
              <a:rPr lang="en-US" sz="2200" dirty="0">
                <a:ea typeface="Calibri" pitchFamily="34" charset="0"/>
                <a:cs typeface="Calibri" pitchFamily="34" charset="0"/>
              </a:rPr>
              <a:t>, on the other hand, the negative charge can be delocalized through </a:t>
            </a:r>
            <a:r>
              <a:rPr lang="en-US" sz="2200" dirty="0">
                <a:solidFill>
                  <a:srgbClr val="00B050"/>
                </a:solidFill>
                <a:ea typeface="Calibri" pitchFamily="34" charset="0"/>
                <a:cs typeface="Calibri" pitchFamily="34" charset="0"/>
              </a:rPr>
              <a:t>resonance</a:t>
            </a:r>
            <a:r>
              <a:rPr lang="en-US" sz="2200" dirty="0">
                <a:ea typeface="Calibri" pitchFamily="34" charset="0"/>
                <a:cs typeface="Calibri" pitchFamily="34" charset="0"/>
              </a:rPr>
              <a:t>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16241" t="39752" r="19909" b="5440"/>
          <a:stretch/>
        </p:blipFill>
        <p:spPr bwMode="auto">
          <a:xfrm>
            <a:off x="4007769" y="2276872"/>
            <a:ext cx="3960440" cy="89882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 cstate="print"/>
          <a:srcRect l="3549" t="33835" r="6407" b="8710"/>
          <a:stretch/>
        </p:blipFill>
        <p:spPr bwMode="auto">
          <a:xfrm>
            <a:off x="5663952" y="5213650"/>
            <a:ext cx="5519167" cy="1030583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4" cstate="print"/>
          <a:srcRect b="62113"/>
          <a:stretch/>
        </p:blipFill>
        <p:spPr bwMode="auto">
          <a:xfrm>
            <a:off x="1415480" y="4855225"/>
            <a:ext cx="3338377" cy="77391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2009775" y="115888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Acid Strength and Structure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4" cstate="print"/>
          <a:srcRect t="47595" b="3466"/>
          <a:stretch/>
        </p:blipFill>
        <p:spPr bwMode="auto">
          <a:xfrm>
            <a:off x="1487488" y="5709534"/>
            <a:ext cx="3047336" cy="91252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71589"/>
            <a:ext cx="711200" cy="244475"/>
          </a:xfrm>
        </p:spPr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t>11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45668" y="1537628"/>
            <a:ext cx="74785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290EB2"/>
                </a:solidFill>
                <a:ea typeface="Calibri" pitchFamily="34" charset="0"/>
                <a:cs typeface="Calibri" pitchFamily="34" charset="0"/>
              </a:rPr>
              <a:t>Effect of Structure on Acidity; the Inductive Effect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623392" y="2031231"/>
            <a:ext cx="109452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400" dirty="0"/>
              <a:t>Acidities can vary depending on what other groups are attached to the molecule.</a:t>
            </a:r>
          </a:p>
        </p:txBody>
      </p:sp>
      <p:sp>
        <p:nvSpPr>
          <p:cNvPr id="6" name="Rectangle 5"/>
          <p:cNvSpPr/>
          <p:nvPr/>
        </p:nvSpPr>
        <p:spPr>
          <a:xfrm>
            <a:off x="623392" y="2651428"/>
            <a:ext cx="109452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  <a:defRPr/>
            </a:pPr>
            <a:r>
              <a:rPr lang="en-US" sz="2400" dirty="0"/>
              <a:t>Recall that </a:t>
            </a:r>
            <a:r>
              <a:rPr lang="en-US" sz="2400" i="1" dirty="0">
                <a:solidFill>
                  <a:srgbClr val="00B050"/>
                </a:solidFill>
              </a:rPr>
              <a:t>electron-withdrawing groups (-I) enhance acidity</a:t>
            </a:r>
            <a:r>
              <a:rPr lang="en-US" sz="2400" i="1" dirty="0"/>
              <a:t>, and </a:t>
            </a:r>
            <a:r>
              <a:rPr lang="en-US" sz="2400" i="1" dirty="0">
                <a:solidFill>
                  <a:srgbClr val="00B050"/>
                </a:solidFill>
              </a:rPr>
              <a:t>electron-releasing groups (+I) reduce acidity</a:t>
            </a:r>
            <a:r>
              <a:rPr lang="en-US" sz="2400" dirty="0"/>
              <a:t>.</a:t>
            </a:r>
          </a:p>
          <a:p>
            <a:pPr marL="346075" algn="just">
              <a:tabLst>
                <a:tab pos="7777163" algn="l"/>
              </a:tabLst>
              <a:defRPr/>
            </a:pPr>
            <a:r>
              <a:rPr lang="en-US" sz="2400" i="1" dirty="0"/>
              <a:t>This effect relays charge through bonds, by displacing bonding electrons toward electronegative atoms, or away from electropositive atoms.</a:t>
            </a:r>
          </a:p>
        </p:txBody>
      </p:sp>
      <p:pic>
        <p:nvPicPr>
          <p:cNvPr id="24584" name="Picture 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3632" y="4509120"/>
            <a:ext cx="6567130" cy="1262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2009775" y="115888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Acid Strength and Structure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71589"/>
            <a:ext cx="711200" cy="244475"/>
          </a:xfrm>
        </p:spPr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1" dirty="0">
                <a:solidFill>
                  <a:srgbClr val="FFFFFF"/>
                </a:solidFill>
                <a:latin typeface="Tw Cen MT" pitchFamily="34" charset="0"/>
              </a:rPr>
              <a:t>12</a:t>
            </a:r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4580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49185" y="2132856"/>
            <a:ext cx="10916600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sz="2400" b="1" dirty="0">
                <a:solidFill>
                  <a:srgbClr val="00B050"/>
                </a:solidFill>
              </a:rPr>
              <a:t>Formic acid is a substantially stronger acid than acetic acid.</a:t>
            </a:r>
          </a:p>
          <a:p>
            <a:pPr marL="347663" algn="just">
              <a:spcAft>
                <a:spcPts val="600"/>
              </a:spcAft>
              <a:defRPr/>
            </a:pPr>
            <a:r>
              <a:rPr lang="en-US" sz="2400" i="1" dirty="0"/>
              <a:t>This suggests that the methyl group is more electron-releasing (hence anion-destabilizing and acidity-reducing) than hydrogen.</a:t>
            </a:r>
          </a:p>
        </p:txBody>
      </p:sp>
      <p:pic>
        <p:nvPicPr>
          <p:cNvPr id="24583" name="Picture 3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 l="1341" t="23805" r="1018" b="19890"/>
          <a:stretch>
            <a:fillRect/>
          </a:stretch>
        </p:blipFill>
        <p:spPr bwMode="auto">
          <a:xfrm>
            <a:off x="2274495" y="3526425"/>
            <a:ext cx="7699941" cy="570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2009775" y="115888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Acid Strength and Structure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651858" y="4437112"/>
            <a:ext cx="109452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rgbClr val="00B050"/>
                </a:solidFill>
              </a:rPr>
              <a:t>Example: </a:t>
            </a:r>
            <a:r>
              <a:rPr lang="en-US" sz="2400" dirty="0"/>
              <a:t>acetic acid with those of mono-, di-, and </a:t>
            </a:r>
            <a:r>
              <a:rPr lang="en-US" sz="2400" dirty="0" err="1"/>
              <a:t>trichloroacetic</a:t>
            </a:r>
            <a:r>
              <a:rPr lang="en-US" sz="2400" dirty="0"/>
              <a:t> acids.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019370" y="4837281"/>
            <a:ext cx="92530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400" i="1" dirty="0"/>
              <a:t>Comparison of acid strengths of acetic Acid and chlorinated acetic acids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 t="22255" r="7323"/>
          <a:stretch>
            <a:fillRect/>
          </a:stretch>
        </p:blipFill>
        <p:spPr bwMode="auto">
          <a:xfrm>
            <a:off x="2423592" y="5517232"/>
            <a:ext cx="7272808" cy="578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45668" y="1537628"/>
            <a:ext cx="74785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290EB2"/>
                </a:solidFill>
                <a:ea typeface="Calibri" pitchFamily="34" charset="0"/>
                <a:cs typeface="Calibri" pitchFamily="34" charset="0"/>
              </a:rPr>
              <a:t>Effect of Structure on Acidity; the Inductive Effect</a:t>
            </a:r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71589"/>
            <a:ext cx="711200" cy="244475"/>
          </a:xfrm>
        </p:spPr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2397310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407368" y="3645024"/>
            <a:ext cx="113884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i="1" dirty="0"/>
              <a:t>The more chlorines, the greater the effect and the greater the strength of the acid.</a:t>
            </a:r>
          </a:p>
        </p:txBody>
      </p:sp>
      <p:pic>
        <p:nvPicPr>
          <p:cNvPr id="25606" name="Picture 2"/>
          <p:cNvPicPr>
            <a:picLocks noChangeAspect="1" noChangeArrowheads="1"/>
          </p:cNvPicPr>
          <p:nvPr/>
        </p:nvPicPr>
        <p:blipFill>
          <a:blip r:embed="rId2" cstate="print"/>
          <a:srcRect t="13374" r="2138" b="9599"/>
          <a:stretch>
            <a:fillRect/>
          </a:stretch>
        </p:blipFill>
        <p:spPr bwMode="auto">
          <a:xfrm>
            <a:off x="2495600" y="2147676"/>
            <a:ext cx="7136096" cy="1277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23392" y="4404060"/>
            <a:ext cx="109452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rgbClr val="00B050"/>
                </a:solidFill>
              </a:rPr>
              <a:t>Comparison of acid strengths </a:t>
            </a:r>
            <a:r>
              <a:rPr lang="en-US" sz="2400" dirty="0"/>
              <a:t>of butyric acid and the </a:t>
            </a:r>
            <a:r>
              <a:rPr lang="en-US" sz="2400" dirty="0" err="1"/>
              <a:t>monochlorinated</a:t>
            </a:r>
            <a:r>
              <a:rPr lang="en-US" sz="2400" dirty="0"/>
              <a:t> acids.</a:t>
            </a:r>
          </a:p>
        </p:txBody>
      </p:sp>
      <p:pic>
        <p:nvPicPr>
          <p:cNvPr id="25610" name="Picture 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95600" y="5085184"/>
            <a:ext cx="7785646" cy="933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 txBox="1">
            <a:spLocks/>
          </p:cNvSpPr>
          <p:nvPr/>
        </p:nvSpPr>
        <p:spPr bwMode="auto">
          <a:xfrm>
            <a:off x="2009775" y="115888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Acid Strength and Structure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45668" y="1537628"/>
            <a:ext cx="74785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290EB2"/>
                </a:solidFill>
                <a:ea typeface="Calibri" pitchFamily="34" charset="0"/>
                <a:cs typeface="Calibri" pitchFamily="34" charset="0"/>
              </a:rPr>
              <a:t>Effect of Structure on Acidity; the Inductive Effect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71589"/>
            <a:ext cx="711200" cy="244475"/>
          </a:xfrm>
        </p:spPr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1" dirty="0">
                <a:solidFill>
                  <a:srgbClr val="FFFFFF"/>
                </a:solidFill>
                <a:latin typeface="Tw Cen MT" pitchFamily="34" charset="0"/>
              </a:rPr>
              <a:t>1</a:t>
            </a: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69782" y="1556792"/>
            <a:ext cx="105927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400" b="1" dirty="0"/>
              <a:t>The reaction requires either acid or base.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69782" y="1988840"/>
            <a:ext cx="108988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0B050"/>
                </a:solidFill>
              </a:rPr>
              <a:t>In acid</a:t>
            </a:r>
            <a:r>
              <a:rPr lang="en-US" sz="2400" b="1" dirty="0"/>
              <a:t>, </a:t>
            </a:r>
            <a:r>
              <a:rPr lang="en-US" sz="2400" dirty="0"/>
              <a:t>the nitrogen atom of the cyanide is converted to an ammonium ion.</a:t>
            </a:r>
          </a:p>
        </p:txBody>
      </p:sp>
      <p:pic>
        <p:nvPicPr>
          <p:cNvPr id="26631" name="Picture 2"/>
          <p:cNvPicPr>
            <a:picLocks noChangeAspect="1" noChangeArrowheads="1"/>
          </p:cNvPicPr>
          <p:nvPr/>
        </p:nvPicPr>
        <p:blipFill>
          <a:blip r:embed="rId2" cstate="print"/>
          <a:srcRect l="14697" t="25319" r="23260" b="55547"/>
          <a:stretch>
            <a:fillRect/>
          </a:stretch>
        </p:blipFill>
        <p:spPr bwMode="auto">
          <a:xfrm>
            <a:off x="3863752" y="2369687"/>
            <a:ext cx="4728936" cy="1025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69782" y="3573016"/>
            <a:ext cx="1097083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0B050"/>
                </a:solidFill>
              </a:rPr>
              <a:t>In base</a:t>
            </a:r>
            <a:r>
              <a:rPr lang="en-US" sz="2400" b="1" dirty="0"/>
              <a:t>, </a:t>
            </a:r>
            <a:r>
              <a:rPr lang="en-US" sz="2400" dirty="0"/>
              <a:t>the nitrogen atom is converted to ammonia and the organic product is the carboxylate salt, which must be neutralized in a separate step to give the acid.</a:t>
            </a:r>
          </a:p>
        </p:txBody>
      </p:sp>
      <p:pic>
        <p:nvPicPr>
          <p:cNvPr id="26633" name="Picture 3"/>
          <p:cNvPicPr>
            <a:picLocks noChangeAspect="1" noChangeArrowheads="1"/>
          </p:cNvPicPr>
          <p:nvPr/>
        </p:nvPicPr>
        <p:blipFill>
          <a:blip r:embed="rId3" cstate="print"/>
          <a:srcRect t="15703" r="3912" b="17081"/>
          <a:stretch>
            <a:fillRect/>
          </a:stretch>
        </p:blipFill>
        <p:spPr bwMode="auto">
          <a:xfrm>
            <a:off x="3503712" y="5961168"/>
            <a:ext cx="6235824" cy="69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69782" y="5301208"/>
            <a:ext cx="108988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rgbClr val="290EB2"/>
                </a:solidFill>
              </a:rPr>
              <a:t>Alkyl cyanides </a:t>
            </a:r>
            <a:r>
              <a:rPr lang="en-US" sz="2400" dirty="0"/>
              <a:t>are generally made from the corresponding alkyl halide.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837890" y="4384615"/>
            <a:ext cx="5007457" cy="935991"/>
            <a:chOff x="838200" y="4767638"/>
            <a:chExt cx="5256322" cy="890330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44339" t="81232" r="39977" b="6847"/>
            <a:stretch/>
          </p:blipFill>
          <p:spPr bwMode="auto">
            <a:xfrm>
              <a:off x="5086410" y="4767638"/>
              <a:ext cx="1008112" cy="5389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" name="Group 1"/>
            <p:cNvGrpSpPr/>
            <p:nvPr/>
          </p:nvGrpSpPr>
          <p:grpSpPr>
            <a:xfrm>
              <a:off x="838200" y="4767638"/>
              <a:ext cx="4381872" cy="890330"/>
              <a:chOff x="838200" y="4767638"/>
              <a:chExt cx="4261803" cy="890330"/>
            </a:xfrm>
          </p:grpSpPr>
          <p:pic>
            <p:nvPicPr>
              <p:cNvPr id="26630" name="Picture 2"/>
              <p:cNvPicPr>
                <a:picLocks noChangeAspect="1" noChangeArrowheads="1"/>
              </p:cNvPicPr>
              <p:nvPr/>
            </p:nvPicPr>
            <p:blipFill rotWithShape="1">
              <a:blip r:embed="rId2" cstate="print"/>
              <a:srcRect l="16051" t="57761" r="24573" b="27585"/>
              <a:stretch/>
            </p:blipFill>
            <p:spPr bwMode="auto">
              <a:xfrm>
                <a:off x="838200" y="4817615"/>
                <a:ext cx="3816350" cy="6625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" name="Picture 2"/>
              <p:cNvPicPr>
                <a:picLocks noChangeAspect="1" noChangeArrowheads="1"/>
              </p:cNvPicPr>
              <p:nvPr/>
            </p:nvPicPr>
            <p:blipFill rotWithShape="1">
              <a:blip r:embed="rId2" cstate="print"/>
              <a:srcRect l="44339" t="74958" r="46896" b="18671"/>
              <a:stretch/>
            </p:blipFill>
            <p:spPr bwMode="auto">
              <a:xfrm rot="16200000">
                <a:off x="4674291" y="5232256"/>
                <a:ext cx="563395" cy="2880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2"/>
              <p:cNvPicPr>
                <a:picLocks noChangeAspect="1" noChangeArrowheads="1"/>
              </p:cNvPicPr>
              <p:nvPr/>
            </p:nvPicPr>
            <p:blipFill rotWithShape="1">
              <a:blip r:embed="rId2" cstate="print"/>
              <a:srcRect l="52181" t="71988" r="44458" b="19237"/>
              <a:stretch/>
            </p:blipFill>
            <p:spPr bwMode="auto">
              <a:xfrm>
                <a:off x="4841180" y="4767638"/>
                <a:ext cx="216024" cy="3967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6" name="Rectangle 15"/>
          <p:cNvSpPr/>
          <p:nvPr/>
        </p:nvSpPr>
        <p:spPr>
          <a:xfrm>
            <a:off x="119336" y="692696"/>
            <a:ext cx="5472608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1313" indent="-341313" algn="just">
              <a:defRPr/>
            </a:pPr>
            <a:r>
              <a:rPr lang="en-US" sz="2800" b="1" dirty="0">
                <a:solidFill>
                  <a:srgbClr val="290EB2"/>
                </a:solidFill>
                <a:latin typeface="+mj-lt"/>
                <a:cs typeface="Arial" pitchFamily="34" charset="0"/>
              </a:rPr>
              <a:t>1) Hydrolysis of Cyanides (Nitriles)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7069385" y="116632"/>
            <a:ext cx="5291311" cy="720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+mj-lt"/>
              </a:rPr>
              <a:t>Preparation of Acids</a:t>
            </a:r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71589"/>
            <a:ext cx="711200" cy="244475"/>
          </a:xfrm>
        </p:spPr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t>15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3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1" grpId="0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35360" y="1628800"/>
            <a:ext cx="1144927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rgbClr val="FF0000"/>
                </a:solidFill>
              </a:rPr>
              <a:t>Grignard reagents </a:t>
            </a:r>
            <a:r>
              <a:rPr lang="en-US" sz="2400" dirty="0"/>
              <a:t>add to the carbonyl group of carbon dioxide to give acids, after protonation of the intermediate carboxylate salt with a mineral acid like aqueous </a:t>
            </a:r>
            <a:r>
              <a:rPr lang="en-US" sz="2400" dirty="0" err="1"/>
              <a:t>HCl</a:t>
            </a:r>
            <a:r>
              <a:rPr lang="en-US" sz="2400" dirty="0"/>
              <a:t>.</a:t>
            </a:r>
          </a:p>
        </p:txBody>
      </p:sp>
      <p:pic>
        <p:nvPicPr>
          <p:cNvPr id="27653" name="Picture 2"/>
          <p:cNvPicPr>
            <a:picLocks noChangeAspect="1" noChangeArrowheads="1"/>
          </p:cNvPicPr>
          <p:nvPr/>
        </p:nvPicPr>
        <p:blipFill>
          <a:blip r:embed="rId2" cstate="print"/>
          <a:srcRect l="15948" t="41592" r="15535" b="32291"/>
          <a:stretch>
            <a:fillRect/>
          </a:stretch>
        </p:blipFill>
        <p:spPr bwMode="auto">
          <a:xfrm>
            <a:off x="4007768" y="3369588"/>
            <a:ext cx="5058156" cy="101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35360" y="2492896"/>
            <a:ext cx="1144927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400" b="1" dirty="0"/>
              <a:t>The </a:t>
            </a:r>
            <a:r>
              <a:rPr lang="en-US" sz="2400" b="1" dirty="0">
                <a:solidFill>
                  <a:srgbClr val="FF0000"/>
                </a:solidFill>
              </a:rPr>
              <a:t>acid obtained has one more carbon atom </a:t>
            </a:r>
            <a:r>
              <a:rPr lang="en-US" sz="2400" b="1" dirty="0"/>
              <a:t>(</a:t>
            </a:r>
            <a:r>
              <a:rPr lang="en-US" sz="2400" i="1" dirty="0"/>
              <a:t>the reaction provides a way to increase the length of a carbon chain</a:t>
            </a:r>
            <a:r>
              <a:rPr lang="en-US" sz="2400" dirty="0"/>
              <a:t>).</a:t>
            </a:r>
          </a:p>
        </p:txBody>
      </p:sp>
      <p:pic>
        <p:nvPicPr>
          <p:cNvPr id="27655" name="Picture 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3552" y="5085184"/>
            <a:ext cx="8568952" cy="1139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119336" y="260648"/>
            <a:ext cx="7056784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1313" indent="-341313" algn="just">
              <a:defRPr/>
            </a:pPr>
            <a:r>
              <a:rPr lang="en-US" sz="2800" b="1" dirty="0">
                <a:solidFill>
                  <a:srgbClr val="290EB2"/>
                </a:solidFill>
                <a:latin typeface="+mj-lt"/>
                <a:cs typeface="Arial" pitchFamily="34" charset="0"/>
              </a:rPr>
              <a:t>2) Reaction of Grignard Reagents with Carbon Dioxide (Carbonation of Grignard Reagent) 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7069385" y="116632"/>
            <a:ext cx="5291311" cy="720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+mj-lt"/>
              </a:rPr>
              <a:t>Preparation of Acids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71589"/>
            <a:ext cx="711200" cy="244475"/>
          </a:xfrm>
        </p:spPr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t>16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171429" y="681227"/>
            <a:ext cx="6048672" cy="5232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290EB2"/>
                </a:solidFill>
              </a:rPr>
              <a:t>1) Reactions with Bases: Salt Formation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38628" y="1745986"/>
            <a:ext cx="1092997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400" b="1" dirty="0"/>
              <a:t>Carboxylic acids, when treated with a strong base, form </a:t>
            </a:r>
            <a:r>
              <a:rPr lang="en-US" sz="2400" b="1" dirty="0">
                <a:solidFill>
                  <a:srgbClr val="00B050"/>
                </a:solidFill>
              </a:rPr>
              <a:t>carboxylate salts</a:t>
            </a:r>
            <a:r>
              <a:rPr lang="en-US" sz="2400" b="1" dirty="0"/>
              <a:t>.</a:t>
            </a:r>
          </a:p>
        </p:txBody>
      </p:sp>
      <p:pic>
        <p:nvPicPr>
          <p:cNvPr id="28677" name="Picture 2"/>
          <p:cNvPicPr>
            <a:picLocks noChangeAspect="1" noChangeArrowheads="1"/>
          </p:cNvPicPr>
          <p:nvPr/>
        </p:nvPicPr>
        <p:blipFill>
          <a:blip r:embed="rId2" cstate="print"/>
          <a:srcRect l="18773" t="18236" r="20781" b="58224"/>
          <a:stretch>
            <a:fillRect/>
          </a:stretch>
        </p:blipFill>
        <p:spPr bwMode="auto">
          <a:xfrm>
            <a:off x="4079775" y="2312381"/>
            <a:ext cx="4828835" cy="1164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8785" y="5036706"/>
            <a:ext cx="4612811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1" name="Picture 3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9696" y="3933056"/>
            <a:ext cx="6216680" cy="67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 txBox="1">
            <a:spLocks/>
          </p:cNvSpPr>
          <p:nvPr/>
        </p:nvSpPr>
        <p:spPr bwMode="auto">
          <a:xfrm>
            <a:off x="7548761" y="229243"/>
            <a:ext cx="4643239" cy="57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Reactions of Acids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71589"/>
            <a:ext cx="711200" cy="244475"/>
          </a:xfrm>
        </p:spPr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t>17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5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animBg="1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171429" y="681227"/>
            <a:ext cx="6048672" cy="5232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290EB2"/>
                </a:solidFill>
              </a:rPr>
              <a:t>1) Reactions with Bases: Salt Formation</a:t>
            </a:r>
          </a:p>
        </p:txBody>
      </p:sp>
      <p:pic>
        <p:nvPicPr>
          <p:cNvPr id="28679" name="Picture 8" descr="http://www2.ups.edu/courses/organicchemlab/c250lab.10/aqsolubility3.gif"/>
          <p:cNvPicPr>
            <a:picLocks noChangeAspect="1" noChangeArrowheads="1"/>
          </p:cNvPicPr>
          <p:nvPr/>
        </p:nvPicPr>
        <p:blipFill>
          <a:blip r:embed="rId2" cstate="print"/>
          <a:srcRect l="6972" t="61754" r="31224"/>
          <a:stretch>
            <a:fillRect/>
          </a:stretch>
        </p:blipFill>
        <p:spPr bwMode="auto">
          <a:xfrm>
            <a:off x="4871864" y="2276872"/>
            <a:ext cx="3407880" cy="1101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983432" y="1671191"/>
            <a:ext cx="17666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00B050"/>
                </a:solidFill>
              </a:rPr>
              <a:t>- Examples.</a:t>
            </a:r>
          </a:p>
        </p:txBody>
      </p:sp>
      <p:pic>
        <p:nvPicPr>
          <p:cNvPr id="28682" name="Picture 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51784" y="3933056"/>
            <a:ext cx="4753752" cy="704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 txBox="1">
            <a:spLocks/>
          </p:cNvSpPr>
          <p:nvPr/>
        </p:nvSpPr>
        <p:spPr bwMode="auto">
          <a:xfrm>
            <a:off x="7548761" y="229243"/>
            <a:ext cx="4643239" cy="57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Reactions of Acids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71589"/>
            <a:ext cx="711200" cy="244475"/>
          </a:xfrm>
        </p:spPr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754296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95554" y="1707845"/>
            <a:ext cx="5040560" cy="564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39105" y="2564904"/>
            <a:ext cx="4169774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71429" y="681227"/>
            <a:ext cx="5852563" cy="5232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290EB2"/>
                </a:solidFill>
              </a:rPr>
              <a:t>2) Nucleophilic Substitution Reactions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7548761" y="229243"/>
            <a:ext cx="4643239" cy="57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Reactions of Acids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71589"/>
            <a:ext cx="711200" cy="244475"/>
          </a:xfrm>
        </p:spPr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t>19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2994025" y="448042"/>
            <a:ext cx="6065490" cy="630833"/>
          </a:xfrm>
        </p:spPr>
        <p:txBody>
          <a:bodyPr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Structure of Carboxylic Acids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 cstate="print"/>
          <a:srcRect t="53236" b="3709"/>
          <a:stretch>
            <a:fillRect/>
          </a:stretch>
        </p:blipFill>
        <p:spPr bwMode="auto">
          <a:xfrm>
            <a:off x="2135560" y="4077072"/>
            <a:ext cx="8260479" cy="1359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ctangle 7"/>
          <p:cNvSpPr>
            <a:spLocks noChangeArrowheads="1"/>
          </p:cNvSpPr>
          <p:nvPr/>
        </p:nvSpPr>
        <p:spPr bwMode="auto">
          <a:xfrm>
            <a:off x="623391" y="1484784"/>
            <a:ext cx="10945216" cy="586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b="1" dirty="0"/>
              <a:t>The functional group common to all carboxylic acids is the </a:t>
            </a:r>
            <a:r>
              <a:rPr lang="en-US" sz="2400" b="1" u="sng" dirty="0">
                <a:solidFill>
                  <a:srgbClr val="290EB2"/>
                </a:solidFill>
              </a:rPr>
              <a:t>carboxyl group</a:t>
            </a:r>
            <a:r>
              <a:rPr lang="en-US" sz="2400" b="1" dirty="0"/>
              <a:t>.</a:t>
            </a:r>
          </a:p>
        </p:txBody>
      </p:sp>
      <p:sp>
        <p:nvSpPr>
          <p:cNvPr id="15365" name="Rectangle 8"/>
          <p:cNvSpPr>
            <a:spLocks noChangeArrowheads="1"/>
          </p:cNvSpPr>
          <p:nvPr/>
        </p:nvSpPr>
        <p:spPr bwMode="auto">
          <a:xfrm>
            <a:off x="623392" y="2648215"/>
            <a:ext cx="10945215" cy="114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b="1" dirty="0"/>
              <a:t>The </a:t>
            </a:r>
            <a:r>
              <a:rPr lang="en-US" sz="2400" b="1" dirty="0">
                <a:solidFill>
                  <a:srgbClr val="290EB2"/>
                </a:solidFill>
              </a:rPr>
              <a:t>general formula for a carboxylic acid </a:t>
            </a:r>
            <a:r>
              <a:rPr lang="en-US" sz="2400" b="1" dirty="0"/>
              <a:t>can be written in expanded or abbreviated forms.</a:t>
            </a:r>
          </a:p>
        </p:txBody>
      </p:sp>
      <p:sp>
        <p:nvSpPr>
          <p:cNvPr id="15366" name="Rectangle 9"/>
          <p:cNvSpPr>
            <a:spLocks noChangeArrowheads="1"/>
          </p:cNvSpPr>
          <p:nvPr/>
        </p:nvSpPr>
        <p:spPr bwMode="auto">
          <a:xfrm>
            <a:off x="1052647" y="2019242"/>
            <a:ext cx="9075801" cy="54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i="1" dirty="0"/>
              <a:t>The name is a contraction of the parts: the </a:t>
            </a:r>
            <a:r>
              <a:rPr lang="en-US" sz="2200" i="1" dirty="0">
                <a:solidFill>
                  <a:srgbClr val="00B050"/>
                </a:solidFill>
              </a:rPr>
              <a:t>carbonyl</a:t>
            </a:r>
            <a:r>
              <a:rPr lang="en-US" sz="2200" i="1" dirty="0"/>
              <a:t> and </a:t>
            </a:r>
            <a:r>
              <a:rPr lang="en-US" sz="2200" i="1" dirty="0">
                <a:solidFill>
                  <a:srgbClr val="00B050"/>
                </a:solidFill>
              </a:rPr>
              <a:t>hydroxyl </a:t>
            </a:r>
            <a:r>
              <a:rPr lang="en-US" sz="2200" i="1" dirty="0"/>
              <a:t>groups. 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71589"/>
            <a:ext cx="711200" cy="244475"/>
          </a:xfrm>
        </p:spPr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DA1AE6-0086-42E5-B4BF-BE7C713E24B0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  <p:bldP spid="15365" grpId="0"/>
      <p:bldP spid="1536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23392" y="1520826"/>
            <a:ext cx="1094521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rgbClr val="00B050"/>
                </a:solidFill>
              </a:rPr>
              <a:t>Carboxylic acid derivatives </a:t>
            </a:r>
            <a:r>
              <a:rPr lang="en-US" sz="2400" dirty="0"/>
              <a:t>are compounds in which the hydroxyl part of the carboxyl group is replaced by various other groups.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23392" y="3645024"/>
            <a:ext cx="662473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400" dirty="0"/>
              <a:t>All acid derivatives can be hydrolyzed to the corresponding carboxylic acid.</a:t>
            </a:r>
          </a:p>
        </p:txBody>
      </p:sp>
      <p:pic>
        <p:nvPicPr>
          <p:cNvPr id="30725" name="Picture 2"/>
          <p:cNvPicPr>
            <a:picLocks noChangeAspect="1" noChangeArrowheads="1"/>
          </p:cNvPicPr>
          <p:nvPr/>
        </p:nvPicPr>
        <p:blipFill>
          <a:blip r:embed="rId2" cstate="print"/>
          <a:srcRect l="1395" t="7793" r="4276" b="19481"/>
          <a:stretch>
            <a:fillRect/>
          </a:stretch>
        </p:blipFill>
        <p:spPr bwMode="auto">
          <a:xfrm>
            <a:off x="3215680" y="2399689"/>
            <a:ext cx="6428713" cy="801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5"/>
          <p:cNvPicPr>
            <a:picLocks noChangeAspect="1" noChangeArrowheads="1"/>
          </p:cNvPicPr>
          <p:nvPr/>
        </p:nvPicPr>
        <p:blipFill>
          <a:blip r:embed="rId3" cstate="print"/>
          <a:srcRect t="8298" r="51350"/>
          <a:stretch>
            <a:fillRect/>
          </a:stretch>
        </p:blipFill>
        <p:spPr bwMode="auto">
          <a:xfrm>
            <a:off x="7680176" y="3429000"/>
            <a:ext cx="4252838" cy="3288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2009775" y="115888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Carboxylic Acid Derivatives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71589"/>
            <a:ext cx="711200" cy="244475"/>
          </a:xfrm>
        </p:spPr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DA1AE6-0086-42E5-B4BF-BE7C713E24B0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23392" y="2132856"/>
            <a:ext cx="109452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FF0000"/>
                </a:solidFill>
              </a:rPr>
              <a:t>Acyl chlorides </a:t>
            </a:r>
            <a:r>
              <a:rPr lang="en-US" sz="2400" dirty="0"/>
              <a:t>have the general formula </a:t>
            </a:r>
            <a:r>
              <a:rPr lang="en-US" sz="2400" dirty="0" err="1"/>
              <a:t>RCOCl</a:t>
            </a:r>
            <a:r>
              <a:rPr lang="en-US" sz="2400" dirty="0"/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623392" y="3136527"/>
            <a:ext cx="10945216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sz="2400" b="1" dirty="0">
                <a:solidFill>
                  <a:srgbClr val="131FBD"/>
                </a:solidFill>
              </a:rPr>
              <a:t>Nomenclature:</a:t>
            </a:r>
          </a:p>
          <a:p>
            <a:pPr marL="347663" algn="just">
              <a:spcAft>
                <a:spcPts val="600"/>
              </a:spcAft>
              <a:defRPr/>
            </a:pPr>
            <a:r>
              <a:rPr lang="en-US" sz="2400" dirty="0">
                <a:solidFill>
                  <a:srgbClr val="FF0000"/>
                </a:solidFill>
              </a:rPr>
              <a:t>Acyl chlorides, or acid chlorides</a:t>
            </a:r>
            <a:r>
              <a:rPr lang="en-US" sz="2400" dirty="0"/>
              <a:t>, are named by replacing the </a:t>
            </a:r>
            <a:r>
              <a:rPr lang="en-US" sz="2400" i="1" u="sng" dirty="0">
                <a:solidFill>
                  <a:srgbClr val="00B050"/>
                </a:solidFill>
              </a:rPr>
              <a:t>-ic acid </a:t>
            </a:r>
            <a:r>
              <a:rPr lang="en-US" sz="2400" dirty="0"/>
              <a:t>ending of the parent acid by </a:t>
            </a:r>
            <a:r>
              <a:rPr lang="en-US" sz="2400" i="1" u="sng" dirty="0">
                <a:solidFill>
                  <a:srgbClr val="00B050"/>
                </a:solidFill>
              </a:rPr>
              <a:t>-</a:t>
            </a:r>
            <a:r>
              <a:rPr lang="en-US" sz="2400" i="1" u="sng" dirty="0" err="1">
                <a:solidFill>
                  <a:srgbClr val="00B050"/>
                </a:solidFill>
              </a:rPr>
              <a:t>yl</a:t>
            </a:r>
            <a:r>
              <a:rPr lang="en-US" sz="2400" i="1" u="sng" dirty="0">
                <a:solidFill>
                  <a:srgbClr val="00B050"/>
                </a:solidFill>
              </a:rPr>
              <a:t> chloride</a:t>
            </a:r>
            <a:r>
              <a:rPr lang="en-US" sz="2400" i="1" dirty="0"/>
              <a:t>.</a:t>
            </a:r>
            <a:endParaRPr lang="en-US" sz="2400" dirty="0"/>
          </a:p>
        </p:txBody>
      </p:sp>
      <p:grpSp>
        <p:nvGrpSpPr>
          <p:cNvPr id="31750" name="Group 9"/>
          <p:cNvGrpSpPr>
            <a:grpSpLocks/>
          </p:cNvGrpSpPr>
          <p:nvPr/>
        </p:nvGrpSpPr>
        <p:grpSpPr bwMode="auto">
          <a:xfrm>
            <a:off x="4583832" y="4581128"/>
            <a:ext cx="2736304" cy="1080120"/>
            <a:chOff x="2819400" y="4698568"/>
            <a:chExt cx="2369478" cy="847436"/>
          </a:xfrm>
        </p:grpSpPr>
        <p:pic>
          <p:nvPicPr>
            <p:cNvPr id="3175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r="76111" b="12560"/>
            <a:stretch>
              <a:fillRect/>
            </a:stretch>
          </p:blipFill>
          <p:spPr bwMode="auto">
            <a:xfrm>
              <a:off x="4253696" y="4767408"/>
              <a:ext cx="935182" cy="691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56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t="7990" r="73399" b="8266"/>
            <a:stretch>
              <a:fillRect/>
            </a:stretch>
          </p:blipFill>
          <p:spPr bwMode="auto">
            <a:xfrm>
              <a:off x="2819400" y="4698568"/>
              <a:ext cx="1238799" cy="847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23392" y="2583983"/>
            <a:ext cx="109452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FF0000"/>
                </a:solidFill>
              </a:rPr>
              <a:t>Acyl chlorides </a:t>
            </a:r>
            <a:r>
              <a:rPr lang="en-US" sz="2400" dirty="0"/>
              <a:t>are more common and less expensive than bromides or iodides. 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2009775" y="115888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Carboxylic Acid Derivatives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623392" y="1556792"/>
            <a:ext cx="2232247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290EB2"/>
                </a:solidFill>
              </a:rPr>
              <a:t>Acid Chloride</a:t>
            </a: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71589"/>
            <a:ext cx="711200" cy="244475"/>
          </a:xfrm>
        </p:spPr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DA1AE6-0086-42E5-B4BF-BE7C713E24B0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2" name="Picture 13"/>
          <p:cNvPicPr>
            <a:picLocks noChangeAspect="1" noChangeArrowheads="1"/>
          </p:cNvPicPr>
          <p:nvPr/>
        </p:nvPicPr>
        <p:blipFill>
          <a:blip r:embed="rId2" cstate="print"/>
          <a:srcRect l="6616" t="3333" r="8481" b="75252"/>
          <a:stretch>
            <a:fillRect/>
          </a:stretch>
        </p:blipFill>
        <p:spPr bwMode="auto">
          <a:xfrm>
            <a:off x="3791744" y="3577659"/>
            <a:ext cx="4968552" cy="680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623392" y="2228671"/>
            <a:ext cx="109452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  <a:defRPr/>
            </a:pPr>
            <a:r>
              <a:rPr lang="en-US" sz="2400" b="1" dirty="0">
                <a:solidFill>
                  <a:srgbClr val="FF0000"/>
                </a:solidFill>
              </a:rPr>
              <a:t>Preparation:</a:t>
            </a:r>
          </a:p>
          <a:p>
            <a:pPr marL="347663" algn="just">
              <a:defRPr/>
            </a:pPr>
            <a:r>
              <a:rPr lang="en-US" sz="2400" dirty="0"/>
              <a:t>They can be prepared from acids by reaction with thionyl chloride or phosphorous pentachloride.</a:t>
            </a:r>
          </a:p>
        </p:txBody>
      </p:sp>
      <p:pic>
        <p:nvPicPr>
          <p:cNvPr id="31754" name="Picture 15"/>
          <p:cNvPicPr>
            <a:picLocks noChangeAspect="1" noChangeArrowheads="1"/>
          </p:cNvPicPr>
          <p:nvPr/>
        </p:nvPicPr>
        <p:blipFill>
          <a:blip r:embed="rId2" cstate="print"/>
          <a:srcRect l="5025" t="74043" r="5246" b="3734"/>
          <a:stretch>
            <a:fillRect/>
          </a:stretch>
        </p:blipFill>
        <p:spPr bwMode="auto">
          <a:xfrm>
            <a:off x="3575720" y="4558388"/>
            <a:ext cx="5572749" cy="74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le 1"/>
          <p:cNvSpPr txBox="1">
            <a:spLocks/>
          </p:cNvSpPr>
          <p:nvPr/>
        </p:nvSpPr>
        <p:spPr bwMode="auto">
          <a:xfrm>
            <a:off x="2009775" y="115888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Carboxylic Acid Derivatives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623392" y="1556792"/>
            <a:ext cx="2232247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290EB2"/>
                </a:solidFill>
              </a:rPr>
              <a:t>Acid Chloride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71589"/>
            <a:ext cx="711200" cy="244475"/>
          </a:xfrm>
        </p:spPr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DA1AE6-0086-42E5-B4BF-BE7C713E24B0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r>
              <a:rPr lang="en-US" altLang="en-US" b="1" dirty="0">
                <a:solidFill>
                  <a:srgbClr val="FFFFFF"/>
                </a:solidFill>
                <a:latin typeface="Tw Cen MT" pitchFamily="34" charset="0"/>
              </a:rPr>
              <a:t>2</a:t>
            </a:r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8398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9" dur="5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23392" y="2031231"/>
            <a:ext cx="109452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FF0000"/>
                </a:solidFill>
              </a:rPr>
              <a:t>Reactions: </a:t>
            </a:r>
            <a:r>
              <a:rPr lang="en-US" sz="2400" i="1" dirty="0"/>
              <a:t>They can react rapidly with most nucleophile</a:t>
            </a:r>
            <a:r>
              <a:rPr lang="en-US" sz="2400" dirty="0"/>
              <a:t>.</a:t>
            </a:r>
          </a:p>
        </p:txBody>
      </p:sp>
      <p:pic>
        <p:nvPicPr>
          <p:cNvPr id="32777" name="Picture 2"/>
          <p:cNvPicPr>
            <a:picLocks noChangeAspect="1" noChangeArrowheads="1"/>
          </p:cNvPicPr>
          <p:nvPr/>
        </p:nvPicPr>
        <p:blipFill>
          <a:blip r:embed="rId2" cstate="print"/>
          <a:srcRect l="2219" t="4288" r="2304"/>
          <a:stretch>
            <a:fillRect/>
          </a:stretch>
        </p:blipFill>
        <p:spPr bwMode="auto">
          <a:xfrm>
            <a:off x="3647728" y="2780928"/>
            <a:ext cx="4581270" cy="2471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2009775" y="115888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Carboxylic Acid Derivatives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23392" y="1556792"/>
            <a:ext cx="2232247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290EB2"/>
                </a:solidFill>
              </a:rPr>
              <a:t>Acid Chloride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71589"/>
            <a:ext cx="711200" cy="244475"/>
          </a:xfrm>
        </p:spPr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DA1AE6-0086-42E5-B4BF-BE7C713E24B0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5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Rectangle 8"/>
          <p:cNvSpPr>
            <a:spLocks noChangeArrowheads="1"/>
          </p:cNvSpPr>
          <p:nvPr/>
        </p:nvSpPr>
        <p:spPr bwMode="auto">
          <a:xfrm>
            <a:off x="623393" y="2247255"/>
            <a:ext cx="28598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FF0000"/>
                </a:solidFill>
              </a:rPr>
              <a:t>Examples:</a:t>
            </a:r>
          </a:p>
        </p:txBody>
      </p:sp>
      <p:pic>
        <p:nvPicPr>
          <p:cNvPr id="3277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2126" t="4028" r="5368" b="15789"/>
          <a:stretch/>
        </p:blipFill>
        <p:spPr bwMode="auto">
          <a:xfrm>
            <a:off x="4097478" y="5341319"/>
            <a:ext cx="4752528" cy="83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3"/>
          <p:cNvPicPr>
            <a:picLocks noChangeAspect="1" noChangeArrowheads="1"/>
          </p:cNvPicPr>
          <p:nvPr/>
        </p:nvPicPr>
        <p:blipFill rotWithShape="1">
          <a:blip r:embed="rId3" cstate="print"/>
          <a:srcRect t="5886" r="703" b="10355"/>
          <a:stretch/>
        </p:blipFill>
        <p:spPr bwMode="auto">
          <a:xfrm>
            <a:off x="3935760" y="3933056"/>
            <a:ext cx="5186897" cy="94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6" name="Picture 4"/>
          <p:cNvPicPr>
            <a:picLocks noChangeAspect="1" noChangeArrowheads="1"/>
          </p:cNvPicPr>
          <p:nvPr/>
        </p:nvPicPr>
        <p:blipFill rotWithShape="1">
          <a:blip r:embed="rId4" cstate="print"/>
          <a:srcRect l="1515" t="7019" r="2415" b="8479"/>
          <a:stretch/>
        </p:blipFill>
        <p:spPr bwMode="auto">
          <a:xfrm>
            <a:off x="3884815" y="2564904"/>
            <a:ext cx="4968552" cy="949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2009775" y="115888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Carboxylic Acid Derivatives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623392" y="1556792"/>
            <a:ext cx="2232247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290EB2"/>
                </a:solidFill>
              </a:rPr>
              <a:t>Acid Chloride</a:t>
            </a:r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71589"/>
            <a:ext cx="711200" cy="244475"/>
          </a:xfrm>
        </p:spPr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DA1AE6-0086-42E5-B4BF-BE7C713E24B0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155664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23392" y="1988840"/>
            <a:ext cx="1094521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FF0000"/>
                </a:solidFill>
              </a:rPr>
              <a:t>Esters</a:t>
            </a:r>
            <a:r>
              <a:rPr lang="en-US" sz="2400" b="1" dirty="0"/>
              <a:t> </a:t>
            </a:r>
            <a:r>
              <a:rPr lang="en-US" sz="2400" dirty="0"/>
              <a:t>are derived from acids by replacing the –OH group by an –OR group and have the general formula R</a:t>
            </a:r>
            <a:r>
              <a:rPr lang="en-US" sz="2400" baseline="30000" dirty="0"/>
              <a:t>/</a:t>
            </a:r>
            <a:r>
              <a:rPr lang="en-US" sz="2400" dirty="0"/>
              <a:t>COOR.</a:t>
            </a:r>
          </a:p>
        </p:txBody>
      </p:sp>
      <p:sp>
        <p:nvSpPr>
          <p:cNvPr id="6" name="Rectangle 5"/>
          <p:cNvSpPr/>
          <p:nvPr/>
        </p:nvSpPr>
        <p:spPr>
          <a:xfrm>
            <a:off x="623392" y="2924944"/>
            <a:ext cx="109452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  <a:defRPr/>
            </a:pPr>
            <a:r>
              <a:rPr lang="en-US" sz="2400" b="1" dirty="0">
                <a:solidFill>
                  <a:srgbClr val="FF0000"/>
                </a:solidFill>
              </a:rPr>
              <a:t>Nomenclature:</a:t>
            </a:r>
          </a:p>
          <a:p>
            <a:pPr marL="396875" indent="-285750" algn="just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They are named in a manner analogous to carboxylic acid salts.</a:t>
            </a:r>
          </a:p>
          <a:p>
            <a:pPr marL="396875" indent="-285750" algn="just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The </a:t>
            </a:r>
            <a:r>
              <a:rPr lang="en-US" sz="2400" dirty="0">
                <a:solidFill>
                  <a:srgbClr val="00B050"/>
                </a:solidFill>
              </a:rPr>
              <a:t>R part of the –OR group is name first</a:t>
            </a:r>
            <a:r>
              <a:rPr lang="en-US" sz="2400" dirty="0"/>
              <a:t>, followed by the name of the acid, with the </a:t>
            </a:r>
            <a:r>
              <a:rPr lang="en-US" sz="2400" i="1" u="sng" dirty="0">
                <a:solidFill>
                  <a:srgbClr val="00B050"/>
                </a:solidFill>
              </a:rPr>
              <a:t>–ic acid</a:t>
            </a:r>
            <a:r>
              <a:rPr lang="en-US" sz="2400" dirty="0"/>
              <a:t> ending changed to </a:t>
            </a:r>
            <a:r>
              <a:rPr lang="en-US" sz="2400" i="1" u="sng" dirty="0">
                <a:solidFill>
                  <a:srgbClr val="00B050"/>
                </a:solidFill>
              </a:rPr>
              <a:t>–ate</a:t>
            </a:r>
            <a:r>
              <a:rPr lang="en-US" sz="2400" dirty="0"/>
              <a:t>.</a:t>
            </a:r>
          </a:p>
        </p:txBody>
      </p:sp>
      <p:sp>
        <p:nvSpPr>
          <p:cNvPr id="33799" name="Rectangle 9"/>
          <p:cNvSpPr>
            <a:spLocks noChangeArrowheads="1"/>
          </p:cNvSpPr>
          <p:nvPr/>
        </p:nvSpPr>
        <p:spPr bwMode="auto">
          <a:xfrm>
            <a:off x="407368" y="1556792"/>
            <a:ext cx="1296145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290EB2"/>
                </a:solidFill>
              </a:rPr>
              <a:t>Esters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20277" t="65681" r="29337" b="9244"/>
          <a:stretch>
            <a:fillRect/>
          </a:stretch>
        </p:blipFill>
        <p:spPr bwMode="auto">
          <a:xfrm>
            <a:off x="7248128" y="4977935"/>
            <a:ext cx="3342716" cy="951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 l="9616" t="20859" r="18037" b="54843"/>
          <a:stretch>
            <a:fillRect/>
          </a:stretch>
        </p:blipFill>
        <p:spPr bwMode="auto">
          <a:xfrm>
            <a:off x="1559496" y="4866888"/>
            <a:ext cx="5301012" cy="117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2009775" y="115888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Carboxylic Acid Derivatives</a:t>
            </a: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71589"/>
            <a:ext cx="711200" cy="244475"/>
          </a:xfrm>
        </p:spPr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DA1AE6-0086-42E5-B4BF-BE7C713E24B0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3"/>
          <p:cNvPicPr>
            <a:picLocks noChangeAspect="1" noChangeArrowheads="1"/>
          </p:cNvPicPr>
          <p:nvPr/>
        </p:nvPicPr>
        <p:blipFill>
          <a:blip r:embed="rId2" cstate="print"/>
          <a:srcRect l="18224" t="45410" r="23701" b="4938"/>
          <a:stretch>
            <a:fillRect/>
          </a:stretch>
        </p:blipFill>
        <p:spPr bwMode="auto">
          <a:xfrm>
            <a:off x="4151785" y="3502597"/>
            <a:ext cx="4104456" cy="793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551384" y="2084655"/>
            <a:ext cx="110310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  <a:defRPr/>
            </a:pPr>
            <a:r>
              <a:rPr lang="en-US" sz="2400" b="1" dirty="0">
                <a:solidFill>
                  <a:srgbClr val="FF0000"/>
                </a:solidFill>
              </a:rPr>
              <a:t>Preparation:</a:t>
            </a:r>
          </a:p>
          <a:p>
            <a:pPr marL="347663" algn="just">
              <a:defRPr/>
            </a:pPr>
            <a:r>
              <a:rPr lang="en-US" sz="2400" dirty="0"/>
              <a:t>When a carboxylic acid and an alcohol are heated in the presence of an acid catalyst (</a:t>
            </a:r>
            <a:r>
              <a:rPr lang="en-US" sz="2400" dirty="0" err="1"/>
              <a:t>HCl</a:t>
            </a:r>
            <a:r>
              <a:rPr lang="en-US" sz="2400" dirty="0"/>
              <a:t> or H</a:t>
            </a:r>
            <a:r>
              <a:rPr lang="en-US" sz="2400" baseline="-25000" dirty="0"/>
              <a:t>2</a:t>
            </a:r>
            <a:r>
              <a:rPr lang="en-US" sz="2400" dirty="0"/>
              <a:t>SO</a:t>
            </a:r>
            <a:r>
              <a:rPr lang="en-US" sz="2400" baseline="-25000" dirty="0"/>
              <a:t>4</a:t>
            </a:r>
            <a:r>
              <a:rPr lang="en-US" sz="2400" dirty="0"/>
              <a:t>), an equilibrium is established with the ester and water.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51384" y="4581128"/>
            <a:ext cx="1103101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0B050"/>
                </a:solidFill>
              </a:rPr>
              <a:t>Cyclic esters (lactones) </a:t>
            </a:r>
            <a:r>
              <a:rPr lang="en-US" sz="2400" dirty="0"/>
              <a:t>can be prepared from </a:t>
            </a:r>
            <a:r>
              <a:rPr lang="en-US" sz="2400" dirty="0" err="1"/>
              <a:t>hydroxy</a:t>
            </a:r>
            <a:r>
              <a:rPr lang="en-US" sz="2400" dirty="0"/>
              <a:t> acids if these groups can come in contact through bending of the chain.</a:t>
            </a:r>
          </a:p>
        </p:txBody>
      </p:sp>
      <p:pic>
        <p:nvPicPr>
          <p:cNvPr id="34822" name="Picture 2"/>
          <p:cNvPicPr>
            <a:picLocks noChangeAspect="1" noChangeArrowheads="1"/>
          </p:cNvPicPr>
          <p:nvPr/>
        </p:nvPicPr>
        <p:blipFill>
          <a:blip r:embed="rId3" cstate="print"/>
          <a:srcRect l="10185" t="42197" r="19699" b="4248"/>
          <a:stretch>
            <a:fillRect/>
          </a:stretch>
        </p:blipFill>
        <p:spPr bwMode="auto">
          <a:xfrm>
            <a:off x="3935760" y="5373216"/>
            <a:ext cx="5204828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2009775" y="115888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Carboxylic Acid Derivatives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407368" y="1556792"/>
            <a:ext cx="1296145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290EB2"/>
                </a:solidFill>
              </a:rPr>
              <a:t>Esters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71589"/>
            <a:ext cx="711200" cy="244475"/>
          </a:xfrm>
        </p:spPr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DA1AE6-0086-42E5-B4BF-BE7C713E24B0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 cstate="print"/>
          <a:srcRect l="15770" t="44823" r="17671" b="3661"/>
          <a:stretch>
            <a:fillRect/>
          </a:stretch>
        </p:blipFill>
        <p:spPr bwMode="auto">
          <a:xfrm>
            <a:off x="3719736" y="3189838"/>
            <a:ext cx="4392488" cy="959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55440" y="2535287"/>
            <a:ext cx="88886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just">
              <a:buFont typeface="Arial" charset="0"/>
              <a:buChar char="•"/>
            </a:pPr>
            <a:r>
              <a:rPr lang="en-US" sz="2400" b="1" dirty="0" err="1">
                <a:solidFill>
                  <a:srgbClr val="00B050"/>
                </a:solidFill>
              </a:rPr>
              <a:t>Saponification</a:t>
            </a:r>
            <a:r>
              <a:rPr lang="en-US" sz="2400" b="1" dirty="0">
                <a:solidFill>
                  <a:srgbClr val="00B050"/>
                </a:solidFill>
              </a:rPr>
              <a:t>; </a:t>
            </a:r>
            <a:r>
              <a:rPr lang="en-US" sz="2400" dirty="0"/>
              <a:t>esters are commonly hydrolyzed with base.</a:t>
            </a:r>
          </a:p>
        </p:txBody>
      </p:sp>
      <p:pic>
        <p:nvPicPr>
          <p:cNvPr id="35845" name="Picture 4"/>
          <p:cNvPicPr>
            <a:picLocks noChangeAspect="1" noChangeArrowheads="1"/>
          </p:cNvPicPr>
          <p:nvPr/>
        </p:nvPicPr>
        <p:blipFill>
          <a:blip r:embed="rId3" cstate="print"/>
          <a:srcRect l="25327" t="33034" r="8080" b="8275"/>
          <a:stretch>
            <a:fillRect/>
          </a:stretch>
        </p:blipFill>
        <p:spPr bwMode="auto">
          <a:xfrm>
            <a:off x="4151784" y="5229200"/>
            <a:ext cx="4392488" cy="1138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055440" y="4581128"/>
            <a:ext cx="90055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just">
              <a:buFont typeface="Arial" charset="0"/>
              <a:buChar char="•"/>
            </a:pPr>
            <a:r>
              <a:rPr lang="en-US" sz="2400" dirty="0"/>
              <a:t>Ammonia converts esters to </a:t>
            </a:r>
            <a:r>
              <a:rPr lang="en-US" sz="2400" b="1" dirty="0">
                <a:solidFill>
                  <a:srgbClr val="131FBD"/>
                </a:solidFill>
              </a:rPr>
              <a:t>amides</a:t>
            </a:r>
            <a:r>
              <a:rPr lang="en-US" sz="2400" b="1" dirty="0"/>
              <a:t>.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23392" y="2103239"/>
            <a:ext cx="109452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FF0000"/>
                </a:solidFill>
              </a:rPr>
              <a:t>Reactions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2009775" y="115888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Carboxylic Acid Derivatives</a:t>
            </a: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407368" y="1556792"/>
            <a:ext cx="1296145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290EB2"/>
                </a:solidFill>
              </a:rPr>
              <a:t>Esters</a:t>
            </a: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71589"/>
            <a:ext cx="711200" cy="244475"/>
          </a:xfrm>
        </p:spPr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DA1AE6-0086-42E5-B4BF-BE7C713E24B0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23392" y="2031231"/>
            <a:ext cx="109452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FF0000"/>
                </a:solidFill>
              </a:rPr>
              <a:t>Amides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dirty="0"/>
              <a:t>are the least reactive of the common carboxylic acid derivatives.</a:t>
            </a:r>
          </a:p>
        </p:txBody>
      </p:sp>
      <p:pic>
        <p:nvPicPr>
          <p:cNvPr id="36868" name="Picture 2"/>
          <p:cNvPicPr>
            <a:picLocks noChangeAspect="1" noChangeArrowheads="1"/>
          </p:cNvPicPr>
          <p:nvPr/>
        </p:nvPicPr>
        <p:blipFill>
          <a:blip r:embed="rId2" cstate="print"/>
          <a:srcRect l="3403" t="69884" r="6030" b="5571"/>
          <a:stretch>
            <a:fillRect/>
          </a:stretch>
        </p:blipFill>
        <p:spPr bwMode="auto">
          <a:xfrm>
            <a:off x="3503712" y="4244895"/>
            <a:ext cx="5957154" cy="1130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23392" y="2535287"/>
            <a:ext cx="109452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/>
              <a:t>Primary amides have general formula </a:t>
            </a:r>
            <a:r>
              <a:rPr lang="en-US" sz="2400" b="1" dirty="0">
                <a:solidFill>
                  <a:srgbClr val="00B050"/>
                </a:solidFill>
              </a:rPr>
              <a:t>RCONH</a:t>
            </a:r>
            <a:r>
              <a:rPr lang="en-US" sz="2400" b="1" baseline="-25000" dirty="0">
                <a:solidFill>
                  <a:srgbClr val="00B050"/>
                </a:solidFill>
              </a:rPr>
              <a:t>2</a:t>
            </a:r>
            <a:r>
              <a:rPr lang="en-US" sz="2400" b="1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623392" y="2948751"/>
            <a:ext cx="109452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  <a:defRPr/>
            </a:pPr>
            <a:r>
              <a:rPr lang="en-US" sz="2400" b="1" dirty="0">
                <a:solidFill>
                  <a:srgbClr val="FF0000"/>
                </a:solidFill>
              </a:rPr>
              <a:t>Nomenclature:</a:t>
            </a:r>
          </a:p>
          <a:p>
            <a:pPr marL="347663" algn="just">
              <a:defRPr/>
            </a:pPr>
            <a:r>
              <a:rPr lang="en-US" sz="2400" dirty="0"/>
              <a:t>Amides are named by replacing the </a:t>
            </a:r>
            <a:r>
              <a:rPr lang="en-US" sz="2400" i="1" u="sng" dirty="0">
                <a:solidFill>
                  <a:srgbClr val="00B050"/>
                </a:solidFill>
              </a:rPr>
              <a:t>–ic </a:t>
            </a:r>
            <a:r>
              <a:rPr lang="en-US" sz="2400" u="sng" dirty="0">
                <a:solidFill>
                  <a:srgbClr val="00B050"/>
                </a:solidFill>
              </a:rPr>
              <a:t>or </a:t>
            </a:r>
            <a:r>
              <a:rPr lang="en-US" sz="2400" i="1" u="sng" dirty="0">
                <a:solidFill>
                  <a:srgbClr val="00B050"/>
                </a:solidFill>
              </a:rPr>
              <a:t>–</a:t>
            </a:r>
            <a:r>
              <a:rPr lang="en-US" sz="2400" i="1" u="sng" dirty="0" err="1">
                <a:solidFill>
                  <a:srgbClr val="00B050"/>
                </a:solidFill>
              </a:rPr>
              <a:t>oic</a:t>
            </a:r>
            <a:r>
              <a:rPr lang="en-US" sz="2400" i="1" u="sng" dirty="0">
                <a:solidFill>
                  <a:srgbClr val="00B050"/>
                </a:solidFill>
              </a:rPr>
              <a:t> acid </a:t>
            </a:r>
            <a:r>
              <a:rPr lang="en-US" sz="2400" dirty="0"/>
              <a:t>ending of the acid name, either the common or the IUPAC name, with the </a:t>
            </a:r>
            <a:r>
              <a:rPr lang="en-US" sz="2400" i="1" u="sng" dirty="0">
                <a:solidFill>
                  <a:srgbClr val="00B050"/>
                </a:solidFill>
              </a:rPr>
              <a:t>–amide </a:t>
            </a:r>
            <a:r>
              <a:rPr lang="en-US" sz="2400" dirty="0"/>
              <a:t>ending.</a:t>
            </a:r>
          </a:p>
        </p:txBody>
      </p:sp>
      <p:pic>
        <p:nvPicPr>
          <p:cNvPr id="36871" name="Picture 3"/>
          <p:cNvPicPr>
            <a:picLocks noChangeAspect="1" noChangeArrowheads="1"/>
          </p:cNvPicPr>
          <p:nvPr/>
        </p:nvPicPr>
        <p:blipFill>
          <a:blip r:embed="rId3" cstate="print"/>
          <a:srcRect r="1515"/>
          <a:stretch>
            <a:fillRect/>
          </a:stretch>
        </p:blipFill>
        <p:spPr bwMode="auto">
          <a:xfrm>
            <a:off x="3287688" y="5661248"/>
            <a:ext cx="6533218" cy="785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191344" y="1528838"/>
            <a:ext cx="1355168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131FBD"/>
                </a:solidFill>
              </a:rPr>
              <a:t>Amides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2009775" y="115888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Carboxylic Acid Derivatives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71589"/>
            <a:ext cx="711200" cy="244475"/>
          </a:xfrm>
        </p:spPr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DA1AE6-0086-42E5-B4BF-BE7C713E24B0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t>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23392" y="2162563"/>
            <a:ext cx="109452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  <a:defRPr/>
            </a:pPr>
            <a:r>
              <a:rPr lang="en-US" sz="2400" b="1" dirty="0">
                <a:solidFill>
                  <a:srgbClr val="FF0000"/>
                </a:solidFill>
              </a:rPr>
              <a:t>Preparation:</a:t>
            </a:r>
          </a:p>
          <a:p>
            <a:pPr marL="576263" indent="-228600" algn="just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They can be prepared by the reaction of ammonia with esters, with acyl halides, or with acid anhydrides.</a:t>
            </a:r>
          </a:p>
          <a:p>
            <a:pPr marL="576263" indent="-228600" algn="just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Amides can also prepared by heating the ammonium salts of acids.</a:t>
            </a:r>
          </a:p>
        </p:txBody>
      </p:sp>
      <p:pic>
        <p:nvPicPr>
          <p:cNvPr id="37892" name="Picture 2"/>
          <p:cNvPicPr>
            <a:picLocks noChangeAspect="1" noChangeArrowheads="1"/>
          </p:cNvPicPr>
          <p:nvPr/>
        </p:nvPicPr>
        <p:blipFill>
          <a:blip r:embed="rId2" cstate="print"/>
          <a:srcRect l="2493" t="38271" r="15564" b="45020"/>
          <a:stretch>
            <a:fillRect/>
          </a:stretch>
        </p:blipFill>
        <p:spPr bwMode="auto">
          <a:xfrm>
            <a:off x="2135560" y="3842419"/>
            <a:ext cx="7607204" cy="1045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 txBox="1">
            <a:spLocks/>
          </p:cNvSpPr>
          <p:nvPr/>
        </p:nvSpPr>
        <p:spPr bwMode="auto">
          <a:xfrm>
            <a:off x="2009775" y="115888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Carboxylic Acid Derivatives</a:t>
            </a: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348344" y="1556792"/>
            <a:ext cx="1355168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131FBD"/>
                </a:solidFill>
              </a:rPr>
              <a:t>Amides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71589"/>
            <a:ext cx="711200" cy="244475"/>
          </a:xfrm>
        </p:spPr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DA1AE6-0086-42E5-B4BF-BE7C713E24B0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2994025" y="448042"/>
            <a:ext cx="6065490" cy="630833"/>
          </a:xfrm>
        </p:spPr>
        <p:txBody>
          <a:bodyPr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Structure of Carboxylic Acids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23392" y="1600861"/>
            <a:ext cx="1094521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400" b="1" dirty="0"/>
              <a:t>Depending on whether an </a:t>
            </a:r>
            <a:r>
              <a:rPr lang="en-US" sz="2400" b="1" dirty="0">
                <a:solidFill>
                  <a:srgbClr val="FF0000"/>
                </a:solidFill>
              </a:rPr>
              <a:t>R or an Ar. </a:t>
            </a:r>
            <a:r>
              <a:rPr lang="en-US" sz="2400" dirty="0"/>
              <a:t>residue is attached to the carboxyl group;</a:t>
            </a:r>
            <a:r>
              <a:rPr lang="en-US" sz="2400" dirty="0">
                <a:solidFill>
                  <a:srgbClr val="00B050"/>
                </a:solidFill>
              </a:rPr>
              <a:t> Carboxylic acids are classified as aliphatic or aromatic. 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3143673" y="2586137"/>
            <a:ext cx="47582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0188" indent="-230188" algn="just">
              <a:buFont typeface="Arial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Aliphatic Carboxylic Acids. </a:t>
            </a:r>
          </a:p>
        </p:txBody>
      </p:sp>
      <p:pic>
        <p:nvPicPr>
          <p:cNvPr id="15369" name="Picture 9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91744" y="3306917"/>
            <a:ext cx="3082535" cy="505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1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5636" y="3261659"/>
            <a:ext cx="1092538" cy="468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143672" y="4077072"/>
            <a:ext cx="41044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Arial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Aromatic Carboxylic Acids.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3392" y="5392087"/>
            <a:ext cx="10945216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sz="2400" b="1" dirty="0">
                <a:solidFill>
                  <a:srgbClr val="FF0000"/>
                </a:solidFill>
              </a:rPr>
              <a:t>Fatty acids.</a:t>
            </a:r>
          </a:p>
          <a:p>
            <a:pPr marL="347663" algn="just">
              <a:spcAft>
                <a:spcPts val="600"/>
              </a:spcAft>
              <a:defRPr/>
            </a:pPr>
            <a:r>
              <a:rPr lang="en-US" sz="2400" i="1" dirty="0"/>
              <a:t>Long straight-chain carboxylic acids with even numbers of carbons, which were first isolated from fats and waxes.</a:t>
            </a:r>
          </a:p>
        </p:txBody>
      </p:sp>
      <p:pic>
        <p:nvPicPr>
          <p:cNvPr id="15" name="Picture 10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13" y="4741098"/>
            <a:ext cx="26193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0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20855" y="4437305"/>
            <a:ext cx="7810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71589"/>
            <a:ext cx="711200" cy="244475"/>
          </a:xfrm>
        </p:spPr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330841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26927" y="2070855"/>
            <a:ext cx="110000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FF0000"/>
                </a:solidFill>
              </a:rPr>
              <a:t>Reactions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055440" y="2617302"/>
            <a:ext cx="105131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just">
              <a:buFont typeface="Arial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Amides</a:t>
            </a:r>
            <a:r>
              <a:rPr lang="en-US" sz="2400" b="1" dirty="0"/>
              <a:t> </a:t>
            </a:r>
            <a:r>
              <a:rPr lang="en-US" sz="2400" dirty="0"/>
              <a:t>react with </a:t>
            </a:r>
            <a:r>
              <a:rPr lang="en-US" sz="2400" dirty="0" err="1"/>
              <a:t>nucleophiles</a:t>
            </a:r>
            <a:r>
              <a:rPr lang="en-US" sz="2400" dirty="0"/>
              <a:t> and they can be hydrolyzed by water.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055440" y="4519127"/>
            <a:ext cx="105242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just">
              <a:buFont typeface="Arial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Amides </a:t>
            </a:r>
            <a:r>
              <a:rPr lang="en-US" sz="2400" dirty="0"/>
              <a:t>can be reduced by lithium aluminums hydride to give amines.</a:t>
            </a:r>
          </a:p>
        </p:txBody>
      </p:sp>
      <p:pic>
        <p:nvPicPr>
          <p:cNvPr id="37897" name="Picture 2"/>
          <p:cNvPicPr>
            <a:picLocks noChangeAspect="1" noChangeArrowheads="1"/>
          </p:cNvPicPr>
          <p:nvPr/>
        </p:nvPicPr>
        <p:blipFill>
          <a:blip r:embed="rId2" cstate="print"/>
          <a:srcRect l="16113" t="40535" r="20143" b="11551"/>
          <a:stretch>
            <a:fillRect/>
          </a:stretch>
        </p:blipFill>
        <p:spPr bwMode="auto">
          <a:xfrm>
            <a:off x="3719736" y="3163749"/>
            <a:ext cx="5091190" cy="909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8" name="Picture 3"/>
          <p:cNvPicPr>
            <a:picLocks noChangeAspect="1" noChangeArrowheads="1"/>
          </p:cNvPicPr>
          <p:nvPr/>
        </p:nvPicPr>
        <p:blipFill>
          <a:blip r:embed="rId3" cstate="print"/>
          <a:srcRect l="35133" t="36932" r="16466" b="7098"/>
          <a:stretch>
            <a:fillRect/>
          </a:stretch>
        </p:blipFill>
        <p:spPr bwMode="auto">
          <a:xfrm>
            <a:off x="4367808" y="5065574"/>
            <a:ext cx="3686587" cy="1092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 txBox="1">
            <a:spLocks/>
          </p:cNvSpPr>
          <p:nvPr/>
        </p:nvSpPr>
        <p:spPr bwMode="auto">
          <a:xfrm>
            <a:off x="2009775" y="115888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Carboxylic Acid Derivatives</a:t>
            </a: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348344" y="1556792"/>
            <a:ext cx="1355168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131FBD"/>
                </a:solidFill>
              </a:rPr>
              <a:t>Amides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71589"/>
            <a:ext cx="711200" cy="244475"/>
          </a:xfrm>
        </p:spPr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2958226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2" cstate="print"/>
          <a:srcRect l="8139" t="50000" r="53928" b="10698"/>
          <a:stretch>
            <a:fillRect/>
          </a:stretch>
        </p:blipFill>
        <p:spPr bwMode="auto">
          <a:xfrm>
            <a:off x="4871864" y="3861048"/>
            <a:ext cx="2677694" cy="825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23392" y="2564904"/>
            <a:ext cx="110172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  <a:defRPr/>
            </a:pPr>
            <a:r>
              <a:rPr lang="en-US" sz="2400" b="1" dirty="0">
                <a:solidFill>
                  <a:srgbClr val="FF0000"/>
                </a:solidFill>
              </a:rPr>
              <a:t>Nomenclature:</a:t>
            </a:r>
          </a:p>
          <a:p>
            <a:pPr marL="347663" algn="just">
              <a:defRPr/>
            </a:pPr>
            <a:r>
              <a:rPr lang="en-US" sz="2400" dirty="0"/>
              <a:t>The name of an anhydrides is obtained by naming the acid from which is derived and replacing the word acid with anhydride.</a:t>
            </a: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551384" y="1556792"/>
            <a:ext cx="2671072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131FBD"/>
                </a:solidFill>
              </a:rPr>
              <a:t>Acid Anhydrides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23392" y="2132856"/>
            <a:ext cx="1101722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FF0000"/>
                </a:solidFill>
              </a:rPr>
              <a:t>Acid anhydrides </a:t>
            </a:r>
            <a:r>
              <a:rPr lang="en-US" sz="2400" dirty="0"/>
              <a:t>have general formula </a:t>
            </a:r>
            <a:r>
              <a:rPr lang="en-US" sz="2400" dirty="0">
                <a:solidFill>
                  <a:srgbClr val="00B050"/>
                </a:solidFill>
              </a:rPr>
              <a:t>RCOOCOR</a:t>
            </a:r>
            <a:r>
              <a:rPr lang="en-US" sz="2400" dirty="0"/>
              <a:t>.</a:t>
            </a:r>
          </a:p>
        </p:txBody>
      </p:sp>
      <p:pic>
        <p:nvPicPr>
          <p:cNvPr id="389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95600" y="5013176"/>
            <a:ext cx="6984776" cy="1271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2009775" y="115888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Carboxylic Acid Derivatives</a:t>
            </a:r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71589"/>
            <a:ext cx="711200" cy="244475"/>
          </a:xfrm>
        </p:spPr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t>31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5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8917" grpId="0" animBg="1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83432" y="2420888"/>
            <a:ext cx="1058517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30188" algn="just">
              <a:buFont typeface="Arial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Acid anhydrides </a:t>
            </a:r>
            <a:r>
              <a:rPr lang="en-US" sz="2400" dirty="0"/>
              <a:t>are derived from acids by removing water from two carboxyl groups and connecting the fragments.</a:t>
            </a:r>
          </a:p>
        </p:txBody>
      </p:sp>
      <p:pic>
        <p:nvPicPr>
          <p:cNvPr id="39940" name="Picture 2"/>
          <p:cNvPicPr>
            <a:picLocks noChangeAspect="1" noChangeArrowheads="1"/>
          </p:cNvPicPr>
          <p:nvPr/>
        </p:nvPicPr>
        <p:blipFill>
          <a:blip r:embed="rId2" cstate="print"/>
          <a:srcRect l="16957" t="38797" r="22769" b="9045"/>
          <a:stretch>
            <a:fillRect/>
          </a:stretch>
        </p:blipFill>
        <p:spPr bwMode="auto">
          <a:xfrm>
            <a:off x="3863752" y="3285985"/>
            <a:ext cx="4243440" cy="829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983432" y="4374233"/>
            <a:ext cx="105851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srgbClr val="FF0000"/>
                </a:solidFill>
              </a:rPr>
              <a:t>Anhydrides</a:t>
            </a:r>
            <a:r>
              <a:rPr lang="en-US" sz="2400" b="1" dirty="0"/>
              <a:t> </a:t>
            </a:r>
            <a:r>
              <a:rPr lang="en-US" sz="2400" dirty="0"/>
              <a:t>can also be prepared from acid chlorides and carboxylate salts.</a:t>
            </a:r>
          </a:p>
          <a:p>
            <a:pPr marL="285750" algn="just">
              <a:defRPr/>
            </a:pPr>
            <a:r>
              <a:rPr lang="en-US" sz="2400" i="1" dirty="0"/>
              <a:t>This method is used for preparing anhydrides derived from two different carboxylic acids (</a:t>
            </a:r>
            <a:r>
              <a:rPr lang="en-US" sz="2400" i="1" dirty="0">
                <a:solidFill>
                  <a:srgbClr val="7030A0"/>
                </a:solidFill>
              </a:rPr>
              <a:t>mixed anhydrides</a:t>
            </a:r>
            <a:r>
              <a:rPr lang="en-US" sz="2400" i="1" dirty="0"/>
              <a:t>).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95401" y="2060848"/>
            <a:ext cx="93217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FF0000"/>
                </a:solidFill>
              </a:rPr>
              <a:t>Preparation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3994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9358" y="5574562"/>
            <a:ext cx="7713324" cy="86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2009775" y="115888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Carboxylic Acid Derivatives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551384" y="1556792"/>
            <a:ext cx="2671072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131FBD"/>
                </a:solidFill>
              </a:rPr>
              <a:t>Acid Anhydrides</a:t>
            </a: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71589"/>
            <a:ext cx="711200" cy="244475"/>
          </a:xfrm>
        </p:spPr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t>32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23392" y="2132856"/>
            <a:ext cx="94619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FF0000"/>
                </a:solidFill>
              </a:rPr>
              <a:t>Reactions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55440" y="2598003"/>
            <a:ext cx="1051316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166688" algn="just">
              <a:buFont typeface="Arial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Anhydrides</a:t>
            </a:r>
            <a:r>
              <a:rPr lang="en-US" sz="2400" b="1" dirty="0"/>
              <a:t> </a:t>
            </a:r>
            <a:r>
              <a:rPr lang="en-US" sz="2400" dirty="0"/>
              <a:t>undergo </a:t>
            </a:r>
            <a:r>
              <a:rPr lang="en-US" sz="2400" dirty="0">
                <a:solidFill>
                  <a:srgbClr val="00B050"/>
                </a:solidFill>
              </a:rPr>
              <a:t>nucleophilic acyl substitution reactions </a:t>
            </a:r>
            <a:r>
              <a:rPr lang="en-US" sz="2400" dirty="0"/>
              <a:t>(</a:t>
            </a:r>
            <a:r>
              <a:rPr lang="en-US" sz="2400" i="1" dirty="0"/>
              <a:t>They are more reactive than esters, but less reactive than acyl halides</a:t>
            </a:r>
            <a:r>
              <a:rPr lang="en-US" sz="2400" dirty="0"/>
              <a:t>).</a:t>
            </a:r>
          </a:p>
        </p:txBody>
      </p:sp>
      <p:pic>
        <p:nvPicPr>
          <p:cNvPr id="40966" name="Picture 3"/>
          <p:cNvPicPr>
            <a:picLocks noChangeAspect="1" noChangeArrowheads="1"/>
          </p:cNvPicPr>
          <p:nvPr/>
        </p:nvPicPr>
        <p:blipFill>
          <a:blip r:embed="rId2" cstate="print"/>
          <a:srcRect l="2567" t="22221" r="17535" b="3665"/>
          <a:stretch>
            <a:fillRect/>
          </a:stretch>
        </p:blipFill>
        <p:spPr bwMode="auto">
          <a:xfrm>
            <a:off x="3278163" y="3501008"/>
            <a:ext cx="5616624" cy="301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2009775" y="115888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Carboxylic Acid Derivatives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551384" y="1556792"/>
            <a:ext cx="2671072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131FBD"/>
                </a:solidFill>
              </a:rPr>
              <a:t>Acid Anhydrides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71589"/>
            <a:ext cx="711200" cy="244475"/>
          </a:xfrm>
        </p:spPr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t>33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Title 1"/>
          <p:cNvSpPr txBox="1">
            <a:spLocks/>
          </p:cNvSpPr>
          <p:nvPr/>
        </p:nvSpPr>
        <p:spPr bwMode="auto">
          <a:xfrm>
            <a:off x="2009775" y="115888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Nomenclature of Acids</a:t>
            </a:r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318520" y="1614895"/>
            <a:ext cx="2681136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290EB2"/>
                </a:solidFill>
              </a:rPr>
              <a:t>Common Names</a:t>
            </a:r>
            <a:endParaRPr lang="en-US" sz="2800" dirty="0">
              <a:solidFill>
                <a:srgbClr val="290EB2"/>
              </a:solidFill>
            </a:endParaRPr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623392" y="2453987"/>
            <a:ext cx="1107239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400" dirty="0"/>
              <a:t>These names usually come from some Latin or Greek word that indicates the original source of the acid.</a:t>
            </a:r>
          </a:p>
        </p:txBody>
      </p:sp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623392" y="2060848"/>
            <a:ext cx="110723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/>
              <a:t>The </a:t>
            </a:r>
            <a:r>
              <a:rPr lang="en-US" sz="2400" b="1" dirty="0">
                <a:solidFill>
                  <a:srgbClr val="FF0000"/>
                </a:solidFill>
              </a:rPr>
              <a:t>common names </a:t>
            </a:r>
            <a:r>
              <a:rPr lang="en-US" sz="2400" dirty="0"/>
              <a:t>of carboxylic acids </a:t>
            </a:r>
            <a:r>
              <a:rPr lang="en-US" sz="2400" dirty="0">
                <a:solidFill>
                  <a:srgbClr val="7030A0"/>
                </a:solidFill>
              </a:rPr>
              <a:t>all end in </a:t>
            </a:r>
            <a:r>
              <a:rPr lang="en-US" sz="2400" i="1" dirty="0">
                <a:solidFill>
                  <a:srgbClr val="FF0000"/>
                </a:solidFill>
              </a:rPr>
              <a:t>-</a:t>
            </a:r>
            <a:r>
              <a:rPr lang="en-US" sz="2400" i="1" dirty="0" err="1">
                <a:solidFill>
                  <a:srgbClr val="FF0000"/>
                </a:solidFill>
              </a:rPr>
              <a:t>ic</a:t>
            </a:r>
            <a:r>
              <a:rPr lang="en-US" sz="2400" i="1" dirty="0">
                <a:solidFill>
                  <a:srgbClr val="FF0000"/>
                </a:solidFill>
              </a:rPr>
              <a:t> acid</a:t>
            </a:r>
            <a:r>
              <a:rPr lang="en-US" sz="2400" i="1" dirty="0"/>
              <a:t>.</a:t>
            </a:r>
            <a:endParaRPr lang="en-US" sz="2400" dirty="0"/>
          </a:p>
        </p:txBody>
      </p:sp>
      <p:sp>
        <p:nvSpPr>
          <p:cNvPr id="16395" name="Rectangle 11"/>
          <p:cNvSpPr>
            <a:spLocks noChangeArrowheads="1"/>
          </p:cNvSpPr>
          <p:nvPr/>
        </p:nvSpPr>
        <p:spPr bwMode="auto">
          <a:xfrm>
            <a:off x="390528" y="4119463"/>
            <a:ext cx="2393104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290EB2"/>
                </a:solidFill>
              </a:rPr>
              <a:t>IUPAC System</a:t>
            </a:r>
            <a:endParaRPr lang="en-US" sz="2800" dirty="0">
              <a:solidFill>
                <a:srgbClr val="290EB2"/>
              </a:solidFill>
            </a:endParaRPr>
          </a:p>
        </p:txBody>
      </p:sp>
      <p:sp>
        <p:nvSpPr>
          <p:cNvPr id="16396" name="Rectangle 12"/>
          <p:cNvSpPr>
            <a:spLocks noChangeArrowheads="1"/>
          </p:cNvSpPr>
          <p:nvPr/>
        </p:nvSpPr>
        <p:spPr bwMode="auto">
          <a:xfrm>
            <a:off x="623392" y="4581128"/>
            <a:ext cx="1108923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400" dirty="0"/>
              <a:t>We replace the final </a:t>
            </a:r>
            <a:r>
              <a:rPr lang="en-US" sz="2400" i="1" dirty="0">
                <a:solidFill>
                  <a:srgbClr val="FF0000"/>
                </a:solidFill>
              </a:rPr>
              <a:t>e</a:t>
            </a:r>
            <a:r>
              <a:rPr lang="en-US" sz="2400" dirty="0"/>
              <a:t> in the name of the corresponding alkane with the suffix </a:t>
            </a:r>
            <a:r>
              <a:rPr lang="en-US" sz="2400" i="1" dirty="0">
                <a:solidFill>
                  <a:srgbClr val="FF0000"/>
                </a:solidFill>
              </a:rPr>
              <a:t>-</a:t>
            </a:r>
            <a:r>
              <a:rPr lang="en-US" sz="2400" i="1" dirty="0" err="1">
                <a:solidFill>
                  <a:srgbClr val="FF0000"/>
                </a:solidFill>
              </a:rPr>
              <a:t>oic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and add the word </a:t>
            </a:r>
            <a:r>
              <a:rPr lang="en-US" sz="2400" i="1" dirty="0">
                <a:solidFill>
                  <a:srgbClr val="FF0000"/>
                </a:solidFill>
              </a:rPr>
              <a:t>acid</a:t>
            </a:r>
            <a:r>
              <a:rPr lang="en-US" sz="2400" dirty="0"/>
              <a:t>.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414864" y="5445224"/>
            <a:ext cx="50405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/>
              <a:t>Alkane</a:t>
            </a:r>
            <a:r>
              <a:rPr lang="en-US" sz="2400" b="1">
                <a:solidFill>
                  <a:srgbClr val="FF0000"/>
                </a:solidFill>
              </a:rPr>
              <a:t>- e </a:t>
            </a:r>
            <a:r>
              <a:rPr lang="en-US" sz="2400" b="1"/>
              <a:t>+ </a:t>
            </a:r>
            <a:r>
              <a:rPr lang="en-US" sz="2400" b="1" i="1">
                <a:solidFill>
                  <a:srgbClr val="00B0F0"/>
                </a:solidFill>
              </a:rPr>
              <a:t>oic acid = Alkanoic acid </a:t>
            </a:r>
            <a:endParaRPr lang="en-US" sz="2400" b="1">
              <a:solidFill>
                <a:srgbClr val="00B0F0"/>
              </a:solidFill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623392" y="3284984"/>
            <a:ext cx="1094521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rgbClr val="FF0000"/>
                </a:solidFill>
              </a:rPr>
              <a:t>Common name</a:t>
            </a:r>
            <a:r>
              <a:rPr lang="en-US" sz="2400" dirty="0"/>
              <a:t>, substituents are located with Greek letters, beginning with the </a:t>
            </a:r>
            <a:r>
              <a:rPr lang="en-US" sz="2400" dirty="0">
                <a:sym typeface="Symbol" pitchFamily="18" charset="2"/>
              </a:rPr>
              <a:t></a:t>
            </a:r>
            <a:r>
              <a:rPr lang="en-US" sz="2400" dirty="0"/>
              <a:t>–carbon atom.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623392" y="5982379"/>
            <a:ext cx="1094521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rgbClr val="FF0000"/>
                </a:solidFill>
              </a:rPr>
              <a:t>IUPAC system</a:t>
            </a:r>
            <a:r>
              <a:rPr lang="en-US" sz="2400" dirty="0"/>
              <a:t>, the chain is numbered beginning with the carboxyl carbon atom, and substituents are located in the usual way.</a:t>
            </a: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71589"/>
            <a:ext cx="711200" cy="244475"/>
          </a:xfrm>
        </p:spPr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2" grpId="0" animBg="1"/>
      <p:bldP spid="16393" grpId="0"/>
      <p:bldP spid="16394" grpId="0"/>
      <p:bldP spid="16395" grpId="0" animBg="1"/>
      <p:bldP spid="16396" grpId="0"/>
      <p:bldP spid="13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/>
          <a:srcRect t="9946"/>
          <a:stretch>
            <a:fillRect/>
          </a:stretch>
        </p:blipFill>
        <p:spPr bwMode="auto">
          <a:xfrm>
            <a:off x="1087491" y="1772816"/>
            <a:ext cx="9997967" cy="4752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2009775" y="115888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Nomenclature of Acids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71589"/>
            <a:ext cx="711200" cy="244475"/>
          </a:xfrm>
        </p:spPr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t>5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31704" y="1679423"/>
            <a:ext cx="5471780" cy="14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2009775" y="115888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Nomenclature of Acids</a:t>
            </a: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/>
          <a:srcRect t="6937" r="5663" b="13054"/>
          <a:stretch>
            <a:fillRect/>
          </a:stretch>
        </p:blipFill>
        <p:spPr bwMode="auto">
          <a:xfrm>
            <a:off x="3143672" y="5046134"/>
            <a:ext cx="3840556" cy="1132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613867" y="3429000"/>
            <a:ext cx="10945216" cy="127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rgbClr val="00B050"/>
                </a:solidFill>
              </a:rPr>
              <a:t>The carboxyl group has priority over alcohol, aldehyde, or ketone</a:t>
            </a:r>
            <a:r>
              <a:rPr lang="en-US" sz="2400" b="1" dirty="0"/>
              <a:t> </a:t>
            </a:r>
            <a:r>
              <a:rPr lang="en-US" sz="2400" dirty="0"/>
              <a:t>functionality in naming.</a:t>
            </a:r>
          </a:p>
          <a:p>
            <a:pPr marL="285750" indent="-285750"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400" dirty="0"/>
              <a:t>The prefix </a:t>
            </a:r>
            <a:r>
              <a:rPr lang="en-US" sz="2400" b="1" i="1" dirty="0" err="1">
                <a:solidFill>
                  <a:srgbClr val="00B050"/>
                </a:solidFill>
              </a:rPr>
              <a:t>oxo</a:t>
            </a:r>
            <a:r>
              <a:rPr lang="en-US" sz="2400" b="1" i="1" dirty="0">
                <a:solidFill>
                  <a:srgbClr val="00B050"/>
                </a:solidFill>
              </a:rPr>
              <a:t>-</a:t>
            </a:r>
            <a:r>
              <a:rPr lang="en-US" sz="2400" b="1" dirty="0"/>
              <a:t> </a:t>
            </a:r>
            <a:r>
              <a:rPr lang="en-US" sz="2400" dirty="0"/>
              <a:t>is used to locate the carbonyl group of the aldehyde or ketone.</a:t>
            </a:r>
          </a:p>
        </p:txBody>
      </p:sp>
      <p:pic>
        <p:nvPicPr>
          <p:cNvPr id="14" name="Picture 2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20136" y="5229975"/>
            <a:ext cx="1897457" cy="94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71589"/>
            <a:ext cx="711200" cy="244475"/>
          </a:xfrm>
        </p:spPr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23392" y="1516063"/>
            <a:ext cx="10945216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sz="2400" b="1" dirty="0">
                <a:solidFill>
                  <a:srgbClr val="FF0000"/>
                </a:solidFill>
              </a:rPr>
              <a:t>Cycloalkane carboxylic acid</a:t>
            </a:r>
          </a:p>
          <a:p>
            <a:pPr marL="341313" algn="just">
              <a:spcAft>
                <a:spcPts val="600"/>
              </a:spcAft>
              <a:defRPr/>
            </a:pPr>
            <a:r>
              <a:rPr lang="en-US" sz="2400" i="1" dirty="0"/>
              <a:t>When the carboxyl group is attached to a ring, the ending </a:t>
            </a:r>
            <a:r>
              <a:rPr lang="en-US" sz="2400" b="1" i="1" dirty="0">
                <a:solidFill>
                  <a:srgbClr val="00B050"/>
                </a:solidFill>
              </a:rPr>
              <a:t>-carboxylic acid </a:t>
            </a:r>
            <a:r>
              <a:rPr lang="en-US" sz="2400" i="1" dirty="0"/>
              <a:t>is added to the name of the parent</a:t>
            </a:r>
            <a:r>
              <a:rPr lang="en-US" sz="2400" b="1" i="1" dirty="0"/>
              <a:t> </a:t>
            </a:r>
            <a:r>
              <a:rPr lang="en-US" sz="2400" b="1" i="1" dirty="0">
                <a:solidFill>
                  <a:srgbClr val="00B050"/>
                </a:solidFill>
              </a:rPr>
              <a:t>cycloalkane</a:t>
            </a:r>
            <a:r>
              <a:rPr lang="en-US" sz="2400" b="1" i="1" dirty="0"/>
              <a:t>. (i.e. </a:t>
            </a:r>
            <a:r>
              <a:rPr lang="en-US" sz="2400" b="1" i="1" dirty="0" err="1">
                <a:solidFill>
                  <a:srgbClr val="00B050"/>
                </a:solidFill>
              </a:rPr>
              <a:t>Cycloalkanecarboxylic</a:t>
            </a:r>
            <a:r>
              <a:rPr lang="en-US" sz="2400" b="1" i="1" dirty="0">
                <a:solidFill>
                  <a:srgbClr val="00B050"/>
                </a:solidFill>
              </a:rPr>
              <a:t> acid</a:t>
            </a:r>
            <a:r>
              <a:rPr lang="en-US" sz="2400" b="1" i="1" dirty="0"/>
              <a:t>)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623391" y="4254187"/>
            <a:ext cx="1094521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FF0000"/>
                </a:solidFill>
              </a:rPr>
              <a:t>Aromatic acids </a:t>
            </a:r>
            <a:r>
              <a:rPr lang="en-US" sz="2400" dirty="0"/>
              <a:t>are named by attaching the suffix </a:t>
            </a:r>
            <a:r>
              <a:rPr lang="en-US" sz="2400" i="1" dirty="0"/>
              <a:t>-</a:t>
            </a:r>
            <a:r>
              <a:rPr lang="en-US" sz="2400" i="1" dirty="0" err="1">
                <a:solidFill>
                  <a:srgbClr val="00B050"/>
                </a:solidFill>
              </a:rPr>
              <a:t>oic</a:t>
            </a:r>
            <a:r>
              <a:rPr lang="en-US" sz="2400" i="1" dirty="0">
                <a:solidFill>
                  <a:srgbClr val="00B050"/>
                </a:solidFill>
              </a:rPr>
              <a:t> acid </a:t>
            </a:r>
            <a:r>
              <a:rPr lang="en-US" sz="2400" dirty="0"/>
              <a:t>or </a:t>
            </a:r>
            <a:r>
              <a:rPr lang="en-US" sz="2400" i="1" dirty="0">
                <a:solidFill>
                  <a:srgbClr val="00B050"/>
                </a:solidFill>
              </a:rPr>
              <a:t>-</a:t>
            </a:r>
            <a:r>
              <a:rPr lang="en-US" sz="2400" i="1" dirty="0" err="1">
                <a:solidFill>
                  <a:srgbClr val="00B050"/>
                </a:solidFill>
              </a:rPr>
              <a:t>ic</a:t>
            </a:r>
            <a:r>
              <a:rPr lang="en-US" sz="2400" i="1" dirty="0">
                <a:solidFill>
                  <a:srgbClr val="00B050"/>
                </a:solidFill>
              </a:rPr>
              <a:t> acid </a:t>
            </a:r>
            <a:r>
              <a:rPr lang="en-US" sz="2400" dirty="0"/>
              <a:t>to an appropriate prefix derived from the aromatic hydrocarbon.</a:t>
            </a:r>
          </a:p>
        </p:txBody>
      </p:sp>
      <p:pic>
        <p:nvPicPr>
          <p:cNvPr id="19461" name="Picture 5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5600" y="3068960"/>
            <a:ext cx="7039146" cy="878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462" name="Group 6"/>
          <p:cNvGrpSpPr>
            <a:grpSpLocks/>
          </p:cNvGrpSpPr>
          <p:nvPr/>
        </p:nvGrpSpPr>
        <p:grpSpPr bwMode="auto">
          <a:xfrm>
            <a:off x="3719736" y="5247792"/>
            <a:ext cx="5400600" cy="1373989"/>
            <a:chOff x="1159879" y="4038600"/>
            <a:chExt cx="6841456" cy="1676400"/>
          </a:xfrm>
        </p:grpSpPr>
        <p:pic>
          <p:nvPicPr>
            <p:cNvPr id="19463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59738" y="4038600"/>
              <a:ext cx="3241597" cy="167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4" name="Picture 5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59879" y="4038600"/>
              <a:ext cx="3430593" cy="1676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Title 1"/>
          <p:cNvSpPr txBox="1">
            <a:spLocks/>
          </p:cNvSpPr>
          <p:nvPr/>
        </p:nvSpPr>
        <p:spPr bwMode="auto">
          <a:xfrm>
            <a:off x="2009775" y="115888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Nomenclature of Acids</a:t>
            </a:r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71589"/>
            <a:ext cx="711200" cy="244475"/>
          </a:xfrm>
        </p:spPr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623392" y="3255367"/>
            <a:ext cx="109452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FF0000"/>
                </a:solidFill>
              </a:rPr>
              <a:t>Aliphatic dicarboxylic acids </a:t>
            </a:r>
            <a:r>
              <a:rPr lang="en-US" sz="2400" dirty="0"/>
              <a:t>are given the suffix </a:t>
            </a:r>
            <a:r>
              <a:rPr lang="en-US" sz="2400" i="1" dirty="0">
                <a:solidFill>
                  <a:srgbClr val="00B050"/>
                </a:solidFill>
              </a:rPr>
              <a:t>-</a:t>
            </a:r>
            <a:r>
              <a:rPr lang="en-US" sz="2400" i="1" dirty="0" err="1">
                <a:solidFill>
                  <a:srgbClr val="00B050"/>
                </a:solidFill>
              </a:rPr>
              <a:t>dioic</a:t>
            </a:r>
            <a:r>
              <a:rPr lang="en-US" sz="2400" i="1" dirty="0">
                <a:solidFill>
                  <a:srgbClr val="00B050"/>
                </a:solidFill>
              </a:rPr>
              <a:t> acid</a:t>
            </a:r>
            <a:r>
              <a:rPr lang="en-US" sz="2400" i="1" dirty="0"/>
              <a:t> </a:t>
            </a:r>
            <a:r>
              <a:rPr lang="en-US" sz="2400" dirty="0"/>
              <a:t>in the IUPAC system.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623392" y="1538289"/>
            <a:ext cx="1116124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FF0000"/>
                </a:solidFill>
              </a:rPr>
              <a:t>Dicarboxylic acids </a:t>
            </a:r>
            <a:r>
              <a:rPr lang="en-US" sz="2400" dirty="0"/>
              <a:t>(</a:t>
            </a:r>
            <a:r>
              <a:rPr lang="en-US" sz="2400" i="1" dirty="0">
                <a:solidFill>
                  <a:srgbClr val="290EB2"/>
                </a:solidFill>
              </a:rPr>
              <a:t>acids that contain two carboxyl groups</a:t>
            </a:r>
            <a:r>
              <a:rPr lang="en-US" sz="2400" dirty="0"/>
              <a:t>) are known almost exclusively by their common names. </a:t>
            </a: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623392" y="4551511"/>
            <a:ext cx="111612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/>
              <a:t>The three </a:t>
            </a:r>
            <a:r>
              <a:rPr lang="en-US" sz="2400" b="1" dirty="0" err="1">
                <a:solidFill>
                  <a:srgbClr val="FF0000"/>
                </a:solidFill>
              </a:rPr>
              <a:t>benzenedicarboxylic</a:t>
            </a:r>
            <a:r>
              <a:rPr lang="en-US" sz="2400" b="1" dirty="0">
                <a:solidFill>
                  <a:srgbClr val="FF0000"/>
                </a:solidFill>
              </a:rPr>
              <a:t> acids </a:t>
            </a:r>
            <a:r>
              <a:rPr lang="en-US" sz="2400" dirty="0"/>
              <a:t>are generally known by their common names.</a:t>
            </a:r>
          </a:p>
        </p:txBody>
      </p:sp>
      <p:grpSp>
        <p:nvGrpSpPr>
          <p:cNvPr id="20486" name="Group 6"/>
          <p:cNvGrpSpPr>
            <a:grpSpLocks/>
          </p:cNvGrpSpPr>
          <p:nvPr/>
        </p:nvGrpSpPr>
        <p:grpSpPr bwMode="auto">
          <a:xfrm>
            <a:off x="3647728" y="5169902"/>
            <a:ext cx="5072505" cy="2024066"/>
            <a:chOff x="1352344" y="4243208"/>
            <a:chExt cx="5429452" cy="3298620"/>
          </a:xfrm>
        </p:grpSpPr>
        <p:pic>
          <p:nvPicPr>
            <p:cNvPr id="20489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150667" y="4243208"/>
              <a:ext cx="3452260" cy="1581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490" name="Rectangle 8"/>
            <p:cNvSpPr>
              <a:spLocks noChangeArrowheads="1"/>
            </p:cNvSpPr>
            <p:nvPr/>
          </p:nvSpPr>
          <p:spPr bwMode="auto">
            <a:xfrm>
              <a:off x="2971798" y="5768745"/>
              <a:ext cx="1219200" cy="11693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 dirty="0"/>
                <a:t>Benzene-1,2-</a:t>
              </a:r>
            </a:p>
            <a:p>
              <a:pPr algn="ctr"/>
              <a:r>
                <a:rPr lang="en-US" sz="1400" dirty="0"/>
                <a:t>dicarboxylic acid</a:t>
              </a:r>
            </a:p>
          </p:txBody>
        </p:sp>
        <p:sp>
          <p:nvSpPr>
            <p:cNvPr id="20491" name="Rectangle 9"/>
            <p:cNvSpPr>
              <a:spLocks noChangeArrowheads="1"/>
            </p:cNvSpPr>
            <p:nvPr/>
          </p:nvSpPr>
          <p:spPr bwMode="auto">
            <a:xfrm>
              <a:off x="5562598" y="5768745"/>
              <a:ext cx="1219198" cy="11693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/>
                <a:t>Benzene-1,4-</a:t>
              </a:r>
            </a:p>
            <a:p>
              <a:pPr algn="ctr"/>
              <a:r>
                <a:rPr lang="en-US" sz="1400" dirty="0"/>
                <a:t>dicarboxylic acid</a:t>
              </a:r>
            </a:p>
          </p:txBody>
        </p:sp>
        <p:sp>
          <p:nvSpPr>
            <p:cNvPr id="20492" name="Rectangle 10"/>
            <p:cNvSpPr>
              <a:spLocks noChangeArrowheads="1"/>
            </p:cNvSpPr>
            <p:nvPr/>
          </p:nvSpPr>
          <p:spPr bwMode="auto">
            <a:xfrm>
              <a:off x="4267198" y="5768745"/>
              <a:ext cx="1219200" cy="17730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 dirty="0"/>
                <a:t>Benzene-1,3-</a:t>
              </a:r>
            </a:p>
            <a:p>
              <a:pPr algn="ctr"/>
              <a:r>
                <a:rPr lang="en-US" sz="1400" dirty="0"/>
                <a:t>dicarboxylic acid</a:t>
              </a:r>
            </a:p>
          </p:txBody>
        </p:sp>
        <p:sp>
          <p:nvSpPr>
            <p:cNvPr id="20493" name="Rectangle 11"/>
            <p:cNvSpPr>
              <a:spLocks noChangeArrowheads="1"/>
            </p:cNvSpPr>
            <p:nvPr/>
          </p:nvSpPr>
          <p:spPr bwMode="auto">
            <a:xfrm>
              <a:off x="1352344" y="5410199"/>
              <a:ext cx="1467056" cy="828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/>
                <a:t>Common name:</a:t>
              </a:r>
            </a:p>
            <a:p>
              <a:pPr algn="ctr"/>
              <a:r>
                <a:rPr lang="en-US" sz="1400" dirty="0"/>
                <a:t>IUPAC name:</a:t>
              </a:r>
            </a:p>
          </p:txBody>
        </p:sp>
      </p:grpSp>
      <p:pic>
        <p:nvPicPr>
          <p:cNvPr id="20487" name="Picture 8"/>
          <p:cNvPicPr>
            <a:picLocks noChangeAspect="1" noChangeArrowheads="1"/>
          </p:cNvPicPr>
          <p:nvPr/>
        </p:nvPicPr>
        <p:blipFill>
          <a:blip r:embed="rId3" cstate="print"/>
          <a:srcRect l="6105" t="3046" r="14656" b="82536"/>
          <a:stretch>
            <a:fillRect/>
          </a:stretch>
        </p:blipFill>
        <p:spPr bwMode="auto">
          <a:xfrm>
            <a:off x="4007768" y="3880838"/>
            <a:ext cx="4032448" cy="523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3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1624" y="2420889"/>
            <a:ext cx="7315263" cy="587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le 1"/>
          <p:cNvSpPr txBox="1">
            <a:spLocks/>
          </p:cNvSpPr>
          <p:nvPr/>
        </p:nvSpPr>
        <p:spPr bwMode="auto">
          <a:xfrm>
            <a:off x="2009775" y="115888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Nomenclature of Acids</a:t>
            </a:r>
          </a:p>
        </p:txBody>
      </p:sp>
      <p:sp>
        <p:nvSpPr>
          <p:cNvPr id="1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71589"/>
            <a:ext cx="711200" cy="244475"/>
          </a:xfrm>
        </p:spPr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t>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1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  <p:bldP spid="20484" grpId="0"/>
      <p:bldP spid="2048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23392" y="1484785"/>
            <a:ext cx="1094521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rgbClr val="FF0000"/>
                </a:solidFill>
                <a:ea typeface="Calibri" pitchFamily="34" charset="0"/>
                <a:cs typeface="Calibri" pitchFamily="34" charset="0"/>
              </a:rPr>
              <a:t>Carboxylic acids</a:t>
            </a:r>
            <a:r>
              <a:rPr lang="en-US" sz="2400" b="1" dirty="0">
                <a:solidFill>
                  <a:srgbClr val="00B050"/>
                </a:solidFill>
                <a:ea typeface="Calibri" pitchFamily="34" charset="0"/>
                <a:cs typeface="Calibri" pitchFamily="34" charset="0"/>
              </a:rPr>
              <a:t> </a:t>
            </a:r>
            <a:r>
              <a:rPr lang="en-US" sz="2400" dirty="0">
                <a:ea typeface="Calibri" pitchFamily="34" charset="0"/>
                <a:cs typeface="Calibri" pitchFamily="34" charset="0"/>
              </a:rPr>
              <a:t>are</a:t>
            </a:r>
            <a:r>
              <a:rPr lang="en-US" sz="2400" dirty="0">
                <a:solidFill>
                  <a:srgbClr val="00B050"/>
                </a:solidFill>
                <a:ea typeface="Calibri" pitchFamily="34" charset="0"/>
                <a:cs typeface="Calibri" pitchFamily="34" charset="0"/>
              </a:rPr>
              <a:t> polar </a:t>
            </a:r>
            <a:r>
              <a:rPr lang="en-US" sz="2400" dirty="0">
                <a:ea typeface="Calibri" pitchFamily="34" charset="0"/>
                <a:cs typeface="Calibri" pitchFamily="34" charset="0"/>
              </a:rPr>
              <a:t>and </a:t>
            </a:r>
            <a:r>
              <a:rPr lang="en-US" sz="2400" dirty="0">
                <a:solidFill>
                  <a:srgbClr val="00B050"/>
                </a:solidFill>
                <a:ea typeface="Calibri" pitchFamily="34" charset="0"/>
                <a:cs typeface="Calibri" pitchFamily="34" charset="0"/>
              </a:rPr>
              <a:t>they form hydrogen bonds with themselves </a:t>
            </a:r>
            <a:r>
              <a:rPr lang="en-US" sz="2400" dirty="0">
                <a:ea typeface="Calibri" pitchFamily="34" charset="0"/>
                <a:cs typeface="Calibri" pitchFamily="34" charset="0"/>
              </a:rPr>
              <a:t>or </a:t>
            </a:r>
            <a:r>
              <a:rPr lang="en-US" sz="2400" dirty="0">
                <a:solidFill>
                  <a:srgbClr val="00B050"/>
                </a:solidFill>
                <a:ea typeface="Calibri" pitchFamily="34" charset="0"/>
                <a:cs typeface="Calibri" pitchFamily="34" charset="0"/>
              </a:rPr>
              <a:t>with other molecules</a:t>
            </a:r>
            <a:r>
              <a:rPr lang="en-US" sz="2400" dirty="0">
                <a:ea typeface="Calibri" pitchFamily="34" charset="0"/>
                <a:cs typeface="Calibri" pitchFamily="34" charset="0"/>
              </a:rPr>
              <a:t>.</a:t>
            </a:r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2" cstate="print"/>
          <a:srcRect l="4616" t="10008" r="4829" b="24594"/>
          <a:stretch>
            <a:fillRect/>
          </a:stretch>
        </p:blipFill>
        <p:spPr bwMode="auto">
          <a:xfrm>
            <a:off x="3215680" y="3645025"/>
            <a:ext cx="2520280" cy="1022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 l="5840" t="5263" r="10945" b="2632"/>
          <a:stretch>
            <a:fillRect/>
          </a:stretch>
        </p:blipFill>
        <p:spPr bwMode="auto">
          <a:xfrm>
            <a:off x="6312024" y="3645025"/>
            <a:ext cx="2520280" cy="154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23392" y="2348881"/>
            <a:ext cx="1094521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rgbClr val="FF0000"/>
                </a:solidFill>
                <a:ea typeface="Calibri" pitchFamily="34" charset="0"/>
                <a:cs typeface="Calibri" pitchFamily="34" charset="0"/>
              </a:rPr>
              <a:t>Carboxylic acids form dimer</a:t>
            </a:r>
            <a:r>
              <a:rPr lang="en-US" sz="2400" b="1" dirty="0">
                <a:ea typeface="Calibri" pitchFamily="34" charset="0"/>
                <a:cs typeface="Calibri" pitchFamily="34" charset="0"/>
              </a:rPr>
              <a:t>, </a:t>
            </a:r>
            <a:r>
              <a:rPr lang="en-US" sz="2400" dirty="0">
                <a:ea typeface="Calibri" pitchFamily="34" charset="0"/>
                <a:cs typeface="Calibri" pitchFamily="34" charset="0"/>
              </a:rPr>
              <a:t>with the individual units held together by </a:t>
            </a:r>
            <a:r>
              <a:rPr lang="en-US" sz="2400" dirty="0">
                <a:solidFill>
                  <a:srgbClr val="290EB2"/>
                </a:solidFill>
                <a:ea typeface="Calibri" pitchFamily="34" charset="0"/>
                <a:cs typeface="Calibri" pitchFamily="34" charset="0"/>
              </a:rPr>
              <a:t>two hydrogen bonds</a:t>
            </a:r>
            <a:r>
              <a:rPr lang="en-US" sz="2400" dirty="0">
                <a:ea typeface="Calibri" pitchFamily="34" charset="0"/>
                <a:cs typeface="Calibri" pitchFamily="34" charset="0"/>
              </a:rPr>
              <a:t> between the electron-rich </a:t>
            </a:r>
            <a:r>
              <a:rPr lang="en-US" sz="2400" dirty="0" err="1">
                <a:ea typeface="Calibri" pitchFamily="34" charset="0"/>
                <a:cs typeface="Calibri" pitchFamily="34" charset="0"/>
              </a:rPr>
              <a:t>oxygens</a:t>
            </a:r>
            <a:r>
              <a:rPr lang="en-US" sz="2400" dirty="0">
                <a:ea typeface="Calibri" pitchFamily="34" charset="0"/>
                <a:cs typeface="Calibri" pitchFamily="34" charset="0"/>
              </a:rPr>
              <a:t> and the electron-poor hydrogens.</a:t>
            </a:r>
          </a:p>
        </p:txBody>
      </p:sp>
      <p:sp>
        <p:nvSpPr>
          <p:cNvPr id="8" name="Rectangle 7"/>
          <p:cNvSpPr/>
          <p:nvPr/>
        </p:nvSpPr>
        <p:spPr>
          <a:xfrm>
            <a:off x="613867" y="5354052"/>
            <a:ext cx="2313781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defRPr/>
            </a:pPr>
            <a:r>
              <a:rPr lang="en-US" sz="2800" b="1" dirty="0">
                <a:solidFill>
                  <a:srgbClr val="290EB2"/>
                </a:solidFill>
                <a:cs typeface="Calibri" pitchFamily="34" charset="0"/>
              </a:rPr>
              <a:t>Boiling Points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2009775" y="115888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Physical Properties of Acids</a:t>
            </a:r>
          </a:p>
        </p:txBody>
      </p:sp>
      <p:sp>
        <p:nvSpPr>
          <p:cNvPr id="10" name="Rectangle 9"/>
          <p:cNvSpPr/>
          <p:nvPr/>
        </p:nvSpPr>
        <p:spPr>
          <a:xfrm>
            <a:off x="839416" y="5802649"/>
            <a:ext cx="109452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313" algn="just">
              <a:spcAft>
                <a:spcPts val="600"/>
              </a:spcAft>
              <a:defRPr/>
            </a:pPr>
            <a:r>
              <a:rPr lang="en-US" sz="2400" dirty="0">
                <a:cs typeface="Calibri" pitchFamily="34" charset="0"/>
              </a:rPr>
              <a:t>Therefore, they have high boiling points for their molecular weights-higher even those of comparable alcohols.</a:t>
            </a: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71589"/>
            <a:ext cx="711200" cy="244475"/>
          </a:xfrm>
        </p:spPr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 animBg="1"/>
      <p:bldP spid="10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udent presentation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AcademicPresentation2</Template>
  <TotalTime>0</TotalTime>
  <Words>1603</Words>
  <Application>Microsoft Office PowerPoint</Application>
  <PresentationFormat>شاشة عريضة</PresentationFormat>
  <Paragraphs>238</Paragraphs>
  <Slides>33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33</vt:i4>
      </vt:variant>
    </vt:vector>
  </HeadingPairs>
  <TitlesOfParts>
    <vt:vector size="42" baseType="lpstr">
      <vt:lpstr>Arial</vt:lpstr>
      <vt:lpstr>Calibri</vt:lpstr>
      <vt:lpstr>Candara</vt:lpstr>
      <vt:lpstr>Courier New</vt:lpstr>
      <vt:lpstr>Symbol</vt:lpstr>
      <vt:lpstr>Tw Cen MT</vt:lpstr>
      <vt:lpstr>Wingdings</vt:lpstr>
      <vt:lpstr>Wingdings 2</vt:lpstr>
      <vt:lpstr>Student presentation</vt:lpstr>
      <vt:lpstr>عرض تقديمي في PowerPoint</vt:lpstr>
      <vt:lpstr>Structure of Carboxylic Acids</vt:lpstr>
      <vt:lpstr>Structure of Carboxylic Acids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2014-02-04T19:43:31Z</dcterms:created>
  <dcterms:modified xsi:type="dcterms:W3CDTF">2025-08-22T03:29:15Z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TC101671251033</vt:lpwstr>
  </property>
</Properties>
</file>