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1"/>
  </p:notesMasterIdLst>
  <p:sldIdLst>
    <p:sldId id="257" r:id="rId2"/>
    <p:sldId id="276" r:id="rId3"/>
    <p:sldId id="261" r:id="rId4"/>
    <p:sldId id="262" r:id="rId5"/>
    <p:sldId id="263" r:id="rId6"/>
    <p:sldId id="277" r:id="rId7"/>
    <p:sldId id="264" r:id="rId8"/>
    <p:sldId id="265" r:id="rId9"/>
    <p:sldId id="278" r:id="rId10"/>
    <p:sldId id="266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34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93"/>
  </p:normalViewPr>
  <p:slideViewPr>
    <p:cSldViewPr snapToGrid="0" snapToObjects="1">
      <p:cViewPr varScale="1">
        <p:scale>
          <a:sx n="98" d="100"/>
          <a:sy n="98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1F11-6209-2645-BE15-149FE038D21A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E221B-FF9C-6940-8E48-D782B7FFC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32ADF-9EB0-4756-BE39-BDB0E57201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7238-58C6-4445-9A4F-919C4E8C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70AA1-FED8-F645-9CDA-62F921F42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4D38-B58B-9746-96B2-27B67E44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647B-0F74-C548-84F7-F4598ECE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3A96-7954-FA4C-A27A-4E819F93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6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5513-B0D0-E444-9F88-45DAD280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BE77A-AA2F-3845-8B74-8274D25E5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575C-7CC6-D84E-BC84-0C80F738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E935-0136-6D49-AA2C-21489F95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22C5-2B1F-7E48-B3EA-22E5ED94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3908-A1B7-9B43-8DD6-C864E7674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A963C-C902-7A40-B0B1-DAD64BDF4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3E1B-87D1-C547-9884-C268B7E0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CF96-6D66-2142-B523-1E2F074E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1D4-288D-6543-9BF3-845DD9CC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C08B-7D55-5D4D-A882-3A69C4AC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77CE-1E1C-594F-9EEC-902AA988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E1B70-0779-FB47-9FDF-22F0CE5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CD98-A45D-6E4D-B3F0-758951EC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A43E-0F9E-F44B-B4B4-4643D5B7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64BA-52FF-0B48-A804-77A884B3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21500-9C1E-974A-B459-FB9D90F2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49A2-EE72-4848-9ECC-C7007282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17C56-591C-8B42-B255-D57B6D5D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536D-305C-E647-8A01-AC603E77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F792-EE1F-3C4C-BD9F-9E6C5113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D757-D7FE-8141-B46D-9F238F4BF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5D481-F396-C341-8604-7729FEAE9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04E24-1EF3-8D42-B96E-18F230ED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AE331-C3DA-B94C-8386-3BDB7DF1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8CDB2-F447-134D-8E5D-9BF5C19A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812D-0F70-794E-BDD7-B90E1D12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59FE2-A36F-EF4C-BD5C-9DEAB7C56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BB18-64AA-F946-81BB-5D3239A0F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4F65C-1189-7444-BFCC-DBF495FFB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3F89E-CF6B-0F4A-8E64-1E90D9092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7DB6A-DC70-D54B-83B1-6B0B51F8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ECF5-D7D7-D345-8546-F3DCB81C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A5BF-935F-F84B-A14B-968FD3A8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3DEE-68B6-4D41-8D71-DD4CDF89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8C335-360A-534C-9284-C3F3AAB0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EF5CF-CFF4-C84D-8FA9-F178F90D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5491-A5D9-D648-9711-A92EDF5B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54B76-24BB-234D-9B4A-4782672A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9EE85-D56B-4C45-BE72-0C61D2B4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C4436-BAB0-DB45-9814-B6D80D24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9DD-056F-244B-A485-9B1C11A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983F-6FC3-394E-AADD-8C524A16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0AE8F-B1C0-0B4C-809B-8217AD57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B6AD7-E315-AA4A-B96E-09A457B6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FE540-F84F-BE4E-95C0-7C2101E1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FF009-1FA9-1148-8D99-0FB3D3BE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C761-A4E5-2343-8551-183B3FE4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BA956-73F6-C345-A39C-AB03F7528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BC4F1-E0AE-034A-AE81-94FDCFD7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64D53-6674-B240-A21A-DB773BB6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E0D3-8402-D443-8810-88BA3A58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9AF1C-A903-9048-9DD7-EA1FD458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99ADD-3A80-F942-A38D-3C8616FA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73FDB-76E2-C746-9C92-DCE47674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606C-8F1C-F64C-9560-FBC828657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CD70-558F-574A-8173-47644B5E4643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01CA-CE23-E544-89AB-15BB9759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B01FE-4210-2048-BD68-C502F0DED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3364-599E-D446-BE0E-4466EFD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2999" y="2714292"/>
            <a:ext cx="6858000" cy="2764028"/>
          </a:xfrm>
        </p:spPr>
        <p:txBody>
          <a:bodyPr anchor="ctr">
            <a:normAutofit/>
          </a:bodyPr>
          <a:lstStyle/>
          <a:p>
            <a:r>
              <a:rPr lang="en-US" sz="6000" dirty="0">
                <a:latin typeface="+mn-lt"/>
              </a:rPr>
              <a:t>Henderson-Hasselbalch Equation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pH of solutions of weak acids cont’d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7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83205" y="-100013"/>
            <a:ext cx="357759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Buffers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938" y="1202694"/>
            <a:ext cx="8229600" cy="48768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When OH</a:t>
            </a:r>
            <a:r>
              <a:rPr lang="en-US" baseline="30000" dirty="0"/>
              <a:t>-</a:t>
            </a:r>
            <a:r>
              <a:rPr lang="en-US" dirty="0"/>
              <a:t> are added it will react with the acetic acid: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/>
              <a:t>		  CH</a:t>
            </a:r>
            <a:r>
              <a:rPr lang="en-US" baseline="-25000" dirty="0"/>
              <a:t>3</a:t>
            </a:r>
            <a:r>
              <a:rPr lang="en-US" dirty="0"/>
              <a:t>COOH</a:t>
            </a:r>
            <a:r>
              <a:rPr lang="en-US" baseline="30000" dirty="0"/>
              <a:t> </a:t>
            </a:r>
            <a:r>
              <a:rPr lang="en-US" dirty="0"/>
              <a:t> + OH</a:t>
            </a:r>
            <a:r>
              <a:rPr lang="en-US" baseline="30000" dirty="0"/>
              <a:t>-</a:t>
            </a:r>
            <a:r>
              <a:rPr lang="en-US" dirty="0"/>
              <a:t>		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 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/>
              <a:t>	Thus the buffer </a:t>
            </a:r>
            <a:r>
              <a:rPr lang="en-US" dirty="0">
                <a:solidFill>
                  <a:srgbClr val="C00000"/>
                </a:solidFill>
              </a:rPr>
              <a:t>converted the free OH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in the into water and salt </a:t>
            </a:r>
            <a:r>
              <a:rPr lang="en-US" dirty="0"/>
              <a:t>which does not affect the </a:t>
            </a:r>
            <a:r>
              <a:rPr lang="en-US" dirty="0" err="1"/>
              <a:t>pH.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2783205" y="1796022"/>
            <a:ext cx="914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5C45C-73E6-7042-A139-33DEF8CC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77" y="3055201"/>
            <a:ext cx="5138200" cy="3024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61D67-FA4D-BF4D-9776-1FFA4563CC31}"/>
              </a:ext>
            </a:extLst>
          </p:cNvPr>
          <p:cNvSpPr txBox="1"/>
          <p:nvPr/>
        </p:nvSpPr>
        <p:spPr>
          <a:xfrm>
            <a:off x="457200" y="3410262"/>
            <a:ext cx="195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 general: </a:t>
            </a:r>
          </a:p>
        </p:txBody>
      </p:sp>
    </p:spTree>
    <p:extLst>
      <p:ext uri="{BB962C8B-B14F-4D97-AF65-F5344CB8AC3E}">
        <p14:creationId xmlns:p14="http://schemas.microsoft.com/office/powerpoint/2010/main" val="285813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64FA95-07A2-D741-808E-1F48F3A8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18" y="665211"/>
            <a:ext cx="7415760" cy="55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Preparation of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Example 1: What is the concentration of acetic acid and acetate in 0.2 M acetate </a:t>
            </a:r>
            <a:r>
              <a:rPr lang="en-US" b="1" dirty="0">
                <a:solidFill>
                  <a:srgbClr val="FF0000"/>
                </a:solidFill>
              </a:rPr>
              <a:t>buffer</a:t>
            </a:r>
            <a:r>
              <a:rPr lang="en-US" dirty="0"/>
              <a:t>, and which has a pH = 5 and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= 4.77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Acetate buffer</a:t>
            </a:r>
          </a:p>
          <a:p>
            <a:pPr algn="ctr">
              <a:lnSpc>
                <a:spcPct val="150000"/>
              </a:lnSpc>
              <a:buNone/>
            </a:pPr>
            <a:endParaRPr lang="en-US" dirty="0"/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Acetic acid + Acetate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HA  	     +    A</a:t>
            </a:r>
            <a:r>
              <a:rPr lang="en-US" baseline="30000" dirty="0"/>
              <a:t>-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[HA] + [A</a:t>
            </a:r>
            <a:r>
              <a:rPr lang="en-US" baseline="30000" dirty="0"/>
              <a:t>-</a:t>
            </a:r>
            <a:r>
              <a:rPr lang="en-US" dirty="0"/>
              <a:t>] = 0.2 M</a:t>
            </a:r>
            <a:endParaRPr lang="en-US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71614" y="3451130"/>
            <a:ext cx="566928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617720" y="3370217"/>
            <a:ext cx="548640" cy="64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5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/>
              <a:t>[HA] = ?</a:t>
            </a:r>
          </a:p>
          <a:p>
            <a:pPr algn="ctr">
              <a:buNone/>
            </a:pPr>
            <a:r>
              <a:rPr lang="en-US" sz="2800" dirty="0"/>
              <a:t>[A</a:t>
            </a:r>
            <a:r>
              <a:rPr lang="en-US" sz="2800" baseline="30000" dirty="0"/>
              <a:t>-</a:t>
            </a:r>
            <a:r>
              <a:rPr lang="en-US" sz="2800" dirty="0"/>
              <a:t>] = ?</a:t>
            </a:r>
          </a:p>
          <a:p>
            <a:pPr algn="ctr">
              <a:buNone/>
            </a:pPr>
            <a:r>
              <a:rPr lang="en-US" sz="2800" dirty="0"/>
              <a:t>HA               H</a:t>
            </a:r>
            <a:r>
              <a:rPr lang="en-US" sz="2800" baseline="30000" dirty="0"/>
              <a:t>+</a:t>
            </a:r>
            <a:r>
              <a:rPr lang="en-US" sz="2800" dirty="0"/>
              <a:t> + A</a:t>
            </a:r>
            <a:r>
              <a:rPr lang="en-US" sz="2800" baseline="30000" dirty="0"/>
              <a:t>-</a:t>
            </a:r>
          </a:p>
          <a:p>
            <a:pPr algn="ctr">
              <a:buNone/>
            </a:pPr>
            <a:endParaRPr lang="en-US" sz="2800" baseline="30000" dirty="0"/>
          </a:p>
          <a:p>
            <a:pPr>
              <a:buNone/>
            </a:pPr>
            <a:r>
              <a:rPr lang="en-US" sz="2800" dirty="0"/>
              <a:t>				K</a:t>
            </a:r>
            <a:r>
              <a:rPr lang="en-US" sz="2800" baseline="-25000" dirty="0"/>
              <a:t>a</a:t>
            </a:r>
            <a:r>
              <a:rPr lang="en-US" sz="2800" dirty="0"/>
              <a:t> =</a:t>
            </a:r>
          </a:p>
          <a:p>
            <a:pPr>
              <a:buNone/>
            </a:pPr>
            <a:r>
              <a:rPr lang="en-US" sz="2800" dirty="0"/>
              <a:t>			</a:t>
            </a:r>
          </a:p>
          <a:p>
            <a:pPr>
              <a:buNone/>
            </a:pPr>
            <a:r>
              <a:rPr lang="en-US" sz="2800" dirty="0"/>
              <a:t>		</a:t>
            </a:r>
            <a:r>
              <a:rPr lang="en-US" sz="2800" dirty="0">
                <a:latin typeface="+mj-lt"/>
              </a:rPr>
              <a:t>	</a:t>
            </a:r>
            <a:r>
              <a:rPr lang="en-US" sz="2800" dirty="0" err="1">
                <a:latin typeface="+mj-lt"/>
              </a:rPr>
              <a:t>pK</a:t>
            </a:r>
            <a:r>
              <a:rPr lang="en-US" sz="2800" baseline="-25000" dirty="0" err="1">
                <a:latin typeface="+mj-lt"/>
              </a:rPr>
              <a:t>a</a:t>
            </a:r>
            <a:r>
              <a:rPr lang="en-US" sz="2800" dirty="0">
                <a:latin typeface="+mj-lt"/>
              </a:rPr>
              <a:t> = - log K</a:t>
            </a:r>
            <a:r>
              <a:rPr lang="en-US" sz="2800" baseline="-25000" dirty="0">
                <a:latin typeface="+mj-lt"/>
              </a:rPr>
              <a:t>a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			4.77 = - log K</a:t>
            </a:r>
            <a:r>
              <a:rPr lang="en-US" sz="2800" baseline="-25000" dirty="0">
                <a:latin typeface="+mj-lt"/>
              </a:rPr>
              <a:t>a </a:t>
            </a:r>
          </a:p>
          <a:p>
            <a:pPr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800" dirty="0">
                <a:latin typeface="+mj-lt"/>
              </a:rPr>
              <a:t>		 log K</a:t>
            </a:r>
            <a:r>
              <a:rPr lang="en-US" sz="2800" baseline="-25000" dirty="0">
                <a:latin typeface="+mj-lt"/>
              </a:rPr>
              <a:t>a </a:t>
            </a:r>
            <a:r>
              <a:rPr lang="en-US" sz="2800" dirty="0">
                <a:latin typeface="+mj-lt"/>
              </a:rPr>
              <a:t>= anti log – 4.77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			 K</a:t>
            </a:r>
            <a:r>
              <a:rPr lang="en-US" sz="2800" baseline="-25000" dirty="0">
                <a:latin typeface="+mj-lt"/>
              </a:rPr>
              <a:t>a</a:t>
            </a:r>
            <a:r>
              <a:rPr lang="en-US" sz="2800" dirty="0">
                <a:latin typeface="+mj-lt"/>
              </a:rPr>
              <a:t> = 1.7 </a:t>
            </a:r>
            <a:r>
              <a:rPr lang="en-US" sz="2800" dirty="0">
                <a:latin typeface="+mj-lt"/>
                <a:cs typeface="Traditional Arabic"/>
              </a:rPr>
              <a:t>×</a:t>
            </a:r>
            <a:r>
              <a:rPr lang="en-US" sz="2800" dirty="0">
                <a:latin typeface="+mj-lt"/>
              </a:rPr>
              <a:t> 10</a:t>
            </a:r>
            <a:r>
              <a:rPr lang="en-US" sz="2800" baseline="30000" dirty="0">
                <a:latin typeface="+mj-lt"/>
              </a:rPr>
              <a:t>-5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</a:rPr>
              <a:t>			</a:t>
            </a:r>
            <a:r>
              <a:rPr lang="en-US" sz="2800" dirty="0">
                <a:latin typeface="+mj-lt"/>
              </a:rPr>
              <a:t>pH = - log [H</a:t>
            </a:r>
            <a:r>
              <a:rPr lang="en-US" sz="2800" baseline="30000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]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			5 = - log  </a:t>
            </a:r>
            <a:r>
              <a:rPr lang="en-US" sz="3200" dirty="0">
                <a:latin typeface="+mj-lt"/>
              </a:rPr>
              <a:t>[H</a:t>
            </a:r>
            <a:r>
              <a:rPr lang="en-US" sz="3200" baseline="30000" dirty="0">
                <a:latin typeface="+mj-lt"/>
              </a:rPr>
              <a:t>+</a:t>
            </a:r>
            <a:r>
              <a:rPr lang="en-US" sz="3200" dirty="0">
                <a:latin typeface="+mj-lt"/>
              </a:rPr>
              <a:t>]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			[H</a:t>
            </a:r>
            <a:r>
              <a:rPr lang="en-US" sz="2800" baseline="30000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] = anti log – 5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			[H</a:t>
            </a:r>
            <a:r>
              <a:rPr lang="en-US" sz="2800" baseline="30000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] = </a:t>
            </a:r>
            <a:r>
              <a:rPr lang="en-US" sz="3200" dirty="0">
                <a:latin typeface="+mj-lt"/>
              </a:rPr>
              <a:t>1 </a:t>
            </a:r>
            <a:r>
              <a:rPr lang="en-US" sz="3200" dirty="0">
                <a:latin typeface="+mj-lt"/>
                <a:cs typeface="Traditional Arabic"/>
              </a:rPr>
              <a:t>×</a:t>
            </a:r>
            <a:r>
              <a:rPr lang="en-US" sz="3200" dirty="0">
                <a:latin typeface="+mj-lt"/>
              </a:rPr>
              <a:t> 10</a:t>
            </a:r>
            <a:r>
              <a:rPr lang="en-US" sz="3200" baseline="30000" dirty="0">
                <a:latin typeface="+mj-lt"/>
              </a:rPr>
              <a:t>-5</a:t>
            </a:r>
            <a:endParaRPr lang="en-US" dirty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195568" y="1940875"/>
            <a:ext cx="1954915" cy="13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5568" y="1564024"/>
            <a:ext cx="1588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raditional Arabic"/>
              </a:rPr>
              <a:t>[H</a:t>
            </a:r>
            <a:r>
              <a:rPr lang="en-US" sz="2600" baseline="30000" dirty="0">
                <a:latin typeface="Traditional Arabic"/>
              </a:rPr>
              <a:t>+</a:t>
            </a:r>
            <a:r>
              <a:rPr lang="en-US" sz="2600" dirty="0">
                <a:latin typeface="Traditional Arabic"/>
              </a:rPr>
              <a:t>] [A</a:t>
            </a:r>
            <a:r>
              <a:rPr lang="en-US" sz="2600" baseline="30000" dirty="0">
                <a:latin typeface="Traditional Arabic"/>
              </a:rPr>
              <a:t>-</a:t>
            </a:r>
            <a:r>
              <a:rPr lang="en-US" sz="2600" dirty="0">
                <a:latin typeface="Traditional Arabic"/>
              </a:rPr>
              <a:t>]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383850" y="1954486"/>
            <a:ext cx="1099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raditional Arabic"/>
              </a:rPr>
              <a:t>[HA]</a:t>
            </a:r>
            <a:endParaRPr lang="en-US" sz="2600" dirty="0"/>
          </a:p>
        </p:txBody>
      </p:sp>
      <p:sp>
        <p:nvSpPr>
          <p:cNvPr id="7" name="Left-Right Arrow 6"/>
          <p:cNvSpPr/>
          <p:nvPr/>
        </p:nvSpPr>
        <p:spPr>
          <a:xfrm>
            <a:off x="3810000" y="1193800"/>
            <a:ext cx="914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9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97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Let us assume [A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] = y</a:t>
            </a:r>
          </a:p>
          <a:p>
            <a:pPr>
              <a:buNone/>
            </a:pPr>
            <a:r>
              <a:rPr lang="en-US" dirty="0">
                <a:latin typeface="+mj-lt"/>
              </a:rPr>
              <a:t>Since [HA] + [A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] = 0.2 M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[HA] = 0.2 – y</a:t>
            </a:r>
          </a:p>
          <a:p>
            <a:pPr>
              <a:buNone/>
            </a:pPr>
            <a:r>
              <a:rPr lang="en-US" sz="3200" dirty="0">
                <a:latin typeface="+mj-lt"/>
              </a:rPr>
              <a:t>			</a:t>
            </a:r>
            <a:r>
              <a:rPr lang="en-US" sz="3600" dirty="0">
                <a:latin typeface="+mj-lt"/>
              </a:rPr>
              <a:t>	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</a:t>
            </a:r>
            <a:r>
              <a:rPr lang="en-US" sz="2400" baseline="-25000" dirty="0" err="1">
                <a:latin typeface="+mj-lt"/>
              </a:rPr>
              <a:t>a</a:t>
            </a:r>
            <a:r>
              <a:rPr lang="en-US" sz="2400" dirty="0">
                <a:latin typeface="+mj-lt"/>
              </a:rPr>
              <a:t> =</a:t>
            </a:r>
          </a:p>
          <a:p>
            <a:pPr>
              <a:buNone/>
            </a:pPr>
            <a:endParaRPr lang="en-US" sz="2000" dirty="0">
              <a:latin typeface="+mj-lt"/>
            </a:endParaRPr>
          </a:p>
          <a:p>
            <a:pPr algn="ctr">
              <a:buNone/>
            </a:pPr>
            <a:r>
              <a:rPr lang="en-US" sz="2200" dirty="0">
                <a:latin typeface="+mj-lt"/>
              </a:rPr>
              <a:t>1.7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= [(1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)(y)] / (0.2 – y)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1.7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(0.2 – y) = 1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y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(3.4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-6</a:t>
            </a:r>
            <a:r>
              <a:rPr lang="en-US" sz="2200" dirty="0">
                <a:latin typeface="+mj-lt"/>
              </a:rPr>
              <a:t>) – (1.7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 </a:t>
            </a:r>
            <a:r>
              <a:rPr lang="en-US" sz="2200" dirty="0">
                <a:latin typeface="+mj-lt"/>
              </a:rPr>
              <a:t>y) = 1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y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3.4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-6</a:t>
            </a:r>
            <a:r>
              <a:rPr lang="en-US" sz="2200" dirty="0">
                <a:latin typeface="+mj-lt"/>
              </a:rPr>
              <a:t> = 1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y + 1.7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 </a:t>
            </a:r>
            <a:r>
              <a:rPr lang="en-US" sz="2200" dirty="0">
                <a:latin typeface="+mj-lt"/>
              </a:rPr>
              <a:t>y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3.4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-6</a:t>
            </a:r>
            <a:r>
              <a:rPr lang="en-US" sz="2200" dirty="0">
                <a:latin typeface="+mj-lt"/>
              </a:rPr>
              <a:t> = 2.7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 y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y = (3.4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-6</a:t>
            </a:r>
            <a:r>
              <a:rPr lang="en-US" sz="2200" dirty="0">
                <a:latin typeface="+mj-lt"/>
              </a:rPr>
              <a:t> / 2.7 </a:t>
            </a:r>
            <a:r>
              <a:rPr lang="en-US" sz="2200" dirty="0">
                <a:latin typeface="+mj-lt"/>
                <a:cs typeface="Traditional Arabic"/>
              </a:rPr>
              <a:t>×</a:t>
            </a:r>
            <a:r>
              <a:rPr lang="en-US" sz="2200" dirty="0">
                <a:latin typeface="+mj-lt"/>
              </a:rPr>
              <a:t> 10</a:t>
            </a:r>
            <a:r>
              <a:rPr lang="en-US" sz="2200" baseline="30000" dirty="0">
                <a:latin typeface="+mj-lt"/>
              </a:rPr>
              <a:t>-5</a:t>
            </a:r>
            <a:r>
              <a:rPr lang="en-US" sz="2200" dirty="0">
                <a:latin typeface="+mj-lt"/>
              </a:rPr>
              <a:t>)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y = 0.126 M = [A</a:t>
            </a:r>
            <a:r>
              <a:rPr lang="en-US" sz="2200" baseline="30000" dirty="0">
                <a:latin typeface="+mj-lt"/>
              </a:rPr>
              <a:t>-</a:t>
            </a:r>
            <a:r>
              <a:rPr lang="en-US" sz="2200" dirty="0">
                <a:latin typeface="+mj-lt"/>
              </a:rPr>
              <a:t>]</a:t>
            </a:r>
          </a:p>
          <a:p>
            <a:pPr algn="ctr">
              <a:buNone/>
            </a:pPr>
            <a:r>
              <a:rPr lang="en-US" sz="2200" dirty="0">
                <a:latin typeface="+mj-lt"/>
              </a:rPr>
              <a:t>[HA] = 0.2 – 0.126 = 0.074 M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19994" y="2051196"/>
            <a:ext cx="1578488" cy="8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9994" y="1602594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</a:t>
            </a:r>
            <a:r>
              <a:rPr lang="en-US" sz="2400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]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304" y="2012007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[HA]</a:t>
            </a:r>
          </a:p>
        </p:txBody>
      </p:sp>
    </p:spTree>
    <p:extLst>
      <p:ext uri="{BB962C8B-B14F-4D97-AF65-F5344CB8AC3E}">
        <p14:creationId xmlns:p14="http://schemas.microsoft.com/office/powerpoint/2010/main" val="311378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n-lt"/>
              </a:rPr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Describe the preparation of 3 L of 0.2 M acetate buffer. Starting from </a:t>
            </a:r>
            <a:r>
              <a:rPr lang="en-US" dirty="0">
                <a:solidFill>
                  <a:srgbClr val="FF0000"/>
                </a:solidFill>
              </a:rPr>
              <a:t>solid sodium acetate </a:t>
            </a:r>
            <a:r>
              <a:rPr lang="en-US" dirty="0" err="1">
                <a:solidFill>
                  <a:srgbClr val="FF0000"/>
                </a:solidFill>
              </a:rPr>
              <a:t>trihydrate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(A</a:t>
            </a:r>
            <a:r>
              <a:rPr lang="en-US" baseline="30000" dirty="0"/>
              <a:t>-</a:t>
            </a:r>
            <a:r>
              <a:rPr lang="en-US" dirty="0"/>
              <a:t>), </a:t>
            </a:r>
            <a:r>
              <a:rPr lang="en-US" dirty="0" err="1"/>
              <a:t>Mwt</a:t>
            </a:r>
            <a:r>
              <a:rPr lang="en-US" dirty="0"/>
              <a:t> = 136 and a 1 M solution of </a:t>
            </a:r>
            <a:r>
              <a:rPr lang="en-US" dirty="0">
                <a:solidFill>
                  <a:srgbClr val="FF0000"/>
                </a:solidFill>
              </a:rPr>
              <a:t>acetic acid </a:t>
            </a:r>
            <a:r>
              <a:rPr lang="en-US" dirty="0"/>
              <a:t>(HA) the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= 4.77; The concentration of </a:t>
            </a:r>
            <a:r>
              <a:rPr lang="en-US" sz="2800" dirty="0"/>
              <a:t>[A</a:t>
            </a:r>
            <a:r>
              <a:rPr lang="en-US" sz="2800" baseline="30000" dirty="0"/>
              <a:t>-</a:t>
            </a:r>
            <a:r>
              <a:rPr lang="en-US" sz="2800" dirty="0"/>
              <a:t>] = </a:t>
            </a:r>
            <a:r>
              <a:rPr lang="en-US" dirty="0"/>
              <a:t>0.126 M, [HA] = 0.074 M in 0.2 M solution in 1 L.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The no. of moles in buffer = 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0.2 = 0.6 moles</a:t>
            </a:r>
          </a:p>
        </p:txBody>
      </p:sp>
    </p:spTree>
    <p:extLst>
      <p:ext uri="{BB962C8B-B14F-4D97-AF65-F5344CB8AC3E}">
        <p14:creationId xmlns:p14="http://schemas.microsoft.com/office/powerpoint/2010/main" val="23769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5331402"/>
          </a:xfrm>
        </p:spPr>
        <p:txBody>
          <a:bodyPr/>
          <a:lstStyle/>
          <a:p>
            <a:pPr>
              <a:buNone/>
            </a:pPr>
            <a:r>
              <a:rPr lang="en-US" dirty="0"/>
              <a:t>	The no. of moles of</a:t>
            </a:r>
            <a:r>
              <a:rPr lang="en-US" sz="2800" dirty="0"/>
              <a:t> A</a:t>
            </a:r>
            <a:r>
              <a:rPr lang="en-US" sz="2800" baseline="30000" dirty="0"/>
              <a:t>-</a:t>
            </a:r>
            <a:r>
              <a:rPr lang="en-US" sz="2800" dirty="0"/>
              <a:t> + </a:t>
            </a:r>
            <a:r>
              <a:rPr lang="en-US" dirty="0"/>
              <a:t>the no. of moles of HA = 0.6 moles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	SINCE</a:t>
            </a:r>
            <a:r>
              <a:rPr lang="en-US" dirty="0"/>
              <a:t> the concentration of </a:t>
            </a:r>
            <a:r>
              <a:rPr lang="en-US" sz="2800" dirty="0"/>
              <a:t>[A</a:t>
            </a:r>
            <a:r>
              <a:rPr lang="en-US" sz="2800" baseline="30000" dirty="0"/>
              <a:t>-</a:t>
            </a:r>
            <a:r>
              <a:rPr lang="en-US" sz="2800" dirty="0"/>
              <a:t>] = </a:t>
            </a:r>
            <a:r>
              <a:rPr lang="en-US" dirty="0"/>
              <a:t>0.126 M in 1 L; the </a:t>
            </a:r>
            <a:r>
              <a:rPr lang="en-US" b="1" i="1" dirty="0"/>
              <a:t>Total</a:t>
            </a:r>
            <a:r>
              <a:rPr lang="en-US" dirty="0"/>
              <a:t> no. of moles in buffer = 0.126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3 = 0.378 moles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	SINCE</a:t>
            </a:r>
            <a:r>
              <a:rPr lang="en-US" dirty="0"/>
              <a:t> the concentration of </a:t>
            </a:r>
            <a:r>
              <a:rPr lang="en-US" sz="2800" dirty="0"/>
              <a:t>[HA] = </a:t>
            </a:r>
            <a:r>
              <a:rPr lang="en-US" dirty="0"/>
              <a:t>0.073 M in 1 L; the </a:t>
            </a:r>
            <a:r>
              <a:rPr lang="en-US" b="1" i="1" dirty="0"/>
              <a:t>Total</a:t>
            </a:r>
            <a:r>
              <a:rPr lang="en-US" dirty="0"/>
              <a:t> no. of moles in buffer = 0.073 </a:t>
            </a:r>
            <a:r>
              <a:rPr lang="en-US" dirty="0">
                <a:latin typeface="Traditional Arabic"/>
                <a:cs typeface="Traditional Arabic"/>
              </a:rPr>
              <a:t>×</a:t>
            </a:r>
            <a:r>
              <a:rPr lang="en-US" dirty="0"/>
              <a:t> 3 = 0.222 moles </a:t>
            </a:r>
            <a:r>
              <a:rPr lang="en-US" b="1" dirty="0"/>
              <a:t>OR </a:t>
            </a:r>
            <a:r>
              <a:rPr lang="en-US" dirty="0"/>
              <a:t>The no. of moles of</a:t>
            </a:r>
            <a:r>
              <a:rPr lang="en-US" sz="2800" dirty="0"/>
              <a:t> HA = 0.6 -</a:t>
            </a:r>
            <a:r>
              <a:rPr lang="en-US" dirty="0"/>
              <a:t> no. of moles of A</a:t>
            </a:r>
            <a:r>
              <a:rPr lang="en-US" sz="3200" baseline="30000" dirty="0"/>
              <a:t>-</a:t>
            </a:r>
            <a:r>
              <a:rPr lang="en-US" dirty="0"/>
              <a:t> = 0.222 moles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348"/>
            <a:ext cx="8229600" cy="513545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/>
              <a:t>	SINCE</a:t>
            </a:r>
            <a:r>
              <a:rPr lang="en-US" dirty="0"/>
              <a:t> A</a:t>
            </a:r>
            <a:r>
              <a:rPr lang="en-US" baseline="30000" dirty="0"/>
              <a:t>- </a:t>
            </a:r>
            <a:r>
              <a:rPr lang="en-US" dirty="0"/>
              <a:t>is solid the wt needed = no. of moles </a:t>
            </a:r>
            <a:r>
              <a:rPr lang="en-US" dirty="0">
                <a:cs typeface="Traditional Arabic"/>
              </a:rPr>
              <a:t>×</a:t>
            </a:r>
            <a:r>
              <a:rPr lang="en-US" dirty="0"/>
              <a:t> </a:t>
            </a:r>
            <a:r>
              <a:rPr lang="en-US" dirty="0" err="1"/>
              <a:t>Mwt</a:t>
            </a:r>
            <a:r>
              <a:rPr lang="en-US" dirty="0"/>
              <a:t> = 0.378 </a:t>
            </a:r>
            <a:r>
              <a:rPr lang="en-US" dirty="0">
                <a:cs typeface="Traditional Arabic"/>
              </a:rPr>
              <a:t>×</a:t>
            </a:r>
            <a:r>
              <a:rPr lang="en-US" dirty="0"/>
              <a:t> 136 = 51.4 g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The </a:t>
            </a:r>
            <a:r>
              <a:rPr lang="en-US" b="1" dirty="0"/>
              <a:t>volume</a:t>
            </a:r>
            <a:r>
              <a:rPr lang="en-US" dirty="0"/>
              <a:t> if HA needed = no. of moles / M = 0.222 / 1 = 0.222 L = 222 ml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51.4 g of solid sodium acetate </a:t>
            </a:r>
            <a:r>
              <a:rPr lang="en-US" dirty="0" err="1"/>
              <a:t>trihydrate</a:t>
            </a:r>
            <a:r>
              <a:rPr lang="en-US" dirty="0"/>
              <a:t> is added to 222 ml of acetic acid and the volume is brought up to 3 L.</a:t>
            </a:r>
          </a:p>
        </p:txBody>
      </p:sp>
    </p:spTree>
    <p:extLst>
      <p:ext uri="{BB962C8B-B14F-4D97-AF65-F5344CB8AC3E}">
        <p14:creationId xmlns:p14="http://schemas.microsoft.com/office/powerpoint/2010/main" val="12487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E6FDAC7E-B2AF-0A47-AE70-B7D2B253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25" y="900866"/>
            <a:ext cx="872187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Sample Problems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 solution was prepared by dissolving 0.02 moles of acetic acid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pK</a:t>
            </a:r>
            <a:r>
              <a:rPr kumimoji="0" lang="en-US" altLang="en-US" sz="18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</a:rPr>
              <a:t>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= 4.8) in water 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to give 1 liter of solution. What is the pH?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b) To this solution was then added 0.008 moles of concentrated sodium hydroxide (NaOH).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What is the new pH? (In this problem, you may ignore changes in volume due to the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addition of NaOH).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1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C3B92-E846-B149-A1F4-423BBE34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370938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Henderson-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Hasselbach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 buffer is a solution that </a:t>
            </a:r>
            <a:r>
              <a:rPr lang="en-US" dirty="0">
                <a:solidFill>
                  <a:srgbClr val="FF0000"/>
                </a:solidFill>
              </a:rPr>
              <a:t>can resist changes </a:t>
            </a:r>
            <a:r>
              <a:rPr lang="en-US" dirty="0"/>
              <a:t>in pH when small amounts of acid or base is added.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It is a mixture of </a:t>
            </a:r>
            <a:r>
              <a:rPr lang="en-US" dirty="0">
                <a:solidFill>
                  <a:srgbClr val="FF0000"/>
                </a:solidFill>
              </a:rPr>
              <a:t>a weak acid </a:t>
            </a:r>
            <a:r>
              <a:rPr lang="en-US" dirty="0"/>
              <a:t>and its </a:t>
            </a:r>
            <a:r>
              <a:rPr lang="en-US" dirty="0">
                <a:solidFill>
                  <a:srgbClr val="FF0000"/>
                </a:solidFill>
              </a:rPr>
              <a:t>salt</a:t>
            </a:r>
            <a:r>
              <a:rPr lang="en-US" dirty="0"/>
              <a:t> of a strong base (an acidic buffer) </a:t>
            </a:r>
            <a:r>
              <a:rPr lang="en-US" b="1" u="sng" dirty="0"/>
              <a:t>OR</a:t>
            </a:r>
            <a:r>
              <a:rPr lang="en-US" dirty="0"/>
              <a:t> it is a mixture of </a:t>
            </a:r>
            <a:r>
              <a:rPr lang="en-US" dirty="0">
                <a:solidFill>
                  <a:srgbClr val="FF0000"/>
                </a:solidFill>
              </a:rPr>
              <a:t>a weak base </a:t>
            </a:r>
            <a:r>
              <a:rPr lang="en-US" dirty="0"/>
              <a:t>and it’s </a:t>
            </a:r>
            <a:r>
              <a:rPr lang="en-US" dirty="0">
                <a:solidFill>
                  <a:srgbClr val="FF0000"/>
                </a:solidFill>
              </a:rPr>
              <a:t>salt</a:t>
            </a:r>
            <a:r>
              <a:rPr lang="en-US" dirty="0"/>
              <a:t> of a strong acid (a basic buffer).</a:t>
            </a:r>
          </a:p>
        </p:txBody>
      </p:sp>
    </p:spTree>
    <p:extLst>
      <p:ext uri="{BB962C8B-B14F-4D97-AF65-F5344CB8AC3E}">
        <p14:creationId xmlns:p14="http://schemas.microsoft.com/office/powerpoint/2010/main" val="310164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8818" y="122943"/>
            <a:ext cx="96012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Handerson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-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Hasselbalch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equation </a:t>
            </a:r>
            <a:r>
              <a:rPr lang="en-US" sz="3600" b="1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543"/>
            <a:ext cx="8229600" cy="5387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i="1" u="sng" dirty="0"/>
              <a:t>For acidic:</a:t>
            </a:r>
            <a:r>
              <a:rPr lang="en-US" sz="3200" dirty="0"/>
              <a:t>   HA               H</a:t>
            </a:r>
            <a:r>
              <a:rPr lang="en-US" sz="3200" baseline="30000" dirty="0"/>
              <a:t>+</a:t>
            </a:r>
            <a:r>
              <a:rPr lang="en-US" sz="3200" dirty="0"/>
              <a:t> + A</a:t>
            </a:r>
            <a:r>
              <a:rPr lang="en-US" sz="3200" baseline="30000" dirty="0"/>
              <a:t>-</a:t>
            </a:r>
          </a:p>
          <a:p>
            <a:pPr>
              <a:buNone/>
            </a:pPr>
            <a:r>
              <a:rPr lang="en-US" sz="3200" dirty="0"/>
              <a:t>				</a:t>
            </a:r>
          </a:p>
          <a:p>
            <a:pPr>
              <a:buNone/>
            </a:pPr>
            <a:r>
              <a:rPr lang="en-US" sz="2800" dirty="0"/>
              <a:t>       K</a:t>
            </a:r>
            <a:r>
              <a:rPr lang="en-US" sz="2800" baseline="-25000" dirty="0"/>
              <a:t>a</a:t>
            </a:r>
            <a:r>
              <a:rPr lang="en-US" sz="2800" dirty="0"/>
              <a:t> =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		[H</a:t>
            </a:r>
            <a:r>
              <a:rPr lang="en-US" sz="2800" baseline="30000" dirty="0"/>
              <a:t>+</a:t>
            </a:r>
            <a:r>
              <a:rPr lang="en-US" sz="2800" dirty="0"/>
              <a:t>] = K</a:t>
            </a:r>
            <a:r>
              <a:rPr lang="en-US" sz="2800" baseline="-25000" dirty="0"/>
              <a:t>a</a:t>
            </a:r>
          </a:p>
          <a:p>
            <a:pPr>
              <a:buNone/>
            </a:pPr>
            <a:endParaRPr lang="en-US" sz="2800" baseline="-25000" dirty="0"/>
          </a:p>
          <a:p>
            <a:pPr>
              <a:buNone/>
            </a:pPr>
            <a:r>
              <a:rPr lang="en-US" sz="2800" dirty="0"/>
              <a:t>		Log[H</a:t>
            </a:r>
            <a:r>
              <a:rPr lang="en-US" sz="2800" baseline="30000" dirty="0"/>
              <a:t>+</a:t>
            </a:r>
            <a:r>
              <a:rPr lang="en-US" sz="2800" dirty="0"/>
              <a:t>] = </a:t>
            </a:r>
            <a:r>
              <a:rPr lang="en-US" sz="2800" dirty="0">
                <a:cs typeface="Arial"/>
              </a:rPr>
              <a:t>Log</a:t>
            </a:r>
            <a:r>
              <a:rPr lang="en-US" sz="2800" dirty="0"/>
              <a:t> K</a:t>
            </a:r>
            <a:r>
              <a:rPr lang="en-US" sz="2800" baseline="-25000" dirty="0"/>
              <a:t>a  </a:t>
            </a:r>
            <a:r>
              <a:rPr lang="en-US" sz="2800" dirty="0"/>
              <a:t>+ Log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		- Log[H</a:t>
            </a:r>
            <a:r>
              <a:rPr lang="en-US" sz="2800" baseline="30000" dirty="0"/>
              <a:t>+</a:t>
            </a:r>
            <a:r>
              <a:rPr lang="en-US" sz="2800" dirty="0"/>
              <a:t>] = - </a:t>
            </a:r>
            <a:r>
              <a:rPr lang="en-US" sz="2800" dirty="0">
                <a:cs typeface="Arial"/>
              </a:rPr>
              <a:t>Log</a:t>
            </a:r>
            <a:r>
              <a:rPr lang="en-US" sz="2800" dirty="0"/>
              <a:t> K</a:t>
            </a:r>
            <a:r>
              <a:rPr lang="en-US" sz="2800" baseline="-25000" dirty="0"/>
              <a:t>a  </a:t>
            </a:r>
            <a:r>
              <a:rPr lang="en-US" sz="2800" dirty="0"/>
              <a:t>- Log</a:t>
            </a:r>
          </a:p>
          <a:p>
            <a:pPr>
              <a:buNone/>
            </a:pPr>
            <a:r>
              <a:rPr lang="en-US" sz="2800" dirty="0"/>
              <a:t> 		   </a:t>
            </a:r>
          </a:p>
          <a:p>
            <a:pPr>
              <a:buNone/>
            </a:pPr>
            <a:r>
              <a:rPr lang="en-US" sz="2800" dirty="0"/>
              <a:t> pH = </a:t>
            </a:r>
            <a:r>
              <a:rPr lang="en-US" sz="2800" dirty="0" err="1"/>
              <a:t>pK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 </a:t>
            </a:r>
            <a:r>
              <a:rPr lang="en-US" sz="2800" dirty="0"/>
              <a:t>+ Log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68360" y="2445866"/>
            <a:ext cx="1578488" cy="8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74264" y="2007101"/>
            <a:ext cx="128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[A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967" y="2427080"/>
            <a:ext cx="8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[HA]</a:t>
            </a:r>
            <a:endParaRPr lang="en-US" sz="2400" dirty="0"/>
          </a:p>
        </p:txBody>
      </p:sp>
      <p:sp>
        <p:nvSpPr>
          <p:cNvPr id="7" name="Left-Right Arrow 6"/>
          <p:cNvSpPr/>
          <p:nvPr/>
        </p:nvSpPr>
        <p:spPr>
          <a:xfrm>
            <a:off x="3297910" y="1251846"/>
            <a:ext cx="838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59316" y="3429000"/>
            <a:ext cx="12053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3571" y="3377119"/>
            <a:ext cx="8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571" y="3019230"/>
            <a:ext cx="114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[HA]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77595" y="4273544"/>
            <a:ext cx="1005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6941" y="4288803"/>
            <a:ext cx="87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795111"/>
            <a:ext cx="114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[HA]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078945" y="5317496"/>
            <a:ext cx="10031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5214" y="5264145"/>
            <a:ext cx="126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8945" y="4833465"/>
            <a:ext cx="12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[HA]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50953" y="6197077"/>
            <a:ext cx="8865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0665" y="5747217"/>
            <a:ext cx="135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89777" y="6172750"/>
            <a:ext cx="136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[HA]</a:t>
            </a:r>
          </a:p>
        </p:txBody>
      </p:sp>
    </p:spTree>
    <p:extLst>
      <p:ext uri="{BB962C8B-B14F-4D97-AF65-F5344CB8AC3E}">
        <p14:creationId xmlns:p14="http://schemas.microsoft.com/office/powerpoint/2010/main" val="198701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26692" y="14143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/>
              <a:t>Handerson-Hasselbalch</a:t>
            </a:r>
            <a:r>
              <a:rPr lang="en-US" dirty="0"/>
              <a:t> equation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i="1" u="sng" dirty="0"/>
              <a:t>For basic:</a:t>
            </a:r>
            <a:r>
              <a:rPr lang="en-US" sz="3200" dirty="0"/>
              <a:t>   MOH               M</a:t>
            </a:r>
            <a:r>
              <a:rPr lang="en-US" sz="3200" baseline="30000" dirty="0"/>
              <a:t>+</a:t>
            </a:r>
            <a:r>
              <a:rPr lang="en-US" sz="3200" dirty="0"/>
              <a:t> + OH</a:t>
            </a:r>
            <a:r>
              <a:rPr lang="en-US" sz="3200" baseline="30000" dirty="0"/>
              <a:t>-</a:t>
            </a:r>
          </a:p>
          <a:p>
            <a:pPr>
              <a:buNone/>
            </a:pPr>
            <a:r>
              <a:rPr lang="en-US" sz="3200" dirty="0"/>
              <a:t>				K</a:t>
            </a:r>
            <a:r>
              <a:rPr lang="en-US" sz="3200" baseline="-25000" dirty="0"/>
              <a:t>b</a:t>
            </a:r>
            <a:r>
              <a:rPr lang="en-US" sz="3200" dirty="0"/>
              <a:t> =</a:t>
            </a:r>
          </a:p>
          <a:p>
            <a:pPr>
              <a:buNone/>
            </a:pPr>
            <a:r>
              <a:rPr lang="en-US" sz="3200" dirty="0"/>
              <a:t>			      [OH</a:t>
            </a:r>
            <a:r>
              <a:rPr lang="en-US" sz="3200" baseline="30000" dirty="0"/>
              <a:t>-</a:t>
            </a:r>
            <a:r>
              <a:rPr lang="en-US" sz="3200" dirty="0"/>
              <a:t>] = K</a:t>
            </a:r>
            <a:r>
              <a:rPr lang="en-US" sz="3200" baseline="-25000" dirty="0"/>
              <a:t>b</a:t>
            </a:r>
          </a:p>
          <a:p>
            <a:pPr>
              <a:buNone/>
            </a:pPr>
            <a:r>
              <a:rPr lang="en-US" sz="3200" dirty="0"/>
              <a:t>		Log[OH</a:t>
            </a:r>
            <a:r>
              <a:rPr lang="en-US" sz="3200" baseline="30000" dirty="0"/>
              <a:t>-</a:t>
            </a:r>
            <a:r>
              <a:rPr lang="en-US" sz="3200" dirty="0"/>
              <a:t>] = </a:t>
            </a:r>
            <a:r>
              <a:rPr lang="en-US" sz="3200" dirty="0">
                <a:cs typeface="Arial"/>
              </a:rPr>
              <a:t>Log</a:t>
            </a:r>
            <a:r>
              <a:rPr lang="en-US" sz="3200" dirty="0"/>
              <a:t> K</a:t>
            </a:r>
            <a:r>
              <a:rPr lang="en-US" sz="3200" baseline="-25000" dirty="0"/>
              <a:t>b  </a:t>
            </a:r>
            <a:r>
              <a:rPr lang="en-US" sz="3200" dirty="0"/>
              <a:t>+ Log</a:t>
            </a:r>
          </a:p>
          <a:p>
            <a:pPr>
              <a:buNone/>
            </a:pPr>
            <a:r>
              <a:rPr lang="en-US" sz="3200" dirty="0"/>
              <a:t>		- Log[OH</a:t>
            </a:r>
            <a:r>
              <a:rPr lang="en-US" sz="3200" baseline="30000" dirty="0"/>
              <a:t>-</a:t>
            </a:r>
            <a:r>
              <a:rPr lang="en-US" sz="3200" dirty="0"/>
              <a:t>] = - </a:t>
            </a:r>
            <a:r>
              <a:rPr lang="en-US" sz="3200" dirty="0">
                <a:cs typeface="Arial"/>
              </a:rPr>
              <a:t>Log</a:t>
            </a:r>
            <a:r>
              <a:rPr lang="en-US" sz="3200" dirty="0"/>
              <a:t> K</a:t>
            </a:r>
            <a:r>
              <a:rPr lang="en-US" sz="3200" baseline="-25000" dirty="0"/>
              <a:t>b  </a:t>
            </a:r>
            <a:r>
              <a:rPr lang="en-US" sz="3200" dirty="0"/>
              <a:t>- Log</a:t>
            </a:r>
          </a:p>
          <a:p>
            <a:pPr>
              <a:buNone/>
            </a:pPr>
            <a:r>
              <a:rPr lang="en-US" sz="3200" dirty="0"/>
              <a:t> 		   </a:t>
            </a:r>
          </a:p>
          <a:p>
            <a:pPr>
              <a:buNone/>
            </a:pPr>
            <a:r>
              <a:rPr lang="en-US" sz="3200" dirty="0"/>
              <a:t> pOH = </a:t>
            </a:r>
            <a:r>
              <a:rPr lang="en-US" sz="3200" dirty="0" err="1"/>
              <a:t>pK</a:t>
            </a:r>
            <a:r>
              <a:rPr lang="en-US" sz="3200" baseline="-25000" dirty="0" err="1"/>
              <a:t>b</a:t>
            </a:r>
            <a:r>
              <a:rPr lang="en-US" sz="3200" baseline="-25000" dirty="0"/>
              <a:t>  </a:t>
            </a:r>
            <a:r>
              <a:rPr lang="en-US" sz="3200" dirty="0"/>
              <a:t>+ Log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2782" y="2570015"/>
            <a:ext cx="1578488" cy="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8230" y="2226424"/>
            <a:ext cx="163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</a:t>
            </a:r>
            <a:r>
              <a:rPr lang="en-US" sz="2400" baseline="30000" dirty="0">
                <a:latin typeface="Traditional Arabic"/>
              </a:rPr>
              <a:t>+</a:t>
            </a:r>
            <a:r>
              <a:rPr lang="en-US" sz="2400" dirty="0">
                <a:latin typeface="Traditional Arabic"/>
              </a:rPr>
              <a:t>] [OH</a:t>
            </a:r>
            <a:r>
              <a:rPr lang="en-US" sz="2400" baseline="30000" dirty="0">
                <a:latin typeface="Traditional Arabic"/>
              </a:rPr>
              <a:t>-</a:t>
            </a:r>
            <a:r>
              <a:rPr lang="en-US" sz="2400" dirty="0">
                <a:latin typeface="Traditional Arabic"/>
              </a:rPr>
              <a:t>]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91382" y="2554261"/>
            <a:ext cx="118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[MOH]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2814" y="3267730"/>
            <a:ext cx="100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6548" y="3170042"/>
            <a:ext cx="87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 [M</a:t>
            </a:r>
            <a:r>
              <a:rPr lang="en-US" sz="2400" baseline="30000" dirty="0">
                <a:latin typeface="Traditional Arabic"/>
              </a:rPr>
              <a:t>+</a:t>
            </a:r>
            <a:r>
              <a:rPr lang="en-US" sz="2400" dirty="0">
                <a:latin typeface="Traditional Arabic"/>
              </a:rPr>
              <a:t>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8390" y="286970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[MOH]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89255" y="3665061"/>
            <a:ext cx="100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6438" y="3597019"/>
            <a:ext cx="87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 [M</a:t>
            </a:r>
            <a:r>
              <a:rPr lang="en-US" sz="2400" baseline="30000" dirty="0">
                <a:latin typeface="Traditional Arabic"/>
              </a:rPr>
              <a:t>+</a:t>
            </a:r>
            <a:r>
              <a:rPr lang="en-US" sz="2400" dirty="0">
                <a:latin typeface="Traditional Arabic"/>
              </a:rPr>
              <a:t>]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62886" y="321308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[MOH]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33479" y="4350097"/>
            <a:ext cx="100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9679" y="4269432"/>
            <a:ext cx="87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 [M</a:t>
            </a:r>
            <a:r>
              <a:rPr lang="en-US" sz="2400" baseline="30000" dirty="0">
                <a:latin typeface="Traditional Arabic"/>
              </a:rPr>
              <a:t>+</a:t>
            </a:r>
            <a:r>
              <a:rPr lang="en-US" sz="2400" dirty="0">
                <a:latin typeface="Traditional Arabic"/>
              </a:rPr>
              <a:t>]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71210" y="5547032"/>
            <a:ext cx="100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27295" y="5129396"/>
            <a:ext cx="87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 [M</a:t>
            </a:r>
            <a:r>
              <a:rPr lang="en-US" sz="2400" baseline="30000" dirty="0">
                <a:latin typeface="Traditional Arabic"/>
              </a:rPr>
              <a:t>+</a:t>
            </a:r>
            <a:r>
              <a:rPr lang="en-US" sz="2400" dirty="0">
                <a:latin typeface="Traditional Arabic"/>
              </a:rPr>
              <a:t>]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4312" y="5572365"/>
            <a:ext cx="11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[MOH]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3479" y="388843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itional Arabic"/>
              </a:rPr>
              <a:t>[MOH]</a:t>
            </a:r>
            <a:endParaRPr lang="en-US" sz="2400" dirty="0"/>
          </a:p>
        </p:txBody>
      </p:sp>
      <p:sp>
        <p:nvSpPr>
          <p:cNvPr id="22" name="Left-Right Arrow 21"/>
          <p:cNvSpPr/>
          <p:nvPr/>
        </p:nvSpPr>
        <p:spPr>
          <a:xfrm>
            <a:off x="3535930" y="2010755"/>
            <a:ext cx="838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40F61E-E66F-A846-ABF3-E9B663FD025F}"/>
              </a:ext>
            </a:extLst>
          </p:cNvPr>
          <p:cNvSpPr/>
          <p:nvPr/>
        </p:nvSpPr>
        <p:spPr>
          <a:xfrm>
            <a:off x="584616" y="5065884"/>
            <a:ext cx="4501939" cy="1116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+mn-lt"/>
              </a:rPr>
              <a:t>Handerson-Hasselbalch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equation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When the condensation of conjugate acid = conjugate base, </a:t>
            </a:r>
            <a:r>
              <a:rPr lang="en-US" b="1" dirty="0">
                <a:solidFill>
                  <a:srgbClr val="FF0000"/>
                </a:solidFill>
              </a:rPr>
              <a:t>pH = </a:t>
            </a:r>
            <a:r>
              <a:rPr lang="en-US" b="1" dirty="0" err="1">
                <a:solidFill>
                  <a:srgbClr val="FF0000"/>
                </a:solidFill>
              </a:rPr>
              <a:t>pK</a:t>
            </a:r>
            <a:r>
              <a:rPr lang="en-US" sz="2800" b="1" baseline="-25000" dirty="0" err="1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u="sng" dirty="0"/>
              <a:t>OR </a:t>
            </a:r>
            <a:r>
              <a:rPr lang="en-US" b="1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pOH = </a:t>
            </a:r>
            <a:r>
              <a:rPr lang="en-US" b="1" dirty="0" err="1">
                <a:solidFill>
                  <a:srgbClr val="FF0000"/>
                </a:solidFill>
              </a:rPr>
              <a:t>pK</a:t>
            </a:r>
            <a:r>
              <a:rPr lang="en-US" sz="2800" b="1" baseline="-25000" dirty="0" err="1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4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37565-0A37-0B48-935D-0701CF791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8" y="600730"/>
            <a:ext cx="7270230" cy="3017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A715B-4F80-BB43-9CC1-D5991BF1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4106975"/>
            <a:ext cx="9039497" cy="16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5" y="286749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Buffer Capacity:</a:t>
            </a:r>
          </a:p>
          <a:p>
            <a:pPr>
              <a:lnSpc>
                <a:spcPct val="150000"/>
              </a:lnSpc>
            </a:pPr>
            <a:r>
              <a:rPr lang="en-US" dirty="0"/>
              <a:t>It is the ability of buffer to resist changes in </a:t>
            </a:r>
            <a:r>
              <a:rPr lang="en-US" dirty="0" err="1"/>
              <a:t>pH.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It is the number of moles of H</a:t>
            </a:r>
            <a:r>
              <a:rPr lang="en-US" baseline="30000" dirty="0"/>
              <a:t>+</a:t>
            </a:r>
            <a:r>
              <a:rPr lang="en-US" dirty="0"/>
              <a:t> ions that can be added to one liter of the buffer that can decrease the pH by one unit </a:t>
            </a:r>
            <a:r>
              <a:rPr lang="en-US" b="1" u="sng" dirty="0"/>
              <a:t>OR</a:t>
            </a:r>
            <a:r>
              <a:rPr lang="en-US" dirty="0"/>
              <a:t> the number of moles of OH</a:t>
            </a:r>
            <a:r>
              <a:rPr lang="en-US" baseline="30000" dirty="0"/>
              <a:t>-</a:t>
            </a:r>
            <a:r>
              <a:rPr lang="en-US" dirty="0"/>
              <a:t> ions that can be added to one liter of the buffer that can increase the pH by one unit .</a:t>
            </a:r>
          </a:p>
          <a:p>
            <a:pPr>
              <a:lnSpc>
                <a:spcPct val="150000"/>
              </a:lnSpc>
            </a:pPr>
            <a:r>
              <a:rPr lang="en-US" dirty="0"/>
              <a:t>Unit buffer capacity = mole.</a:t>
            </a:r>
          </a:p>
        </p:txBody>
      </p:sp>
    </p:spTree>
    <p:extLst>
      <p:ext uri="{BB962C8B-B14F-4D97-AF65-F5344CB8AC3E}">
        <p14:creationId xmlns:p14="http://schemas.microsoft.com/office/powerpoint/2010/main" val="31777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Buffers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cont’ed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How does a buffer resist changes in pH?</a:t>
            </a:r>
          </a:p>
          <a:p>
            <a:r>
              <a:rPr lang="en-US" i="1" dirty="0"/>
              <a:t>For Example:</a:t>
            </a:r>
          </a:p>
          <a:p>
            <a:endParaRPr lang="en-US" i="1" dirty="0"/>
          </a:p>
          <a:p>
            <a:r>
              <a:rPr lang="en-US" dirty="0"/>
              <a:t> in the acetate buffer which is made of acetic acid CH</a:t>
            </a:r>
            <a:r>
              <a:rPr lang="en-US" baseline="-25000" dirty="0"/>
              <a:t>3</a:t>
            </a:r>
            <a:r>
              <a:rPr lang="en-US" dirty="0"/>
              <a:t>COOH and sodium acetate.</a:t>
            </a:r>
          </a:p>
          <a:p>
            <a:pPr lvl="1"/>
            <a:r>
              <a:rPr lang="en-US" dirty="0"/>
              <a:t>When H</a:t>
            </a:r>
            <a:r>
              <a:rPr lang="en-US" baseline="30000" dirty="0"/>
              <a:t>+</a:t>
            </a:r>
            <a:r>
              <a:rPr lang="en-US" dirty="0"/>
              <a:t> are added it will react with the salt: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/>
              <a:t>		 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 -</a:t>
            </a:r>
            <a:r>
              <a:rPr lang="en-US" dirty="0"/>
              <a:t> + H</a:t>
            </a:r>
            <a:r>
              <a:rPr lang="en-US" baseline="30000" dirty="0"/>
              <a:t>+</a:t>
            </a:r>
            <a:r>
              <a:rPr lang="en-US" dirty="0"/>
              <a:t>		CH</a:t>
            </a:r>
            <a:r>
              <a:rPr lang="en-US" baseline="-25000" dirty="0"/>
              <a:t>3</a:t>
            </a:r>
            <a:r>
              <a:rPr lang="en-US" dirty="0"/>
              <a:t>COOH</a:t>
            </a:r>
          </a:p>
          <a:p>
            <a:pPr lvl="1">
              <a:buNone/>
            </a:pPr>
            <a:endParaRPr lang="en-US" dirty="0"/>
          </a:p>
          <a:p>
            <a:pPr lvl="1">
              <a:lnSpc>
                <a:spcPct val="150000"/>
              </a:lnSpc>
              <a:buNone/>
            </a:pPr>
            <a:r>
              <a:rPr lang="en-US" dirty="0"/>
              <a:t>	Thus the buffer converted the free H</a:t>
            </a:r>
            <a:r>
              <a:rPr lang="en-US" baseline="30000" dirty="0"/>
              <a:t>+</a:t>
            </a:r>
            <a:r>
              <a:rPr lang="en-US" dirty="0"/>
              <a:t> into acetic acid which does not affect the pH because it is a weak acid, so the pH is not effected.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069771" y="4267646"/>
            <a:ext cx="914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6313B-E207-1248-B912-B6C315B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914218"/>
            <a:ext cx="59309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1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539</Words>
  <Application>Microsoft Macintosh PowerPoint</Application>
  <PresentationFormat>On-screen Show (4:3)</PresentationFormat>
  <Paragraphs>147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-webkit-standard</vt:lpstr>
      <vt:lpstr>Arial</vt:lpstr>
      <vt:lpstr>Calibri</vt:lpstr>
      <vt:lpstr>Calibri Light</vt:lpstr>
      <vt:lpstr>Times New Roman</vt:lpstr>
      <vt:lpstr>Traditional Arabic</vt:lpstr>
      <vt:lpstr>Office Theme</vt:lpstr>
      <vt:lpstr>Henderson-Hasselbalch Equation</vt:lpstr>
      <vt:lpstr>Henderson-Hasselbach Equation</vt:lpstr>
      <vt:lpstr>Handerson - Hasselbalch equation cont’ed</vt:lpstr>
      <vt:lpstr>Handerson-Hasselbalch equation cont’ed</vt:lpstr>
      <vt:lpstr>Handerson-Hasselbalch equation cont’ed</vt:lpstr>
      <vt:lpstr>PowerPoint Presentation</vt:lpstr>
      <vt:lpstr>Buffers</vt:lpstr>
      <vt:lpstr>Buffers cont’ed</vt:lpstr>
      <vt:lpstr>PowerPoint Presentation</vt:lpstr>
      <vt:lpstr>Buffers cont’ed</vt:lpstr>
      <vt:lpstr>PowerPoint Presentation</vt:lpstr>
      <vt:lpstr>Preparation of buffers</vt:lpstr>
      <vt:lpstr>PowerPoint Presentation</vt:lpstr>
      <vt:lpstr>PowerPoint Presentation</vt:lpstr>
      <vt:lpstr>Example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Henderson-Hasselbalch Equation</dc:title>
  <dc:creator>Mona Ghazi Alharbi</dc:creator>
  <cp:lastModifiedBy>Mona Ghazi Alharbi</cp:lastModifiedBy>
  <cp:revision>7</cp:revision>
  <dcterms:created xsi:type="dcterms:W3CDTF">2025-01-07T08:07:03Z</dcterms:created>
  <dcterms:modified xsi:type="dcterms:W3CDTF">2025-03-04T06:41:16Z</dcterms:modified>
</cp:coreProperties>
</file>