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2"/>
  </p:notesMasterIdLst>
  <p:sldIdLst>
    <p:sldId id="256" r:id="rId5"/>
    <p:sldId id="379" r:id="rId6"/>
    <p:sldId id="582" r:id="rId7"/>
    <p:sldId id="583" r:id="rId8"/>
    <p:sldId id="584" r:id="rId9"/>
    <p:sldId id="585" r:id="rId10"/>
    <p:sldId id="586" r:id="rId11"/>
    <p:sldId id="587" r:id="rId12"/>
    <p:sldId id="588" r:id="rId13"/>
    <p:sldId id="589" r:id="rId14"/>
    <p:sldId id="590" r:id="rId15"/>
    <p:sldId id="591" r:id="rId16"/>
    <p:sldId id="592" r:id="rId17"/>
    <p:sldId id="593" r:id="rId18"/>
    <p:sldId id="594" r:id="rId19"/>
    <p:sldId id="595" r:id="rId20"/>
    <p:sldId id="596" r:id="rId21"/>
    <p:sldId id="597" r:id="rId22"/>
    <p:sldId id="598" r:id="rId23"/>
    <p:sldId id="599" r:id="rId24"/>
    <p:sldId id="600" r:id="rId25"/>
    <p:sldId id="601" r:id="rId26"/>
    <p:sldId id="602" r:id="rId27"/>
    <p:sldId id="603" r:id="rId28"/>
    <p:sldId id="604" r:id="rId29"/>
    <p:sldId id="605" r:id="rId30"/>
    <p:sldId id="32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4EE"/>
    <a:srgbClr val="0000FF"/>
    <a:srgbClr val="0099FF"/>
    <a:srgbClr val="F15728"/>
    <a:srgbClr val="E6E6E6"/>
    <a:srgbClr val="FFFF00"/>
    <a:srgbClr val="B9B9B9"/>
    <a:srgbClr val="66FFFF"/>
    <a:srgbClr val="95D8C6"/>
    <a:srgbClr val="FF82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varScale="1">
        <p:scale>
          <a:sx n="112" d="100"/>
          <a:sy n="112"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10/04/2022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4/10/2022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4/10/2022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pn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528998"/>
            <a:ext cx="8679915" cy="1748729"/>
          </a:xfrm>
        </p:spPr>
        <p:txBody>
          <a:bodyPr anchor="ctr">
            <a:noAutofit/>
          </a:bodyPr>
          <a:lstStyle/>
          <a:p>
            <a:r>
              <a:rPr lang="en-GB" sz="4400" b="1" kern="0" dirty="0">
                <a:solidFill>
                  <a:schemeClr val="bg1"/>
                </a:solidFill>
                <a:latin typeface="Sakkal Majalla" panose="02000000000000000000" pitchFamily="2" charset="-78"/>
                <a:cs typeface="Sakkal Majalla" panose="02000000000000000000" pitchFamily="2" charset="-78"/>
              </a:rPr>
              <a:t>2411</a:t>
            </a:r>
            <a:r>
              <a:rPr lang="ar-SA" sz="4400" b="1" kern="0" dirty="0">
                <a:solidFill>
                  <a:schemeClr val="bg1"/>
                </a:solidFill>
                <a:latin typeface="Sakkal Majalla" panose="02000000000000000000" pitchFamily="2" charset="-78"/>
                <a:cs typeface="Sakkal Majalla" panose="02000000000000000000" pitchFamily="2" charset="-78"/>
              </a:rPr>
              <a:t> مال</a:t>
            </a:r>
            <a:r>
              <a:rPr lang="en-US" sz="4400" b="1" kern="0" dirty="0">
                <a:solidFill>
                  <a:schemeClr val="bg1"/>
                </a:solidFill>
                <a:latin typeface="Sakkal Majalla" panose="02000000000000000000" pitchFamily="2" charset="-78"/>
                <a:cs typeface="Sakkal Majalla" panose="02000000000000000000" pitchFamily="2" charset="-78"/>
              </a:rPr>
              <a:t/>
            </a:r>
            <a:br>
              <a:rPr lang="en-US"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مقدمة في </a:t>
            </a:r>
            <a:r>
              <a:rPr lang="ar-SA" sz="4400" b="1" kern="0" dirty="0" smtClean="0">
                <a:solidFill>
                  <a:schemeClr val="bg1"/>
                </a:solidFill>
                <a:latin typeface="Sakkal Majalla" panose="02000000000000000000" pitchFamily="2" charset="-78"/>
                <a:cs typeface="Sakkal Majalla" panose="02000000000000000000" pitchFamily="2" charset="-78"/>
              </a:rPr>
              <a:t>الاستثمار</a:t>
            </a:r>
            <a:br>
              <a:rPr lang="ar-SA" sz="4400" b="1" kern="0" dirty="0" smtClean="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المحاضرة السابعة</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dirty="0">
                <a:solidFill>
                  <a:schemeClr val="bg1"/>
                </a:solidFill>
                <a:latin typeface="Sakkal Majalla" panose="02000000000000000000" pitchFamily="2" charset="-78"/>
                <a:cs typeface="Sakkal Majalla" panose="02000000000000000000" pitchFamily="2" charset="-78"/>
              </a:rPr>
              <a:t>نموذج تسعير الأصول الرأسمالية</a:t>
            </a:r>
            <a:endParaRPr lang="ar-SA" sz="4400" dirty="0">
              <a:solidFill>
                <a:schemeClr val="bg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B163F896-F5E0-4FE4-A051-5F1C7FDD9BAD}"/>
              </a:ext>
            </a:extLst>
          </p:cNvPr>
          <p:cNvSpPr/>
          <p:nvPr/>
        </p:nvSpPr>
        <p:spPr>
          <a:xfrm>
            <a:off x="987554" y="1868010"/>
            <a:ext cx="10216895" cy="3439403"/>
          </a:xfrm>
          <a:prstGeom prst="rect">
            <a:avLst/>
          </a:prstGeom>
          <a:solidFill>
            <a:schemeClr val="bg1"/>
          </a:solidFill>
        </p:spPr>
        <p:txBody>
          <a:bodyPr wrap="square">
            <a:spAutoFit/>
          </a:bodyPr>
          <a:lstStyle/>
          <a:p>
            <a:pPr algn="just" rtl="1">
              <a:lnSpc>
                <a:spcPct val="150000"/>
              </a:lnSpc>
              <a:buNone/>
            </a:pPr>
            <a:r>
              <a:rPr lang="ar-SA" altLang="en-US" sz="2500" b="1" dirty="0">
                <a:solidFill>
                  <a:srgbClr val="0000FF"/>
                </a:solidFill>
                <a:latin typeface="Sakkal Majalla" panose="02000000000000000000" pitchFamily="2" charset="-78"/>
                <a:cs typeface="Sakkal Majalla" panose="02000000000000000000" pitchFamily="2" charset="-78"/>
              </a:rPr>
              <a:t>البيتا:</a:t>
            </a:r>
          </a:p>
          <a:p>
            <a:pPr algn="just" rtl="1">
              <a:lnSpc>
                <a:spcPct val="150000"/>
              </a:lnSpc>
              <a:buNone/>
            </a:pPr>
            <a:r>
              <a:rPr lang="ar-SA" altLang="en-US" sz="2400" dirty="0">
                <a:latin typeface="Sakkal Majalla" panose="02000000000000000000" pitchFamily="2" charset="-78"/>
                <a:cs typeface="Sakkal Majalla" panose="02000000000000000000" pitchFamily="2" charset="-78"/>
              </a:rPr>
              <a:t>مخاطر السوق </a:t>
            </a:r>
            <a:r>
              <a:rPr lang="en-US" altLang="en-US" sz="2400" dirty="0">
                <a:latin typeface="Sakkal Majalla" panose="02000000000000000000" pitchFamily="2" charset="-78"/>
                <a:cs typeface="Sakkal Majalla" panose="02000000000000000000" pitchFamily="2" charset="-78"/>
              </a:rPr>
              <a:t>Market Risk</a:t>
            </a:r>
            <a:r>
              <a:rPr lang="ar-SA" altLang="en-US" sz="2400" dirty="0">
                <a:latin typeface="Sakkal Majalla" panose="02000000000000000000" pitchFamily="2" charset="-78"/>
                <a:cs typeface="Sakkal Majalla" panose="02000000000000000000" pitchFamily="2" charset="-78"/>
              </a:rPr>
              <a:t>، أو مخاطر عدم التنويع </a:t>
            </a:r>
            <a:r>
              <a:rPr lang="en-US" altLang="en-US" sz="2400" dirty="0">
                <a:latin typeface="Sakkal Majalla" panose="02000000000000000000" pitchFamily="2" charset="-78"/>
                <a:cs typeface="Sakkal Majalla" panose="02000000000000000000" pitchFamily="2" charset="-78"/>
              </a:rPr>
              <a:t>Non-Diversifiable Risk</a:t>
            </a:r>
            <a:r>
              <a:rPr lang="ar-SA" altLang="en-US" sz="2400" dirty="0">
                <a:latin typeface="Sakkal Majalla" panose="02000000000000000000" pitchFamily="2" charset="-78"/>
                <a:cs typeface="Sakkal Majalla" panose="02000000000000000000" pitchFamily="2" charset="-78"/>
              </a:rPr>
              <a:t>. وهي المخاطر الناجمة عن العوامل التي تؤثر في السوق بشكل عام، ولا يقتصر تأثيرها على شركة معينة، وترتبط هذه المخاطر بالظروف الاقتصادية والاجتماعية والسياسية كالحروب والكساد والتضخم وارتفاع معدلات أسعار الفائدة، حيث تتأثر أسعار جميع الأوراق المالية بهذه العوامل وبدرجات متفاوتة</a:t>
            </a:r>
            <a:r>
              <a:rPr lang="ar-SA" altLang="en-US" sz="2400" dirty="0" smtClean="0">
                <a:latin typeface="Sakkal Majalla" panose="02000000000000000000" pitchFamily="2" charset="-78"/>
                <a:cs typeface="Sakkal Majalla" panose="02000000000000000000" pitchFamily="2" charset="-78"/>
              </a:rPr>
              <a:t>.</a:t>
            </a:r>
            <a:endParaRPr lang="en-US" altLang="en-US" sz="2400" dirty="0">
              <a:latin typeface="Sakkal Majalla" panose="02000000000000000000" pitchFamily="2" charset="-78"/>
              <a:cs typeface="Sakkal Majalla" panose="02000000000000000000" pitchFamily="2" charset="-78"/>
            </a:endParaRPr>
          </a:p>
          <a:p>
            <a:pPr algn="just" rtl="1">
              <a:lnSpc>
                <a:spcPct val="150000"/>
              </a:lnSpc>
              <a:buNone/>
            </a:pPr>
            <a:r>
              <a:rPr lang="en-US" altLang="en-US" sz="2400" dirty="0">
                <a:solidFill>
                  <a:srgbClr val="00B050"/>
                </a:solidFill>
                <a:latin typeface="Sakkal Majalla" panose="02000000000000000000" pitchFamily="2" charset="-78"/>
                <a:cs typeface="Sakkal Majalla" panose="02000000000000000000" pitchFamily="2" charset="-78"/>
              </a:rPr>
              <a:t> </a:t>
            </a:r>
            <a:r>
              <a:rPr lang="ar-SA" altLang="en-US" sz="2400" b="1" dirty="0">
                <a:solidFill>
                  <a:srgbClr val="00B050"/>
                </a:solidFill>
                <a:latin typeface="Sakkal Majalla" panose="02000000000000000000" pitchFamily="2" charset="-78"/>
                <a:cs typeface="Sakkal Majalla" panose="02000000000000000000" pitchFamily="2" charset="-78"/>
              </a:rPr>
              <a:t>ويتم قياس هذا النوع من المخاطر كما ذكرنا سابقا بمعامل البيتا باستخدام المعادلة التالية:</a:t>
            </a:r>
            <a:endParaRPr lang="ar-SA" sz="2400" b="1" dirty="0">
              <a:solidFill>
                <a:srgbClr val="00B050"/>
              </a:solidFill>
              <a:latin typeface="Sakkal Majalla" panose="02000000000000000000" pitchFamily="2" charset="-78"/>
              <a:cs typeface="Sakkal Majalla" panose="02000000000000000000" pitchFamily="2" charset="-78"/>
            </a:endParaRPr>
          </a:p>
        </p:txBody>
      </p:sp>
      <p:graphicFrame>
        <p:nvGraphicFramePr>
          <p:cNvPr id="13" name="Object 4">
            <a:extLst>
              <a:ext uri="{FF2B5EF4-FFF2-40B4-BE49-F238E27FC236}">
                <a16:creationId xmlns:a16="http://schemas.microsoft.com/office/drawing/2014/main" id="{E04E50DA-E963-44DB-B605-C6D85D8365CD}"/>
              </a:ext>
            </a:extLst>
          </p:cNvPr>
          <p:cNvGraphicFramePr>
            <a:graphicFrameLocks noChangeAspect="1"/>
          </p:cNvGraphicFramePr>
          <p:nvPr>
            <p:extLst>
              <p:ext uri="{D42A27DB-BD31-4B8C-83A1-F6EECF244321}">
                <p14:modId xmlns:p14="http://schemas.microsoft.com/office/powerpoint/2010/main" val="1058481411"/>
              </p:ext>
            </p:extLst>
          </p:nvPr>
        </p:nvGraphicFramePr>
        <p:xfrm>
          <a:off x="4940389" y="5039691"/>
          <a:ext cx="2311224" cy="1137985"/>
        </p:xfrm>
        <a:graphic>
          <a:graphicData uri="http://schemas.openxmlformats.org/presentationml/2006/ole">
            <mc:AlternateContent xmlns:mc="http://schemas.openxmlformats.org/markup-compatibility/2006">
              <mc:Choice xmlns:v="urn:schemas-microsoft-com:vml" Requires="v">
                <p:oleObj spid="_x0000_s9237" name="Equation" r:id="rId4" imgW="761760" imgH="685800" progId="Equation.3">
                  <p:embed/>
                </p:oleObj>
              </mc:Choice>
              <mc:Fallback>
                <p:oleObj name="Equation" r:id="rId4" imgW="761760" imgH="685800" progId="Equation.3">
                  <p:embed/>
                  <p:pic>
                    <p:nvPicPr>
                      <p:cNvPr id="4" name="Object 4"/>
                      <p:cNvPicPr>
                        <a:picLocks noChangeAspect="1" noChangeArrowheads="1"/>
                      </p:cNvPicPr>
                      <p:nvPr/>
                    </p:nvPicPr>
                    <p:blipFill>
                      <a:blip r:embed="rId5"/>
                      <a:srcRect/>
                      <a:stretch>
                        <a:fillRect/>
                      </a:stretch>
                    </p:blipFill>
                    <p:spPr bwMode="auto">
                      <a:xfrm>
                        <a:off x="4940389" y="5039691"/>
                        <a:ext cx="2311224" cy="1137985"/>
                      </a:xfrm>
                      <a:prstGeom prst="rect">
                        <a:avLst/>
                      </a:prstGeom>
                      <a:noFill/>
                      <a:extLst/>
                    </p:spPr>
                  </p:pic>
                </p:oleObj>
              </mc:Fallback>
            </mc:AlternateContent>
          </a:graphicData>
        </a:graphic>
      </p:graphicFrame>
    </p:spTree>
    <p:extLst>
      <p:ext uri="{BB962C8B-B14F-4D97-AF65-F5344CB8AC3E}">
        <p14:creationId xmlns:p14="http://schemas.microsoft.com/office/powerpoint/2010/main" val="2916608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graphicFrame>
        <p:nvGraphicFramePr>
          <p:cNvPr id="13" name="Object 4">
            <a:extLst>
              <a:ext uri="{FF2B5EF4-FFF2-40B4-BE49-F238E27FC236}">
                <a16:creationId xmlns:a16="http://schemas.microsoft.com/office/drawing/2014/main" id="{E04E50DA-E963-44DB-B605-C6D85D8365CD}"/>
              </a:ext>
            </a:extLst>
          </p:cNvPr>
          <p:cNvGraphicFramePr>
            <a:graphicFrameLocks noChangeAspect="1"/>
          </p:cNvGraphicFramePr>
          <p:nvPr>
            <p:extLst>
              <p:ext uri="{D42A27DB-BD31-4B8C-83A1-F6EECF244321}">
                <p14:modId xmlns:p14="http://schemas.microsoft.com/office/powerpoint/2010/main" val="143777722"/>
              </p:ext>
            </p:extLst>
          </p:nvPr>
        </p:nvGraphicFramePr>
        <p:xfrm>
          <a:off x="4809930" y="2017288"/>
          <a:ext cx="2694431" cy="1358717"/>
        </p:xfrm>
        <a:graphic>
          <a:graphicData uri="http://schemas.openxmlformats.org/presentationml/2006/ole">
            <mc:AlternateContent xmlns:mc="http://schemas.openxmlformats.org/markup-compatibility/2006">
              <mc:Choice xmlns:v="urn:schemas-microsoft-com:vml" Requires="v">
                <p:oleObj spid="_x0000_s10314" name="Equation" r:id="rId4" imgW="761760" imgH="685800" progId="Equation.3">
                  <p:embed/>
                </p:oleObj>
              </mc:Choice>
              <mc:Fallback>
                <p:oleObj name="Equation" r:id="rId4" imgW="761760" imgH="685800" progId="Equation.3">
                  <p:embed/>
                  <p:pic>
                    <p:nvPicPr>
                      <p:cNvPr id="13" name="Object 4">
                        <a:extLst>
                          <a:ext uri="{FF2B5EF4-FFF2-40B4-BE49-F238E27FC236}">
                            <a16:creationId xmlns:a16="http://schemas.microsoft.com/office/drawing/2014/main" id="{E04E50DA-E963-44DB-B605-C6D85D8365CD}"/>
                          </a:ext>
                        </a:extLst>
                      </p:cNvPr>
                      <p:cNvPicPr>
                        <a:picLocks noChangeAspect="1" noChangeArrowheads="1"/>
                      </p:cNvPicPr>
                      <p:nvPr/>
                    </p:nvPicPr>
                    <p:blipFill>
                      <a:blip r:embed="rId5"/>
                      <a:srcRect/>
                      <a:stretch>
                        <a:fillRect/>
                      </a:stretch>
                    </p:blipFill>
                    <p:spPr bwMode="auto">
                      <a:xfrm>
                        <a:off x="4809930" y="2017288"/>
                        <a:ext cx="2694431" cy="1358717"/>
                      </a:xfrm>
                      <a:prstGeom prst="rect">
                        <a:avLst/>
                      </a:prstGeom>
                      <a:noFill/>
                      <a:extLst/>
                    </p:spPr>
                  </p:pic>
                </p:oleObj>
              </mc:Fallback>
            </mc:AlternateContent>
          </a:graphicData>
        </a:graphic>
      </p:graphicFrame>
      <p:sp>
        <p:nvSpPr>
          <p:cNvPr id="4" name="مستطيل 3">
            <a:extLst>
              <a:ext uri="{FF2B5EF4-FFF2-40B4-BE49-F238E27FC236}">
                <a16:creationId xmlns:a16="http://schemas.microsoft.com/office/drawing/2014/main" id="{B40D011F-AC0E-4B93-A5EA-222252AE88FE}"/>
              </a:ext>
            </a:extLst>
          </p:cNvPr>
          <p:cNvSpPr/>
          <p:nvPr/>
        </p:nvSpPr>
        <p:spPr>
          <a:xfrm>
            <a:off x="3505910" y="3971678"/>
            <a:ext cx="4954680" cy="1938992"/>
          </a:xfrm>
          <a:prstGeom prst="rect">
            <a:avLst/>
          </a:prstGeom>
        </p:spPr>
        <p:txBody>
          <a:bodyPr wrap="square">
            <a:spAutoFit/>
          </a:bodyPr>
          <a:lstStyle/>
          <a:p>
            <a:pPr algn="r" rtl="1"/>
            <a:r>
              <a:rPr lang="ar-SA" sz="2400" dirty="0">
                <a:latin typeface="Sakkal Majalla" panose="02000000000000000000" pitchFamily="2" charset="-78"/>
                <a:cs typeface="Sakkal Majalla" panose="02000000000000000000" pitchFamily="2" charset="-78"/>
              </a:rPr>
              <a:t>معامل الارتباط بين عوائد الاستثمار وعوائد السوق. </a:t>
            </a:r>
          </a:p>
          <a:p>
            <a:pPr algn="r" rtl="1"/>
            <a:r>
              <a:rPr lang="ar-SA" sz="2400" dirty="0">
                <a:latin typeface="Sakkal Majalla" panose="02000000000000000000" pitchFamily="2" charset="-78"/>
                <a:cs typeface="Sakkal Majalla" panose="02000000000000000000" pitchFamily="2" charset="-78"/>
              </a:rPr>
              <a:t> </a:t>
            </a:r>
          </a:p>
          <a:p>
            <a:pPr algn="r" rtl="1"/>
            <a:r>
              <a:rPr lang="ar-SA" sz="2400" dirty="0">
                <a:latin typeface="Sakkal Majalla" panose="02000000000000000000" pitchFamily="2" charset="-78"/>
                <a:cs typeface="Sakkal Majalla" panose="02000000000000000000" pitchFamily="2" charset="-78"/>
              </a:rPr>
              <a:t> الانحراف المعياري لعوائد الاستثمار.</a:t>
            </a:r>
          </a:p>
          <a:p>
            <a:pPr algn="r" rtl="1"/>
            <a:endParaRPr lang="ar-SA" sz="2400" dirty="0">
              <a:latin typeface="Sakkal Majalla" panose="02000000000000000000" pitchFamily="2" charset="-78"/>
              <a:cs typeface="Sakkal Majalla" panose="02000000000000000000" pitchFamily="2" charset="-78"/>
            </a:endParaRPr>
          </a:p>
          <a:p>
            <a:pPr algn="r" rtl="1"/>
            <a:r>
              <a:rPr lang="ar-SA" sz="2400" dirty="0">
                <a:latin typeface="Sakkal Majalla" panose="02000000000000000000" pitchFamily="2" charset="-78"/>
                <a:cs typeface="Sakkal Majalla" panose="02000000000000000000" pitchFamily="2" charset="-78"/>
              </a:rPr>
              <a:t> الانحراف المعياري لعوائد السوق.   </a:t>
            </a:r>
            <a:endParaRPr lang="en-US" sz="2400" dirty="0">
              <a:latin typeface="Sakkal Majalla" panose="02000000000000000000" pitchFamily="2" charset="-78"/>
              <a:cs typeface="Sakkal Majalla" panose="02000000000000000000" pitchFamily="2" charset="-78"/>
            </a:endParaRPr>
          </a:p>
        </p:txBody>
      </p:sp>
      <p:graphicFrame>
        <p:nvGraphicFramePr>
          <p:cNvPr id="11" name="Object 18">
            <a:extLst>
              <a:ext uri="{FF2B5EF4-FFF2-40B4-BE49-F238E27FC236}">
                <a16:creationId xmlns:a16="http://schemas.microsoft.com/office/drawing/2014/main" id="{7806D03B-58DA-40D4-842E-8A9DE4BC48D9}"/>
              </a:ext>
            </a:extLst>
          </p:cNvPr>
          <p:cNvGraphicFramePr>
            <a:graphicFrameLocks noChangeAspect="1"/>
          </p:cNvGraphicFramePr>
          <p:nvPr>
            <p:extLst>
              <p:ext uri="{D42A27DB-BD31-4B8C-83A1-F6EECF244321}">
                <p14:modId xmlns:p14="http://schemas.microsoft.com/office/powerpoint/2010/main" val="2938958567"/>
              </p:ext>
            </p:extLst>
          </p:nvPr>
        </p:nvGraphicFramePr>
        <p:xfrm>
          <a:off x="8460590" y="5284391"/>
          <a:ext cx="468176" cy="618430"/>
        </p:xfrm>
        <a:graphic>
          <a:graphicData uri="http://schemas.openxmlformats.org/presentationml/2006/ole">
            <mc:AlternateContent xmlns:mc="http://schemas.openxmlformats.org/markup-compatibility/2006">
              <mc:Choice xmlns:v="urn:schemas-microsoft-com:vml" Requires="v">
                <p:oleObj spid="_x0000_s10315" name="Equation" r:id="rId6" imgW="215640" imgH="228600" progId="Equation.3">
                  <p:embed/>
                </p:oleObj>
              </mc:Choice>
              <mc:Fallback>
                <p:oleObj name="Equation" r:id="rId6" imgW="215640" imgH="228600" progId="Equation.3">
                  <p:embed/>
                  <p:pic>
                    <p:nvPicPr>
                      <p:cNvPr id="19" name="Object 18"/>
                      <p:cNvPicPr/>
                      <p:nvPr/>
                    </p:nvPicPr>
                    <p:blipFill>
                      <a:blip r:embed="rId7"/>
                      <a:stretch>
                        <a:fillRect/>
                      </a:stretch>
                    </p:blipFill>
                    <p:spPr>
                      <a:xfrm>
                        <a:off x="8460590" y="5284391"/>
                        <a:ext cx="468176" cy="618430"/>
                      </a:xfrm>
                      <a:prstGeom prst="rect">
                        <a:avLst/>
                      </a:prstGeom>
                    </p:spPr>
                  </p:pic>
                </p:oleObj>
              </mc:Fallback>
            </mc:AlternateContent>
          </a:graphicData>
        </a:graphic>
      </p:graphicFrame>
      <p:graphicFrame>
        <p:nvGraphicFramePr>
          <p:cNvPr id="14" name="Object 20">
            <a:extLst>
              <a:ext uri="{FF2B5EF4-FFF2-40B4-BE49-F238E27FC236}">
                <a16:creationId xmlns:a16="http://schemas.microsoft.com/office/drawing/2014/main" id="{3E34E397-E45D-4F4D-9FBA-5B2252A5C47F}"/>
              </a:ext>
            </a:extLst>
          </p:cNvPr>
          <p:cNvGraphicFramePr>
            <a:graphicFrameLocks noChangeAspect="1"/>
          </p:cNvGraphicFramePr>
          <p:nvPr>
            <p:extLst>
              <p:ext uri="{D42A27DB-BD31-4B8C-83A1-F6EECF244321}">
                <p14:modId xmlns:p14="http://schemas.microsoft.com/office/powerpoint/2010/main" val="1102440537"/>
              </p:ext>
            </p:extLst>
          </p:nvPr>
        </p:nvGraphicFramePr>
        <p:xfrm>
          <a:off x="8460590" y="4671406"/>
          <a:ext cx="468176" cy="464896"/>
        </p:xfrm>
        <a:graphic>
          <a:graphicData uri="http://schemas.openxmlformats.org/presentationml/2006/ole">
            <mc:AlternateContent xmlns:mc="http://schemas.openxmlformats.org/markup-compatibility/2006">
              <mc:Choice xmlns:v="urn:schemas-microsoft-com:vml" Requires="v">
                <p:oleObj spid="_x0000_s10316" name="Equation" r:id="rId8" imgW="177480" imgH="190440" progId="Equation.3">
                  <p:embed/>
                </p:oleObj>
              </mc:Choice>
              <mc:Fallback>
                <p:oleObj name="Equation" r:id="rId8" imgW="177480" imgH="190440" progId="Equation.3">
                  <p:embed/>
                  <p:pic>
                    <p:nvPicPr>
                      <p:cNvPr id="21" name="Object 20"/>
                      <p:cNvPicPr/>
                      <p:nvPr/>
                    </p:nvPicPr>
                    <p:blipFill>
                      <a:blip r:embed="rId9"/>
                      <a:stretch>
                        <a:fillRect/>
                      </a:stretch>
                    </p:blipFill>
                    <p:spPr>
                      <a:xfrm>
                        <a:off x="8460590" y="4671406"/>
                        <a:ext cx="468176" cy="464896"/>
                      </a:xfrm>
                      <a:prstGeom prst="rect">
                        <a:avLst/>
                      </a:prstGeom>
                    </p:spPr>
                  </p:pic>
                </p:oleObj>
              </mc:Fallback>
            </mc:AlternateContent>
          </a:graphicData>
        </a:graphic>
      </p:graphicFrame>
      <p:graphicFrame>
        <p:nvGraphicFramePr>
          <p:cNvPr id="15" name="Object 21">
            <a:extLst>
              <a:ext uri="{FF2B5EF4-FFF2-40B4-BE49-F238E27FC236}">
                <a16:creationId xmlns:a16="http://schemas.microsoft.com/office/drawing/2014/main" id="{2C5F455A-5CDE-40E6-8E71-9CC28FD26565}"/>
              </a:ext>
            </a:extLst>
          </p:cNvPr>
          <p:cNvGraphicFramePr>
            <a:graphicFrameLocks noChangeAspect="1"/>
          </p:cNvGraphicFramePr>
          <p:nvPr>
            <p:extLst>
              <p:ext uri="{D42A27DB-BD31-4B8C-83A1-F6EECF244321}">
                <p14:modId xmlns:p14="http://schemas.microsoft.com/office/powerpoint/2010/main" val="3505240230"/>
              </p:ext>
            </p:extLst>
          </p:nvPr>
        </p:nvGraphicFramePr>
        <p:xfrm>
          <a:off x="8460590" y="3821702"/>
          <a:ext cx="468176" cy="540232"/>
        </p:xfrm>
        <a:graphic>
          <a:graphicData uri="http://schemas.openxmlformats.org/presentationml/2006/ole">
            <mc:AlternateContent xmlns:mc="http://schemas.openxmlformats.org/markup-compatibility/2006">
              <mc:Choice xmlns:v="urn:schemas-microsoft-com:vml" Requires="v">
                <p:oleObj spid="_x0000_s10317" name="Equation" r:id="rId10" imgW="291960" imgH="241200" progId="Equation.3">
                  <p:embed/>
                </p:oleObj>
              </mc:Choice>
              <mc:Fallback>
                <p:oleObj name="Equation" r:id="rId10" imgW="291960" imgH="241200" progId="Equation.3">
                  <p:embed/>
                  <p:pic>
                    <p:nvPicPr>
                      <p:cNvPr id="22" name="Object 21"/>
                      <p:cNvPicPr/>
                      <p:nvPr/>
                    </p:nvPicPr>
                    <p:blipFill>
                      <a:blip r:embed="rId11"/>
                      <a:stretch>
                        <a:fillRect/>
                      </a:stretch>
                    </p:blipFill>
                    <p:spPr>
                      <a:xfrm>
                        <a:off x="8460590" y="3821702"/>
                        <a:ext cx="468176" cy="540232"/>
                      </a:xfrm>
                      <a:prstGeom prst="rect">
                        <a:avLst/>
                      </a:prstGeom>
                    </p:spPr>
                  </p:pic>
                </p:oleObj>
              </mc:Fallback>
            </mc:AlternateContent>
          </a:graphicData>
        </a:graphic>
      </p:graphicFrame>
    </p:spTree>
    <p:extLst>
      <p:ext uri="{BB962C8B-B14F-4D97-AF65-F5344CB8AC3E}">
        <p14:creationId xmlns:p14="http://schemas.microsoft.com/office/powerpoint/2010/main" val="373552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B7C8A4E2-632D-405E-9D0C-6FF155D13AB0}"/>
              </a:ext>
            </a:extLst>
          </p:cNvPr>
          <p:cNvSpPr/>
          <p:nvPr/>
        </p:nvSpPr>
        <p:spPr>
          <a:xfrm>
            <a:off x="1295427" y="2977618"/>
            <a:ext cx="9479223" cy="1200329"/>
          </a:xfrm>
          <a:prstGeom prst="rect">
            <a:avLst/>
          </a:prstGeom>
          <a:solidFill>
            <a:schemeClr val="bg1"/>
          </a:solidFill>
        </p:spPr>
        <p:txBody>
          <a:bodyPr wrap="square">
            <a:spAutoFit/>
          </a:bodyPr>
          <a:lstStyle/>
          <a:p>
            <a:pPr algn="just" rtl="1">
              <a:lnSpc>
                <a:spcPct val="150000"/>
              </a:lnSpc>
              <a:buFontTx/>
              <a:buNone/>
            </a:pPr>
            <a:r>
              <a:rPr lang="ar-SA" altLang="en-US" sz="2400" dirty="0">
                <a:latin typeface="Sakkal Majalla" panose="02000000000000000000" pitchFamily="2" charset="-78"/>
                <a:cs typeface="Sakkal Majalla" panose="02000000000000000000" pitchFamily="2" charset="-78"/>
              </a:rPr>
              <a:t>كما يمكن قياس مخاطرة المحفظة الاستثمارية حسب نموذج تسعير الأصول الرأسمالية بعد معرفة بيتا كل سهم ووزنه في المحفظة </a:t>
            </a:r>
            <a:r>
              <a:rPr lang="ar-SA" altLang="en-US" sz="2400" dirty="0">
                <a:solidFill>
                  <a:srgbClr val="0000FF"/>
                </a:solidFill>
                <a:latin typeface="Sakkal Majalla" panose="02000000000000000000" pitchFamily="2" charset="-78"/>
                <a:cs typeface="Sakkal Majalla" panose="02000000000000000000" pitchFamily="2" charset="-78"/>
              </a:rPr>
              <a:t>حسب المعادلة التالية</a:t>
            </a:r>
            <a:r>
              <a:rPr lang="ar-SA" altLang="en-US" sz="2400" dirty="0">
                <a:latin typeface="Sakkal Majalla" panose="02000000000000000000" pitchFamily="2" charset="-78"/>
                <a:cs typeface="Sakkal Majalla" panose="02000000000000000000" pitchFamily="2" charset="-78"/>
              </a:rPr>
              <a:t>:</a:t>
            </a:r>
          </a:p>
        </p:txBody>
      </p:sp>
      <p:graphicFrame>
        <p:nvGraphicFramePr>
          <p:cNvPr id="16" name="Object 4">
            <a:extLst>
              <a:ext uri="{FF2B5EF4-FFF2-40B4-BE49-F238E27FC236}">
                <a16:creationId xmlns:a16="http://schemas.microsoft.com/office/drawing/2014/main" id="{ABA790C0-2B72-4F20-9ACE-E048B2B8C2FC}"/>
              </a:ext>
            </a:extLst>
          </p:cNvPr>
          <p:cNvGraphicFramePr>
            <a:graphicFrameLocks noChangeAspect="1"/>
          </p:cNvGraphicFramePr>
          <p:nvPr>
            <p:extLst>
              <p:ext uri="{D42A27DB-BD31-4B8C-83A1-F6EECF244321}">
                <p14:modId xmlns:p14="http://schemas.microsoft.com/office/powerpoint/2010/main" val="1103913148"/>
              </p:ext>
            </p:extLst>
          </p:nvPr>
        </p:nvGraphicFramePr>
        <p:xfrm>
          <a:off x="2927818" y="4395841"/>
          <a:ext cx="6692043" cy="1046220"/>
        </p:xfrm>
        <a:graphic>
          <a:graphicData uri="http://schemas.openxmlformats.org/presentationml/2006/ole">
            <mc:AlternateContent xmlns:mc="http://schemas.openxmlformats.org/markup-compatibility/2006">
              <mc:Choice xmlns:v="urn:schemas-microsoft-com:vml" Requires="v">
                <p:oleObj spid="_x0000_s11283" name="Equation" r:id="rId4" imgW="3492500" imgH="444500" progId="Equation.3">
                  <p:embed/>
                </p:oleObj>
              </mc:Choice>
              <mc:Fallback>
                <p:oleObj name="Equation" r:id="rId4" imgW="3492500" imgH="444500" progId="Equation.3">
                  <p:embed/>
                  <p:pic>
                    <p:nvPicPr>
                      <p:cNvPr id="1843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7818" y="4395841"/>
                        <a:ext cx="6692043" cy="1046220"/>
                      </a:xfrm>
                      <a:prstGeom prst="rect">
                        <a:avLst/>
                      </a:prstGeom>
                      <a:noFill/>
                      <a:extLst/>
                    </p:spPr>
                  </p:pic>
                </p:oleObj>
              </mc:Fallback>
            </mc:AlternateContent>
          </a:graphicData>
        </a:graphic>
      </p:graphicFrame>
    </p:spTree>
    <p:extLst>
      <p:ext uri="{BB962C8B-B14F-4D97-AF65-F5344CB8AC3E}">
        <p14:creationId xmlns:p14="http://schemas.microsoft.com/office/powerpoint/2010/main" val="3601378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4" name="مستطيل 3">
            <a:extLst>
              <a:ext uri="{FF2B5EF4-FFF2-40B4-BE49-F238E27FC236}">
                <a16:creationId xmlns:a16="http://schemas.microsoft.com/office/drawing/2014/main" id="{26B2D44E-17EF-49FB-8CFB-A6F0B4EF8FF6}"/>
              </a:ext>
            </a:extLst>
          </p:cNvPr>
          <p:cNvSpPr/>
          <p:nvPr/>
        </p:nvSpPr>
        <p:spPr>
          <a:xfrm>
            <a:off x="1627632" y="2721813"/>
            <a:ext cx="8814817" cy="2862322"/>
          </a:xfrm>
          <a:prstGeom prst="rect">
            <a:avLst/>
          </a:prstGeom>
          <a:solidFill>
            <a:schemeClr val="bg1"/>
          </a:solidFill>
        </p:spPr>
        <p:txBody>
          <a:bodyPr wrap="square">
            <a:spAutoFit/>
          </a:bodyPr>
          <a:lstStyle/>
          <a:p>
            <a:pPr algn="just" rtl="1">
              <a:lnSpc>
                <a:spcPct val="150000"/>
              </a:lnSpc>
              <a:buFontTx/>
              <a:buNone/>
            </a:pPr>
            <a:r>
              <a:rPr lang="ar-SA" altLang="en-US" sz="2400" b="1" dirty="0">
                <a:solidFill>
                  <a:srgbClr val="0000FF"/>
                </a:solidFill>
                <a:latin typeface="Sakkal Majalla" panose="02000000000000000000" pitchFamily="2" charset="-78"/>
                <a:cs typeface="Sakkal Majalla" panose="02000000000000000000" pitchFamily="2" charset="-78"/>
              </a:rPr>
              <a:t>مثال:</a:t>
            </a:r>
          </a:p>
          <a:p>
            <a:pPr algn="just" rtl="1">
              <a:lnSpc>
                <a:spcPct val="150000"/>
              </a:lnSpc>
              <a:buFontTx/>
              <a:buNone/>
            </a:pPr>
            <a:r>
              <a:rPr lang="ar-SA" altLang="en-US" sz="2400" dirty="0">
                <a:latin typeface="Sakkal Majalla" panose="02000000000000000000" pitchFamily="2" charset="-78"/>
                <a:cs typeface="Sakkal Majalla" panose="02000000000000000000" pitchFamily="2" charset="-78"/>
              </a:rPr>
              <a:t>اذا كان الانحراف المعياري لاستثمارك في سهم مجموعة الطيار هو 22% و الانحراف المعياري للعوائد المتوقعة لمحفظة السوق هو 20%. وكان الارتباط بين عوائد سهم مجموعة الطيار والسوق هو 50%. </a:t>
            </a:r>
          </a:p>
          <a:p>
            <a:pPr marL="457200" indent="-457200" algn="just" rtl="1">
              <a:lnSpc>
                <a:spcPct val="150000"/>
              </a:lnSpc>
              <a:buFont typeface="+mj-lt"/>
              <a:buAutoNum type="arabicPeriod"/>
            </a:pPr>
            <a:r>
              <a:rPr lang="ar-SA" altLang="en-US" sz="2400" b="1" dirty="0">
                <a:latin typeface="Sakkal Majalla" panose="02000000000000000000" pitchFamily="2" charset="-78"/>
                <a:cs typeface="Sakkal Majalla" panose="02000000000000000000" pitchFamily="2" charset="-78"/>
              </a:rPr>
              <a:t>احسب معامل بيتا لسهم مجموعة الطيار ؟ </a:t>
            </a:r>
          </a:p>
          <a:p>
            <a:pPr marL="457200" indent="-457200" algn="just" rtl="1">
              <a:lnSpc>
                <a:spcPct val="150000"/>
              </a:lnSpc>
              <a:buFont typeface="+mj-lt"/>
              <a:buAutoNum type="arabicPeriod"/>
            </a:pPr>
            <a:r>
              <a:rPr lang="ar-SA" altLang="en-US" sz="2400" b="1" dirty="0">
                <a:latin typeface="Sakkal Majalla" panose="02000000000000000000" pitchFamily="2" charset="-78"/>
                <a:cs typeface="Sakkal Majalla" panose="02000000000000000000" pitchFamily="2" charset="-78"/>
              </a:rPr>
              <a:t>وفسر قيمة بيتا</a:t>
            </a:r>
            <a:r>
              <a:rPr lang="ar-SA" altLang="en-US" sz="2400" b="1" dirty="0" smtClean="0">
                <a:latin typeface="Sakkal Majalla" panose="02000000000000000000" pitchFamily="2" charset="-78"/>
                <a:cs typeface="Sakkal Majalla" panose="02000000000000000000" pitchFamily="2" charset="-78"/>
              </a:rPr>
              <a:t>؟</a:t>
            </a:r>
            <a:endParaRPr lang="ar-SA" altLang="en-US"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05540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graphicFrame>
        <p:nvGraphicFramePr>
          <p:cNvPr id="9" name="Object 4">
            <a:extLst>
              <a:ext uri="{FF2B5EF4-FFF2-40B4-BE49-F238E27FC236}">
                <a16:creationId xmlns:a16="http://schemas.microsoft.com/office/drawing/2014/main" id="{BCF1E3B1-429D-4495-95AA-447A0DA76336}"/>
              </a:ext>
            </a:extLst>
          </p:cNvPr>
          <p:cNvGraphicFramePr>
            <a:graphicFrameLocks noChangeAspect="1"/>
          </p:cNvGraphicFramePr>
          <p:nvPr>
            <p:extLst>
              <p:ext uri="{D42A27DB-BD31-4B8C-83A1-F6EECF244321}">
                <p14:modId xmlns:p14="http://schemas.microsoft.com/office/powerpoint/2010/main" val="3860604699"/>
              </p:ext>
            </p:extLst>
          </p:nvPr>
        </p:nvGraphicFramePr>
        <p:xfrm>
          <a:off x="3864545" y="2317999"/>
          <a:ext cx="2525712" cy="1126414"/>
        </p:xfrm>
        <a:graphic>
          <a:graphicData uri="http://schemas.openxmlformats.org/presentationml/2006/ole">
            <mc:AlternateContent xmlns:mc="http://schemas.openxmlformats.org/markup-compatibility/2006">
              <mc:Choice xmlns:v="urn:schemas-microsoft-com:vml" Requires="v">
                <p:oleObj spid="_x0000_s12324" name="Equation" r:id="rId4" imgW="761760" imgH="685800" progId="Equation.3">
                  <p:embed/>
                </p:oleObj>
              </mc:Choice>
              <mc:Fallback>
                <p:oleObj name="Equation" r:id="rId4" imgW="761760" imgH="685800" progId="Equation.3">
                  <p:embed/>
                  <p:pic>
                    <p:nvPicPr>
                      <p:cNvPr id="5" name="Object 4"/>
                      <p:cNvPicPr>
                        <a:picLocks noChangeAspect="1" noChangeArrowheads="1"/>
                      </p:cNvPicPr>
                      <p:nvPr/>
                    </p:nvPicPr>
                    <p:blipFill>
                      <a:blip r:embed="rId5"/>
                      <a:srcRect/>
                      <a:stretch>
                        <a:fillRect/>
                      </a:stretch>
                    </p:blipFill>
                    <p:spPr bwMode="auto">
                      <a:xfrm>
                        <a:off x="3864545" y="2317999"/>
                        <a:ext cx="2525712" cy="1126414"/>
                      </a:xfrm>
                      <a:prstGeom prst="rect">
                        <a:avLst/>
                      </a:prstGeom>
                      <a:noFill/>
                      <a:extLst/>
                    </p:spPr>
                  </p:pic>
                </p:oleObj>
              </mc:Fallback>
            </mc:AlternateContent>
          </a:graphicData>
        </a:graphic>
      </p:graphicFrame>
      <p:graphicFrame>
        <p:nvGraphicFramePr>
          <p:cNvPr id="10" name="Object 5">
            <a:extLst>
              <a:ext uri="{FF2B5EF4-FFF2-40B4-BE49-F238E27FC236}">
                <a16:creationId xmlns:a16="http://schemas.microsoft.com/office/drawing/2014/main" id="{5106D832-E738-41B6-A9F0-6988F07527A6}"/>
              </a:ext>
            </a:extLst>
          </p:cNvPr>
          <p:cNvGraphicFramePr>
            <a:graphicFrameLocks noChangeAspect="1"/>
          </p:cNvGraphicFramePr>
          <p:nvPr>
            <p:extLst>
              <p:ext uri="{D42A27DB-BD31-4B8C-83A1-F6EECF244321}">
                <p14:modId xmlns:p14="http://schemas.microsoft.com/office/powerpoint/2010/main" val="3500652259"/>
              </p:ext>
            </p:extLst>
          </p:nvPr>
        </p:nvGraphicFramePr>
        <p:xfrm>
          <a:off x="3716339" y="3917026"/>
          <a:ext cx="4759325" cy="996311"/>
        </p:xfrm>
        <a:graphic>
          <a:graphicData uri="http://schemas.openxmlformats.org/presentationml/2006/ole">
            <mc:AlternateContent xmlns:mc="http://schemas.openxmlformats.org/markup-compatibility/2006">
              <mc:Choice xmlns:v="urn:schemas-microsoft-com:vml" Requires="v">
                <p:oleObj spid="_x0000_s12325" name="Equation" r:id="rId6" imgW="1434960" imgH="634680" progId="Equation.3">
                  <p:embed/>
                </p:oleObj>
              </mc:Choice>
              <mc:Fallback>
                <p:oleObj name="Equation" r:id="rId6" imgW="1434960" imgH="634680" progId="Equation.3">
                  <p:embed/>
                  <p:pic>
                    <p:nvPicPr>
                      <p:cNvPr id="6" name="Object 5"/>
                      <p:cNvPicPr>
                        <a:picLocks noChangeAspect="1" noChangeArrowheads="1"/>
                      </p:cNvPicPr>
                      <p:nvPr/>
                    </p:nvPicPr>
                    <p:blipFill>
                      <a:blip r:embed="rId7"/>
                      <a:srcRect/>
                      <a:stretch>
                        <a:fillRect/>
                      </a:stretch>
                    </p:blipFill>
                    <p:spPr bwMode="auto">
                      <a:xfrm>
                        <a:off x="3716339" y="3917026"/>
                        <a:ext cx="4759325" cy="996311"/>
                      </a:xfrm>
                      <a:prstGeom prst="rect">
                        <a:avLst/>
                      </a:prstGeom>
                      <a:noFill/>
                      <a:extLst/>
                    </p:spPr>
                  </p:pic>
                </p:oleObj>
              </mc:Fallback>
            </mc:AlternateContent>
          </a:graphicData>
        </a:graphic>
      </p:graphicFrame>
      <p:sp>
        <p:nvSpPr>
          <p:cNvPr id="3" name="مستطيل 2">
            <a:extLst>
              <a:ext uri="{FF2B5EF4-FFF2-40B4-BE49-F238E27FC236}">
                <a16:creationId xmlns:a16="http://schemas.microsoft.com/office/drawing/2014/main" id="{4A3F2398-B0CD-4033-B839-C9B4521E0913}"/>
              </a:ext>
            </a:extLst>
          </p:cNvPr>
          <p:cNvSpPr/>
          <p:nvPr/>
        </p:nvSpPr>
        <p:spPr>
          <a:xfrm>
            <a:off x="1546789" y="5169330"/>
            <a:ext cx="8776741" cy="646331"/>
          </a:xfrm>
          <a:prstGeom prst="rect">
            <a:avLst/>
          </a:prstGeom>
          <a:solidFill>
            <a:srgbClr val="CCC4EE"/>
          </a:solidFill>
        </p:spPr>
        <p:txBody>
          <a:bodyPr wrap="square">
            <a:spAutoFit/>
          </a:bodyPr>
          <a:lstStyle/>
          <a:p>
            <a:pPr algn="just" rtl="1">
              <a:lnSpc>
                <a:spcPct val="150000"/>
              </a:lnSpc>
              <a:buFontTx/>
              <a:buNone/>
            </a:pPr>
            <a:r>
              <a:rPr lang="ar-SA" altLang="en-US" sz="2400" dirty="0">
                <a:latin typeface="Sakkal Majalla" panose="02000000000000000000" pitchFamily="2" charset="-78"/>
                <a:cs typeface="Sakkal Majalla" panose="02000000000000000000" pitchFamily="2" charset="-78"/>
              </a:rPr>
              <a:t>وهنا يتضح ان اتجاه تحرك عوائد سهم مجموعة الطيار يتجه مع اتجاه السوق و بنصف مخاطر السوق.</a:t>
            </a:r>
          </a:p>
        </p:txBody>
      </p:sp>
      <p:sp>
        <p:nvSpPr>
          <p:cNvPr id="5" name="مستطيل 4">
            <a:extLst>
              <a:ext uri="{FF2B5EF4-FFF2-40B4-BE49-F238E27FC236}">
                <a16:creationId xmlns:a16="http://schemas.microsoft.com/office/drawing/2014/main" id="{196319D1-3A31-4F87-B2F4-F31B38188329}"/>
              </a:ext>
            </a:extLst>
          </p:cNvPr>
          <p:cNvSpPr/>
          <p:nvPr/>
        </p:nvSpPr>
        <p:spPr>
          <a:xfrm>
            <a:off x="9847923" y="2642679"/>
            <a:ext cx="726481" cy="477054"/>
          </a:xfrm>
          <a:prstGeom prst="rect">
            <a:avLst/>
          </a:prstGeom>
        </p:spPr>
        <p:txBody>
          <a:bodyPr wrap="none">
            <a:spAutoFit/>
          </a:bodyPr>
          <a:lstStyle/>
          <a:p>
            <a:r>
              <a:rPr lang="ar-SA" altLang="en-US" sz="2400" b="1" dirty="0" smtClean="0">
                <a:solidFill>
                  <a:srgbClr val="0000FF"/>
                </a:solidFill>
                <a:latin typeface="Sakkal Majalla" panose="02000000000000000000" pitchFamily="2" charset="-78"/>
                <a:cs typeface="Sakkal Majalla" panose="02000000000000000000" pitchFamily="2" charset="-78"/>
              </a:rPr>
              <a:t>الحل:</a:t>
            </a:r>
            <a:endParaRPr lang="ar-SA" sz="2400" b="1" dirty="0">
              <a:solidFill>
                <a:srgbClr val="0000FF"/>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31261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4" name="مستطيل 3">
            <a:extLst>
              <a:ext uri="{FF2B5EF4-FFF2-40B4-BE49-F238E27FC236}">
                <a16:creationId xmlns:a16="http://schemas.microsoft.com/office/drawing/2014/main" id="{1E7FC1AE-B9B0-4F55-A352-0D264076E6BB}"/>
              </a:ext>
            </a:extLst>
          </p:cNvPr>
          <p:cNvSpPr/>
          <p:nvPr/>
        </p:nvSpPr>
        <p:spPr>
          <a:xfrm>
            <a:off x="6035040" y="1795061"/>
            <a:ext cx="4007827" cy="461665"/>
          </a:xfrm>
          <a:prstGeom prst="rect">
            <a:avLst/>
          </a:prstGeom>
        </p:spPr>
        <p:txBody>
          <a:bodyPr wrap="none">
            <a:spAutoFit/>
          </a:bodyPr>
          <a:lstStyle/>
          <a:p>
            <a:pPr algn="r" rtl="1">
              <a:buNone/>
            </a:pPr>
            <a:r>
              <a:rPr lang="ar-SA" altLang="en-US" sz="2400" dirty="0">
                <a:solidFill>
                  <a:srgbClr val="0000FF"/>
                </a:solidFill>
                <a:latin typeface="Sakkal Majalla" panose="02000000000000000000" pitchFamily="2" charset="-78"/>
                <a:cs typeface="Sakkal Majalla" panose="02000000000000000000" pitchFamily="2" charset="-78"/>
              </a:rPr>
              <a:t>يوضح الجدول التالي بعض قيم بيتا وتفسيرها:</a:t>
            </a:r>
          </a:p>
        </p:txBody>
      </p:sp>
      <p:graphicFrame>
        <p:nvGraphicFramePr>
          <p:cNvPr id="13" name="Table 1">
            <a:extLst>
              <a:ext uri="{FF2B5EF4-FFF2-40B4-BE49-F238E27FC236}">
                <a16:creationId xmlns:a16="http://schemas.microsoft.com/office/drawing/2014/main" id="{A1A7DEE9-086F-4BFF-A677-1D8C2CE12D09}"/>
              </a:ext>
            </a:extLst>
          </p:cNvPr>
          <p:cNvGraphicFramePr>
            <a:graphicFrameLocks noGrp="1"/>
          </p:cNvGraphicFramePr>
          <p:nvPr>
            <p:extLst>
              <p:ext uri="{D42A27DB-BD31-4B8C-83A1-F6EECF244321}">
                <p14:modId xmlns:p14="http://schemas.microsoft.com/office/powerpoint/2010/main" val="3620057257"/>
              </p:ext>
            </p:extLst>
          </p:nvPr>
        </p:nvGraphicFramePr>
        <p:xfrm>
          <a:off x="2052651" y="2276221"/>
          <a:ext cx="7964779" cy="3566160"/>
        </p:xfrm>
        <a:graphic>
          <a:graphicData uri="http://schemas.openxmlformats.org/drawingml/2006/table">
            <a:tbl>
              <a:tblPr firstRow="1" bandRow="1">
                <a:tableStyleId>{7DF18680-E054-41AD-8BC1-D1AEF772440D}</a:tableStyleId>
              </a:tblPr>
              <a:tblGrid>
                <a:gridCol w="4157471">
                  <a:extLst>
                    <a:ext uri="{9D8B030D-6E8A-4147-A177-3AD203B41FA5}">
                      <a16:colId xmlns:a16="http://schemas.microsoft.com/office/drawing/2014/main" val="20000"/>
                    </a:ext>
                  </a:extLst>
                </a:gridCol>
                <a:gridCol w="2353056">
                  <a:extLst>
                    <a:ext uri="{9D8B030D-6E8A-4147-A177-3AD203B41FA5}">
                      <a16:colId xmlns:a16="http://schemas.microsoft.com/office/drawing/2014/main" val="20001"/>
                    </a:ext>
                  </a:extLst>
                </a:gridCol>
                <a:gridCol w="1454252">
                  <a:extLst>
                    <a:ext uri="{9D8B030D-6E8A-4147-A177-3AD203B41FA5}">
                      <a16:colId xmlns:a16="http://schemas.microsoft.com/office/drawing/2014/main" val="20002"/>
                    </a:ext>
                  </a:extLst>
                </a:gridCol>
              </a:tblGrid>
              <a:tr h="370840">
                <a:tc>
                  <a:txBody>
                    <a:bodyPr/>
                    <a:lstStyle/>
                    <a:p>
                      <a:pPr algn="just">
                        <a:lnSpc>
                          <a:spcPct val="150000"/>
                        </a:lnSpc>
                      </a:pPr>
                      <a:r>
                        <a:rPr lang="ar-SA" sz="2400" b="1" dirty="0">
                          <a:latin typeface="Sakkal Majalla" panose="02000000000000000000" pitchFamily="2" charset="-78"/>
                          <a:cs typeface="Sakkal Majalla" panose="02000000000000000000" pitchFamily="2" charset="-78"/>
                        </a:rPr>
                        <a:t>التفسير</a:t>
                      </a:r>
                      <a:endParaRPr lang="en-US" sz="2400" b="1"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1" dirty="0">
                          <a:latin typeface="Sakkal Majalla" panose="02000000000000000000" pitchFamily="2" charset="-78"/>
                          <a:cs typeface="Sakkal Majalla" panose="02000000000000000000" pitchFamily="2" charset="-78"/>
                        </a:rPr>
                        <a:t>اتجاة</a:t>
                      </a:r>
                      <a:r>
                        <a:rPr lang="ar-SA" sz="2400" b="1" baseline="0" dirty="0">
                          <a:latin typeface="Sakkal Majalla" panose="02000000000000000000" pitchFamily="2" charset="-78"/>
                          <a:cs typeface="Sakkal Majalla" panose="02000000000000000000" pitchFamily="2" charset="-78"/>
                        </a:rPr>
                        <a:t> تحرك العوائد</a:t>
                      </a:r>
                      <a:endParaRPr lang="en-US" sz="2400" b="1"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1" dirty="0">
                          <a:latin typeface="Sakkal Majalla" panose="02000000000000000000" pitchFamily="2" charset="-78"/>
                          <a:cs typeface="Sakkal Majalla" panose="02000000000000000000" pitchFamily="2" charset="-78"/>
                        </a:rPr>
                        <a:t>بيتا</a:t>
                      </a:r>
                      <a:endParaRPr lang="en-US" sz="2400" b="1"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0"/>
                  </a:ext>
                </a:extLst>
              </a:tr>
              <a:tr h="370840">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المخاطرة مساوية لمخاطر السوق. </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مع اتجاة السوق</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1</a:t>
                      </a:r>
                      <a:endParaRPr lang="en-US" sz="2400" b="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1"/>
                  </a:ext>
                </a:extLst>
              </a:tr>
              <a:tr h="370840">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مرتين مخاطر السوق.</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مع اتجاة السوق</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2</a:t>
                      </a:r>
                      <a:endParaRPr lang="en-US" sz="2400" b="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2"/>
                  </a:ext>
                </a:extLst>
              </a:tr>
              <a:tr h="370840">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نصف مخاطر السوق.</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مع اتجاة السوق</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0.5</a:t>
                      </a:r>
                      <a:endParaRPr lang="en-US" sz="2400" b="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3"/>
                  </a:ext>
                </a:extLst>
              </a:tr>
              <a:tr h="370840">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غير مرتبط بمخاطر السوق.</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غير مرتبط بالسوق</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صفر</a:t>
                      </a:r>
                      <a:endParaRPr lang="en-US" sz="2400" b="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4"/>
                  </a:ext>
                </a:extLst>
              </a:tr>
              <a:tr h="370840">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نصف مخاطر السوق ولكن في الاتجاه المضاد.</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عكس اتجاة السوق</a:t>
                      </a:r>
                      <a:endParaRPr lang="en-US" sz="2400" b="0" dirty="0">
                        <a:latin typeface="Sakkal Majalla" panose="02000000000000000000" pitchFamily="2" charset="-78"/>
                        <a:cs typeface="Sakkal Majalla" panose="02000000000000000000" pitchFamily="2" charset="-78"/>
                      </a:endParaRPr>
                    </a:p>
                  </a:txBody>
                  <a:tcPr/>
                </a:tc>
                <a:tc>
                  <a:txBody>
                    <a:bodyPr/>
                    <a:lstStyle/>
                    <a:p>
                      <a:pPr algn="just">
                        <a:lnSpc>
                          <a:spcPct val="150000"/>
                        </a:lnSpc>
                      </a:pPr>
                      <a:r>
                        <a:rPr lang="ar-SA" sz="2400" b="0" dirty="0">
                          <a:latin typeface="Sakkal Majalla" panose="02000000000000000000" pitchFamily="2" charset="-78"/>
                          <a:cs typeface="Sakkal Majalla" panose="02000000000000000000" pitchFamily="2" charset="-78"/>
                        </a:rPr>
                        <a:t>-0.5</a:t>
                      </a:r>
                      <a:endParaRPr lang="en-US" sz="2400" b="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0005"/>
                  </a:ext>
                </a:extLst>
              </a:tr>
            </a:tbl>
          </a:graphicData>
        </a:graphic>
      </p:graphicFrame>
      <p:sp>
        <p:nvSpPr>
          <p:cNvPr id="6" name="مستطيل 5">
            <a:extLst>
              <a:ext uri="{FF2B5EF4-FFF2-40B4-BE49-F238E27FC236}">
                <a16:creationId xmlns:a16="http://schemas.microsoft.com/office/drawing/2014/main" id="{595FC1EC-60A0-45FF-AEEB-170C432E4DD4}"/>
              </a:ext>
            </a:extLst>
          </p:cNvPr>
          <p:cNvSpPr/>
          <p:nvPr/>
        </p:nvSpPr>
        <p:spPr>
          <a:xfrm>
            <a:off x="1810360" y="5881371"/>
            <a:ext cx="8207070" cy="446276"/>
          </a:xfrm>
          <a:prstGeom prst="rect">
            <a:avLst/>
          </a:prstGeom>
          <a:solidFill>
            <a:schemeClr val="bg1"/>
          </a:solidFill>
        </p:spPr>
        <p:txBody>
          <a:bodyPr wrap="square">
            <a:spAutoFit/>
          </a:bodyPr>
          <a:lstStyle/>
          <a:p>
            <a:pPr algn="just" rtl="1">
              <a:buFontTx/>
              <a:buNone/>
            </a:pPr>
            <a:r>
              <a:rPr lang="ar-SA" altLang="en-US" sz="2300" b="1" dirty="0">
                <a:latin typeface="Sakkal Majalla" panose="02000000000000000000" pitchFamily="2" charset="-78"/>
                <a:cs typeface="Sakkal Majalla" panose="02000000000000000000" pitchFamily="2" charset="-78"/>
              </a:rPr>
              <a:t>معامل بيتا لمحفظة السوق هو 1 صحيح ( لان معامل الارتباط بين السوق ونفسة هو 1 صحيح).</a:t>
            </a:r>
          </a:p>
        </p:txBody>
      </p:sp>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Tree>
    <p:extLst>
      <p:ext uri="{BB962C8B-B14F-4D97-AF65-F5344CB8AC3E}">
        <p14:creationId xmlns:p14="http://schemas.microsoft.com/office/powerpoint/2010/main" val="2796597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9A076FA2-2E24-4EB1-9BB0-195E1F88763D}"/>
              </a:ext>
            </a:extLst>
          </p:cNvPr>
          <p:cNvSpPr/>
          <p:nvPr/>
        </p:nvSpPr>
        <p:spPr>
          <a:xfrm>
            <a:off x="1121867" y="2195984"/>
            <a:ext cx="9948269" cy="3970318"/>
          </a:xfrm>
          <a:prstGeom prst="rect">
            <a:avLst/>
          </a:prstGeom>
          <a:solidFill>
            <a:schemeClr val="bg1"/>
          </a:solidFill>
        </p:spPr>
        <p:txBody>
          <a:bodyPr wrap="square">
            <a:spAutoFit/>
          </a:bodyPr>
          <a:lstStyle/>
          <a:p>
            <a:pPr algn="just" rtl="1">
              <a:lnSpc>
                <a:spcPct val="150000"/>
              </a:lnSpc>
              <a:buFontTx/>
              <a:buNone/>
            </a:pPr>
            <a:r>
              <a:rPr lang="ar-SA" altLang="en-US" sz="2400" dirty="0">
                <a:latin typeface="Sakkal Majalla" panose="02000000000000000000" pitchFamily="2" charset="-78"/>
                <a:cs typeface="Sakkal Majalla" panose="02000000000000000000" pitchFamily="2" charset="-78"/>
              </a:rPr>
              <a:t>فاذا كان معامل بيتا لاحد الاسهم هو 2 ، فهذا معناه أنه اذا حدثت زيادة أو نقص في عوائد السوق قدرها 1%، فإنه من المتوقع أن </a:t>
            </a:r>
            <a:r>
              <a:rPr lang="ar-SA" altLang="en-US" sz="2400" b="1" dirty="0">
                <a:latin typeface="Sakkal Majalla" panose="02000000000000000000" pitchFamily="2" charset="-78"/>
                <a:cs typeface="Sakkal Majalla" panose="02000000000000000000" pitchFamily="2" charset="-78"/>
              </a:rPr>
              <a:t>تزداد أو نتقص العوائد المتوقعة لهذا السهم بقيمة 2% </a:t>
            </a:r>
            <a:r>
              <a:rPr lang="ar-SA" altLang="en-US" sz="2400" b="1" dirty="0" smtClean="0">
                <a:latin typeface="Sakkal Majalla" panose="02000000000000000000" pitchFamily="2" charset="-78"/>
                <a:cs typeface="Sakkal Majalla" panose="02000000000000000000" pitchFamily="2" charset="-78"/>
              </a:rPr>
              <a:t>.</a:t>
            </a:r>
          </a:p>
          <a:p>
            <a:pPr lvl="0" algn="just" rtl="1">
              <a:lnSpc>
                <a:spcPct val="150000"/>
              </a:lnSpc>
            </a:pPr>
            <a:r>
              <a:rPr lang="ar-SA" altLang="en-US" sz="2400" b="1" dirty="0">
                <a:solidFill>
                  <a:srgbClr val="0000FF"/>
                </a:solidFill>
                <a:latin typeface="Sakkal Majalla" panose="02000000000000000000" pitchFamily="2" charset="-78"/>
                <a:cs typeface="Sakkal Majalla" panose="02000000000000000000" pitchFamily="2" charset="-78"/>
              </a:rPr>
              <a:t>اذا:</a:t>
            </a:r>
          </a:p>
          <a:p>
            <a:pPr marL="342900" lvl="0" indent="-342900" algn="just" rtl="1">
              <a:lnSpc>
                <a:spcPct val="150000"/>
              </a:lnSpc>
              <a:buFont typeface="Arial" panose="020B0604020202020204" pitchFamily="34" charset="0"/>
              <a:buChar char="•"/>
            </a:pPr>
            <a:r>
              <a:rPr lang="ar-SA" sz="2400" dirty="0">
                <a:solidFill>
                  <a:prstClr val="black"/>
                </a:solidFill>
                <a:latin typeface="Sakkal Majalla" panose="02000000000000000000" pitchFamily="2" charset="-78"/>
                <a:cs typeface="Sakkal Majalla" panose="02000000000000000000" pitchFamily="2" charset="-78"/>
              </a:rPr>
              <a:t>يمكن تعريف البيتا الخاصة بشركة ما على أنها المخاطرة التي تتعرض لها تلك الشركة بالمقارنة بالمخاطرة داخل السوق بشكل عام.</a:t>
            </a:r>
          </a:p>
          <a:p>
            <a:pPr marL="342900" lvl="0" indent="-342900" algn="just" rtl="1">
              <a:lnSpc>
                <a:spcPct val="150000"/>
              </a:lnSpc>
              <a:buFont typeface="Arial" panose="020B0604020202020204" pitchFamily="34" charset="0"/>
              <a:buChar char="•"/>
            </a:pPr>
            <a:r>
              <a:rPr lang="ar-SA" sz="2400" dirty="0">
                <a:solidFill>
                  <a:prstClr val="black"/>
                </a:solidFill>
                <a:latin typeface="Sakkal Majalla" panose="02000000000000000000" pitchFamily="2" charset="-78"/>
                <a:cs typeface="Sakkal Majalla" panose="02000000000000000000" pitchFamily="2" charset="-78"/>
              </a:rPr>
              <a:t>فإذا كان للشركة معامل بيتا يقدر بحوالي 3.0، فذلك يعنى أن الشركة تتعرض للمخاطرة بمعدل يزيد بثلاثة أضعاف عن معدل أو نسبة مخاطرة في السوق كله بشكل عام</a:t>
            </a:r>
            <a:r>
              <a:rPr lang="ar-SA" sz="2400" dirty="0" smtClean="0">
                <a:solidFill>
                  <a:prstClr val="black"/>
                </a:solidFill>
                <a:latin typeface="Sakkal Majalla" panose="02000000000000000000" pitchFamily="2" charset="-78"/>
                <a:cs typeface="Sakkal Majalla" panose="02000000000000000000" pitchFamily="2" charset="-78"/>
              </a:rPr>
              <a:t>.</a:t>
            </a:r>
            <a:endParaRPr lang="ar-SA" altLang="en-US" sz="2400" u="sng"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88539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4" name="مستطيل 3">
            <a:extLst>
              <a:ext uri="{FF2B5EF4-FFF2-40B4-BE49-F238E27FC236}">
                <a16:creationId xmlns:a16="http://schemas.microsoft.com/office/drawing/2014/main" id="{2D162D09-B4A3-49E6-9A7F-811B54F24F1A}"/>
              </a:ext>
            </a:extLst>
          </p:cNvPr>
          <p:cNvSpPr/>
          <p:nvPr/>
        </p:nvSpPr>
        <p:spPr>
          <a:xfrm>
            <a:off x="2305079" y="2624127"/>
            <a:ext cx="7581845" cy="2885405"/>
          </a:xfrm>
          <a:prstGeom prst="rect">
            <a:avLst/>
          </a:prstGeom>
        </p:spPr>
        <p:txBody>
          <a:bodyPr wrap="square">
            <a:spAutoFit/>
          </a:bodyPr>
          <a:lstStyle/>
          <a:p>
            <a:pPr algn="just" rtl="1">
              <a:lnSpc>
                <a:spcPct val="150000"/>
              </a:lnSpc>
              <a:buNone/>
            </a:pPr>
            <a:r>
              <a:rPr lang="ar-SA" sz="2500" b="1" dirty="0">
                <a:solidFill>
                  <a:srgbClr val="00B050"/>
                </a:solidFill>
                <a:latin typeface="Sakkal Majalla" panose="02000000000000000000" pitchFamily="2" charset="-78"/>
                <a:cs typeface="Sakkal Majalla" panose="02000000000000000000" pitchFamily="2" charset="-78"/>
              </a:rPr>
              <a:t>مثال: </a:t>
            </a:r>
          </a:p>
          <a:p>
            <a:pPr algn="just" rtl="1">
              <a:lnSpc>
                <a:spcPct val="150000"/>
              </a:lnSpc>
              <a:buNone/>
            </a:pPr>
            <a:r>
              <a:rPr lang="ar-SA" sz="2400" dirty="0">
                <a:latin typeface="Sakkal Majalla" panose="02000000000000000000" pitchFamily="2" charset="-78"/>
                <a:cs typeface="Sakkal Majalla" panose="02000000000000000000" pitchFamily="2" charset="-78"/>
              </a:rPr>
              <a:t>إذا علمت أن البيتا لسهم سابك هي 1.5</a:t>
            </a:r>
          </a:p>
          <a:p>
            <a:pPr algn="just" rtl="1">
              <a:lnSpc>
                <a:spcPct val="150000"/>
              </a:lnSpc>
              <a:buNone/>
            </a:pPr>
            <a:r>
              <a:rPr lang="ar-SA" sz="2400" dirty="0">
                <a:latin typeface="Sakkal Majalla" panose="02000000000000000000" pitchFamily="2" charset="-78"/>
                <a:cs typeface="Sakkal Majalla" panose="02000000000000000000" pitchFamily="2" charset="-78"/>
              </a:rPr>
              <a:t> وكان عائد السوق 8%</a:t>
            </a:r>
          </a:p>
          <a:p>
            <a:pPr algn="just" rtl="1">
              <a:lnSpc>
                <a:spcPct val="150000"/>
              </a:lnSpc>
              <a:buNone/>
            </a:pPr>
            <a:r>
              <a:rPr lang="ar-SA" sz="2400" dirty="0">
                <a:latin typeface="Sakkal Majalla" panose="02000000000000000000" pitchFamily="2" charset="-78"/>
                <a:cs typeface="Sakkal Majalla" panose="02000000000000000000" pitchFamily="2" charset="-78"/>
              </a:rPr>
              <a:t>و عائد سندات الخزينة 4</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احسب العائد المتوقع للسهم عن طريق استخدام نموذج تسعير الأصول الرأسمالية؟</a:t>
            </a:r>
            <a:endParaRPr lang="en-US" altLang="en-US" sz="2400" b="1" dirty="0">
              <a:solidFill>
                <a:srgbClr val="0000FF"/>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23466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7163BCAB-73C8-47DA-9548-4938CDF9A048}"/>
              </a:ext>
            </a:extLst>
          </p:cNvPr>
          <p:cNvSpPr/>
          <p:nvPr/>
        </p:nvSpPr>
        <p:spPr>
          <a:xfrm>
            <a:off x="3562509" y="2284095"/>
            <a:ext cx="6096000" cy="621324"/>
          </a:xfrm>
          <a:prstGeom prst="rect">
            <a:avLst/>
          </a:prstGeom>
        </p:spPr>
        <p:txBody>
          <a:bodyPr>
            <a:spAutoFit/>
          </a:bodyPr>
          <a:lstStyle/>
          <a:p>
            <a:pPr algn="just" rtl="1">
              <a:lnSpc>
                <a:spcPct val="150000"/>
              </a:lnSpc>
              <a:buNone/>
            </a:pPr>
            <a:r>
              <a:rPr lang="ar-SA" sz="2500" b="1" cap="small" dirty="0">
                <a:solidFill>
                  <a:srgbClr val="00B050"/>
                </a:solidFill>
                <a:latin typeface="Sakkal Majalla" panose="02000000000000000000" pitchFamily="2" charset="-78"/>
                <a:cs typeface="Sakkal Majalla" panose="02000000000000000000" pitchFamily="2" charset="-78"/>
              </a:rPr>
              <a:t>الحل:</a:t>
            </a:r>
          </a:p>
        </p:txBody>
      </p:sp>
      <p:graphicFrame>
        <p:nvGraphicFramePr>
          <p:cNvPr id="10" name="Object 13">
            <a:extLst>
              <a:ext uri="{FF2B5EF4-FFF2-40B4-BE49-F238E27FC236}">
                <a16:creationId xmlns:a16="http://schemas.microsoft.com/office/drawing/2014/main" id="{82CC55A2-C6E3-49B9-85EB-27511DE065EC}"/>
              </a:ext>
            </a:extLst>
          </p:cNvPr>
          <p:cNvGraphicFramePr>
            <a:graphicFrameLocks noChangeAspect="1"/>
          </p:cNvGraphicFramePr>
          <p:nvPr>
            <p:extLst>
              <p:ext uri="{D42A27DB-BD31-4B8C-83A1-F6EECF244321}">
                <p14:modId xmlns:p14="http://schemas.microsoft.com/office/powerpoint/2010/main" val="3339005740"/>
              </p:ext>
            </p:extLst>
          </p:nvPr>
        </p:nvGraphicFramePr>
        <p:xfrm>
          <a:off x="3306137" y="3286640"/>
          <a:ext cx="4946253" cy="649287"/>
        </p:xfrm>
        <a:graphic>
          <a:graphicData uri="http://schemas.openxmlformats.org/presentationml/2006/ole">
            <mc:AlternateContent xmlns:mc="http://schemas.openxmlformats.org/markup-compatibility/2006">
              <mc:Choice xmlns:v="urn:schemas-microsoft-com:vml" Requires="v">
                <p:oleObj spid="_x0000_s13338" name="Equation" r:id="rId4" imgW="1473120" imgH="241200" progId="Equation.3">
                  <p:embed/>
                </p:oleObj>
              </mc:Choice>
              <mc:Fallback>
                <p:oleObj name="Equation" r:id="rId4" imgW="1473120" imgH="241200" progId="Equation.3">
                  <p:embed/>
                  <p:pic>
                    <p:nvPicPr>
                      <p:cNvPr id="5" name="Object 13"/>
                      <p:cNvPicPr>
                        <a:picLocks noChangeAspect="1" noChangeArrowheads="1"/>
                      </p:cNvPicPr>
                      <p:nvPr/>
                    </p:nvPicPr>
                    <p:blipFill>
                      <a:blip r:embed="rId5"/>
                      <a:srcRect/>
                      <a:stretch>
                        <a:fillRect/>
                      </a:stretch>
                    </p:blipFill>
                    <p:spPr bwMode="auto">
                      <a:xfrm>
                        <a:off x="3306137" y="3286640"/>
                        <a:ext cx="4946253" cy="649287"/>
                      </a:xfrm>
                      <a:prstGeom prst="rect">
                        <a:avLst/>
                      </a:prstGeom>
                      <a:noFill/>
                    </p:spPr>
                  </p:pic>
                </p:oleObj>
              </mc:Fallback>
            </mc:AlternateContent>
          </a:graphicData>
        </a:graphic>
      </p:graphicFrame>
      <p:graphicFrame>
        <p:nvGraphicFramePr>
          <p:cNvPr id="11" name="Object 13">
            <a:extLst>
              <a:ext uri="{FF2B5EF4-FFF2-40B4-BE49-F238E27FC236}">
                <a16:creationId xmlns:a16="http://schemas.microsoft.com/office/drawing/2014/main" id="{48D78864-FE10-4587-9ACF-202A7088C010}"/>
              </a:ext>
            </a:extLst>
          </p:cNvPr>
          <p:cNvGraphicFramePr>
            <a:graphicFrameLocks noChangeAspect="1"/>
          </p:cNvGraphicFramePr>
          <p:nvPr>
            <p:extLst>
              <p:ext uri="{D42A27DB-BD31-4B8C-83A1-F6EECF244321}">
                <p14:modId xmlns:p14="http://schemas.microsoft.com/office/powerpoint/2010/main" val="1086905050"/>
              </p:ext>
            </p:extLst>
          </p:nvPr>
        </p:nvGraphicFramePr>
        <p:xfrm>
          <a:off x="2472533" y="4291889"/>
          <a:ext cx="7246937" cy="649288"/>
        </p:xfrm>
        <a:graphic>
          <a:graphicData uri="http://schemas.openxmlformats.org/presentationml/2006/ole">
            <mc:AlternateContent xmlns:mc="http://schemas.openxmlformats.org/markup-compatibility/2006">
              <mc:Choice xmlns:v="urn:schemas-microsoft-com:vml" Requires="v">
                <p:oleObj spid="_x0000_s13339" name="Equation" r:id="rId6" imgW="2158920" imgH="241200" progId="Equation.3">
                  <p:embed/>
                </p:oleObj>
              </mc:Choice>
              <mc:Fallback>
                <p:oleObj name="Equation" r:id="rId6" imgW="2158920" imgH="241200" progId="Equation.3">
                  <p:embed/>
                  <p:pic>
                    <p:nvPicPr>
                      <p:cNvPr id="6" name="Object 13"/>
                      <p:cNvPicPr>
                        <a:picLocks noChangeAspect="1" noChangeArrowheads="1"/>
                      </p:cNvPicPr>
                      <p:nvPr/>
                    </p:nvPicPr>
                    <p:blipFill>
                      <a:blip r:embed="rId7"/>
                      <a:srcRect/>
                      <a:stretch>
                        <a:fillRect/>
                      </a:stretch>
                    </p:blipFill>
                    <p:spPr bwMode="auto">
                      <a:xfrm>
                        <a:off x="2472533" y="4291889"/>
                        <a:ext cx="7246937" cy="649288"/>
                      </a:xfrm>
                      <a:prstGeom prst="rect">
                        <a:avLst/>
                      </a:prstGeom>
                      <a:noFill/>
                    </p:spPr>
                  </p:pic>
                </p:oleObj>
              </mc:Fallback>
            </mc:AlternateContent>
          </a:graphicData>
        </a:graphic>
      </p:graphicFrame>
    </p:spTree>
    <p:extLst>
      <p:ext uri="{BB962C8B-B14F-4D97-AF65-F5344CB8AC3E}">
        <p14:creationId xmlns:p14="http://schemas.microsoft.com/office/powerpoint/2010/main" val="2735409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4" name="مستطيل 3">
            <a:extLst>
              <a:ext uri="{FF2B5EF4-FFF2-40B4-BE49-F238E27FC236}">
                <a16:creationId xmlns:a16="http://schemas.microsoft.com/office/drawing/2014/main" id="{AA2C4364-1D80-4D16-9146-BB0C2D1B1F00}"/>
              </a:ext>
            </a:extLst>
          </p:cNvPr>
          <p:cNvSpPr/>
          <p:nvPr/>
        </p:nvSpPr>
        <p:spPr>
          <a:xfrm>
            <a:off x="1044009" y="2635669"/>
            <a:ext cx="10103986" cy="2862322"/>
          </a:xfrm>
          <a:prstGeom prst="rect">
            <a:avLst/>
          </a:prstGeom>
          <a:solidFill>
            <a:schemeClr val="bg1"/>
          </a:solidFill>
        </p:spPr>
        <p:txBody>
          <a:bodyPr wrap="square">
            <a:spAutoFit/>
          </a:bodyPr>
          <a:lstStyle/>
          <a:p>
            <a:pPr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مثال اخر:</a:t>
            </a:r>
          </a:p>
          <a:p>
            <a:pPr algn="just" rtl="1">
              <a:lnSpc>
                <a:spcPct val="150000"/>
              </a:lnSpc>
              <a:buNone/>
            </a:pPr>
            <a:r>
              <a:rPr lang="ar-SA" sz="2400" dirty="0">
                <a:latin typeface="Sakkal Majalla" panose="02000000000000000000" pitchFamily="2" charset="-78"/>
                <a:cs typeface="Sakkal Majalla" panose="02000000000000000000" pitchFamily="2" charset="-78"/>
              </a:rPr>
              <a:t>لنفترض أن معدل العائد الخالي من المخاطرة يساوي 5%، وان معدل العائد الناتج من سوق الأوراق المالية السعودية بشكل عام في العام القادم يعادل 12.5 %، وعلى افتراض ان معامل البيتا لشركة ما يساوي 1.7.</a:t>
            </a:r>
            <a:endParaRPr lang="ar-SA" sz="2400" b="1" dirty="0">
              <a:solidFill>
                <a:srgbClr val="0000FF"/>
              </a:solidFill>
              <a:latin typeface="Sakkal Majalla" panose="02000000000000000000" pitchFamily="2" charset="-78"/>
              <a:cs typeface="Sakkal Majalla" panose="02000000000000000000" pitchFamily="2" charset="-78"/>
            </a:endParaRPr>
          </a:p>
          <a:p>
            <a:pPr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ما هو معدل العائد الذي يجب أن تحصلي عليه كمستثمرة في هذه الشركة بعينها لكي تكافئي على المخاطرة التي تتحملينها </a:t>
            </a:r>
            <a:r>
              <a:rPr lang="ar-SA" sz="2400" b="1" dirty="0">
                <a:solidFill>
                  <a:srgbClr val="0000FF"/>
                </a:solidFill>
              </a:rPr>
              <a:t>؟</a:t>
            </a:r>
            <a:endParaRPr lang="en-US" altLang="en-US" sz="2400" b="1" dirty="0">
              <a:solidFill>
                <a:srgbClr val="0000FF"/>
              </a:solidFill>
            </a:endParaRPr>
          </a:p>
        </p:txBody>
      </p:sp>
    </p:spTree>
    <p:extLst>
      <p:ext uri="{BB962C8B-B14F-4D97-AF65-F5344CB8AC3E}">
        <p14:creationId xmlns:p14="http://schemas.microsoft.com/office/powerpoint/2010/main" val="2530879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063333" y="1625286"/>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3934079" y="2574920"/>
            <a:ext cx="7098131" cy="1708160"/>
          </a:xfrm>
          <a:prstGeom prst="rect">
            <a:avLst/>
          </a:prstGeom>
        </p:spPr>
        <p:txBody>
          <a:bodyPr wrap="square">
            <a:spAutoFit/>
          </a:bodyPr>
          <a:lstStyle/>
          <a:p>
            <a:pPr marL="457200" indent="-457200" algn="r" rtl="1">
              <a:lnSpc>
                <a:spcPct val="15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نموذج تسعير الاصول واستخداماته</a:t>
            </a:r>
            <a:r>
              <a:rPr lang="en-US" sz="2400" dirty="0">
                <a:solidFill>
                  <a:schemeClr val="tx1">
                    <a:lumMod val="95000"/>
                    <a:lumOff val="5000"/>
                  </a:schemeClr>
                </a:solidFill>
                <a:latin typeface="Sakkal Majalla" panose="02000000000000000000" pitchFamily="2" charset="-78"/>
                <a:cs typeface="Sakkal Majalla" panose="02000000000000000000" pitchFamily="2" charset="-78"/>
              </a:rPr>
              <a:t>.</a:t>
            </a:r>
          </a:p>
          <a:p>
            <a:pPr marL="457200" indent="-457200" algn="r" rtl="1">
              <a:lnSpc>
                <a:spcPct val="15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استيعاب الافتراضات التي يقوم عليها هذا النموذج</a:t>
            </a:r>
            <a:r>
              <a:rPr lang="en-US" sz="2400" dirty="0">
                <a:solidFill>
                  <a:schemeClr val="tx1">
                    <a:lumMod val="95000"/>
                    <a:lumOff val="5000"/>
                  </a:schemeClr>
                </a:solidFill>
                <a:latin typeface="Sakkal Majalla" panose="02000000000000000000" pitchFamily="2" charset="-78"/>
                <a:cs typeface="Sakkal Majalla" panose="02000000000000000000" pitchFamily="2" charset="-78"/>
              </a:rPr>
              <a:t>. </a:t>
            </a:r>
          </a:p>
          <a:p>
            <a:pPr marL="457200" indent="-457200" algn="r" rtl="1">
              <a:lnSpc>
                <a:spcPct val="150000"/>
              </a:lnSpc>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معامل البيتا وكيفية حسابة</a:t>
            </a:r>
            <a:r>
              <a:rPr lang="ar-SA" sz="2400" dirty="0">
                <a:latin typeface="Sakkal Majalla" panose="02000000000000000000" pitchFamily="2" charset="-78"/>
                <a:cs typeface="Sakkal Majalla" panose="02000000000000000000" pitchFamily="2" charset="-78"/>
              </a:rPr>
              <a:t>.</a:t>
            </a:r>
          </a:p>
        </p:txBody>
      </p:sp>
      <p:sp>
        <p:nvSpPr>
          <p:cNvPr id="4" name="مستطيل 3">
            <a:extLst>
              <a:ext uri="{FF2B5EF4-FFF2-40B4-BE49-F238E27FC236}">
                <a16:creationId xmlns:a16="http://schemas.microsoft.com/office/drawing/2014/main" id="{BCAEEAEA-0719-4DEE-9A32-AD01FB10FEFD}"/>
              </a:ext>
            </a:extLst>
          </p:cNvPr>
          <p:cNvSpPr/>
          <p:nvPr/>
        </p:nvSpPr>
        <p:spPr>
          <a:xfrm>
            <a:off x="7707261" y="1672730"/>
            <a:ext cx="3324949" cy="584775"/>
          </a:xfrm>
          <a:prstGeom prst="rect">
            <a:avLst/>
          </a:prstGeom>
        </p:spPr>
        <p:txBody>
          <a:bodyPr wrap="none">
            <a:spAutoFit/>
          </a:bodyPr>
          <a:lstStyle/>
          <a:p>
            <a:pPr algn="r" rtl="1"/>
            <a:r>
              <a:rPr lang="ar-SA" sz="32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7FAD8268-C771-4923-9EE5-3B1BD055A4B5}"/>
              </a:ext>
            </a:extLst>
          </p:cNvPr>
          <p:cNvSpPr/>
          <p:nvPr/>
        </p:nvSpPr>
        <p:spPr>
          <a:xfrm>
            <a:off x="750156" y="1856921"/>
            <a:ext cx="10569769" cy="1754326"/>
          </a:xfrm>
          <a:prstGeom prst="rect">
            <a:avLst/>
          </a:prstGeom>
          <a:solidFill>
            <a:schemeClr val="bg1"/>
          </a:solidFill>
        </p:spPr>
        <p:txBody>
          <a:bodyPr wrap="square">
            <a:spAutoFit/>
          </a:bodyPr>
          <a:lstStyle/>
          <a:p>
            <a:pPr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الحل:</a:t>
            </a:r>
          </a:p>
          <a:p>
            <a:pPr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أولا </a:t>
            </a:r>
            <a:r>
              <a:rPr lang="ar-SA" sz="2400" dirty="0">
                <a:latin typeface="Sakkal Majalla" panose="02000000000000000000" pitchFamily="2" charset="-78"/>
                <a:cs typeface="Sakkal Majalla" panose="02000000000000000000" pitchFamily="2" charset="-78"/>
              </a:rPr>
              <a:t>يجب ان تعلم أن الاستثمار في تلك الشركة بعينها (والتي يبلغ معامل البيتا فيها 1.7) يعد في حد ذاته مجازفة؟ أكبر من الاستثمار في سوق الأوراق المالية بشكل عام ( ويبلغ معامل البيتا فيه 1.0).</a:t>
            </a:r>
          </a:p>
        </p:txBody>
      </p:sp>
      <p:sp>
        <p:nvSpPr>
          <p:cNvPr id="10" name="Rectangle 2">
            <a:extLst>
              <a:ext uri="{FF2B5EF4-FFF2-40B4-BE49-F238E27FC236}">
                <a16:creationId xmlns:a16="http://schemas.microsoft.com/office/drawing/2014/main" id="{F00AB71F-5518-43F1-8FEF-CACF3EFFED09}"/>
              </a:ext>
            </a:extLst>
          </p:cNvPr>
          <p:cNvSpPr>
            <a:spLocks noChangeArrowheads="1"/>
          </p:cNvSpPr>
          <p:nvPr/>
        </p:nvSpPr>
        <p:spPr bwMode="auto">
          <a:xfrm>
            <a:off x="4067996" y="4435620"/>
            <a:ext cx="5617180" cy="18158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8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Er</a:t>
            </a:r>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0.05 + 1.7 ( 0.125 – 0.05)</a:t>
            </a:r>
          </a:p>
          <a:p>
            <a:pPr lvl="0" rtl="1" eaLnBrk="0" hangingPunct="0"/>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0.05 </a:t>
            </a:r>
            <a:r>
              <a:rPr lang="en-US" altLang="en-US" sz="2800" dirty="0">
                <a:solidFill>
                  <a:srgbClr val="000000"/>
                </a:solidFill>
                <a:latin typeface="Times New Roman" panose="02020603050405020304" pitchFamily="18" charset="0"/>
                <a:cs typeface="Times New Roman" panose="02020603050405020304" pitchFamily="18" charset="0"/>
              </a:rPr>
              <a:t>+ 0.1275</a:t>
            </a:r>
          </a:p>
          <a:p>
            <a:pPr lvl="0" rtl="1" eaLnBrk="0" hangingPunct="0"/>
            <a:r>
              <a:rPr lang="en-US" altLang="en-US" sz="2800" dirty="0">
                <a:solidFill>
                  <a:srgbClr val="000000"/>
                </a:solidFill>
                <a:latin typeface="Times New Roman" panose="02020603050405020304" pitchFamily="18" charset="0"/>
                <a:cs typeface="Times New Roman" panose="02020603050405020304" pitchFamily="18" charset="0"/>
              </a:rPr>
              <a:t>=0.1775</a:t>
            </a:r>
          </a:p>
          <a:p>
            <a:pPr lvl="0" rtl="1" eaLnBrk="0" hangingPunct="0"/>
            <a:r>
              <a:rPr kumimoji="0" lang="en-US"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=17.75%</a:t>
            </a:r>
            <a:endParaRPr kumimoji="0" lang="ar-SA" altLang="en-US" sz="2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p:graphicFrame>
        <p:nvGraphicFramePr>
          <p:cNvPr id="11" name="Object 13">
            <a:extLst>
              <a:ext uri="{FF2B5EF4-FFF2-40B4-BE49-F238E27FC236}">
                <a16:creationId xmlns:a16="http://schemas.microsoft.com/office/drawing/2014/main" id="{0B1CB56D-09EE-4D4A-9CE4-408187988B30}"/>
              </a:ext>
            </a:extLst>
          </p:cNvPr>
          <p:cNvGraphicFramePr>
            <a:graphicFrameLocks noChangeAspect="1"/>
          </p:cNvGraphicFramePr>
          <p:nvPr>
            <p:extLst>
              <p:ext uri="{D42A27DB-BD31-4B8C-83A1-F6EECF244321}">
                <p14:modId xmlns:p14="http://schemas.microsoft.com/office/powerpoint/2010/main" val="3033228417"/>
              </p:ext>
            </p:extLst>
          </p:nvPr>
        </p:nvGraphicFramePr>
        <p:xfrm>
          <a:off x="3972312" y="3710188"/>
          <a:ext cx="4946650" cy="649288"/>
        </p:xfrm>
        <a:graphic>
          <a:graphicData uri="http://schemas.openxmlformats.org/presentationml/2006/ole">
            <mc:AlternateContent xmlns:mc="http://schemas.openxmlformats.org/markup-compatibility/2006">
              <mc:Choice xmlns:v="urn:schemas-microsoft-com:vml" Requires="v">
                <p:oleObj spid="_x0000_s14348" name="Equation" r:id="rId4" imgW="1473120" imgH="241200" progId="Equation.3">
                  <p:embed/>
                </p:oleObj>
              </mc:Choice>
              <mc:Fallback>
                <p:oleObj name="Equation" r:id="rId4" imgW="1473120" imgH="241200" progId="Equation.3">
                  <p:embed/>
                  <p:pic>
                    <p:nvPicPr>
                      <p:cNvPr id="8" name="Object 13"/>
                      <p:cNvPicPr>
                        <a:picLocks noChangeAspect="1" noChangeArrowheads="1"/>
                      </p:cNvPicPr>
                      <p:nvPr/>
                    </p:nvPicPr>
                    <p:blipFill>
                      <a:blip r:embed="rId5"/>
                      <a:srcRect/>
                      <a:stretch>
                        <a:fillRect/>
                      </a:stretch>
                    </p:blipFill>
                    <p:spPr bwMode="auto">
                      <a:xfrm>
                        <a:off x="3972312" y="3710188"/>
                        <a:ext cx="4946650" cy="649288"/>
                      </a:xfrm>
                      <a:prstGeom prst="rect">
                        <a:avLst/>
                      </a:prstGeom>
                      <a:noFill/>
                    </p:spPr>
                  </p:pic>
                </p:oleObj>
              </mc:Fallback>
            </mc:AlternateContent>
          </a:graphicData>
        </a:graphic>
      </p:graphicFrame>
    </p:spTree>
    <p:extLst>
      <p:ext uri="{BB962C8B-B14F-4D97-AF65-F5344CB8AC3E}">
        <p14:creationId xmlns:p14="http://schemas.microsoft.com/office/powerpoint/2010/main" val="2838237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4" name="مستطيل 3">
            <a:extLst>
              <a:ext uri="{FF2B5EF4-FFF2-40B4-BE49-F238E27FC236}">
                <a16:creationId xmlns:a16="http://schemas.microsoft.com/office/drawing/2014/main" id="{6844F1EC-5702-4CCF-9091-05FAD1639AE7}"/>
              </a:ext>
            </a:extLst>
          </p:cNvPr>
          <p:cNvSpPr/>
          <p:nvPr/>
        </p:nvSpPr>
        <p:spPr>
          <a:xfrm>
            <a:off x="1031685" y="2443308"/>
            <a:ext cx="10006712" cy="3247043"/>
          </a:xfrm>
          <a:prstGeom prst="rect">
            <a:avLst/>
          </a:prstGeom>
          <a:solidFill>
            <a:schemeClr val="bg1"/>
          </a:solidFill>
        </p:spPr>
        <p:txBody>
          <a:bodyPr wrap="square">
            <a:spAutoFit/>
          </a:bodyPr>
          <a:lstStyle/>
          <a:p>
            <a:pPr lvl="0" algn="r" rtl="1"/>
            <a:r>
              <a:rPr lang="ar-SA" sz="2500" b="1" dirty="0">
                <a:solidFill>
                  <a:srgbClr val="00B050"/>
                </a:solidFill>
                <a:latin typeface="Sakkal Majalla" panose="02000000000000000000" pitchFamily="2" charset="-78"/>
                <a:cs typeface="Sakkal Majalla" panose="02000000000000000000" pitchFamily="2" charset="-78"/>
              </a:rPr>
              <a:t>تابع الحل</a:t>
            </a:r>
            <a:r>
              <a:rPr lang="ar-SA" sz="2500" b="1" dirty="0" smtClean="0">
                <a:solidFill>
                  <a:srgbClr val="00B050"/>
                </a:solidFill>
                <a:latin typeface="Sakkal Majalla" panose="02000000000000000000" pitchFamily="2" charset="-78"/>
                <a:cs typeface="Sakkal Majalla" panose="02000000000000000000" pitchFamily="2" charset="-78"/>
              </a:rPr>
              <a:t>:</a:t>
            </a:r>
            <a:endParaRPr lang="ar-SA" sz="2400" b="1" dirty="0" smtClean="0">
              <a:solidFill>
                <a:srgbClr val="0000FF"/>
              </a:solidFill>
              <a:latin typeface="Sakkal Majalla" panose="02000000000000000000" pitchFamily="2" charset="-78"/>
              <a:cs typeface="Sakkal Majalla" panose="02000000000000000000" pitchFamily="2" charset="-78"/>
            </a:endParaRPr>
          </a:p>
          <a:p>
            <a:pPr algn="just" rtl="1">
              <a:lnSpc>
                <a:spcPct val="150000"/>
              </a:lnSpc>
              <a:buNone/>
            </a:pPr>
            <a:r>
              <a:rPr lang="ar-SA" sz="2400" b="1" dirty="0" smtClean="0">
                <a:solidFill>
                  <a:srgbClr val="0000FF"/>
                </a:solidFill>
                <a:latin typeface="Sakkal Majalla" panose="02000000000000000000" pitchFamily="2" charset="-78"/>
                <a:cs typeface="Sakkal Majalla" panose="02000000000000000000" pitchFamily="2" charset="-78"/>
              </a:rPr>
              <a:t>إذا</a:t>
            </a:r>
            <a:r>
              <a:rPr lang="ar-SA" sz="2400" b="1" dirty="0">
                <a:solidFill>
                  <a:srgbClr val="0000FF"/>
                </a:solidFill>
                <a:latin typeface="Sakkal Majalla" panose="02000000000000000000" pitchFamily="2" charset="-78"/>
                <a:cs typeface="Sakkal Majalla" panose="02000000000000000000" pitchFamily="2" charset="-78"/>
              </a:rPr>
              <a:t>:</a:t>
            </a:r>
            <a:endParaRPr lang="en-US" sz="2400" b="1" dirty="0">
              <a:solidFill>
                <a:srgbClr val="0000FF"/>
              </a:solidFill>
              <a:latin typeface="Sakkal Majalla" panose="02000000000000000000" pitchFamily="2" charset="-78"/>
              <a:cs typeface="Sakkal Majalla" panose="02000000000000000000" pitchFamily="2" charset="-78"/>
            </a:endParaRPr>
          </a:p>
          <a:p>
            <a:pPr algn="just" rtl="1">
              <a:lnSpc>
                <a:spcPct val="150000"/>
              </a:lnSpc>
              <a:buNone/>
            </a:pPr>
            <a:r>
              <a:rPr lang="ar-SA" sz="2400" dirty="0">
                <a:latin typeface="Sakkal Majalla" panose="02000000000000000000" pitchFamily="2" charset="-78"/>
                <a:cs typeface="Sakkal Majalla" panose="02000000000000000000" pitchFamily="2" charset="-78"/>
              </a:rPr>
              <a:t>قررت الاستثمار في هذه الشركة، فيجب عليك أن تحصلي على الأقل على 17.75% عائد على استثمارك، مقابل المخاطرة التي ستتحملها.</a:t>
            </a:r>
          </a:p>
          <a:p>
            <a:pPr algn="just" rtl="1">
              <a:lnSpc>
                <a:spcPct val="150000"/>
              </a:lnSpc>
              <a:buNone/>
            </a:pPr>
            <a:r>
              <a:rPr lang="ar-SA" sz="2400" dirty="0">
                <a:latin typeface="Sakkal Majalla" panose="02000000000000000000" pitchFamily="2" charset="-78"/>
                <a:cs typeface="Sakkal Majalla" panose="02000000000000000000" pitchFamily="2" charset="-78"/>
              </a:rPr>
              <a:t> وإذا شعرت أن تلك الشركة لن تعود عليك بهذا النوع من العائد، فينبغي عليك التفكير بجدية في الاستثمار في أوراق مالية أخرى.</a:t>
            </a:r>
            <a:endParaRPr lang="en-US" alt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2455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473801" y="650828"/>
            <a:ext cx="6827520" cy="1651518"/>
          </a:xfrm>
        </p:spPr>
        <p:txBody>
          <a:bodyPr>
            <a:normAutofit/>
          </a:bodyPr>
          <a:lstStyle/>
          <a:p>
            <a:r>
              <a:rPr lang="ar-SA" altLang="en-US" sz="3400" b="1" dirty="0">
                <a:solidFill>
                  <a:schemeClr val="bg1"/>
                </a:solidFill>
                <a:latin typeface="Sakkal Majalla" panose="02000000000000000000" pitchFamily="2" charset="-78"/>
                <a:cs typeface="Sakkal Majalla" panose="02000000000000000000" pitchFamily="2" charset="-78"/>
              </a:rPr>
              <a:t>منحنى سوق الأوراق المالية</a:t>
            </a:r>
            <a:r>
              <a:rPr lang="en-MY" altLang="en-US" sz="3400" b="1" dirty="0">
                <a:solidFill>
                  <a:schemeClr val="bg1"/>
                </a:solidFill>
                <a:latin typeface="Sakkal Majalla" panose="02000000000000000000" pitchFamily="2" charset="-78"/>
                <a:cs typeface="Sakkal Majalla" panose="02000000000000000000" pitchFamily="2" charset="-78"/>
              </a:rPr>
              <a:t> </a:t>
            </a:r>
            <a:r>
              <a:rPr lang="en-US" altLang="en-US" sz="3400" b="1" dirty="0">
                <a:solidFill>
                  <a:schemeClr val="bg1"/>
                </a:solidFill>
                <a:latin typeface="Sakkal Majalla" panose="02000000000000000000" pitchFamily="2" charset="-78"/>
                <a:cs typeface="Sakkal Majalla" panose="02000000000000000000" pitchFamily="2" charset="-78"/>
              </a:rPr>
              <a:t>Security Market Line (SML)</a:t>
            </a:r>
            <a:r>
              <a:rPr lang="en-US" altLang="en-US" sz="3400" dirty="0">
                <a:solidFill>
                  <a:schemeClr val="bg1"/>
                </a:solidFill>
                <a:latin typeface="Sakkal Majalla" panose="02000000000000000000" pitchFamily="2" charset="-78"/>
                <a:cs typeface="Sakkal Majalla" panose="02000000000000000000" pitchFamily="2" charset="-78"/>
              </a:rPr>
              <a:t> </a:t>
            </a:r>
            <a:endParaRPr lang="ar-SA" sz="34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5" name="مستطيل 4">
            <a:extLst>
              <a:ext uri="{FF2B5EF4-FFF2-40B4-BE49-F238E27FC236}">
                <a16:creationId xmlns:a16="http://schemas.microsoft.com/office/drawing/2014/main" id="{3EB992FF-436A-425D-9CBF-5035669280BB}"/>
              </a:ext>
            </a:extLst>
          </p:cNvPr>
          <p:cNvSpPr/>
          <p:nvPr/>
        </p:nvSpPr>
        <p:spPr>
          <a:xfrm>
            <a:off x="618940" y="2225480"/>
            <a:ext cx="10537241" cy="1754326"/>
          </a:xfrm>
          <a:prstGeom prst="rect">
            <a:avLst/>
          </a:prstGeom>
          <a:solidFill>
            <a:schemeClr val="bg1"/>
          </a:solidFill>
        </p:spPr>
        <p:txBody>
          <a:bodyPr wrap="square">
            <a:spAutoFit/>
          </a:bodyPr>
          <a:lstStyle/>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يمثل خط سوق الأوراق المالية العلاقة الخطية بين معدل العائد المطلوب على ورقة مالية ودرجة مخاطرها المنتظمة</a:t>
            </a:r>
            <a:r>
              <a:rPr lang="en-US"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 غير القابلة للتنويع) المقاسة بمعامل بيتا</a:t>
            </a:r>
            <a:r>
              <a:rPr lang="ar-SA" sz="2400"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 ويتم رسم هذا المنحنى على شكل رسم بياني توضع البيتا فيه على المحور الأفقي والعائد المطلوب على المحور الرأسي. </a:t>
            </a:r>
          </a:p>
        </p:txBody>
      </p:sp>
      <p:pic>
        <p:nvPicPr>
          <p:cNvPr id="11" name="Picture 4" descr="IntradayAFL Stock Market Charts &amp;amp; Calls APK 1.6 - Download APK latest  version">
            <a:extLst>
              <a:ext uri="{FF2B5EF4-FFF2-40B4-BE49-F238E27FC236}">
                <a16:creationId xmlns:a16="http://schemas.microsoft.com/office/drawing/2014/main" id="{AD2DD837-C0EA-41AD-AC44-45C5BDB98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6481" y="4785644"/>
            <a:ext cx="2068959" cy="1303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817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473801" y="650828"/>
            <a:ext cx="6827520" cy="1651518"/>
          </a:xfrm>
        </p:spPr>
        <p:txBody>
          <a:bodyPr>
            <a:normAutofit/>
          </a:bodyPr>
          <a:lstStyle/>
          <a:p>
            <a:r>
              <a:rPr lang="ar-SA" altLang="en-US" sz="3400" b="1" dirty="0">
                <a:solidFill>
                  <a:schemeClr val="bg1"/>
                </a:solidFill>
                <a:latin typeface="Sakkal Majalla" panose="02000000000000000000" pitchFamily="2" charset="-78"/>
                <a:cs typeface="Sakkal Majalla" panose="02000000000000000000" pitchFamily="2" charset="-78"/>
              </a:rPr>
              <a:t>منحنى سوق الأوراق المالية</a:t>
            </a:r>
            <a:r>
              <a:rPr lang="en-MY" altLang="en-US" sz="3400" b="1" dirty="0">
                <a:solidFill>
                  <a:schemeClr val="bg1"/>
                </a:solidFill>
                <a:latin typeface="Sakkal Majalla" panose="02000000000000000000" pitchFamily="2" charset="-78"/>
                <a:cs typeface="Sakkal Majalla" panose="02000000000000000000" pitchFamily="2" charset="-78"/>
              </a:rPr>
              <a:t> </a:t>
            </a:r>
            <a:r>
              <a:rPr lang="en-US" altLang="en-US" sz="3400" b="1" dirty="0">
                <a:solidFill>
                  <a:schemeClr val="bg1"/>
                </a:solidFill>
                <a:latin typeface="Sakkal Majalla" panose="02000000000000000000" pitchFamily="2" charset="-78"/>
                <a:cs typeface="Sakkal Majalla" panose="02000000000000000000" pitchFamily="2" charset="-78"/>
              </a:rPr>
              <a:t>Security Market Line (SML)</a:t>
            </a:r>
            <a:r>
              <a:rPr lang="en-US" altLang="en-US" sz="3400" dirty="0">
                <a:solidFill>
                  <a:schemeClr val="bg1"/>
                </a:solidFill>
                <a:latin typeface="Sakkal Majalla" panose="02000000000000000000" pitchFamily="2" charset="-78"/>
                <a:cs typeface="Sakkal Majalla" panose="02000000000000000000" pitchFamily="2" charset="-78"/>
              </a:rPr>
              <a:t> </a:t>
            </a:r>
            <a:endParaRPr lang="ar-SA" sz="34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pic>
        <p:nvPicPr>
          <p:cNvPr id="9" name="Picture 1">
            <a:extLst>
              <a:ext uri="{FF2B5EF4-FFF2-40B4-BE49-F238E27FC236}">
                <a16:creationId xmlns:a16="http://schemas.microsoft.com/office/drawing/2014/main" id="{B711925F-25CC-4379-A985-FC7A23537D11}"/>
              </a:ext>
            </a:extLst>
          </p:cNvPr>
          <p:cNvPicPr>
            <a:picLocks noChangeAspect="1"/>
          </p:cNvPicPr>
          <p:nvPr/>
        </p:nvPicPr>
        <p:blipFill>
          <a:blip r:embed="rId3"/>
          <a:stretch>
            <a:fillRect/>
          </a:stretch>
        </p:blipFill>
        <p:spPr>
          <a:xfrm>
            <a:off x="2890679" y="2051255"/>
            <a:ext cx="7859216" cy="4098241"/>
          </a:xfrm>
          <a:prstGeom prst="rect">
            <a:avLst/>
          </a:prstGeom>
        </p:spPr>
      </p:pic>
    </p:spTree>
    <p:extLst>
      <p:ext uri="{BB962C8B-B14F-4D97-AF65-F5344CB8AC3E}">
        <p14:creationId xmlns:p14="http://schemas.microsoft.com/office/powerpoint/2010/main" val="2084036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473801" y="650828"/>
            <a:ext cx="6827520" cy="1651518"/>
          </a:xfrm>
        </p:spPr>
        <p:txBody>
          <a:bodyPr>
            <a:normAutofit/>
          </a:bodyPr>
          <a:lstStyle/>
          <a:p>
            <a:r>
              <a:rPr lang="ar-SA" altLang="en-US" sz="3400" b="1" dirty="0">
                <a:solidFill>
                  <a:schemeClr val="bg1"/>
                </a:solidFill>
                <a:latin typeface="Sakkal Majalla" panose="02000000000000000000" pitchFamily="2" charset="-78"/>
                <a:cs typeface="Sakkal Majalla" panose="02000000000000000000" pitchFamily="2" charset="-78"/>
              </a:rPr>
              <a:t>منحنى سوق الأوراق المالية</a:t>
            </a:r>
            <a:r>
              <a:rPr lang="en-MY" altLang="en-US" sz="3400" b="1" dirty="0">
                <a:solidFill>
                  <a:schemeClr val="bg1"/>
                </a:solidFill>
                <a:latin typeface="Sakkal Majalla" panose="02000000000000000000" pitchFamily="2" charset="-78"/>
                <a:cs typeface="Sakkal Majalla" panose="02000000000000000000" pitchFamily="2" charset="-78"/>
              </a:rPr>
              <a:t> </a:t>
            </a:r>
            <a:r>
              <a:rPr lang="en-US" altLang="en-US" sz="3400" b="1" dirty="0">
                <a:solidFill>
                  <a:schemeClr val="bg1"/>
                </a:solidFill>
                <a:latin typeface="Sakkal Majalla" panose="02000000000000000000" pitchFamily="2" charset="-78"/>
                <a:cs typeface="Sakkal Majalla" panose="02000000000000000000" pitchFamily="2" charset="-78"/>
              </a:rPr>
              <a:t>Security Market Line (SML)</a:t>
            </a:r>
            <a:r>
              <a:rPr lang="en-US" altLang="en-US" sz="3400" dirty="0">
                <a:solidFill>
                  <a:schemeClr val="bg1"/>
                </a:solidFill>
                <a:latin typeface="Sakkal Majalla" panose="02000000000000000000" pitchFamily="2" charset="-78"/>
                <a:cs typeface="Sakkal Majalla" panose="02000000000000000000" pitchFamily="2" charset="-78"/>
              </a:rPr>
              <a:t> </a:t>
            </a:r>
            <a:endParaRPr lang="ar-SA" sz="34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3395DF5C-3C07-4F17-A92A-68588E06E2C4}"/>
              </a:ext>
            </a:extLst>
          </p:cNvPr>
          <p:cNvSpPr/>
          <p:nvPr/>
        </p:nvSpPr>
        <p:spPr>
          <a:xfrm>
            <a:off x="601546" y="2141225"/>
            <a:ext cx="10988909" cy="1754326"/>
          </a:xfrm>
          <a:prstGeom prst="rect">
            <a:avLst/>
          </a:prstGeom>
          <a:solidFill>
            <a:schemeClr val="bg1"/>
          </a:solidFill>
        </p:spPr>
        <p:txBody>
          <a:bodyPr wrap="square">
            <a:spAutoFit/>
          </a:bodyPr>
          <a:lstStyle/>
          <a:p>
            <a:pPr lvl="0" algn="just" rtl="1">
              <a:lnSpc>
                <a:spcPct val="150000"/>
              </a:lnSpc>
              <a:buClr>
                <a:srgbClr val="FE8637"/>
              </a:buClr>
              <a:buNone/>
            </a:pPr>
            <a:r>
              <a:rPr lang="ar-SA" sz="2400" b="1" dirty="0">
                <a:solidFill>
                  <a:srgbClr val="FF0000"/>
                </a:solidFill>
                <a:latin typeface="Sakkal Majalla" panose="02000000000000000000" pitchFamily="2" charset="-78"/>
                <a:cs typeface="Sakkal Majalla" panose="02000000000000000000" pitchFamily="2" charset="-78"/>
              </a:rPr>
              <a:t>وطبقاً لمفهوم (</a:t>
            </a:r>
            <a:r>
              <a:rPr lang="en-US" sz="2400" b="1" dirty="0">
                <a:solidFill>
                  <a:srgbClr val="FF0000"/>
                </a:solidFill>
                <a:latin typeface="Sakkal Majalla" panose="02000000000000000000" pitchFamily="2" charset="-78"/>
                <a:cs typeface="Sakkal Majalla" panose="02000000000000000000" pitchFamily="2" charset="-78"/>
              </a:rPr>
              <a:t>SML</a:t>
            </a:r>
            <a:r>
              <a:rPr lang="ar-SA" sz="2400" b="1" dirty="0">
                <a:solidFill>
                  <a:srgbClr val="FF0000"/>
                </a:solidFill>
                <a:latin typeface="Sakkal Majalla" panose="02000000000000000000" pitchFamily="2" charset="-78"/>
                <a:cs typeface="Sakkal Majalla" panose="02000000000000000000" pitchFamily="2" charset="-78"/>
              </a:rPr>
              <a:t>) ونموذج (</a:t>
            </a:r>
            <a:r>
              <a:rPr lang="en-US" sz="2400" b="1" dirty="0">
                <a:solidFill>
                  <a:srgbClr val="FF0000"/>
                </a:solidFill>
                <a:latin typeface="Sakkal Majalla" panose="02000000000000000000" pitchFamily="2" charset="-78"/>
                <a:cs typeface="Sakkal Majalla" panose="02000000000000000000" pitchFamily="2" charset="-78"/>
              </a:rPr>
              <a:t>CAPM</a:t>
            </a:r>
            <a:r>
              <a:rPr lang="ar-SA" sz="2400" b="1" dirty="0">
                <a:solidFill>
                  <a:srgbClr val="FF0000"/>
                </a:solidFill>
                <a:latin typeface="Sakkal Majalla" panose="02000000000000000000" pitchFamily="2" charset="-78"/>
                <a:cs typeface="Sakkal Majalla" panose="02000000000000000000" pitchFamily="2" charset="-78"/>
              </a:rPr>
              <a:t>) : </a:t>
            </a:r>
          </a:p>
          <a:p>
            <a:pPr lvl="0" algn="just" rtl="1">
              <a:lnSpc>
                <a:spcPct val="150000"/>
              </a:lnSpc>
              <a:buClr>
                <a:srgbClr val="FE8637"/>
              </a:buClr>
              <a:buNone/>
            </a:pPr>
            <a:r>
              <a:rPr lang="ar-SA" sz="2400" dirty="0">
                <a:solidFill>
                  <a:prstClr val="black"/>
                </a:solidFill>
                <a:latin typeface="Sakkal Majalla" panose="02000000000000000000" pitchFamily="2" charset="-78"/>
                <a:cs typeface="Sakkal Majalla" panose="02000000000000000000" pitchFamily="2" charset="-78"/>
              </a:rPr>
              <a:t>فإن العائد الإضافي الذي يحصل عليه المستثمر من الأصول ذات المخاطرة يكون مساوياً إلى سعر المخاطرة، وعلى هذا الأساس فإن تعديل الأسعار السوقية سوف يستمر إلى أن تقع جميع العوائد على خط (</a:t>
            </a:r>
            <a:r>
              <a:rPr lang="en-US" sz="2400" dirty="0">
                <a:solidFill>
                  <a:prstClr val="black"/>
                </a:solidFill>
                <a:latin typeface="Sakkal Majalla" panose="02000000000000000000" pitchFamily="2" charset="-78"/>
                <a:cs typeface="Sakkal Majalla" panose="02000000000000000000" pitchFamily="2" charset="-78"/>
              </a:rPr>
              <a:t>SML</a:t>
            </a:r>
            <a:r>
              <a:rPr lang="ar-SA" sz="2400" dirty="0">
                <a:solidFill>
                  <a:prstClr val="black"/>
                </a:solidFill>
                <a:latin typeface="Sakkal Majalla" panose="02000000000000000000" pitchFamily="2" charset="-78"/>
                <a:cs typeface="Sakkal Majalla" panose="02000000000000000000" pitchFamily="2" charset="-78"/>
              </a:rPr>
              <a:t>) لتعكس حالة توازن السوق.</a:t>
            </a:r>
            <a:endParaRPr lang="en-US" sz="2400" dirty="0">
              <a:solidFill>
                <a:prstClr val="black"/>
              </a:solidFill>
              <a:latin typeface="Sakkal Majalla" panose="02000000000000000000" pitchFamily="2" charset="-78"/>
              <a:cs typeface="Sakkal Majalla" panose="02000000000000000000" pitchFamily="2" charset="-78"/>
            </a:endParaRPr>
          </a:p>
        </p:txBody>
      </p:sp>
      <p:pic>
        <p:nvPicPr>
          <p:cNvPr id="11" name="Picture 4" descr="IntradayAFL Stock Market Charts &amp;amp; Calls APK 1.6 - Download APK latest  version">
            <a:extLst>
              <a:ext uri="{FF2B5EF4-FFF2-40B4-BE49-F238E27FC236}">
                <a16:creationId xmlns:a16="http://schemas.microsoft.com/office/drawing/2014/main" id="{080DCFA6-ED8B-4794-ADB0-66023B4A68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6518" y="4335968"/>
            <a:ext cx="2278966" cy="1845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12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473801" y="650828"/>
            <a:ext cx="6827520" cy="1651518"/>
          </a:xfrm>
        </p:spPr>
        <p:txBody>
          <a:bodyPr>
            <a:normAutofit/>
          </a:bodyPr>
          <a:lstStyle/>
          <a:p>
            <a:r>
              <a:rPr lang="ar-SA" altLang="en-US" sz="3400" b="1" dirty="0">
                <a:solidFill>
                  <a:schemeClr val="bg1"/>
                </a:solidFill>
                <a:latin typeface="Sakkal Majalla" panose="02000000000000000000" pitchFamily="2" charset="-78"/>
                <a:cs typeface="Sakkal Majalla" panose="02000000000000000000" pitchFamily="2" charset="-78"/>
              </a:rPr>
              <a:t>منحنى سوق الأوراق المالية</a:t>
            </a:r>
            <a:r>
              <a:rPr lang="en-MY" altLang="en-US" sz="3400" b="1" dirty="0">
                <a:solidFill>
                  <a:schemeClr val="bg1"/>
                </a:solidFill>
                <a:latin typeface="Sakkal Majalla" panose="02000000000000000000" pitchFamily="2" charset="-78"/>
                <a:cs typeface="Sakkal Majalla" panose="02000000000000000000" pitchFamily="2" charset="-78"/>
              </a:rPr>
              <a:t> </a:t>
            </a:r>
            <a:r>
              <a:rPr lang="en-US" altLang="en-US" sz="3400" b="1" dirty="0">
                <a:solidFill>
                  <a:schemeClr val="bg1"/>
                </a:solidFill>
                <a:latin typeface="Sakkal Majalla" panose="02000000000000000000" pitchFamily="2" charset="-78"/>
                <a:cs typeface="Sakkal Majalla" panose="02000000000000000000" pitchFamily="2" charset="-78"/>
              </a:rPr>
              <a:t>Security Market Line (SML)</a:t>
            </a:r>
            <a:r>
              <a:rPr lang="en-US" altLang="en-US" sz="3400" dirty="0">
                <a:solidFill>
                  <a:schemeClr val="bg1"/>
                </a:solidFill>
                <a:latin typeface="Sakkal Majalla" panose="02000000000000000000" pitchFamily="2" charset="-78"/>
                <a:cs typeface="Sakkal Majalla" panose="02000000000000000000" pitchFamily="2" charset="-78"/>
              </a:rPr>
              <a:t> </a:t>
            </a:r>
            <a:endParaRPr lang="ar-SA" sz="34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4" name="مستطيل 3">
            <a:extLst>
              <a:ext uri="{FF2B5EF4-FFF2-40B4-BE49-F238E27FC236}">
                <a16:creationId xmlns:a16="http://schemas.microsoft.com/office/drawing/2014/main" id="{C6EFA531-4D61-4F31-9F08-6169128FEC79}"/>
              </a:ext>
            </a:extLst>
          </p:cNvPr>
          <p:cNvSpPr/>
          <p:nvPr/>
        </p:nvSpPr>
        <p:spPr>
          <a:xfrm>
            <a:off x="605263" y="1804673"/>
            <a:ext cx="10981478" cy="4524315"/>
          </a:xfrm>
          <a:prstGeom prst="rect">
            <a:avLst/>
          </a:prstGeom>
          <a:solidFill>
            <a:schemeClr val="bg1"/>
          </a:solidFill>
        </p:spPr>
        <p:txBody>
          <a:bodyPr wrap="square">
            <a:spAutoFit/>
          </a:bodyPr>
          <a:lstStyle/>
          <a:p>
            <a:pPr lvl="0"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وللتدليل على المفهوم السابق نورد المثال التالي:</a:t>
            </a:r>
            <a:endParaRPr lang="en-US" sz="2400" b="1" dirty="0">
              <a:solidFill>
                <a:srgbClr val="00B050"/>
              </a:solidFill>
              <a:latin typeface="Sakkal Majalla" panose="02000000000000000000" pitchFamily="2" charset="-78"/>
              <a:cs typeface="Sakkal Majalla" panose="02000000000000000000" pitchFamily="2" charset="-78"/>
            </a:endParaRP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يباع سهم إحدى الشركات الصناعية الآن بسعر (50) ريال، ويتوقع المستثمرين في السوق الحصول على</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 ربح مقداره (6.5) ريال للسهم الواحد خلال الفترة القادمة.</a:t>
            </a:r>
            <a:endParaRPr lang="en-US" sz="2400" dirty="0">
              <a:solidFill>
                <a:prstClr val="black"/>
              </a:solidFill>
              <a:latin typeface="Sakkal Majalla" panose="02000000000000000000" pitchFamily="2" charset="-78"/>
              <a:cs typeface="Sakkal Majalla" panose="02000000000000000000" pitchFamily="2" charset="-78"/>
            </a:endParaRPr>
          </a:p>
          <a:p>
            <a:pPr lvl="0"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السؤال: هل هذا السعر يمثل سعر توازن ويعكس المعلومات المتاحة</a:t>
            </a:r>
            <a:r>
              <a:rPr lang="ar-SA" sz="2400" b="1" dirty="0" smtClean="0">
                <a:solidFill>
                  <a:srgbClr val="0000FF"/>
                </a:solidFill>
                <a:latin typeface="Sakkal Majalla" panose="02000000000000000000" pitchFamily="2" charset="-78"/>
                <a:cs typeface="Sakkal Majalla" panose="02000000000000000000" pitchFamily="2" charset="-78"/>
              </a:rPr>
              <a:t>.</a:t>
            </a:r>
            <a:endParaRPr lang="en-US" sz="2400" dirty="0">
              <a:solidFill>
                <a:prstClr val="black"/>
              </a:solidFill>
              <a:latin typeface="Sakkal Majalla" panose="02000000000000000000" pitchFamily="2" charset="-78"/>
              <a:cs typeface="Sakkal Majalla" panose="02000000000000000000" pitchFamily="2" charset="-78"/>
            </a:endParaRPr>
          </a:p>
          <a:p>
            <a:pPr lvl="0" algn="just" rtl="1">
              <a:lnSpc>
                <a:spcPct val="150000"/>
              </a:lnSpc>
            </a:pPr>
            <a:r>
              <a:rPr lang="ar-SA" sz="2400" dirty="0">
                <a:solidFill>
                  <a:srgbClr val="00B050"/>
                </a:solidFill>
                <a:latin typeface="Sakkal Majalla" panose="02000000000000000000" pitchFamily="2" charset="-78"/>
                <a:cs typeface="Sakkal Majalla" panose="02000000000000000000" pitchFamily="2" charset="-78"/>
              </a:rPr>
              <a:t>الجواب: </a:t>
            </a:r>
            <a:r>
              <a:rPr lang="ar-SA" sz="2400" dirty="0">
                <a:solidFill>
                  <a:prstClr val="black"/>
                </a:solidFill>
                <a:latin typeface="Sakkal Majalla" panose="02000000000000000000" pitchFamily="2" charset="-78"/>
                <a:cs typeface="Sakkal Majalla" panose="02000000000000000000" pitchFamily="2" charset="-78"/>
              </a:rPr>
              <a:t>يعتمد على المقارنة بين معدل العائد المتوقع ومعدل العائد المطلوب كالآتي:</a:t>
            </a:r>
            <a:endParaRPr lang="en-US" sz="2400" dirty="0">
              <a:solidFill>
                <a:prstClr val="black"/>
              </a:solidFill>
              <a:latin typeface="Sakkal Majalla" panose="02000000000000000000" pitchFamily="2" charset="-78"/>
              <a:cs typeface="Sakkal Majalla" panose="02000000000000000000" pitchFamily="2" charset="-78"/>
            </a:endParaRP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العائد المتوقع = 13</a:t>
            </a:r>
            <a:r>
              <a:rPr lang="ar-SA" sz="2400" dirty="0" smtClean="0">
                <a:solidFill>
                  <a:prstClr val="black"/>
                </a:solidFill>
                <a:latin typeface="Sakkal Majalla" panose="02000000000000000000" pitchFamily="2" charset="-78"/>
                <a:cs typeface="Sakkal Majalla" panose="02000000000000000000" pitchFamily="2" charset="-78"/>
              </a:rPr>
              <a:t>%</a:t>
            </a:r>
            <a:endParaRPr lang="en-US" sz="2400" dirty="0">
              <a:solidFill>
                <a:prstClr val="black"/>
              </a:solidFill>
              <a:latin typeface="Sakkal Majalla" panose="02000000000000000000" pitchFamily="2" charset="-78"/>
              <a:cs typeface="Sakkal Majalla" panose="02000000000000000000" pitchFamily="2" charset="-78"/>
            </a:endParaRPr>
          </a:p>
          <a:p>
            <a:pPr lvl="0" algn="just" rtl="1">
              <a:lnSpc>
                <a:spcPct val="150000"/>
              </a:lnSpc>
            </a:pPr>
            <a:r>
              <a:rPr lang="ar-SA" sz="2400" b="1" dirty="0">
                <a:solidFill>
                  <a:prstClr val="black"/>
                </a:solidFill>
                <a:highlight>
                  <a:srgbClr val="CCC4EE"/>
                </a:highlight>
                <a:latin typeface="Sakkal Majalla" panose="02000000000000000000" pitchFamily="2" charset="-78"/>
                <a:cs typeface="Sakkal Majalla" panose="02000000000000000000" pitchFamily="2" charset="-78"/>
              </a:rPr>
              <a:t>وإذا كان معدل العائد المطلوب هو نفسه 13%.</a:t>
            </a:r>
            <a:r>
              <a:rPr lang="ar-SA" sz="2400" dirty="0">
                <a:solidFill>
                  <a:prstClr val="black"/>
                </a:solidFill>
                <a:highlight>
                  <a:srgbClr val="CCC4EE"/>
                </a:highlight>
                <a:latin typeface="Sakkal Majalla" panose="02000000000000000000" pitchFamily="2" charset="-78"/>
                <a:cs typeface="Sakkal Majalla" panose="02000000000000000000" pitchFamily="2" charset="-78"/>
              </a:rPr>
              <a:t>في هذه الحالة يمكن القول بأن عائد السهم المتوقع يقع على خط </a:t>
            </a:r>
            <a:r>
              <a:rPr lang="en-US" sz="2400" dirty="0">
                <a:solidFill>
                  <a:prstClr val="black"/>
                </a:solidFill>
                <a:highlight>
                  <a:srgbClr val="CCC4EE"/>
                </a:highlight>
                <a:latin typeface="Sakkal Majalla" panose="02000000000000000000" pitchFamily="2" charset="-78"/>
                <a:cs typeface="Sakkal Majalla" panose="02000000000000000000" pitchFamily="2" charset="-78"/>
              </a:rPr>
              <a:t>SML</a:t>
            </a:r>
            <a:r>
              <a:rPr lang="ar-SA" sz="2400" dirty="0">
                <a:solidFill>
                  <a:prstClr val="black"/>
                </a:solidFill>
                <a:highlight>
                  <a:srgbClr val="CCC4EE"/>
                </a:highlight>
                <a:latin typeface="Sakkal Majalla" panose="02000000000000000000" pitchFamily="2" charset="-78"/>
                <a:cs typeface="Sakkal Majalla" panose="02000000000000000000" pitchFamily="2" charset="-78"/>
              </a:rPr>
              <a:t> وأن السعر (50) ريال  هو سعر التوازن.</a:t>
            </a:r>
            <a:endParaRPr lang="en-US" sz="2400" dirty="0">
              <a:solidFill>
                <a:prstClr val="black"/>
              </a:solidFill>
              <a:highlight>
                <a:srgbClr val="CCC4EE"/>
              </a:highligh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95249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473801" y="650828"/>
            <a:ext cx="6827520" cy="1651518"/>
          </a:xfrm>
        </p:spPr>
        <p:txBody>
          <a:bodyPr>
            <a:normAutofit/>
          </a:bodyPr>
          <a:lstStyle/>
          <a:p>
            <a:r>
              <a:rPr lang="ar-SA" altLang="en-US" sz="3400" b="1" dirty="0">
                <a:solidFill>
                  <a:schemeClr val="bg1"/>
                </a:solidFill>
                <a:latin typeface="Sakkal Majalla" panose="02000000000000000000" pitchFamily="2" charset="-78"/>
                <a:cs typeface="Sakkal Majalla" panose="02000000000000000000" pitchFamily="2" charset="-78"/>
              </a:rPr>
              <a:t>منحنى سوق الأوراق المالية</a:t>
            </a:r>
            <a:r>
              <a:rPr lang="en-MY" altLang="en-US" sz="3400" b="1" dirty="0">
                <a:solidFill>
                  <a:schemeClr val="bg1"/>
                </a:solidFill>
                <a:latin typeface="Sakkal Majalla" panose="02000000000000000000" pitchFamily="2" charset="-78"/>
                <a:cs typeface="Sakkal Majalla" panose="02000000000000000000" pitchFamily="2" charset="-78"/>
              </a:rPr>
              <a:t> </a:t>
            </a:r>
            <a:r>
              <a:rPr lang="en-US" altLang="en-US" sz="3400" b="1" dirty="0">
                <a:solidFill>
                  <a:schemeClr val="bg1"/>
                </a:solidFill>
                <a:latin typeface="Sakkal Majalla" panose="02000000000000000000" pitchFamily="2" charset="-78"/>
                <a:cs typeface="Sakkal Majalla" panose="02000000000000000000" pitchFamily="2" charset="-78"/>
              </a:rPr>
              <a:t>Security Market Line (SML)</a:t>
            </a:r>
            <a:r>
              <a:rPr lang="en-US" altLang="en-US" sz="3400" dirty="0">
                <a:solidFill>
                  <a:schemeClr val="bg1"/>
                </a:solidFill>
                <a:latin typeface="Sakkal Majalla" panose="02000000000000000000" pitchFamily="2" charset="-78"/>
                <a:cs typeface="Sakkal Majalla" panose="02000000000000000000" pitchFamily="2" charset="-78"/>
              </a:rPr>
              <a:t> </a:t>
            </a:r>
            <a:endParaRPr lang="ar-SA" sz="34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744255B6-4156-4785-8984-BB2B4EE8432E}"/>
              </a:ext>
            </a:extLst>
          </p:cNvPr>
          <p:cNvSpPr/>
          <p:nvPr/>
        </p:nvSpPr>
        <p:spPr>
          <a:xfrm>
            <a:off x="494725" y="1868010"/>
            <a:ext cx="11202554" cy="3416320"/>
          </a:xfrm>
          <a:prstGeom prst="rect">
            <a:avLst/>
          </a:prstGeom>
          <a:solidFill>
            <a:schemeClr val="bg1"/>
          </a:solidFill>
        </p:spPr>
        <p:txBody>
          <a:bodyPr wrap="square">
            <a:spAutoFit/>
          </a:bodyPr>
          <a:lstStyle/>
          <a:p>
            <a:pPr marL="342900" lvl="0" indent="-342900" algn="just" rtl="1">
              <a:lnSpc>
                <a:spcPct val="150000"/>
              </a:lnSpc>
              <a:spcBef>
                <a:spcPts val="0"/>
              </a:spcBef>
              <a:buClr>
                <a:srgbClr val="0000FF"/>
              </a:buClr>
              <a:buSzTx/>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في حالة ظهور معلومات جديدة تفيد أن هناك منتجات جديدة مماثلة ومنافسة للشركة وقد تم نشرها لعموم المستثمرين، فإن من شأن هذه المعلومات أن تؤثر على الحصة السوقية مما يعني انخفاض إيراداتها، وبالتالي شعور المستثمرين بضرورة تعديل المخاطرة وبالتالي ارتفاع معدل العائد المطلوب من (13%) إلى (14%).</a:t>
            </a:r>
          </a:p>
          <a:p>
            <a:pPr marL="342900" lvl="0" indent="-342900" algn="just" rtl="1">
              <a:lnSpc>
                <a:spcPct val="150000"/>
              </a:lnSpc>
              <a:spcBef>
                <a:spcPts val="0"/>
              </a:spcBef>
              <a:buClr>
                <a:srgbClr val="0000FF"/>
              </a:buClr>
              <a:buSzTx/>
              <a:buFont typeface="Wingdings" panose="05000000000000000000" pitchFamily="2" charset="2"/>
              <a:buChar char="Ø"/>
            </a:pPr>
            <a:r>
              <a:rPr lang="ar-SA" sz="2400" dirty="0">
                <a:solidFill>
                  <a:prstClr val="black"/>
                </a:solidFill>
                <a:latin typeface="Sakkal Majalla" panose="02000000000000000000" pitchFamily="2" charset="-78"/>
                <a:cs typeface="Sakkal Majalla" panose="02000000000000000000" pitchFamily="2" charset="-78"/>
              </a:rPr>
              <a:t>وفي هذه الحالة وحتى يقع السهم على الخط يجب تعديل سعر السوق ليصبح (46.43) ريال حتى يكون العائد المتوقع مساوياً بـ (14%) : </a:t>
            </a:r>
          </a:p>
          <a:p>
            <a:pPr marL="342900" lvl="0" indent="-342900" algn="just" rtl="1">
              <a:lnSpc>
                <a:spcPct val="150000"/>
              </a:lnSpc>
              <a:spcBef>
                <a:spcPts val="0"/>
              </a:spcBef>
              <a:buClr>
                <a:srgbClr val="0000FF"/>
              </a:buClr>
              <a:buSzTx/>
              <a:buFont typeface="Wingdings" panose="05000000000000000000" pitchFamily="2" charset="2"/>
              <a:buChar char="Ø"/>
            </a:pPr>
            <a:r>
              <a:rPr lang="ar-SA" sz="2400" dirty="0">
                <a:solidFill>
                  <a:prstClr val="black"/>
                </a:solidFill>
                <a:latin typeface="Sakkal Majalla" panose="02000000000000000000" pitchFamily="2" charset="-78"/>
                <a:cs typeface="Sakkal Majalla" panose="02000000000000000000" pitchFamily="2" charset="-78"/>
              </a:rPr>
              <a:t>وفي هذه الحالة يكون السعر (46.43) ريال هو السعر الذي يلزم السوق بالعودة إلى حالة للتوازن ويصبح عندها السوق كفء.</a:t>
            </a:r>
            <a:endParaRPr lang="en-US" sz="2400" dirty="0">
              <a:solidFill>
                <a:prstClr val="black"/>
              </a:solidFill>
              <a:latin typeface="Sakkal Majalla" panose="02000000000000000000" pitchFamily="2" charset="-78"/>
              <a:cs typeface="Sakkal Majalla" panose="02000000000000000000" pitchFamily="2" charset="-78"/>
            </a:endParaRPr>
          </a:p>
        </p:txBody>
      </p:sp>
      <p:pic>
        <p:nvPicPr>
          <p:cNvPr id="9" name="Picture 1">
            <a:extLst>
              <a:ext uri="{FF2B5EF4-FFF2-40B4-BE49-F238E27FC236}">
                <a16:creationId xmlns:a16="http://schemas.microsoft.com/office/drawing/2014/main" id="{A34B7006-2362-4917-A543-124DB983097F}"/>
              </a:ext>
            </a:extLst>
          </p:cNvPr>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437047" y="4188858"/>
            <a:ext cx="929002" cy="456684"/>
          </a:xfrm>
          <a:prstGeom prst="rect">
            <a:avLst/>
          </a:prstGeom>
          <a:noFill/>
        </p:spPr>
      </p:pic>
      <p:pic>
        <p:nvPicPr>
          <p:cNvPr id="10" name="Picture 4" descr="IntradayAFL Stock Market Charts &amp;amp; Calls APK 1.6 - Download APK latest  version">
            <a:extLst>
              <a:ext uri="{FF2B5EF4-FFF2-40B4-BE49-F238E27FC236}">
                <a16:creationId xmlns:a16="http://schemas.microsoft.com/office/drawing/2014/main" id="{09ECC0F8-B7E8-4573-914F-5ED4724194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2624" y="5393863"/>
            <a:ext cx="1886756" cy="933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735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السابعة</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561907" y="655940"/>
            <a:ext cx="5582093"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4" name="مستطيل 3">
            <a:extLst>
              <a:ext uri="{FF2B5EF4-FFF2-40B4-BE49-F238E27FC236}">
                <a16:creationId xmlns:a16="http://schemas.microsoft.com/office/drawing/2014/main" id="{4259A67B-3602-441C-8B1F-C500F01622FE}"/>
              </a:ext>
            </a:extLst>
          </p:cNvPr>
          <p:cNvSpPr/>
          <p:nvPr/>
        </p:nvSpPr>
        <p:spPr>
          <a:xfrm>
            <a:off x="1030482" y="2563226"/>
            <a:ext cx="10131039" cy="1754326"/>
          </a:xfrm>
          <a:prstGeom prst="rect">
            <a:avLst/>
          </a:prstGeom>
          <a:solidFill>
            <a:schemeClr val="bg1"/>
          </a:solidFill>
        </p:spPr>
        <p:txBody>
          <a:bodyPr wrap="square">
            <a:spAutoFit/>
          </a:bodyPr>
          <a:lstStyle/>
          <a:p>
            <a:pPr marL="342900" indent="-342900" algn="just" rtl="1">
              <a:lnSpc>
                <a:spcPct val="150000"/>
              </a:lnSpc>
              <a:buClr>
                <a:srgbClr val="00B0F0"/>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نموذج تسعير أصل رأس المال</a:t>
            </a:r>
            <a:r>
              <a:rPr lang="en-MY" sz="2400" dirty="0">
                <a:latin typeface="Sakkal Majalla" panose="02000000000000000000" pitchFamily="2" charset="-78"/>
                <a:cs typeface="Sakkal Majalla" panose="02000000000000000000" pitchFamily="2" charset="-78"/>
              </a:rPr>
              <a:t>CAPM </a:t>
            </a:r>
            <a:r>
              <a:rPr lang="ar-SA" sz="2400" dirty="0">
                <a:latin typeface="Sakkal Majalla" panose="02000000000000000000" pitchFamily="2" charset="-78"/>
                <a:cs typeface="Sakkal Majalla" panose="02000000000000000000" pitchFamily="2" charset="-78"/>
              </a:rPr>
              <a:t>يعتبر حجر الأساس في الاقتصاد المالي الحديث، حيث يقدم لنا هذا النموذج تنبؤات دقيقة حول العلاقة التي يجب أن نلاحظها بين مخاطر الأصل وعائداته المتوقعة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00B0F0"/>
              </a:buClr>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تم تطوير هذا النموذج عن طريق كل من شارب </a:t>
            </a:r>
            <a:r>
              <a:rPr lang="en-US" altLang="en-US" sz="2400" dirty="0">
                <a:latin typeface="Sakkal Majalla" panose="02000000000000000000" pitchFamily="2" charset="-78"/>
                <a:cs typeface="Sakkal Majalla" panose="02000000000000000000" pitchFamily="2" charset="-78"/>
              </a:rPr>
              <a:t>(Sharpe, 1964)</a:t>
            </a:r>
            <a:r>
              <a:rPr lang="ar-SA" altLang="en-US" sz="2400" dirty="0">
                <a:latin typeface="Sakkal Majalla" panose="02000000000000000000" pitchFamily="2" charset="-78"/>
                <a:cs typeface="Sakkal Majalla" panose="02000000000000000000" pitchFamily="2" charset="-78"/>
              </a:rPr>
              <a:t> </a:t>
            </a:r>
            <a:r>
              <a:rPr lang="ar-SA" altLang="en-US" sz="2400" dirty="0" err="1">
                <a:latin typeface="Sakkal Majalla" panose="02000000000000000000" pitchFamily="2" charset="-78"/>
                <a:cs typeface="Sakkal Majalla" panose="02000000000000000000" pitchFamily="2" charset="-78"/>
              </a:rPr>
              <a:t>ولينتنر</a:t>
            </a:r>
            <a:r>
              <a:rPr lang="ar-SA" altLang="en-US" sz="2400" dirty="0">
                <a:latin typeface="Sakkal Majalla" panose="02000000000000000000" pitchFamily="2" charset="-78"/>
                <a:cs typeface="Sakkal Majalla" panose="02000000000000000000" pitchFamily="2" charset="-78"/>
              </a:rPr>
              <a:t> </a:t>
            </a:r>
            <a:r>
              <a:rPr lang="en-US" altLang="en-US" sz="2400" dirty="0">
                <a:latin typeface="Sakkal Majalla" panose="02000000000000000000" pitchFamily="2" charset="-78"/>
                <a:cs typeface="Sakkal Majalla" panose="02000000000000000000" pitchFamily="2" charset="-78"/>
              </a:rPr>
              <a:t>(Lintner, 1965)</a:t>
            </a:r>
            <a:r>
              <a:rPr lang="ar-SA" altLang="en-US" sz="2400" dirty="0">
                <a:latin typeface="Sakkal Majalla" panose="02000000000000000000" pitchFamily="2" charset="-78"/>
                <a:cs typeface="Sakkal Majalla" panose="02000000000000000000" pitchFamily="2" charset="-78"/>
              </a:rPr>
              <a:t>، وبلاك </a:t>
            </a:r>
            <a:r>
              <a:rPr lang="en-US" altLang="en-US" sz="2400" dirty="0">
                <a:latin typeface="Sakkal Majalla" panose="02000000000000000000" pitchFamily="2" charset="-78"/>
                <a:cs typeface="Sakkal Majalla" panose="02000000000000000000" pitchFamily="2" charset="-78"/>
              </a:rPr>
              <a:t>(Black, (1972)</a:t>
            </a:r>
            <a:r>
              <a:rPr lang="ar-SA" altLang="en-US" sz="2400" dirty="0">
                <a:latin typeface="Sakkal Majalla" panose="02000000000000000000" pitchFamily="2" charset="-78"/>
                <a:cs typeface="Sakkal Majalla" panose="02000000000000000000" pitchFamily="2" charset="-78"/>
              </a:rPr>
              <a:t>.</a:t>
            </a:r>
          </a:p>
        </p:txBody>
      </p:sp>
      <p:pic>
        <p:nvPicPr>
          <p:cNvPr id="7170" name="Picture 2" descr="Affordable, pricing, reasonable icon - Download on Iconfinder">
            <a:extLst>
              <a:ext uri="{FF2B5EF4-FFF2-40B4-BE49-F238E27FC236}">
                <a16:creationId xmlns:a16="http://schemas.microsoft.com/office/drawing/2014/main" id="{73A4F9C3-DB31-407E-AD3D-58E9D54CC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570" y="5007106"/>
            <a:ext cx="1536632" cy="1404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176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476563" y="692516"/>
            <a:ext cx="5582093" cy="1651518"/>
          </a:xfrm>
        </p:spPr>
        <p:txBody>
          <a:bodyPr>
            <a:normAutofit/>
          </a:bodyPr>
          <a:lstStyle/>
          <a:p>
            <a:r>
              <a:rPr lang="ar-SA" sz="3600" b="1" cap="small" dirty="0">
                <a:solidFill>
                  <a:schemeClr val="bg1"/>
                </a:solidFill>
              </a:rPr>
              <a:t>نموذج تسعير الاصول الرأسمالية</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7846D54F-811B-4AE0-B868-57EE111AA358}"/>
              </a:ext>
            </a:extLst>
          </p:cNvPr>
          <p:cNvSpPr/>
          <p:nvPr/>
        </p:nvSpPr>
        <p:spPr>
          <a:xfrm>
            <a:off x="259931" y="1868010"/>
            <a:ext cx="11457909" cy="3370153"/>
          </a:xfrm>
          <a:prstGeom prst="rect">
            <a:avLst/>
          </a:prstGeom>
          <a:solidFill>
            <a:schemeClr val="bg1"/>
          </a:solidFill>
        </p:spPr>
        <p:txBody>
          <a:bodyPr wrap="square">
            <a:spAutoFit/>
          </a:bodyPr>
          <a:lstStyle/>
          <a:p>
            <a:pPr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ويستخدم نموذج تسعير الأصول الرأسمالية في </a:t>
            </a:r>
            <a:r>
              <a:rPr lang="ar-SA" sz="2400" b="1" dirty="0" smtClean="0">
                <a:solidFill>
                  <a:srgbClr val="0000FF"/>
                </a:solidFill>
                <a:latin typeface="Sakkal Majalla" panose="02000000000000000000" pitchFamily="2" charset="-78"/>
                <a:cs typeface="Sakkal Majalla" panose="02000000000000000000" pitchFamily="2" charset="-78"/>
              </a:rPr>
              <a:t>:</a:t>
            </a:r>
          </a:p>
          <a:p>
            <a:pPr marL="457200" lvl="0" indent="-457200" algn="just" rtl="1">
              <a:lnSpc>
                <a:spcPct val="150000"/>
              </a:lnSpc>
              <a:buClr>
                <a:srgbClr val="0099FF"/>
              </a:buClr>
              <a:buFont typeface="+mj-lt"/>
              <a:buAutoNum type="arabicPeriod"/>
            </a:pPr>
            <a:r>
              <a:rPr lang="ar-SA" sz="2400" dirty="0">
                <a:solidFill>
                  <a:prstClr val="black"/>
                </a:solidFill>
                <a:latin typeface="Sakkal Majalla" panose="02000000000000000000" pitchFamily="2" charset="-78"/>
                <a:cs typeface="Sakkal Majalla" panose="02000000000000000000" pitchFamily="2" charset="-78"/>
              </a:rPr>
              <a:t>لتقييم الاستثمارات الممكنة، مثلاً عند تحليل الأوراق المالية ربما نهتم في العائدات المتوقعة التي نتنبأ بها للسهم إن كانت أكثر أو اقل من العائدات "العادلة" بوجود المخاطر.</a:t>
            </a:r>
          </a:p>
          <a:p>
            <a:pPr marL="457200" lvl="0" indent="-457200" algn="just" rtl="1">
              <a:lnSpc>
                <a:spcPct val="150000"/>
              </a:lnSpc>
              <a:buClr>
                <a:srgbClr val="0099FF"/>
              </a:buClr>
              <a:buFont typeface="+mj-lt"/>
              <a:buAutoNum type="arabicPeriod"/>
            </a:pPr>
            <a:r>
              <a:rPr lang="ar-SA" sz="2400" dirty="0">
                <a:solidFill>
                  <a:prstClr val="black"/>
                </a:solidFill>
                <a:latin typeface="Sakkal Majalla" panose="02000000000000000000" pitchFamily="2" charset="-78"/>
                <a:cs typeface="Sakkal Majalla" panose="02000000000000000000" pitchFamily="2" charset="-78"/>
              </a:rPr>
              <a:t>يساعدنا النموذج في التوصل إلى تخمين علمي حول العائدات المتوقعة للأصول التي لم يتم تداولها بعد في السوق، مثلاً كيف نضع السعر لعرض أسهم عمومية أولية؟ كيف يمكن لمشروع استثماري كبير وجديد أن يؤثر في العائدات التي يريدها المستثمر من أسهم الشركة</a:t>
            </a:r>
            <a:r>
              <a:rPr lang="ar-SA" sz="2400" dirty="0" smtClean="0">
                <a:solidFill>
                  <a:prstClr val="black"/>
                </a:solidFill>
                <a:latin typeface="Sakkal Majalla" panose="02000000000000000000" pitchFamily="2" charset="-78"/>
                <a:cs typeface="Sakkal Majalla" panose="02000000000000000000" pitchFamily="2" charset="-78"/>
              </a:rPr>
              <a:t>.</a:t>
            </a:r>
            <a:endParaRPr lang="ar-SA" sz="2400" b="1" u="sng" cap="small"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0" name="Picture 2" descr="Affordable, pricing, reasonable icon - Download on Iconfinder">
            <a:extLst>
              <a:ext uri="{FF2B5EF4-FFF2-40B4-BE49-F238E27FC236}">
                <a16:creationId xmlns:a16="http://schemas.microsoft.com/office/drawing/2014/main" id="{73A4F9C3-DB31-407E-AD3D-58E9D54CC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569" y="5072875"/>
            <a:ext cx="1536632" cy="1404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775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92516"/>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الافتراضات الخاصة بنظرية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6" name="مستطيل 5">
            <a:extLst>
              <a:ext uri="{FF2B5EF4-FFF2-40B4-BE49-F238E27FC236}">
                <a16:creationId xmlns:a16="http://schemas.microsoft.com/office/drawing/2014/main" id="{32A01599-F308-41BC-9D6C-6776A37DCA04}"/>
              </a:ext>
            </a:extLst>
          </p:cNvPr>
          <p:cNvSpPr/>
          <p:nvPr/>
        </p:nvSpPr>
        <p:spPr>
          <a:xfrm>
            <a:off x="715683" y="1868010"/>
            <a:ext cx="10638716" cy="3416320"/>
          </a:xfrm>
          <a:prstGeom prst="rect">
            <a:avLst/>
          </a:prstGeom>
          <a:solidFill>
            <a:schemeClr val="bg1"/>
          </a:solidFill>
        </p:spPr>
        <p:txBody>
          <a:bodyPr wrap="square">
            <a:spAutoFit/>
          </a:bodyPr>
          <a:lstStyle/>
          <a:p>
            <a:pPr marL="457200" indent="-457200" algn="just" rtl="1">
              <a:lnSpc>
                <a:spcPct val="150000"/>
              </a:lnSpc>
              <a:buClr>
                <a:srgbClr val="0099FF"/>
              </a:buClr>
              <a:buFont typeface="+mj-lt"/>
              <a:buAutoNum type="arabicPeriod"/>
            </a:pPr>
            <a:r>
              <a:rPr lang="ar-SA" sz="2400" dirty="0">
                <a:latin typeface="Sakkal Majalla" panose="02000000000000000000" pitchFamily="2" charset="-78"/>
                <a:cs typeface="Sakkal Majalla" panose="02000000000000000000" pitchFamily="2" charset="-78"/>
              </a:rPr>
              <a:t>يركز جميع المستثمرون على فترة واحدة عادة ما تكون سنة مالية وأنهم يهدفون إلى تحقيق أقصى منفعة خلال هذه الفترة، عن طريق اختيار أفضل محفظة وذلك في ضوء العائد والمخاطر الخاصة بالمحافظ البديلة المتاحة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0099FF"/>
              </a:buClr>
              <a:buFont typeface="+mj-lt"/>
              <a:buAutoNum type="arabicPeriod"/>
            </a:pPr>
            <a:r>
              <a:rPr lang="ar-SA" sz="2400" dirty="0">
                <a:latin typeface="Sakkal Majalla" panose="02000000000000000000" pitchFamily="2" charset="-78"/>
                <a:cs typeface="Sakkal Majalla" panose="02000000000000000000" pitchFamily="2" charset="-78"/>
              </a:rPr>
              <a:t>يمكن لجميع المستثمرون الاقتراض أو الإقراض وبمعدل سعر الفائدة الخالي من المخاطر لأية كمية من الأموال، كما لا يوجد أية قيود على البيع على المكشوف</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0099FF"/>
              </a:buClr>
              <a:buFont typeface="+mj-lt"/>
              <a:buAutoNum type="arabicPeriod"/>
            </a:pPr>
            <a:r>
              <a:rPr lang="ar-SA" sz="2400" dirty="0">
                <a:latin typeface="Sakkal Majalla" panose="02000000000000000000" pitchFamily="2" charset="-78"/>
                <a:cs typeface="Sakkal Majalla" panose="02000000000000000000" pitchFamily="2" charset="-78"/>
              </a:rPr>
              <a:t>تجانس توقعات المستثمرين، وهو ما يمكن افتراض إمكانية تحققه في ظل توافر كافة المعلومات الخاصة بالإيرادات المتوقعة لكل ورقة، وتبايناتها، وكذلك تغيرات إيرادات هذه الأوراق مع إيرادات السوق</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pic>
        <p:nvPicPr>
          <p:cNvPr id="9" name="Picture 2" descr="Affordable, pricing, reasonable icon - Download on Iconfinder">
            <a:extLst>
              <a:ext uri="{FF2B5EF4-FFF2-40B4-BE49-F238E27FC236}">
                <a16:creationId xmlns:a16="http://schemas.microsoft.com/office/drawing/2014/main" id="{73A4F9C3-DB31-407E-AD3D-58E9D54CC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3996" y="5205803"/>
            <a:ext cx="1313537" cy="1200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03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92516"/>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الافتراضات الخاصة بنظرية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3" name="مستطيل 2">
            <a:extLst>
              <a:ext uri="{FF2B5EF4-FFF2-40B4-BE49-F238E27FC236}">
                <a16:creationId xmlns:a16="http://schemas.microsoft.com/office/drawing/2014/main" id="{CDA60530-0A5F-45A0-B032-41E6F6E88AB0}"/>
              </a:ext>
            </a:extLst>
          </p:cNvPr>
          <p:cNvSpPr/>
          <p:nvPr/>
        </p:nvSpPr>
        <p:spPr>
          <a:xfrm>
            <a:off x="445350" y="1888709"/>
            <a:ext cx="11167416" cy="3416320"/>
          </a:xfrm>
          <a:prstGeom prst="rect">
            <a:avLst/>
          </a:prstGeom>
          <a:solidFill>
            <a:schemeClr val="bg1"/>
          </a:solidFill>
        </p:spPr>
        <p:txBody>
          <a:bodyPr wrap="square">
            <a:spAutoFit/>
          </a:bodyPr>
          <a:lstStyle/>
          <a:p>
            <a:pPr marL="457200" indent="-457200" algn="just" rtl="1">
              <a:lnSpc>
                <a:spcPct val="150000"/>
              </a:lnSpc>
              <a:buClr>
                <a:srgbClr val="0099FF"/>
              </a:buClr>
              <a:buFont typeface="+mj-lt"/>
              <a:buAutoNum type="arabicPeriod" startAt="4"/>
            </a:pPr>
            <a:r>
              <a:rPr lang="ar-SA" sz="2400" dirty="0">
                <a:latin typeface="Sakkal Majalla" panose="02000000000000000000" pitchFamily="2" charset="-78"/>
                <a:cs typeface="Sakkal Majalla" panose="02000000000000000000" pitchFamily="2" charset="-78"/>
              </a:rPr>
              <a:t>أنه يمكن تقسيم الأصول إلى قيم متناهية الصغر (أي أن قيمة كل سهم في متناول الجميع) بحيث يمكن بيع أو شراء السهم بسهولة تامة ووفقاً للسعر الجاري في السوق</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0099FF"/>
              </a:buClr>
              <a:buFont typeface="+mj-lt"/>
              <a:buAutoNum type="arabicPeriod" startAt="4"/>
            </a:pPr>
            <a:r>
              <a:rPr lang="ar-SA" sz="2400" dirty="0">
                <a:latin typeface="Sakkal Majalla" panose="02000000000000000000" pitchFamily="2" charset="-78"/>
                <a:cs typeface="Sakkal Majalla" panose="02000000000000000000" pitchFamily="2" charset="-78"/>
              </a:rPr>
              <a:t>انعدام تكاليف البيع والشراء، مع افتراض عدم وجود ضرائب</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0099FF"/>
              </a:buClr>
              <a:buFont typeface="+mj-lt"/>
              <a:buAutoNum type="arabicPeriod" startAt="4"/>
            </a:pPr>
            <a:r>
              <a:rPr lang="ar-SA" sz="2400" dirty="0">
                <a:latin typeface="Sakkal Majalla" panose="02000000000000000000" pitchFamily="2" charset="-78"/>
                <a:cs typeface="Sakkal Majalla" panose="02000000000000000000" pitchFamily="2" charset="-78"/>
              </a:rPr>
              <a:t>لا تؤثر قرارات أي مستثمر على سعر السوق فجميعهم يتعاملون مع السعر على أنه من معطيات السوق دون إمكانية التأثير فيه</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0099FF"/>
              </a:buClr>
              <a:buFont typeface="+mj-lt"/>
              <a:buAutoNum type="arabicPeriod" startAt="4"/>
            </a:pPr>
            <a:r>
              <a:rPr lang="ar-SA" sz="2400" dirty="0">
                <a:latin typeface="Sakkal Majalla" panose="02000000000000000000" pitchFamily="2" charset="-78"/>
                <a:cs typeface="Sakkal Majalla" panose="02000000000000000000" pitchFamily="2" charset="-78"/>
              </a:rPr>
              <a:t>يتمتع السوق بالكفاءة أي توافر كافة المعلومات، هذا بالإضافة إلى وجود السوق الكامل الذى يتوافر فيه قدر كبير من المتعاملين، يحددون أسعار السوق عددهم ولديهم محافظ كاملة التنويع.</a:t>
            </a:r>
            <a:endParaRPr lang="en-US" sz="2400" dirty="0">
              <a:latin typeface="Sakkal Majalla" panose="02000000000000000000" pitchFamily="2" charset="-78"/>
              <a:cs typeface="Sakkal Majalla" panose="02000000000000000000" pitchFamily="2" charset="-78"/>
            </a:endParaRPr>
          </a:p>
        </p:txBody>
      </p:sp>
      <p:pic>
        <p:nvPicPr>
          <p:cNvPr id="9" name="Picture 2" descr="Affordable, pricing, reasonable icon - Download on Iconfinder">
            <a:extLst>
              <a:ext uri="{FF2B5EF4-FFF2-40B4-BE49-F238E27FC236}">
                <a16:creationId xmlns:a16="http://schemas.microsoft.com/office/drawing/2014/main" id="{73A4F9C3-DB31-407E-AD3D-58E9D54CC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6580" y="5305029"/>
            <a:ext cx="1204957" cy="110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20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4" name="مستطيل 3">
            <a:extLst>
              <a:ext uri="{FF2B5EF4-FFF2-40B4-BE49-F238E27FC236}">
                <a16:creationId xmlns:a16="http://schemas.microsoft.com/office/drawing/2014/main" id="{EAE62E2B-7E8E-40DD-864C-4050BB111BDF}"/>
              </a:ext>
            </a:extLst>
          </p:cNvPr>
          <p:cNvSpPr/>
          <p:nvPr/>
        </p:nvSpPr>
        <p:spPr>
          <a:xfrm>
            <a:off x="452759" y="3134501"/>
            <a:ext cx="11009832" cy="1200329"/>
          </a:xfrm>
          <a:prstGeom prst="rect">
            <a:avLst/>
          </a:prstGeom>
          <a:solidFill>
            <a:schemeClr val="bg1"/>
          </a:solidFill>
        </p:spPr>
        <p:txBody>
          <a:bodyPr wrap="square">
            <a:spAutoFit/>
          </a:bodyPr>
          <a:lstStyle/>
          <a:p>
            <a:pPr algn="just" rtl="1">
              <a:lnSpc>
                <a:spcPct val="150000"/>
              </a:lnSpc>
              <a:buFontTx/>
              <a:buNone/>
            </a:pPr>
            <a:r>
              <a:rPr lang="ar-SA" altLang="en-US" sz="2400" dirty="0">
                <a:latin typeface="Sakkal Majalla" panose="02000000000000000000" pitchFamily="2" charset="-78"/>
                <a:cs typeface="Sakkal Majalla" panose="02000000000000000000" pitchFamily="2" charset="-78"/>
              </a:rPr>
              <a:t>هذا النموذج يقيس مخاطرة الورقة المالية عن طريق قياس حساسية التغير في عائد الورقة المالية بالنسبة للتغير في عائد السوق، والمخاطرة في هذا النموذج تقاس </a:t>
            </a:r>
            <a:r>
              <a:rPr lang="ar-SA" altLang="en-US" sz="2400" b="1" dirty="0">
                <a:solidFill>
                  <a:srgbClr val="0099FF"/>
                </a:solidFill>
                <a:latin typeface="Sakkal Majalla" panose="02000000000000000000" pitchFamily="2" charset="-78"/>
                <a:cs typeface="Sakkal Majalla" panose="02000000000000000000" pitchFamily="2" charset="-78"/>
              </a:rPr>
              <a:t>بمعامل البيتا </a:t>
            </a:r>
            <a:r>
              <a:rPr lang="en-US" altLang="en-US" sz="2400" dirty="0">
                <a:latin typeface="Sakkal Majalla" panose="02000000000000000000" pitchFamily="2" charset="-78"/>
                <a:cs typeface="Sakkal Majalla" panose="02000000000000000000" pitchFamily="2" charset="-78"/>
              </a:rPr>
              <a:t>Beta Coefficient </a:t>
            </a:r>
            <a:r>
              <a:rPr lang="ar-SA" altLang="en-US" sz="2400" dirty="0">
                <a:latin typeface="Sakkal Majalla" panose="02000000000000000000" pitchFamily="2" charset="-78"/>
                <a:cs typeface="Sakkal Majalla" panose="02000000000000000000" pitchFamily="2" charset="-78"/>
              </a:rPr>
              <a:t>.</a:t>
            </a:r>
          </a:p>
        </p:txBody>
      </p:sp>
      <p:pic>
        <p:nvPicPr>
          <p:cNvPr id="9" name="Picture 2" descr="Affordable, pricing, reasonable icon - Download on Iconfinder">
            <a:extLst>
              <a:ext uri="{FF2B5EF4-FFF2-40B4-BE49-F238E27FC236}">
                <a16:creationId xmlns:a16="http://schemas.microsoft.com/office/drawing/2014/main" id="{73A4F9C3-DB31-407E-AD3D-58E9D54CC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0907" y="4999088"/>
            <a:ext cx="1313537" cy="1200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13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5" name="مستطيل 4">
            <a:extLst>
              <a:ext uri="{FF2B5EF4-FFF2-40B4-BE49-F238E27FC236}">
                <a16:creationId xmlns:a16="http://schemas.microsoft.com/office/drawing/2014/main" id="{EBAEA7A2-3A10-44B9-9DE3-EF46C9B42211}"/>
              </a:ext>
            </a:extLst>
          </p:cNvPr>
          <p:cNvSpPr/>
          <p:nvPr/>
        </p:nvSpPr>
        <p:spPr>
          <a:xfrm>
            <a:off x="1083584" y="2460029"/>
            <a:ext cx="9748181" cy="2285241"/>
          </a:xfrm>
          <a:prstGeom prst="rect">
            <a:avLst/>
          </a:prstGeom>
          <a:solidFill>
            <a:schemeClr val="bg1"/>
          </a:solidFill>
        </p:spPr>
        <p:txBody>
          <a:bodyPr wrap="none">
            <a:spAutoFit/>
          </a:bodyPr>
          <a:lstStyle/>
          <a:p>
            <a:pPr algn="just" rtl="1">
              <a:lnSpc>
                <a:spcPct val="150000"/>
              </a:lnSpc>
            </a:pPr>
            <a:r>
              <a:rPr lang="ar-SA" altLang="en-US" sz="2500" b="1" dirty="0">
                <a:solidFill>
                  <a:srgbClr val="00B050"/>
                </a:solidFill>
                <a:latin typeface="Sakkal Majalla" panose="02000000000000000000" pitchFamily="2" charset="-78"/>
                <a:cs typeface="Sakkal Majalla" panose="02000000000000000000" pitchFamily="2" charset="-78"/>
              </a:rPr>
              <a:t>هنا نكون بصدد 3 حالات</a:t>
            </a:r>
            <a:r>
              <a:rPr lang="ar-SA" altLang="en-US" sz="2500" b="1" dirty="0" smtClean="0">
                <a:solidFill>
                  <a:srgbClr val="00B050"/>
                </a:solidFill>
                <a:latin typeface="Sakkal Majalla" panose="02000000000000000000" pitchFamily="2" charset="-78"/>
                <a:cs typeface="Sakkal Majalla" panose="02000000000000000000" pitchFamily="2" charset="-78"/>
              </a:rPr>
              <a:t>:</a:t>
            </a:r>
          </a:p>
          <a:p>
            <a:pPr marL="457200" lvl="0" indent="-457200" algn="just" rtl="1">
              <a:lnSpc>
                <a:spcPct val="150000"/>
              </a:lnSpc>
              <a:buClr>
                <a:srgbClr val="0099FF"/>
              </a:buClr>
              <a:buFont typeface="+mj-lt"/>
              <a:buAutoNum type="arabicPeriod"/>
            </a:pPr>
            <a:r>
              <a:rPr lang="ar-SA" altLang="en-US" sz="2400" dirty="0">
                <a:solidFill>
                  <a:prstClr val="black"/>
                </a:solidFill>
                <a:latin typeface="Sakkal Majalla" panose="02000000000000000000" pitchFamily="2" charset="-78"/>
                <a:cs typeface="Sakkal Majalla" panose="02000000000000000000" pitchFamily="2" charset="-78"/>
              </a:rPr>
              <a:t>أن مخاطر الاستثمار اكبر من مخاطر السوق، وهنا يجب ان يحقق الاستثمار عائد أكبر من عائد السوق.</a:t>
            </a:r>
          </a:p>
          <a:p>
            <a:pPr marL="457200" lvl="0" indent="-457200" algn="just" rtl="1">
              <a:lnSpc>
                <a:spcPct val="150000"/>
              </a:lnSpc>
              <a:buClr>
                <a:srgbClr val="0099FF"/>
              </a:buClr>
              <a:buFont typeface="+mj-lt"/>
              <a:buAutoNum type="arabicPeriod"/>
            </a:pPr>
            <a:r>
              <a:rPr lang="ar-SA" altLang="en-US" sz="2400" dirty="0">
                <a:solidFill>
                  <a:prstClr val="black"/>
                </a:solidFill>
                <a:latin typeface="Sakkal Majalla" panose="02000000000000000000" pitchFamily="2" charset="-78"/>
                <a:cs typeface="Sakkal Majalla" panose="02000000000000000000" pitchFamily="2" charset="-78"/>
              </a:rPr>
              <a:t>أن مخاطر الاستثمار اقل من مخاطر السوق، وهنا يتعين على الاستثمار ان يحقق عائدا أقل من عائد السوق. </a:t>
            </a:r>
          </a:p>
          <a:p>
            <a:pPr marL="457200" lvl="0" indent="-457200" algn="just" rtl="1">
              <a:lnSpc>
                <a:spcPct val="150000"/>
              </a:lnSpc>
              <a:buClr>
                <a:srgbClr val="0099FF"/>
              </a:buClr>
              <a:buFont typeface="+mj-lt"/>
              <a:buAutoNum type="arabicPeriod"/>
            </a:pPr>
            <a:r>
              <a:rPr lang="ar-SA" altLang="en-US" sz="2400" dirty="0">
                <a:solidFill>
                  <a:prstClr val="black"/>
                </a:solidFill>
                <a:latin typeface="Sakkal Majalla" panose="02000000000000000000" pitchFamily="2" charset="-78"/>
                <a:cs typeface="Sakkal Majalla" panose="02000000000000000000" pitchFamily="2" charset="-78"/>
              </a:rPr>
              <a:t>أن مخاطر الاستثمار تتساوى مع مخاطر السوق، وهنا يتساوى عائد الاستثمار مع عائد السوق. </a:t>
            </a:r>
          </a:p>
        </p:txBody>
      </p:sp>
      <p:pic>
        <p:nvPicPr>
          <p:cNvPr id="10" name="Picture 2" descr="Affordable, pricing, reasonable icon - Download on Iconfinder">
            <a:extLst>
              <a:ext uri="{FF2B5EF4-FFF2-40B4-BE49-F238E27FC236}">
                <a16:creationId xmlns:a16="http://schemas.microsoft.com/office/drawing/2014/main" id="{73A4F9C3-DB31-407E-AD3D-58E9D54CC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0907" y="4999088"/>
            <a:ext cx="1313537" cy="1200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81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621281" y="680324"/>
            <a:ext cx="6827520" cy="1651518"/>
          </a:xfrm>
        </p:spPr>
        <p:txBody>
          <a:bodyPr>
            <a:normAutofit/>
          </a:bodyPr>
          <a:lstStyle/>
          <a:p>
            <a:r>
              <a:rPr lang="ar-SA" sz="3600" b="1" cap="small" dirty="0">
                <a:solidFill>
                  <a:schemeClr val="bg1"/>
                </a:solidFill>
                <a:latin typeface="Sakkal Majalla" panose="02000000000000000000" pitchFamily="2" charset="-78"/>
                <a:cs typeface="Sakkal Majalla" panose="02000000000000000000" pitchFamily="2" charset="-78"/>
              </a:rPr>
              <a:t>نموذج تسعير الأصول الرأسمالية</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السابعة</a:t>
            </a:r>
          </a:p>
        </p:txBody>
      </p:sp>
      <p:sp>
        <p:nvSpPr>
          <p:cNvPr id="4" name="مستطيل 3">
            <a:extLst>
              <a:ext uri="{FF2B5EF4-FFF2-40B4-BE49-F238E27FC236}">
                <a16:creationId xmlns:a16="http://schemas.microsoft.com/office/drawing/2014/main" id="{2C3D54B1-F254-4CD9-AC28-7BE6B6400E49}"/>
              </a:ext>
            </a:extLst>
          </p:cNvPr>
          <p:cNvSpPr/>
          <p:nvPr/>
        </p:nvSpPr>
        <p:spPr>
          <a:xfrm>
            <a:off x="1737766" y="1828522"/>
            <a:ext cx="8594545" cy="1200329"/>
          </a:xfrm>
          <a:prstGeom prst="rect">
            <a:avLst/>
          </a:prstGeom>
          <a:solidFill>
            <a:schemeClr val="bg1"/>
          </a:solidFill>
        </p:spPr>
        <p:txBody>
          <a:bodyPr wrap="square">
            <a:spAutoFit/>
          </a:bodyPr>
          <a:lstStyle/>
          <a:p>
            <a:pPr algn="just" rtl="1">
              <a:lnSpc>
                <a:spcPct val="150000"/>
              </a:lnSpc>
              <a:buNone/>
            </a:pPr>
            <a:r>
              <a:rPr lang="ar-SA" sz="2400" dirty="0">
                <a:latin typeface="Sakkal Majalla" panose="02000000000000000000" pitchFamily="2" charset="-78"/>
                <a:cs typeface="Sakkal Majalla" panose="02000000000000000000" pitchFamily="2" charset="-78"/>
              </a:rPr>
              <a:t>وينص نموذج تسعير الأصول الرأسمالية على ان هناك علاقة طردية بين العائدات المتوقعة والبيتا. </a:t>
            </a:r>
          </a:p>
          <a:p>
            <a:pPr algn="just" rtl="1">
              <a:lnSpc>
                <a:spcPct val="150000"/>
              </a:lnSpc>
              <a:buNone/>
            </a:pPr>
            <a:r>
              <a:rPr lang="ar-SA" sz="2400" dirty="0">
                <a:latin typeface="Sakkal Majalla" panose="02000000000000000000" pitchFamily="2" charset="-78"/>
                <a:cs typeface="Sakkal Majalla" panose="02000000000000000000" pitchFamily="2" charset="-78"/>
              </a:rPr>
              <a:t>بمعنى كلما زادت البيتا زاد العائد المتوقع المرتبط بالسهم</a:t>
            </a:r>
            <a:r>
              <a:rPr lang="en-US" sz="2400" dirty="0">
                <a:latin typeface="Sakkal Majalla" panose="02000000000000000000" pitchFamily="2" charset="-78"/>
                <a:cs typeface="Sakkal Majalla" panose="02000000000000000000" pitchFamily="2" charset="-78"/>
              </a:rPr>
              <a:t> – </a:t>
            </a:r>
            <a:r>
              <a:rPr lang="ar-SA" sz="2400" dirty="0">
                <a:latin typeface="Sakkal Majalla" panose="02000000000000000000" pitchFamily="2" charset="-78"/>
                <a:cs typeface="Sakkal Majalla" panose="02000000000000000000" pitchFamily="2" charset="-78"/>
              </a:rPr>
              <a:t>نظرا لزيادة المخاطر- والعكس صحيح.</a:t>
            </a:r>
          </a:p>
        </p:txBody>
      </p:sp>
      <p:graphicFrame>
        <p:nvGraphicFramePr>
          <p:cNvPr id="11" name="Object 13">
            <a:extLst>
              <a:ext uri="{FF2B5EF4-FFF2-40B4-BE49-F238E27FC236}">
                <a16:creationId xmlns:a16="http://schemas.microsoft.com/office/drawing/2014/main" id="{34C468B1-A630-44D3-9566-6438D38D3EEF}"/>
              </a:ext>
            </a:extLst>
          </p:cNvPr>
          <p:cNvGraphicFramePr>
            <a:graphicFrameLocks noChangeAspect="1"/>
          </p:cNvGraphicFramePr>
          <p:nvPr>
            <p:extLst>
              <p:ext uri="{D42A27DB-BD31-4B8C-83A1-F6EECF244321}">
                <p14:modId xmlns:p14="http://schemas.microsoft.com/office/powerpoint/2010/main" val="335925341"/>
              </p:ext>
            </p:extLst>
          </p:nvPr>
        </p:nvGraphicFramePr>
        <p:xfrm>
          <a:off x="4198939" y="3009437"/>
          <a:ext cx="3794125" cy="543906"/>
        </p:xfrm>
        <a:graphic>
          <a:graphicData uri="http://schemas.openxmlformats.org/presentationml/2006/ole">
            <mc:AlternateContent xmlns:mc="http://schemas.openxmlformats.org/markup-compatibility/2006">
              <mc:Choice xmlns:v="urn:schemas-microsoft-com:vml" Requires="v">
                <p:oleObj spid="_x0000_s8214" name="Equation" r:id="rId4" imgW="1473120" imgH="241200" progId="Equation.3">
                  <p:embed/>
                </p:oleObj>
              </mc:Choice>
              <mc:Fallback>
                <p:oleObj name="Equation" r:id="rId4" imgW="1473120" imgH="241200" progId="Equation.3">
                  <p:embed/>
                  <p:pic>
                    <p:nvPicPr>
                      <p:cNvPr id="5" name="Object 13"/>
                      <p:cNvPicPr>
                        <a:picLocks noChangeAspect="1" noChangeArrowheads="1"/>
                      </p:cNvPicPr>
                      <p:nvPr/>
                    </p:nvPicPr>
                    <p:blipFill>
                      <a:blip r:embed="rId5"/>
                      <a:srcRect/>
                      <a:stretch>
                        <a:fillRect/>
                      </a:stretch>
                    </p:blipFill>
                    <p:spPr bwMode="auto">
                      <a:xfrm>
                        <a:off x="4198939" y="3009437"/>
                        <a:ext cx="3794125" cy="543906"/>
                      </a:xfrm>
                      <a:prstGeom prst="rect">
                        <a:avLst/>
                      </a:prstGeom>
                      <a:noFill/>
                      <a:extLst/>
                    </p:spPr>
                  </p:pic>
                </p:oleObj>
              </mc:Fallback>
            </mc:AlternateContent>
          </a:graphicData>
        </a:graphic>
      </p:graphicFrame>
      <p:sp>
        <p:nvSpPr>
          <p:cNvPr id="6" name="مستطيل 5">
            <a:extLst>
              <a:ext uri="{FF2B5EF4-FFF2-40B4-BE49-F238E27FC236}">
                <a16:creationId xmlns:a16="http://schemas.microsoft.com/office/drawing/2014/main" id="{B7DCBFCB-425A-4E7E-985D-7D482439E003}"/>
              </a:ext>
            </a:extLst>
          </p:cNvPr>
          <p:cNvSpPr/>
          <p:nvPr/>
        </p:nvSpPr>
        <p:spPr>
          <a:xfrm>
            <a:off x="2101936" y="3511491"/>
            <a:ext cx="7866203" cy="2816156"/>
          </a:xfrm>
          <a:prstGeom prst="rect">
            <a:avLst/>
          </a:prstGeom>
          <a:solidFill>
            <a:schemeClr val="bg1"/>
          </a:solidFill>
        </p:spPr>
        <p:txBody>
          <a:bodyPr wrap="square">
            <a:spAutoFit/>
          </a:bodyPr>
          <a:lstStyle/>
          <a:p>
            <a:pPr algn="just" rtl="1">
              <a:lnSpc>
                <a:spcPct val="150000"/>
              </a:lnSpc>
              <a:buFontTx/>
              <a:buNone/>
            </a:pPr>
            <a:r>
              <a:rPr lang="en-US" altLang="en-US" sz="2400" b="1" dirty="0" err="1">
                <a:solidFill>
                  <a:srgbClr val="0099FF"/>
                </a:solidFill>
                <a:latin typeface="Sakkal Majalla" panose="02000000000000000000" pitchFamily="2" charset="-78"/>
                <a:cs typeface="Sakkal Majalla" panose="02000000000000000000" pitchFamily="2" charset="-78"/>
              </a:rPr>
              <a:t>Er</a:t>
            </a:r>
            <a:r>
              <a:rPr lang="ar-SA" altLang="en-US" sz="2400" b="1" dirty="0">
                <a:solidFill>
                  <a:srgbClr val="0099FF"/>
                </a:solidFill>
                <a:latin typeface="Sakkal Majalla" panose="02000000000000000000" pitchFamily="2" charset="-78"/>
                <a:cs typeface="Sakkal Majalla" panose="02000000000000000000" pitchFamily="2" charset="-78"/>
              </a:rPr>
              <a:t> = </a:t>
            </a:r>
            <a:r>
              <a:rPr lang="ar-SA" altLang="en-US" sz="2400" dirty="0">
                <a:latin typeface="Sakkal Majalla" panose="02000000000000000000" pitchFamily="2" charset="-78"/>
                <a:cs typeface="Sakkal Majalla" panose="02000000000000000000" pitchFamily="2" charset="-78"/>
              </a:rPr>
              <a:t>العائد المطلوب على السهم </a:t>
            </a:r>
            <a:r>
              <a:rPr lang="en-US" altLang="en-US" sz="2400" dirty="0">
                <a:latin typeface="Sakkal Majalla" panose="02000000000000000000" pitchFamily="2" charset="-78"/>
                <a:cs typeface="Sakkal Majalla" panose="02000000000000000000" pitchFamily="2" charset="-78"/>
              </a:rPr>
              <a:t>j</a:t>
            </a:r>
            <a:endParaRPr lang="ar-SA" altLang="en-US" sz="2400" dirty="0">
              <a:latin typeface="Sakkal Majalla" panose="02000000000000000000" pitchFamily="2" charset="-78"/>
              <a:cs typeface="Sakkal Majalla" panose="02000000000000000000" pitchFamily="2" charset="-78"/>
            </a:endParaRPr>
          </a:p>
          <a:p>
            <a:pPr algn="just" rtl="1">
              <a:lnSpc>
                <a:spcPct val="150000"/>
              </a:lnSpc>
              <a:buFontTx/>
              <a:buNone/>
            </a:pPr>
            <a:r>
              <a:rPr lang="en-US" altLang="en-US" sz="2400" b="1" dirty="0">
                <a:solidFill>
                  <a:srgbClr val="0099FF"/>
                </a:solidFill>
                <a:latin typeface="Sakkal Majalla" panose="02000000000000000000" pitchFamily="2" charset="-78"/>
                <a:cs typeface="Sakkal Majalla" panose="02000000000000000000" pitchFamily="2" charset="-78"/>
              </a:rPr>
              <a:t>Rf</a:t>
            </a:r>
            <a:r>
              <a:rPr lang="ar-SA" altLang="en-US" sz="2400" b="1" dirty="0">
                <a:solidFill>
                  <a:srgbClr val="0099FF"/>
                </a:solidFill>
                <a:latin typeface="Sakkal Majalla" panose="02000000000000000000" pitchFamily="2" charset="-78"/>
                <a:cs typeface="Sakkal Majalla" panose="02000000000000000000" pitchFamily="2" charset="-78"/>
              </a:rPr>
              <a:t> = </a:t>
            </a:r>
            <a:r>
              <a:rPr lang="ar-SA" altLang="en-US" sz="2400" dirty="0">
                <a:latin typeface="Sakkal Majalla" panose="02000000000000000000" pitchFamily="2" charset="-78"/>
                <a:cs typeface="Sakkal Majalla" panose="02000000000000000000" pitchFamily="2" charset="-78"/>
              </a:rPr>
              <a:t>العائد الذي يخلو من المخاطر، ممثل بنسبة مئوية عن سوق السندات.</a:t>
            </a:r>
            <a:endParaRPr lang="en-US" altLang="en-US" sz="2400" dirty="0">
              <a:latin typeface="Sakkal Majalla" panose="02000000000000000000" pitchFamily="2" charset="-78"/>
              <a:cs typeface="Sakkal Majalla" panose="02000000000000000000" pitchFamily="2" charset="-78"/>
            </a:endParaRPr>
          </a:p>
          <a:p>
            <a:pPr algn="just" rtl="1">
              <a:lnSpc>
                <a:spcPct val="150000"/>
              </a:lnSpc>
              <a:buFontTx/>
              <a:buNone/>
            </a:pPr>
            <a:r>
              <a:rPr lang="ar-SA" altLang="en-US" sz="2400" dirty="0">
                <a:latin typeface="Sakkal Majalla" panose="02000000000000000000" pitchFamily="2" charset="-78"/>
                <a:cs typeface="Sakkal Majalla" panose="02000000000000000000" pitchFamily="2" charset="-78"/>
              </a:rPr>
              <a:t> </a:t>
            </a:r>
            <a:r>
              <a:rPr lang="en-US" altLang="en-US" sz="2400" b="1" dirty="0">
                <a:solidFill>
                  <a:srgbClr val="0099FF"/>
                </a:solidFill>
                <a:latin typeface="Sakkal Majalla" panose="02000000000000000000" pitchFamily="2" charset="-78"/>
                <a:cs typeface="Sakkal Majalla" panose="02000000000000000000" pitchFamily="2" charset="-78"/>
              </a:rPr>
              <a:t>B</a:t>
            </a:r>
            <a:r>
              <a:rPr lang="ar-SA" altLang="en-US" sz="2400" b="1" dirty="0">
                <a:solidFill>
                  <a:srgbClr val="0099FF"/>
                </a:solidFill>
                <a:latin typeface="Sakkal Majalla" panose="02000000000000000000" pitchFamily="2" charset="-78"/>
                <a:cs typeface="Sakkal Majalla" panose="02000000000000000000" pitchFamily="2" charset="-78"/>
              </a:rPr>
              <a:t> =  </a:t>
            </a:r>
            <a:r>
              <a:rPr lang="ar-SA" altLang="en-US" sz="2400" dirty="0">
                <a:latin typeface="Sakkal Majalla" panose="02000000000000000000" pitchFamily="2" charset="-78"/>
                <a:cs typeface="Sakkal Majalla" panose="02000000000000000000" pitchFamily="2" charset="-78"/>
              </a:rPr>
              <a:t>البيتا، مقياس الخطر المنتظم في أسواق المال.</a:t>
            </a:r>
          </a:p>
          <a:p>
            <a:pPr algn="just" rtl="1">
              <a:lnSpc>
                <a:spcPct val="150000"/>
              </a:lnSpc>
              <a:buFontTx/>
              <a:buNone/>
            </a:pPr>
            <a:r>
              <a:rPr lang="en-US" altLang="en-US" sz="2400" b="1" dirty="0">
                <a:solidFill>
                  <a:srgbClr val="0099FF"/>
                </a:solidFill>
                <a:latin typeface="Sakkal Majalla" panose="02000000000000000000" pitchFamily="2" charset="-78"/>
                <a:cs typeface="Sakkal Majalla" panose="02000000000000000000" pitchFamily="2" charset="-78"/>
              </a:rPr>
              <a:t>Rm</a:t>
            </a:r>
            <a:r>
              <a:rPr lang="ar-SA" altLang="en-US" sz="2400" b="1" dirty="0">
                <a:solidFill>
                  <a:srgbClr val="0099FF"/>
                </a:solidFill>
                <a:latin typeface="Sakkal Majalla" panose="02000000000000000000" pitchFamily="2" charset="-78"/>
                <a:cs typeface="Sakkal Majalla" panose="02000000000000000000" pitchFamily="2" charset="-78"/>
              </a:rPr>
              <a:t> = </a:t>
            </a:r>
            <a:r>
              <a:rPr lang="ar-SA" altLang="en-US" sz="2400" dirty="0">
                <a:latin typeface="Sakkal Majalla" panose="02000000000000000000" pitchFamily="2" charset="-78"/>
                <a:cs typeface="Sakkal Majalla" panose="02000000000000000000" pitchFamily="2" charset="-78"/>
              </a:rPr>
              <a:t>عائد السوق، أي العائد على محفظة استثمارية تتكون من جميع الأسهم الموجودة في السوق المالي. </a:t>
            </a:r>
            <a:r>
              <a:rPr lang="ar-SA" altLang="en-US" sz="2400" b="1" dirty="0">
                <a:solidFill>
                  <a:srgbClr val="0000FF"/>
                </a:solidFill>
                <a:latin typeface="Sakkal Majalla" panose="02000000000000000000" pitchFamily="2" charset="-78"/>
                <a:cs typeface="Sakkal Majalla" panose="02000000000000000000" pitchFamily="2" charset="-78"/>
              </a:rPr>
              <a:t>ويسمى </a:t>
            </a:r>
            <a:r>
              <a:rPr lang="en-US" altLang="en-US" sz="2400" b="1" dirty="0">
                <a:solidFill>
                  <a:srgbClr val="0000FF"/>
                </a:solidFill>
                <a:latin typeface="Sakkal Majalla" panose="02000000000000000000" pitchFamily="2" charset="-78"/>
                <a:cs typeface="Sakkal Majalla" panose="02000000000000000000" pitchFamily="2" charset="-78"/>
              </a:rPr>
              <a:t>Rm-Rf </a:t>
            </a:r>
            <a:r>
              <a:rPr lang="ar-SA" altLang="en-US" sz="2400" b="1" dirty="0">
                <a:solidFill>
                  <a:srgbClr val="0000FF"/>
                </a:solidFill>
                <a:latin typeface="Sakkal Majalla" panose="02000000000000000000" pitchFamily="2" charset="-78"/>
                <a:cs typeface="Sakkal Majalla" panose="02000000000000000000" pitchFamily="2" charset="-78"/>
              </a:rPr>
              <a:t>ب علاوة الخطر.</a:t>
            </a:r>
            <a:endParaRPr lang="en-US" altLang="en-US" sz="2400" b="1" dirty="0">
              <a:solidFill>
                <a:srgbClr val="0000FF"/>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83066916"/>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A70407-4331-4E0C-91F5-B8ADBA702F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71FE0C-915C-4FA2-B985-E0BBDBC413A7}">
  <ds:schemaRefs>
    <ds:schemaRef ds:uri="http://schemas.microsoft.com/sharepoint/v3/contenttype/forms"/>
  </ds:schemaRefs>
</ds:datastoreItem>
</file>

<file path=customXml/itemProps3.xml><?xml version="1.0" encoding="utf-8"?>
<ds:datastoreItem xmlns:ds="http://schemas.openxmlformats.org/officeDocument/2006/customXml" ds:itemID="{12223382-35E0-4BF2-AD07-C244F8BE664C}">
  <ds:schemaRefs>
    <ds:schemaRef ds:uri="1eb3fd51-1696-4624-be38-5ffb6b849aa0"/>
    <ds:schemaRef ds:uri="http://purl.org/dc/dcmitype/"/>
    <ds:schemaRef ds:uri="http://schemas.microsoft.com/office/2006/metadata/properties"/>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4380</TotalTime>
  <Words>2049</Words>
  <Application>Microsoft Office PowerPoint</Application>
  <PresentationFormat>شاشة عريضة</PresentationFormat>
  <Paragraphs>153</Paragraphs>
  <Slides>27</Slides>
  <Notes>0</Notes>
  <HiddenSlides>0</HiddenSlides>
  <MMClips>0</MMClips>
  <ScaleCrop>false</ScaleCrop>
  <HeadingPairs>
    <vt:vector size="8" baseType="variant">
      <vt:variant>
        <vt:lpstr>الخطوط المستخدمة</vt:lpstr>
      </vt:variant>
      <vt:variant>
        <vt:i4>8</vt:i4>
      </vt:variant>
      <vt:variant>
        <vt:lpstr>نسق</vt:lpstr>
      </vt:variant>
      <vt:variant>
        <vt:i4>1</vt:i4>
      </vt:variant>
      <vt:variant>
        <vt:lpstr>خوادم OLE مضمنة</vt:lpstr>
      </vt:variant>
      <vt:variant>
        <vt:i4>1</vt:i4>
      </vt:variant>
      <vt:variant>
        <vt:lpstr>عناوين الشرائح</vt:lpstr>
      </vt:variant>
      <vt:variant>
        <vt:i4>27</vt:i4>
      </vt:variant>
    </vt:vector>
  </HeadingPairs>
  <TitlesOfParts>
    <vt:vector size="37" baseType="lpstr">
      <vt:lpstr>Arial</vt:lpstr>
      <vt:lpstr>Calibri</vt:lpstr>
      <vt:lpstr>Calibri Light</vt:lpstr>
      <vt:lpstr>GE Thameen</vt:lpstr>
      <vt:lpstr>Rockwell</vt:lpstr>
      <vt:lpstr>Sakkal Majalla</vt:lpstr>
      <vt:lpstr>Times New Roman</vt:lpstr>
      <vt:lpstr>Wingdings</vt:lpstr>
      <vt:lpstr>أطلس</vt:lpstr>
      <vt:lpstr>Equation</vt:lpstr>
      <vt:lpstr>2411 مال مقدمة في الاستثمار  المحاضرة السابعة نموذج تسعير الأصول الرأسمالية</vt:lpstr>
      <vt:lpstr>عرض تقديمي في PowerPoint</vt:lpstr>
      <vt:lpstr>نموذج تسعير الأصول الرأسمالية</vt:lpstr>
      <vt:lpstr>نموذج تسعير الاصول الرأسمالية</vt:lpstr>
      <vt:lpstr>الافتراضات الخاصة بنظرية تسعير الأصول الرأسمالية</vt:lpstr>
      <vt:lpstr>الافتراضات الخاصة بنظرية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نموذج تسعير الأصول الرأسمالية</vt:lpstr>
      <vt:lpstr>منحنى سوق الأوراق المالية Security Market Line (SML) </vt:lpstr>
      <vt:lpstr>منحنى سوق الأوراق المالية Security Market Line (SML) </vt:lpstr>
      <vt:lpstr>منحنى سوق الأوراق المالية Security Market Line (SML) </vt:lpstr>
      <vt:lpstr>منحنى سوق الأوراق المالية Security Market Line (SML) </vt:lpstr>
      <vt:lpstr>منحنى سوق الأوراق المالية Security Market Line (SML) </vt:lpstr>
      <vt:lpstr>انتهت المحاضرة السابعة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673</cp:revision>
  <dcterms:created xsi:type="dcterms:W3CDTF">2021-05-23T05:55:00Z</dcterms:created>
  <dcterms:modified xsi:type="dcterms:W3CDTF">2022-04-10T11:11:34Z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