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19"/>
  </p:notesMasterIdLst>
  <p:sldIdLst>
    <p:sldId id="273" r:id="rId2"/>
    <p:sldId id="291" r:id="rId3"/>
    <p:sldId id="292" r:id="rId4"/>
    <p:sldId id="293" r:id="rId5"/>
    <p:sldId id="294" r:id="rId6"/>
    <p:sldId id="295" r:id="rId7"/>
    <p:sldId id="296" r:id="rId8"/>
    <p:sldId id="297" r:id="rId9"/>
    <p:sldId id="298" r:id="rId10"/>
    <p:sldId id="299" r:id="rId11"/>
    <p:sldId id="301" r:id="rId12"/>
    <p:sldId id="304" r:id="rId13"/>
    <p:sldId id="306" r:id="rId14"/>
    <p:sldId id="302" r:id="rId15"/>
    <p:sldId id="310" r:id="rId16"/>
    <p:sldId id="308" r:id="rId17"/>
    <p:sldId id="303"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DA270F7-AE60-435C-9B56-30BBC956F51F}" type="datetimeFigureOut">
              <a:rPr lang="ar-SA" smtClean="0"/>
              <a:t>10/09/47</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E934F1C-ED31-4F8A-9045-50DBAD2BB2C4}" type="slidenum">
              <a:rPr lang="ar-SA" smtClean="0"/>
              <a:t>‹#›</a:t>
            </a:fld>
            <a:endParaRPr lang="ar-SA"/>
          </a:p>
        </p:txBody>
      </p:sp>
    </p:spTree>
    <p:extLst>
      <p:ext uri="{BB962C8B-B14F-4D97-AF65-F5344CB8AC3E}">
        <p14:creationId xmlns:p14="http://schemas.microsoft.com/office/powerpoint/2010/main" val="397796919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D008B6B0-CCD1-4486-8C93-96DFB51A1E95}" type="datetime1">
              <a:rPr lang="ar-SA" smtClean="0"/>
              <a:t>10/09/47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3477052788"/>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3D1BAAE0-FDE8-4921-898D-7DF71C8F0402}" type="datetime1">
              <a:rPr lang="ar-SA" smtClean="0"/>
              <a:t>10/09/47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3141415216"/>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CAD40FA2-B191-45D1-BE36-3C8B292C7FCB}" type="datetime1">
              <a:rPr lang="ar-SA" smtClean="0"/>
              <a:t>10/09/47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77882306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080D6CE1-D632-46E4-8F18-70A1DE591F8E}" type="datetime1">
              <a:rPr lang="ar-SA" smtClean="0"/>
              <a:t>10/09/47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3626746093"/>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C9A5569B-60B4-479A-A604-81210C8B3DCE}" type="datetime1">
              <a:rPr lang="ar-SA" smtClean="0"/>
              <a:t>10/09/47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122890904"/>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1F5E37FD-7CA5-446F-89BC-CBCC40CDCBCC}" type="datetime1">
              <a:rPr lang="ar-SA" smtClean="0"/>
              <a:t>10/09/47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1136236351"/>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FCF7F0EA-C90D-425D-ACFC-EB8B796562EC}" type="datetime1">
              <a:rPr lang="ar-SA" smtClean="0"/>
              <a:t>10/09/47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1267115830"/>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5EADC07F-2BC7-40E1-9E7A-A63ED487C376}" type="datetime1">
              <a:rPr lang="ar-SA" smtClean="0"/>
              <a:t>10/09/47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3970232226"/>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622112D-06B5-4E2D-A754-4A9F76BE4961}" type="datetime1">
              <a:rPr lang="ar-SA" smtClean="0"/>
              <a:t>10/09/47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1061705038"/>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5839E6EF-4540-477B-903A-6130DFF79975}" type="datetime1">
              <a:rPr lang="ar-SA" smtClean="0"/>
              <a:t>10/09/47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1961710715"/>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A714E640-FEEC-4AED-B327-424E1CC8383E}" type="datetime1">
              <a:rPr lang="ar-SA" smtClean="0"/>
              <a:t>10/09/47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BA9FEB1-159C-4EFD-B5BA-4CBB701EC6CC}" type="slidenum">
              <a:rPr lang="ar-SA" smtClean="0"/>
              <a:t>‹#›</a:t>
            </a:fld>
            <a:endParaRPr lang="ar-SA"/>
          </a:p>
        </p:txBody>
      </p:sp>
    </p:spTree>
    <p:extLst>
      <p:ext uri="{BB962C8B-B14F-4D97-AF65-F5344CB8AC3E}">
        <p14:creationId xmlns:p14="http://schemas.microsoft.com/office/powerpoint/2010/main" val="4043811854"/>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078A3E8-3E42-4D80-967E-501F36CB74A4}" type="datetime1">
              <a:rPr lang="ar-SA" smtClean="0"/>
              <a:t>10/09/47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BA9FEB1-159C-4EFD-B5BA-4CBB701EC6CC}" type="slidenum">
              <a:rPr lang="ar-SA" smtClean="0"/>
              <a:t>‹#›</a:t>
            </a:fld>
            <a:endParaRPr lang="ar-SA"/>
          </a:p>
        </p:txBody>
      </p:sp>
    </p:spTree>
    <p:extLst>
      <p:ext uri="{BB962C8B-B14F-4D97-AF65-F5344CB8AC3E}">
        <p14:creationId xmlns:p14="http://schemas.microsoft.com/office/powerpoint/2010/main" val="23381136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push dir="u"/>
  </p:transition>
  <p:hf sldNum="0"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14348" y="476672"/>
            <a:ext cx="7746084" cy="2685386"/>
          </a:xfrm>
        </p:spPr>
        <p:txBody>
          <a:bodyPr>
            <a:normAutofit fontScale="90000"/>
          </a:bodyPr>
          <a:lstStyle/>
          <a:p>
            <a:pPr>
              <a:defRPr/>
            </a:pPr>
            <a:r>
              <a:rPr lang="ar-SA" sz="4800" dirty="0">
                <a:latin typeface="Andalus" pitchFamily="18" charset="-78"/>
                <a:cs typeface="Andalus" pitchFamily="18" charset="-78"/>
              </a:rPr>
              <a:t>الجغرافيا النباتية</a:t>
            </a:r>
            <a:br>
              <a:rPr lang="ar-SA" sz="4800" dirty="0">
                <a:latin typeface="Andalus" pitchFamily="18" charset="-78"/>
                <a:cs typeface="Andalus" pitchFamily="18" charset="-78"/>
              </a:rPr>
            </a:br>
            <a:r>
              <a:rPr lang="ar-SA" sz="4800" dirty="0">
                <a:latin typeface="Andalus" pitchFamily="18" charset="-78"/>
                <a:cs typeface="Andalus" pitchFamily="18" charset="-78"/>
              </a:rPr>
              <a:t>نبت347</a:t>
            </a:r>
            <a:br>
              <a:rPr lang="ar-SA" sz="4800" dirty="0">
                <a:latin typeface="Andalus" pitchFamily="18" charset="-78"/>
                <a:cs typeface="Andalus" pitchFamily="18" charset="-78"/>
              </a:rPr>
            </a:br>
            <a:r>
              <a:rPr lang="ar-SA" sz="4800" dirty="0">
                <a:solidFill>
                  <a:srgbClr val="FF0000"/>
                </a:solidFill>
                <a:effectLst>
                  <a:outerShdw blurRad="38100" dist="38100" dir="2700000" algn="tl">
                    <a:srgbClr val="000000">
                      <a:alpha val="43137"/>
                    </a:srgbClr>
                  </a:outerShdw>
                </a:effectLst>
                <a:latin typeface="Andalus" pitchFamily="18" charset="-78"/>
                <a:cs typeface="Andalus" pitchFamily="18" charset="-78"/>
              </a:rPr>
              <a:t>محاضرة 7</a:t>
            </a:r>
            <a:r>
              <a:rPr lang="ar-SA" sz="4800" dirty="0">
                <a:latin typeface="Andalus" pitchFamily="18" charset="-78"/>
                <a:cs typeface="Andalus" pitchFamily="18" charset="-78"/>
              </a:rPr>
              <a:t/>
            </a:r>
            <a:br>
              <a:rPr lang="ar-SA" sz="4800" dirty="0">
                <a:latin typeface="Andalus" pitchFamily="18" charset="-78"/>
                <a:cs typeface="Andalus" pitchFamily="18" charset="-78"/>
              </a:rPr>
            </a:br>
            <a:r>
              <a:rPr lang="ar-SA" sz="4800" dirty="0">
                <a:latin typeface="Andalus" pitchFamily="18" charset="-78"/>
                <a:cs typeface="Andalus" pitchFamily="18" charset="-78"/>
              </a:rPr>
              <a:t> </a:t>
            </a:r>
            <a:endParaRPr lang="ar-SA" sz="4800" b="1" dirty="0">
              <a:ln w="12700">
                <a:solidFill>
                  <a:schemeClr val="tx2">
                    <a:satMod val="155000"/>
                  </a:schemeClr>
                </a:solidFill>
                <a:prstDash val="solid"/>
              </a:ln>
              <a:solidFill>
                <a:schemeClr val="bg2">
                  <a:tint val="85000"/>
                  <a:satMod val="155000"/>
                </a:schemeClr>
              </a:solidFill>
              <a:effectLst>
                <a:glow rad="139700">
                  <a:schemeClr val="accent3">
                    <a:satMod val="175000"/>
                    <a:alpha val="40000"/>
                  </a:schemeClr>
                </a:glow>
                <a:outerShdw blurRad="41275" dist="20320" dir="1800000" algn="tl" rotWithShape="0">
                  <a:srgbClr val="000000">
                    <a:alpha val="40000"/>
                  </a:srgbClr>
                </a:outerShdw>
              </a:effectLst>
            </a:endParaRPr>
          </a:p>
        </p:txBody>
      </p:sp>
      <p:sp>
        <p:nvSpPr>
          <p:cNvPr id="3" name="عنوان فرعي 2"/>
          <p:cNvSpPr>
            <a:spLocks noGrp="1"/>
          </p:cNvSpPr>
          <p:nvPr>
            <p:ph type="subTitle" idx="1"/>
          </p:nvPr>
        </p:nvSpPr>
        <p:spPr/>
        <p:txBody>
          <a:bodyPr rtlCol="0"/>
          <a:lstStyle/>
          <a:p>
            <a:pPr eaLnBrk="1" fontAlgn="auto" hangingPunct="1">
              <a:spcAft>
                <a:spcPts val="0"/>
              </a:spcAft>
              <a:defRPr/>
            </a:pPr>
            <a:r>
              <a:rPr lang="en-US" dirty="0"/>
              <a:t>347 bot</a:t>
            </a:r>
            <a:endParaRPr lang="ar-SA" dirty="0"/>
          </a:p>
        </p:txBody>
      </p:sp>
      <p:pic>
        <p:nvPicPr>
          <p:cNvPr id="1026" name="Picture 2" descr="ما هي الجغرافيا - الشمس"/>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094045"/>
            <a:ext cx="7704856" cy="3600400"/>
          </a:xfrm>
          <a:prstGeom prst="rect">
            <a:avLst/>
          </a:prstGeom>
          <a:noFill/>
          <a:extLst>
            <a:ext uri="{909E8E84-426E-40DD-AFC4-6F175D3DCCD1}">
              <a14:hiddenFill xmlns:a14="http://schemas.microsoft.com/office/drawing/2010/main">
                <a:solidFill>
                  <a:srgbClr val="FFFFFF"/>
                </a:solidFill>
              </a14:hiddenFill>
            </a:ext>
          </a:extLst>
        </p:spPr>
      </p:pic>
      <p:sp>
        <p:nvSpPr>
          <p:cNvPr id="5" name="مربع نص 4"/>
          <p:cNvSpPr txBox="1"/>
          <p:nvPr/>
        </p:nvSpPr>
        <p:spPr>
          <a:xfrm>
            <a:off x="2137945" y="6093296"/>
            <a:ext cx="184730" cy="369332"/>
          </a:xfrm>
          <a:prstGeom prst="rect">
            <a:avLst/>
          </a:prstGeom>
          <a:noFill/>
        </p:spPr>
        <p:txBody>
          <a:bodyPr wrap="none" rtlCol="1">
            <a:spAutoFit/>
          </a:bodyPr>
          <a:lstStyle/>
          <a:p>
            <a:endParaRPr lang="ar-SA" dirty="0"/>
          </a:p>
        </p:txBody>
      </p:sp>
      <p:sp>
        <p:nvSpPr>
          <p:cNvPr id="6" name="عنصر نائب للتذييل 5"/>
          <p:cNvSpPr>
            <a:spLocks noGrp="1"/>
          </p:cNvSpPr>
          <p:nvPr>
            <p:ph type="ftr" sz="quarter" idx="11"/>
          </p:nvPr>
        </p:nvSpPr>
        <p:spPr/>
        <p:txBody>
          <a:bodyPr/>
          <a:lstStyle/>
          <a:p>
            <a:pPr>
              <a:defRPr/>
            </a:pPr>
            <a:endParaRPr lang="ar-SA">
              <a:solidFill>
                <a:srgbClr val="4D5B6B">
                  <a:lumMod val="60000"/>
                  <a:lumOff val="40000"/>
                </a:srgbClr>
              </a:solidFill>
            </a:endParaRPr>
          </a:p>
        </p:txBody>
      </p:sp>
    </p:spTree>
    <p:extLst>
      <p:ext uri="{BB962C8B-B14F-4D97-AF65-F5344CB8AC3E}">
        <p14:creationId xmlns:p14="http://schemas.microsoft.com/office/powerpoint/2010/main" val="234565559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2" name="Group 4"/>
          <p:cNvGrpSpPr>
            <a:grpSpLocks/>
          </p:cNvGrpSpPr>
          <p:nvPr/>
        </p:nvGrpSpPr>
        <p:grpSpPr bwMode="auto">
          <a:xfrm>
            <a:off x="1054100" y="987689"/>
            <a:ext cx="7170738" cy="2863850"/>
            <a:chOff x="664" y="2805"/>
            <a:chExt cx="4517" cy="1277"/>
          </a:xfrm>
        </p:grpSpPr>
        <p:sp>
          <p:nvSpPr>
            <p:cNvPr id="5" name="Rounded Rectangle 9"/>
            <p:cNvSpPr/>
            <p:nvPr/>
          </p:nvSpPr>
          <p:spPr>
            <a:xfrm>
              <a:off x="2211" y="2815"/>
              <a:ext cx="1447" cy="6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2. المملكة الاستوائية القديمة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Neotropic realm</a:t>
              </a:r>
            </a:p>
          </p:txBody>
        </p:sp>
        <p:sp>
          <p:nvSpPr>
            <p:cNvPr id="6" name="Rounded Rectangle 10"/>
            <p:cNvSpPr/>
            <p:nvPr/>
          </p:nvSpPr>
          <p:spPr>
            <a:xfrm>
              <a:off x="664" y="2806"/>
              <a:ext cx="1502" cy="65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3. المملكة الاستوائية الجديدة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Paleotropic realm</a:t>
              </a:r>
            </a:p>
          </p:txBody>
        </p:sp>
        <p:sp>
          <p:nvSpPr>
            <p:cNvPr id="4" name="Rounded Rectangle 3"/>
            <p:cNvSpPr/>
            <p:nvPr/>
          </p:nvSpPr>
          <p:spPr>
            <a:xfrm>
              <a:off x="3706" y="3496"/>
              <a:ext cx="1475" cy="58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 المملكة الاسترالية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Australian realm</a:t>
              </a:r>
            </a:p>
          </p:txBody>
        </p:sp>
        <p:sp>
          <p:nvSpPr>
            <p:cNvPr id="2" name="Rounded Rectangle 9"/>
            <p:cNvSpPr/>
            <p:nvPr/>
          </p:nvSpPr>
          <p:spPr>
            <a:xfrm>
              <a:off x="2210" y="3485"/>
              <a:ext cx="1475" cy="58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5. مملكة الكاب</a:t>
              </a:r>
            </a:p>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Capensis realm</a:t>
              </a:r>
            </a:p>
          </p:txBody>
        </p:sp>
        <p:sp>
          <p:nvSpPr>
            <p:cNvPr id="3" name="Rounded Rectangle 10"/>
            <p:cNvSpPr/>
            <p:nvPr/>
          </p:nvSpPr>
          <p:spPr>
            <a:xfrm>
              <a:off x="665" y="3484"/>
              <a:ext cx="1520" cy="56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 مملكة القطب الجنوبي </a:t>
              </a:r>
              <a:r>
                <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Antrarctic</a:t>
              </a: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endPar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Rounded Rectangle 3"/>
            <p:cNvSpPr/>
            <p:nvPr/>
          </p:nvSpPr>
          <p:spPr bwMode="auto">
            <a:xfrm>
              <a:off x="3677" y="2805"/>
              <a:ext cx="1458" cy="65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fontAlgn="auto">
                <a:spcBef>
                  <a:spcPts val="0"/>
                </a:spcBef>
                <a:spcAft>
                  <a:spcPts val="0"/>
                </a:spcAft>
                <a:buFontTx/>
                <a:buAutoNum type="arabicPeriod"/>
                <a:defRPr/>
              </a:pP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المملكة الشمالية</a:t>
              </a:r>
            </a:p>
            <a:p>
              <a:pPr algn="ctr" fontAlgn="auto">
                <a:spcBef>
                  <a:spcPts val="0"/>
                </a:spcBef>
                <a:spcAft>
                  <a:spcPts val="0"/>
                </a:spcAft>
                <a:defRPr/>
              </a:pPr>
              <a:r>
                <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HOLARCTIC REALM</a:t>
              </a:r>
              <a:endPar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pSp>
      <p:sp>
        <p:nvSpPr>
          <p:cNvPr id="8" name="عنصر نائب للتذييل 7"/>
          <p:cNvSpPr>
            <a:spLocks noGrp="1"/>
          </p:cNvSpPr>
          <p:nvPr>
            <p:ph type="ftr" sz="quarter" idx="11"/>
          </p:nvPr>
        </p:nvSpPr>
        <p:spPr>
          <a:xfrm>
            <a:off x="3210719" y="6492081"/>
            <a:ext cx="2895600" cy="365125"/>
          </a:xfrm>
        </p:spPr>
        <p:txBody>
          <a:bodyPr/>
          <a:lstStyle/>
          <a:p>
            <a:endParaRPr lang="ar-SA"/>
          </a:p>
        </p:txBody>
      </p:sp>
      <p:sp>
        <p:nvSpPr>
          <p:cNvPr id="9" name="مستطيل 8"/>
          <p:cNvSpPr/>
          <p:nvPr/>
        </p:nvSpPr>
        <p:spPr>
          <a:xfrm>
            <a:off x="755576" y="4221088"/>
            <a:ext cx="7469262" cy="400110"/>
          </a:xfrm>
          <a:prstGeom prst="rect">
            <a:avLst/>
          </a:prstGeom>
        </p:spPr>
        <p:txBody>
          <a:bodyPr wrap="square">
            <a:spAutoFit/>
          </a:bodyPr>
          <a:lstStyle/>
          <a:p>
            <a:r>
              <a:rPr lang="ar-SA" sz="2000" b="1" dirty="0"/>
              <a:t>كما أضاف بعض الباحثين مثل </a:t>
            </a:r>
            <a:r>
              <a:rPr lang="en-US" sz="2000" b="1" dirty="0" err="1"/>
              <a:t>Straka</a:t>
            </a:r>
            <a:r>
              <a:rPr lang="en-US" sz="2000" b="1" dirty="0"/>
              <a:t> and Walter) 1970 </a:t>
            </a:r>
            <a:r>
              <a:rPr lang="ar-SA" sz="2000" b="1" dirty="0"/>
              <a:t>)</a:t>
            </a:r>
            <a:r>
              <a:rPr lang="ar-SA" sz="2000" b="1" dirty="0" smtClean="0"/>
              <a:t>و </a:t>
            </a:r>
            <a:r>
              <a:rPr lang="en-US" sz="2000" b="1" dirty="0" err="1"/>
              <a:t>Mattick</a:t>
            </a:r>
            <a:r>
              <a:rPr lang="en-US" sz="2000" b="1" dirty="0"/>
              <a:t>) 1964 ، (</a:t>
            </a:r>
            <a:endParaRPr lang="ar-SA" sz="2000" b="1" dirty="0"/>
          </a:p>
        </p:txBody>
      </p:sp>
      <p:sp>
        <p:nvSpPr>
          <p:cNvPr id="11" name="Rounded Rectangle 3"/>
          <p:cNvSpPr/>
          <p:nvPr/>
        </p:nvSpPr>
        <p:spPr bwMode="auto">
          <a:xfrm>
            <a:off x="3496965" y="4590420"/>
            <a:ext cx="2341563" cy="131418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7-المملكة المحيطية</a:t>
            </a:r>
          </a:p>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Realm</a:t>
            </a:r>
          </a:p>
          <a:p>
            <a:pPr algn="ctr" fontAlgn="auto">
              <a:spcBef>
                <a:spcPts val="0"/>
              </a:spcBef>
              <a:spcAft>
                <a:spcPts val="0"/>
              </a:spcAft>
              <a:defRPr/>
            </a:pP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Oceanic.</a:t>
            </a:r>
          </a:p>
        </p:txBody>
      </p:sp>
    </p:spTree>
    <p:extLst>
      <p:ext uri="{BB962C8B-B14F-4D97-AF65-F5344CB8AC3E}">
        <p14:creationId xmlns:p14="http://schemas.microsoft.com/office/powerpoint/2010/main" val="2090845458"/>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عنوان 1"/>
          <p:cNvSpPr>
            <a:spLocks noGrp="1"/>
          </p:cNvSpPr>
          <p:nvPr>
            <p:ph type="title"/>
          </p:nvPr>
        </p:nvSpPr>
        <p:spPr>
          <a:xfrm>
            <a:off x="3046344" y="-74055"/>
            <a:ext cx="3744913" cy="1143000"/>
          </a:xfrm>
        </p:spPr>
        <p:txBody>
          <a:bodyPr/>
          <a:lstStyle/>
          <a:p>
            <a:pPr algn="ctr" eaLnBrk="1" hangingPunct="1">
              <a:spcBef>
                <a:spcPct val="20000"/>
              </a:spcBef>
              <a:buClr>
                <a:schemeClr val="accent1"/>
              </a:buClr>
              <a:buSzPct val="76000"/>
              <a:buFont typeface="Wingdings 2" pitchFamily="18" charset="2"/>
              <a:buNone/>
              <a:defRPr/>
            </a:pPr>
            <a:r>
              <a:rPr lang="ar-SA" dirty="0">
                <a:effectLst>
                  <a:outerShdw blurRad="38100" dist="38100" dir="2700000" algn="tl">
                    <a:srgbClr val="000000">
                      <a:alpha val="43137"/>
                    </a:srgbClr>
                  </a:outerShdw>
                </a:effectLst>
                <a:latin typeface="Arabic Typesetting" pitchFamily="66" charset="-78"/>
                <a:cs typeface="+mn-cs"/>
              </a:rPr>
              <a:t>الممالك الفلورية  </a:t>
            </a:r>
          </a:p>
        </p:txBody>
      </p:sp>
      <p:sp>
        <p:nvSpPr>
          <p:cNvPr id="4" name="Rounded Rectangle 3"/>
          <p:cNvSpPr/>
          <p:nvPr/>
        </p:nvSpPr>
        <p:spPr>
          <a:xfrm>
            <a:off x="6526385" y="1068945"/>
            <a:ext cx="2230969" cy="966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fontAlgn="auto">
              <a:spcBef>
                <a:spcPts val="0"/>
              </a:spcBef>
              <a:spcAft>
                <a:spcPts val="0"/>
              </a:spcAft>
              <a:buAutoNum type="arabicPeriod"/>
              <a:defRPr/>
            </a:pP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المملكة الشمالية</a:t>
            </a:r>
          </a:p>
          <a:p>
            <a:pPr algn="ctr" fontAlgn="auto">
              <a:spcBef>
                <a:spcPts val="0"/>
              </a:spcBef>
              <a:spcAft>
                <a:spcPts val="0"/>
              </a:spcAft>
              <a:defRPr/>
            </a:pPr>
            <a:r>
              <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Holarctic realm</a:t>
            </a:r>
            <a:endPar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cxnSp>
        <p:nvCxnSpPr>
          <p:cNvPr id="10" name="Straight Arrow Connector 13"/>
          <p:cNvCxnSpPr>
            <a:stCxn id="4" idx="2"/>
          </p:cNvCxnSpPr>
          <p:nvPr/>
        </p:nvCxnSpPr>
        <p:spPr>
          <a:xfrm>
            <a:off x="7645503" y="2058988"/>
            <a:ext cx="19050" cy="43338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32776" name="Straight Arrow Connector 19"/>
          <p:cNvCxnSpPr>
            <a:cxnSpLocks noChangeShapeType="1"/>
          </p:cNvCxnSpPr>
          <p:nvPr/>
        </p:nvCxnSpPr>
        <p:spPr bwMode="auto">
          <a:xfrm>
            <a:off x="1401762" y="1974876"/>
            <a:ext cx="0" cy="300805"/>
          </a:xfrm>
          <a:prstGeom prst="straightConnector1">
            <a:avLst/>
          </a:prstGeom>
          <a:noFill/>
          <a:ln w="25400" algn="ctr">
            <a:solidFill>
              <a:schemeClr val="accent1"/>
            </a:solidFill>
            <a:round/>
            <a:headEnd/>
            <a:tailEnd type="arrow" w="med" len="med"/>
          </a:ln>
          <a:extLst>
            <a:ext uri="{909E8E84-426E-40DD-AFC4-6F175D3DCCD1}">
              <a14:hiddenFill xmlns:a14="http://schemas.microsoft.com/office/drawing/2010/main">
                <a:noFill/>
              </a14:hiddenFill>
            </a:ext>
          </a:extLst>
        </p:spPr>
      </p:cxnSp>
      <p:sp>
        <p:nvSpPr>
          <p:cNvPr id="13" name="Round Diagonal Corner Rectangle 11"/>
          <p:cNvSpPr/>
          <p:nvPr/>
        </p:nvSpPr>
        <p:spPr>
          <a:xfrm>
            <a:off x="5940550" y="2492896"/>
            <a:ext cx="3095946" cy="3888506"/>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b="1" dirty="0">
                <a:solidFill>
                  <a:srgbClr val="003300"/>
                </a:solidFill>
                <a:latin typeface="Arial" pitchFamily="34" charset="0"/>
                <a:cs typeface="Arial" pitchFamily="34" charset="0"/>
              </a:rPr>
              <a:t>وهي مملكة  الاكبر و تمتد بين القطب الشمالي وحتى المنطقة شبه المدارية في الجنوب، ومن الفصائل النباتية التي توجد في هذه المملكة: -  </a:t>
            </a:r>
          </a:p>
          <a:p>
            <a:pPr>
              <a:defRPr/>
            </a:pPr>
            <a:r>
              <a:rPr lang="ar-SA" b="1" dirty="0">
                <a:solidFill>
                  <a:srgbClr val="003300"/>
                </a:solidFill>
                <a:latin typeface="Arial" pitchFamily="34" charset="0"/>
                <a:cs typeface="Arial" pitchFamily="34" charset="0"/>
              </a:rPr>
              <a:t>فصيلة </a:t>
            </a:r>
            <a:r>
              <a:rPr lang="ar-SA" b="1" dirty="0" err="1">
                <a:solidFill>
                  <a:srgbClr val="003300"/>
                </a:solidFill>
                <a:latin typeface="Arial" pitchFamily="34" charset="0"/>
                <a:cs typeface="Arial" pitchFamily="34" charset="0"/>
              </a:rPr>
              <a:t>الجنكو</a:t>
            </a:r>
            <a:endParaRPr lang="ar-SA" b="1" dirty="0">
              <a:solidFill>
                <a:srgbClr val="003300"/>
              </a:solidFill>
              <a:latin typeface="Arial" pitchFamily="34" charset="0"/>
              <a:cs typeface="Arial" pitchFamily="34" charset="0"/>
            </a:endParaRPr>
          </a:p>
          <a:p>
            <a:pPr>
              <a:defRPr/>
            </a:pPr>
            <a:r>
              <a:rPr lang="en-US" b="1" dirty="0" err="1">
                <a:solidFill>
                  <a:srgbClr val="003300"/>
                </a:solidFill>
                <a:latin typeface="Arial" pitchFamily="34" charset="0"/>
                <a:cs typeface="Arial" pitchFamily="34" charset="0"/>
              </a:rPr>
              <a:t>Ginkgoaceae</a:t>
            </a:r>
            <a:r>
              <a:rPr lang="ar-SA" b="1" dirty="0">
                <a:solidFill>
                  <a:srgbClr val="003300"/>
                </a:solidFill>
                <a:latin typeface="Arial" pitchFamily="34" charset="0"/>
                <a:cs typeface="Arial" pitchFamily="34" charset="0"/>
              </a:rPr>
              <a:t>  * </a:t>
            </a:r>
          </a:p>
          <a:p>
            <a:pPr>
              <a:defRPr/>
            </a:pPr>
            <a:r>
              <a:rPr lang="ar-SA" sz="2000" b="1" u="sng" dirty="0">
                <a:solidFill>
                  <a:srgbClr val="FF0000"/>
                </a:solidFill>
                <a:latin typeface="Arial" pitchFamily="34" charset="0"/>
                <a:cs typeface="Arial" pitchFamily="34" charset="0"/>
              </a:rPr>
              <a:t>تقسم الى 3 تحت </a:t>
            </a:r>
            <a:r>
              <a:rPr lang="ar-SA" sz="2000" b="1" u="sng" dirty="0" smtClean="0">
                <a:solidFill>
                  <a:srgbClr val="FF0000"/>
                </a:solidFill>
                <a:latin typeface="Arial" pitchFamily="34" charset="0"/>
                <a:cs typeface="Arial" pitchFamily="34" charset="0"/>
              </a:rPr>
              <a:t>ممالك: </a:t>
            </a:r>
            <a:endParaRPr lang="ar-SA" sz="2000" b="1" u="sng" dirty="0">
              <a:solidFill>
                <a:srgbClr val="FF0000"/>
              </a:solidFill>
              <a:latin typeface="Arial" pitchFamily="34" charset="0"/>
              <a:cs typeface="Arial" pitchFamily="34" charset="0"/>
            </a:endParaRPr>
          </a:p>
          <a:p>
            <a:pPr>
              <a:defRPr/>
            </a:pPr>
            <a:r>
              <a:rPr lang="ar-SA" b="1" dirty="0">
                <a:solidFill>
                  <a:srgbClr val="003300"/>
                </a:solidFill>
                <a:latin typeface="Arial" pitchFamily="34" charset="0"/>
                <a:cs typeface="Arial" pitchFamily="34" charset="0"/>
              </a:rPr>
              <a:t>1- تحت المملكة الشمالية</a:t>
            </a:r>
          </a:p>
          <a:p>
            <a:pPr>
              <a:defRPr/>
            </a:pPr>
            <a:r>
              <a:rPr lang="ar-SA" b="1" dirty="0">
                <a:solidFill>
                  <a:srgbClr val="003300"/>
                </a:solidFill>
                <a:latin typeface="Arial" pitchFamily="34" charset="0"/>
                <a:cs typeface="Arial" pitchFamily="34" charset="0"/>
              </a:rPr>
              <a:t>2-تحت المملكة المتوسط القديمة</a:t>
            </a:r>
          </a:p>
          <a:p>
            <a:pPr>
              <a:defRPr/>
            </a:pPr>
            <a:r>
              <a:rPr lang="ar-SA" b="1" dirty="0">
                <a:solidFill>
                  <a:srgbClr val="003300"/>
                </a:solidFill>
                <a:latin typeface="Arial" pitchFamily="34" charset="0"/>
                <a:cs typeface="Arial" pitchFamily="34" charset="0"/>
              </a:rPr>
              <a:t>3-تحت مملكة ماديرا</a:t>
            </a:r>
            <a:endParaRPr lang="en-US" b="1" dirty="0">
              <a:solidFill>
                <a:srgbClr val="003300"/>
              </a:solidFill>
              <a:latin typeface="Arial" pitchFamily="34" charset="0"/>
              <a:cs typeface="Arial" pitchFamily="34" charset="0"/>
            </a:endParaRPr>
          </a:p>
        </p:txBody>
      </p:sp>
      <p:sp>
        <p:nvSpPr>
          <p:cNvPr id="2" name="عنصر نائب للتذييل 1"/>
          <p:cNvSpPr>
            <a:spLocks noGrp="1"/>
          </p:cNvSpPr>
          <p:nvPr>
            <p:ph type="ftr" sz="quarter" idx="11"/>
          </p:nvPr>
        </p:nvSpPr>
        <p:spPr/>
        <p:txBody>
          <a:bodyPr/>
          <a:lstStyle/>
          <a:p>
            <a:pPr>
              <a:defRPr/>
            </a:pPr>
            <a:endParaRPr lang="ar-SA" b="1" dirty="0">
              <a:solidFill>
                <a:srgbClr val="003300"/>
              </a:solidFill>
              <a:latin typeface="Arial" pitchFamily="34" charset="0"/>
              <a:cs typeface="Arial" pitchFamily="34" charset="0"/>
            </a:endParaRPr>
          </a:p>
        </p:txBody>
      </p:sp>
      <p:pic>
        <p:nvPicPr>
          <p:cNvPr id="16"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261" y="836712"/>
            <a:ext cx="5727466" cy="3024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647" y="3861048"/>
            <a:ext cx="5790080" cy="2904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6586717"/>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ar-SA"/>
          </a:p>
        </p:txBody>
      </p:sp>
      <p:sp>
        <p:nvSpPr>
          <p:cNvPr id="5" name="Rounded Rectangle 9"/>
          <p:cNvSpPr>
            <a:spLocks noGrp="1"/>
          </p:cNvSpPr>
          <p:nvPr>
            <p:ph idx="1"/>
          </p:nvPr>
        </p:nvSpPr>
        <p:spPr>
          <a:xfrm>
            <a:off x="6019800" y="476672"/>
            <a:ext cx="2667000" cy="111298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fontAlgn="auto">
              <a:spcBef>
                <a:spcPts val="0"/>
              </a:spcBef>
              <a:spcAft>
                <a:spcPts val="0"/>
              </a:spcAft>
              <a:defRPr/>
            </a:pPr>
            <a:r>
              <a:rPr lang="ar-SA" sz="1600" b="1" cap="all" dirty="0">
                <a:ln w="9000" cmpd="sng">
                  <a:solidFill>
                    <a:schemeClr val="accent4">
                      <a:shade val="50000"/>
                      <a:satMod val="120000"/>
                    </a:schemeClr>
                  </a:solidFill>
                  <a:prstDash val="solid"/>
                </a:ln>
                <a:solidFill>
                  <a:schemeClr val="accent6">
                    <a:lumMod val="75000"/>
                  </a:schemeClr>
                </a:solidFill>
                <a:effectLst>
                  <a:reflection blurRad="12700" stA="28000" endPos="45000" dist="1000" dir="5400000" sy="-100000" algn="bl" rotWithShape="0"/>
                </a:effectLst>
              </a:rPr>
              <a:t>2. المملكة الاستوائية القديمة </a:t>
            </a:r>
            <a:r>
              <a:rPr lang="en-US" sz="1600" b="1" cap="all" dirty="0">
                <a:ln w="9000" cmpd="sng">
                  <a:solidFill>
                    <a:schemeClr val="accent4">
                      <a:shade val="50000"/>
                      <a:satMod val="120000"/>
                    </a:schemeClr>
                  </a:solidFill>
                  <a:prstDash val="solid"/>
                </a:ln>
                <a:solidFill>
                  <a:schemeClr val="accent6">
                    <a:lumMod val="75000"/>
                  </a:schemeClr>
                </a:solidFill>
                <a:effectLst>
                  <a:reflection blurRad="12700" stA="28000" endPos="45000" dist="1000" dir="5400000" sy="-100000" algn="bl" rotWithShape="0"/>
                </a:effectLst>
              </a:rPr>
              <a:t>Neotropic realm</a:t>
            </a:r>
          </a:p>
        </p:txBody>
      </p:sp>
      <p:sp>
        <p:nvSpPr>
          <p:cNvPr id="6" name="Round Diagonal Corner Rectangle 15"/>
          <p:cNvSpPr/>
          <p:nvPr/>
        </p:nvSpPr>
        <p:spPr>
          <a:xfrm>
            <a:off x="5712711" y="2197883"/>
            <a:ext cx="2974089" cy="3893442"/>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b="1" dirty="0">
                <a:solidFill>
                  <a:srgbClr val="003300"/>
                </a:solidFill>
                <a:latin typeface="Arial" pitchFamily="34" charset="0"/>
                <a:cs typeface="Arial" pitchFamily="34" charset="0"/>
              </a:rPr>
              <a:t>تأتي بعد المملكة الشمالية من حيث المساحة </a:t>
            </a:r>
            <a:r>
              <a:rPr lang="ar-SA" b="1" dirty="0" smtClean="0">
                <a:solidFill>
                  <a:srgbClr val="003300"/>
                </a:solidFill>
                <a:latin typeface="Arial" pitchFamily="34" charset="0"/>
                <a:cs typeface="Arial" pitchFamily="34" charset="0"/>
              </a:rPr>
              <a:t> وعدد </a:t>
            </a:r>
            <a:r>
              <a:rPr lang="ar-SA" b="1" dirty="0">
                <a:solidFill>
                  <a:srgbClr val="003300"/>
                </a:solidFill>
                <a:latin typeface="Arial" pitchFamily="34" charset="0"/>
                <a:cs typeface="Arial" pitchFamily="34" charset="0"/>
              </a:rPr>
              <a:t>بالأنواع النباتية وتشمل إفريقيا ما عدا </a:t>
            </a:r>
            <a:r>
              <a:rPr lang="ar-SA" b="1" dirty="0" smtClean="0">
                <a:solidFill>
                  <a:srgbClr val="003300"/>
                </a:solidFill>
                <a:latin typeface="Arial" pitchFamily="34" charset="0"/>
                <a:cs typeface="Arial" pitchFamily="34" charset="0"/>
              </a:rPr>
              <a:t>     الجزء </a:t>
            </a:r>
            <a:r>
              <a:rPr lang="ar-SA" b="1" dirty="0">
                <a:solidFill>
                  <a:srgbClr val="003300"/>
                </a:solidFill>
                <a:latin typeface="Arial" pitchFamily="34" charset="0"/>
                <a:cs typeface="Arial" pitchFamily="34" charset="0"/>
              </a:rPr>
              <a:t>الشمالي منها ومنطقة الكاب.  يصل عدد فصائلها المتوطنة 40 فصيلة ومن أشهر فصائلها النباتية فصيلة الموز </a:t>
            </a:r>
            <a:r>
              <a:rPr lang="en-US" b="1" dirty="0" err="1">
                <a:solidFill>
                  <a:srgbClr val="003300"/>
                </a:solidFill>
                <a:latin typeface="Arial" pitchFamily="34" charset="0"/>
                <a:cs typeface="Arial" pitchFamily="34" charset="0"/>
              </a:rPr>
              <a:t>Musaceae</a:t>
            </a:r>
            <a:r>
              <a:rPr lang="en-US" b="1" dirty="0">
                <a:solidFill>
                  <a:srgbClr val="003300"/>
                </a:solidFill>
                <a:latin typeface="Arial" pitchFamily="34" charset="0"/>
                <a:cs typeface="Arial" pitchFamily="34" charset="0"/>
              </a:rPr>
              <a:t> </a:t>
            </a:r>
            <a:r>
              <a:rPr lang="ar-SA" b="1" dirty="0">
                <a:solidFill>
                  <a:srgbClr val="003300"/>
                </a:solidFill>
                <a:latin typeface="Arial" pitchFamily="34" charset="0"/>
                <a:cs typeface="Arial" pitchFamily="34" charset="0"/>
              </a:rPr>
              <a:t>. *</a:t>
            </a:r>
          </a:p>
          <a:p>
            <a:pPr>
              <a:defRPr/>
            </a:pPr>
            <a:r>
              <a:rPr lang="ar-SA" b="1" u="sng" dirty="0">
                <a:solidFill>
                  <a:srgbClr val="FF0000"/>
                </a:solidFill>
                <a:latin typeface="Arial" pitchFamily="34" charset="0"/>
                <a:cs typeface="Arial" pitchFamily="34" charset="0"/>
              </a:rPr>
              <a:t>وهي 5 </a:t>
            </a:r>
            <a:r>
              <a:rPr lang="ar-SA" b="1" u="sng" dirty="0" smtClean="0">
                <a:solidFill>
                  <a:srgbClr val="FF0000"/>
                </a:solidFill>
                <a:latin typeface="Arial" pitchFamily="34" charset="0"/>
                <a:cs typeface="Arial" pitchFamily="34" charset="0"/>
              </a:rPr>
              <a:t>اقسام:</a:t>
            </a:r>
            <a:endParaRPr lang="ar-SA" b="1" u="sng" dirty="0">
              <a:solidFill>
                <a:srgbClr val="FF0000"/>
              </a:solidFill>
              <a:latin typeface="Arial" pitchFamily="34" charset="0"/>
              <a:cs typeface="Arial" pitchFamily="34" charset="0"/>
            </a:endParaRPr>
          </a:p>
          <a:p>
            <a:pPr>
              <a:defRPr/>
            </a:pPr>
            <a:r>
              <a:rPr lang="ar-SA" b="1" dirty="0">
                <a:solidFill>
                  <a:srgbClr val="003300"/>
                </a:solidFill>
                <a:latin typeface="Arial" pitchFamily="34" charset="0"/>
                <a:cs typeface="Arial" pitchFamily="34" charset="0"/>
              </a:rPr>
              <a:t>1- تحت المملكة الافريقية</a:t>
            </a:r>
          </a:p>
          <a:p>
            <a:pPr>
              <a:defRPr/>
            </a:pPr>
            <a:r>
              <a:rPr lang="ar-SA" b="1" dirty="0">
                <a:solidFill>
                  <a:srgbClr val="003300"/>
                </a:solidFill>
                <a:latin typeface="Arial" pitchFamily="34" charset="0"/>
                <a:cs typeface="Arial" pitchFamily="34" charset="0"/>
              </a:rPr>
              <a:t>2-تحت مملكة مدغشقر</a:t>
            </a:r>
          </a:p>
          <a:p>
            <a:pPr>
              <a:defRPr/>
            </a:pPr>
            <a:r>
              <a:rPr lang="ar-SA" b="1" dirty="0">
                <a:solidFill>
                  <a:srgbClr val="003300"/>
                </a:solidFill>
                <a:latin typeface="Arial" pitchFamily="34" charset="0"/>
                <a:cs typeface="Arial" pitchFamily="34" charset="0"/>
              </a:rPr>
              <a:t>3- تحت المملكة الهندية و ماليزيا</a:t>
            </a:r>
          </a:p>
          <a:p>
            <a:pPr>
              <a:defRPr/>
            </a:pPr>
            <a:r>
              <a:rPr lang="ar-SA" b="1" dirty="0">
                <a:solidFill>
                  <a:srgbClr val="003300"/>
                </a:solidFill>
                <a:latin typeface="Arial" pitchFamily="34" charset="0"/>
                <a:cs typeface="Arial" pitchFamily="34" charset="0"/>
              </a:rPr>
              <a:t>4-تحت مملكة بولينيزيا </a:t>
            </a:r>
          </a:p>
          <a:p>
            <a:pPr>
              <a:defRPr/>
            </a:pPr>
            <a:r>
              <a:rPr lang="ar-SA" b="1" dirty="0">
                <a:solidFill>
                  <a:srgbClr val="003300"/>
                </a:solidFill>
                <a:latin typeface="Arial" pitchFamily="34" charset="0"/>
                <a:cs typeface="Arial" pitchFamily="34" charset="0"/>
              </a:rPr>
              <a:t>5-تحت مملكة كاليدونيا </a:t>
            </a:r>
          </a:p>
        </p:txBody>
      </p:sp>
      <p:cxnSp>
        <p:nvCxnSpPr>
          <p:cNvPr id="7" name="Straight Arrow Connector 18"/>
          <p:cNvCxnSpPr>
            <a:cxnSpLocks noChangeShapeType="1"/>
          </p:cNvCxnSpPr>
          <p:nvPr/>
        </p:nvCxnSpPr>
        <p:spPr bwMode="auto">
          <a:xfrm>
            <a:off x="7397926" y="1700808"/>
            <a:ext cx="0" cy="374673"/>
          </a:xfrm>
          <a:prstGeom prst="straightConnector1">
            <a:avLst/>
          </a:prstGeom>
          <a:noFill/>
          <a:ln w="25400" algn="ctr">
            <a:solidFill>
              <a:schemeClr val="accent1"/>
            </a:solidFill>
            <a:round/>
            <a:headEnd/>
            <a:tailEnd type="arrow" w="med" len="med"/>
          </a:ln>
          <a:extLst>
            <a:ext uri="{909E8E84-426E-40DD-AFC4-6F175D3DCCD1}">
              <a14:hiddenFill xmlns:a14="http://schemas.microsoft.com/office/drawing/2010/main">
                <a:noFill/>
              </a14:hiddenFill>
            </a:ext>
          </a:extLst>
        </p:spPr>
      </p:cxnSp>
      <p:pic>
        <p:nvPicPr>
          <p:cNvPr id="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90341"/>
            <a:ext cx="5328591" cy="3410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3501009"/>
            <a:ext cx="5605207" cy="3046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5129522"/>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275856" y="6309320"/>
            <a:ext cx="2895600" cy="365125"/>
          </a:xfrm>
        </p:spPr>
        <p:txBody>
          <a:bodyPr/>
          <a:lstStyle/>
          <a:p>
            <a:endParaRPr lang="ar-SA"/>
          </a:p>
        </p:txBody>
      </p:sp>
      <p:sp>
        <p:nvSpPr>
          <p:cNvPr id="3" name="Rounded Rectangle 10"/>
          <p:cNvSpPr/>
          <p:nvPr/>
        </p:nvSpPr>
        <p:spPr>
          <a:xfrm>
            <a:off x="6516216" y="260648"/>
            <a:ext cx="2230969" cy="101411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3. المملكة الاستوائية الجديدة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Paleotropic realm</a:t>
            </a:r>
          </a:p>
        </p:txBody>
      </p:sp>
      <p:sp>
        <p:nvSpPr>
          <p:cNvPr id="4" name="Round Diagonal Corner Rectangle 14"/>
          <p:cNvSpPr/>
          <p:nvPr/>
        </p:nvSpPr>
        <p:spPr>
          <a:xfrm>
            <a:off x="6372018" y="1700808"/>
            <a:ext cx="2519363" cy="4105721"/>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b="1" dirty="0">
                <a:solidFill>
                  <a:srgbClr val="003300"/>
                </a:solidFill>
                <a:latin typeface="Arial" pitchFamily="34" charset="0"/>
                <a:cs typeface="Arial" pitchFamily="34" charset="0"/>
              </a:rPr>
              <a:t>وتشمل المملكة الاستوائية الفلورية في أمريكا الوسطى والجنوبية(عدا بعض المناطق)، ومن أشهر الفصائل النباتية فيها:</a:t>
            </a:r>
          </a:p>
          <a:p>
            <a:pPr>
              <a:defRPr/>
            </a:pPr>
            <a:r>
              <a:rPr lang="ar-SA" b="1" dirty="0">
                <a:solidFill>
                  <a:srgbClr val="003300"/>
                </a:solidFill>
                <a:latin typeface="Arial" pitchFamily="34" charset="0"/>
                <a:cs typeface="Arial" pitchFamily="34" charset="0"/>
              </a:rPr>
              <a:t>- </a:t>
            </a:r>
            <a:r>
              <a:rPr lang="ar-SA" b="1" dirty="0" err="1">
                <a:solidFill>
                  <a:srgbClr val="003300"/>
                </a:solidFill>
                <a:latin typeface="Arial" pitchFamily="34" charset="0"/>
                <a:cs typeface="Arial" pitchFamily="34" charset="0"/>
              </a:rPr>
              <a:t>الزنجبيلية</a:t>
            </a:r>
            <a:r>
              <a:rPr lang="ar-SA" b="1" dirty="0">
                <a:solidFill>
                  <a:srgbClr val="003300"/>
                </a:solidFill>
                <a:latin typeface="Arial" pitchFamily="34" charset="0"/>
                <a:cs typeface="Arial" pitchFamily="34" charset="0"/>
              </a:rPr>
              <a:t> </a:t>
            </a:r>
            <a:r>
              <a:rPr lang="en-US" b="1" dirty="0">
                <a:solidFill>
                  <a:srgbClr val="003300"/>
                </a:solidFill>
                <a:latin typeface="Arial" pitchFamily="34" charset="0"/>
                <a:cs typeface="Arial" pitchFamily="34" charset="0"/>
              </a:rPr>
              <a:t>*</a:t>
            </a:r>
          </a:p>
          <a:p>
            <a:pPr>
              <a:defRPr/>
            </a:pPr>
            <a:r>
              <a:rPr lang="en-US" b="1" dirty="0" err="1">
                <a:solidFill>
                  <a:srgbClr val="003300"/>
                </a:solidFill>
                <a:latin typeface="Arial" pitchFamily="34" charset="0"/>
                <a:cs typeface="Arial" pitchFamily="34" charset="0"/>
              </a:rPr>
              <a:t>Zingiberaceae</a:t>
            </a:r>
            <a:endParaRPr lang="ar-SA" b="1" dirty="0">
              <a:solidFill>
                <a:srgbClr val="003300"/>
              </a:solidFill>
              <a:latin typeface="Arial" pitchFamily="34" charset="0"/>
              <a:cs typeface="Arial" pitchFamily="34" charset="0"/>
            </a:endParaRPr>
          </a:p>
          <a:p>
            <a:pPr>
              <a:defRPr/>
            </a:pPr>
            <a:r>
              <a:rPr lang="ar-SA" b="1" dirty="0">
                <a:solidFill>
                  <a:srgbClr val="003300"/>
                </a:solidFill>
                <a:latin typeface="Arial" pitchFamily="34" charset="0"/>
                <a:cs typeface="Arial" pitchFamily="34" charset="0"/>
              </a:rPr>
              <a:t>وهي 5 اقسام</a:t>
            </a:r>
          </a:p>
          <a:p>
            <a:pPr>
              <a:defRPr/>
            </a:pPr>
            <a:r>
              <a:rPr lang="ar-SA" b="1" dirty="0">
                <a:solidFill>
                  <a:srgbClr val="FF0000"/>
                </a:solidFill>
                <a:latin typeface="Arial" pitchFamily="34" charset="0"/>
                <a:cs typeface="Arial" pitchFamily="34" charset="0"/>
              </a:rPr>
              <a:t>1-</a:t>
            </a:r>
            <a:r>
              <a:rPr lang="ar-SA" b="1" dirty="0">
                <a:solidFill>
                  <a:srgbClr val="FF0000"/>
                </a:solidFill>
              </a:rPr>
              <a:t>منطقة الكاريبي </a:t>
            </a:r>
          </a:p>
          <a:p>
            <a:pPr>
              <a:defRPr/>
            </a:pPr>
            <a:r>
              <a:rPr lang="ar-SA" b="1" dirty="0">
                <a:solidFill>
                  <a:srgbClr val="FF0000"/>
                </a:solidFill>
                <a:latin typeface="Arial" pitchFamily="34" charset="0"/>
                <a:cs typeface="Arial" pitchFamily="34" charset="0"/>
              </a:rPr>
              <a:t>2-ومنطقة مرتفعات غويانا</a:t>
            </a:r>
          </a:p>
          <a:p>
            <a:pPr>
              <a:defRPr/>
            </a:pPr>
            <a:r>
              <a:rPr lang="ar-SA" b="1" dirty="0">
                <a:solidFill>
                  <a:srgbClr val="FF0000"/>
                </a:solidFill>
                <a:latin typeface="Arial" pitchFamily="34" charset="0"/>
                <a:cs typeface="Arial" pitchFamily="34" charset="0"/>
              </a:rPr>
              <a:t>3-منطقة الامازون</a:t>
            </a:r>
          </a:p>
          <a:p>
            <a:pPr>
              <a:defRPr/>
            </a:pPr>
            <a:r>
              <a:rPr lang="ar-SA" b="1" dirty="0">
                <a:solidFill>
                  <a:srgbClr val="FF0000"/>
                </a:solidFill>
                <a:latin typeface="Arial" pitchFamily="34" charset="0"/>
                <a:cs typeface="Arial" pitchFamily="34" charset="0"/>
              </a:rPr>
              <a:t>4-منطقة البرازيل</a:t>
            </a:r>
          </a:p>
          <a:p>
            <a:pPr>
              <a:defRPr/>
            </a:pPr>
            <a:r>
              <a:rPr lang="ar-SA" b="1" dirty="0">
                <a:solidFill>
                  <a:srgbClr val="FF0000"/>
                </a:solidFill>
                <a:latin typeface="Arial" pitchFamily="34" charset="0"/>
                <a:cs typeface="Arial" pitchFamily="34" charset="0"/>
              </a:rPr>
              <a:t>5-منطقة </a:t>
            </a:r>
            <a:r>
              <a:rPr lang="ar-SA" b="1" dirty="0" err="1">
                <a:solidFill>
                  <a:srgbClr val="FF0000"/>
                </a:solidFill>
                <a:latin typeface="Arial" pitchFamily="34" charset="0"/>
                <a:cs typeface="Arial" pitchFamily="34" charset="0"/>
              </a:rPr>
              <a:t>الانديز</a:t>
            </a:r>
            <a:endParaRPr lang="ar-SA" b="1" dirty="0">
              <a:solidFill>
                <a:srgbClr val="FF0000"/>
              </a:solidFill>
              <a:latin typeface="Arial" pitchFamily="34" charset="0"/>
              <a:cs typeface="Arial" pitchFamily="34" charset="0"/>
            </a:endParaRPr>
          </a:p>
          <a:p>
            <a:pPr>
              <a:defRPr/>
            </a:pPr>
            <a:endParaRPr lang="en-US" b="1" dirty="0">
              <a:solidFill>
                <a:srgbClr val="6C6F4C"/>
              </a:solidFill>
              <a:latin typeface="Arial" pitchFamily="34" charset="0"/>
              <a:cs typeface="Arial" pitchFamily="34" charset="0"/>
            </a:endParaRP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466830"/>
            <a:ext cx="5328591" cy="35766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024" y="4149080"/>
            <a:ext cx="5248224" cy="2630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149996"/>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عنوان 1"/>
          <p:cNvSpPr>
            <a:spLocks noGrp="1"/>
          </p:cNvSpPr>
          <p:nvPr>
            <p:ph type="title"/>
          </p:nvPr>
        </p:nvSpPr>
        <p:spPr>
          <a:xfrm>
            <a:off x="2699792" y="182869"/>
            <a:ext cx="4215755" cy="504825"/>
          </a:xfrm>
        </p:spPr>
        <p:txBody>
          <a:bodyPr>
            <a:noAutofit/>
          </a:bodyPr>
          <a:lstStyle/>
          <a:p>
            <a:pPr algn="ctr" eaLnBrk="1" hangingPunct="1"/>
            <a:r>
              <a:rPr lang="ar-SA" sz="4800" dirty="0">
                <a:latin typeface="Arabic Typesetting" pitchFamily="66" charset="-78"/>
                <a:cs typeface="+mn-cs"/>
              </a:rPr>
              <a:t>الممالك الفلورية</a:t>
            </a:r>
          </a:p>
        </p:txBody>
      </p:sp>
      <p:sp>
        <p:nvSpPr>
          <p:cNvPr id="4" name="Rounded Rectangle 3"/>
          <p:cNvSpPr/>
          <p:nvPr/>
        </p:nvSpPr>
        <p:spPr>
          <a:xfrm>
            <a:off x="6048062" y="784245"/>
            <a:ext cx="2536045" cy="87434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dirty="0">
                <a:solidFill>
                  <a:srgbClr val="FF33CC"/>
                </a:solidFill>
              </a:rPr>
              <a:t>4. المملكة الاسترالية </a:t>
            </a:r>
            <a:r>
              <a:rPr lang="en-US" b="1" dirty="0">
                <a:solidFill>
                  <a:srgbClr val="FF33CC"/>
                </a:solidFill>
              </a:rPr>
              <a:t>Australian realm</a:t>
            </a:r>
          </a:p>
        </p:txBody>
      </p:sp>
      <p:sp>
        <p:nvSpPr>
          <p:cNvPr id="10" name="Round Diagonal Corner Rectangle 11"/>
          <p:cNvSpPr/>
          <p:nvPr/>
        </p:nvSpPr>
        <p:spPr>
          <a:xfrm>
            <a:off x="6011863" y="1773238"/>
            <a:ext cx="2565400" cy="4321175"/>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sz="1600" b="1" dirty="0">
                <a:solidFill>
                  <a:srgbClr val="003300"/>
                </a:solidFill>
                <a:latin typeface="Arial" pitchFamily="34" charset="0"/>
                <a:cs typeface="Arial" pitchFamily="34" charset="0"/>
              </a:rPr>
              <a:t>تشمل هذه المملكة كامل قارة استراليا </a:t>
            </a:r>
            <a:r>
              <a:rPr lang="ar-SA" sz="1600" b="1" dirty="0" smtClean="0">
                <a:solidFill>
                  <a:srgbClr val="003300"/>
                </a:solidFill>
                <a:latin typeface="Arial" pitchFamily="34" charset="0"/>
                <a:cs typeface="Arial" pitchFamily="34" charset="0"/>
              </a:rPr>
              <a:t>وتتميز </a:t>
            </a:r>
            <a:r>
              <a:rPr lang="ar-SA" sz="1600" b="1" dirty="0">
                <a:solidFill>
                  <a:srgbClr val="003300"/>
                </a:solidFill>
                <a:latin typeface="Arial" pitchFamily="34" charset="0"/>
                <a:cs typeface="Arial" pitchFamily="34" charset="0"/>
              </a:rPr>
              <a:t>بفلورة خاصة بها،بفصائل متوطنة  منها </a:t>
            </a:r>
            <a:r>
              <a:rPr lang="en-US" sz="1600" b="1" dirty="0" err="1">
                <a:solidFill>
                  <a:srgbClr val="003300"/>
                </a:solidFill>
                <a:latin typeface="Arial" pitchFamily="34" charset="0"/>
                <a:cs typeface="Arial" pitchFamily="34" charset="0"/>
              </a:rPr>
              <a:t>Platyzomataceae</a:t>
            </a:r>
            <a:r>
              <a:rPr lang="ar-SA" sz="1600" b="1" dirty="0">
                <a:solidFill>
                  <a:srgbClr val="003300"/>
                </a:solidFill>
                <a:latin typeface="Arial" pitchFamily="34" charset="0"/>
                <a:cs typeface="Arial" pitchFamily="34" charset="0"/>
              </a:rPr>
              <a:t> *</a:t>
            </a:r>
          </a:p>
          <a:p>
            <a:pPr>
              <a:defRPr/>
            </a:pPr>
            <a:r>
              <a:rPr lang="ar-SA" sz="1600" b="1" dirty="0">
                <a:solidFill>
                  <a:srgbClr val="003300"/>
                </a:solidFill>
                <a:latin typeface="Arial" pitchFamily="34" charset="0"/>
                <a:cs typeface="Arial" pitchFamily="34" charset="0"/>
              </a:rPr>
              <a:t>أغلب أجناسها متوطنة  مثل </a:t>
            </a:r>
            <a:r>
              <a:rPr lang="en-US" sz="1600" b="1" dirty="0" err="1">
                <a:solidFill>
                  <a:srgbClr val="003300"/>
                </a:solidFill>
                <a:latin typeface="Arial" pitchFamily="34" charset="0"/>
                <a:cs typeface="Arial" pitchFamily="34" charset="0"/>
              </a:rPr>
              <a:t>Makea</a:t>
            </a:r>
            <a:r>
              <a:rPr lang="en-US" sz="1600" b="1" dirty="0">
                <a:solidFill>
                  <a:srgbClr val="003300"/>
                </a:solidFill>
                <a:latin typeface="Arial" pitchFamily="34" charset="0"/>
                <a:cs typeface="Arial" pitchFamily="34" charset="0"/>
              </a:rPr>
              <a:t> </a:t>
            </a:r>
            <a:r>
              <a:rPr lang="ar-SA" sz="1600" b="1" dirty="0">
                <a:solidFill>
                  <a:srgbClr val="003300"/>
                </a:solidFill>
                <a:latin typeface="Arial" pitchFamily="34" charset="0"/>
                <a:cs typeface="Arial" pitchFamily="34" charset="0"/>
              </a:rPr>
              <a:t>*</a:t>
            </a:r>
          </a:p>
          <a:p>
            <a:pPr>
              <a:defRPr/>
            </a:pPr>
            <a:r>
              <a:rPr lang="ar-SA" sz="1600" b="1" dirty="0">
                <a:solidFill>
                  <a:srgbClr val="003300"/>
                </a:solidFill>
                <a:latin typeface="Arial" pitchFamily="34" charset="0"/>
                <a:cs typeface="Arial" pitchFamily="34" charset="0"/>
              </a:rPr>
              <a:t>هناك  فصائل بها مشتركة  مع القارة الهندية  والمناطق المدارية مثل :</a:t>
            </a:r>
          </a:p>
          <a:p>
            <a:pPr>
              <a:defRPr/>
            </a:pPr>
            <a:r>
              <a:rPr lang="ar-SA" sz="1600" b="1" dirty="0">
                <a:solidFill>
                  <a:srgbClr val="003300"/>
                </a:solidFill>
                <a:latin typeface="Arial" pitchFamily="34" charset="0"/>
                <a:cs typeface="Arial" pitchFamily="34" charset="0"/>
              </a:rPr>
              <a:t>مثل الفصيلة </a:t>
            </a:r>
            <a:r>
              <a:rPr lang="ar-SA" sz="1600" b="1" dirty="0" err="1">
                <a:solidFill>
                  <a:srgbClr val="003300"/>
                </a:solidFill>
                <a:latin typeface="Arial" pitchFamily="34" charset="0"/>
                <a:cs typeface="Arial" pitchFamily="34" charset="0"/>
              </a:rPr>
              <a:t>السذابية</a:t>
            </a:r>
            <a:r>
              <a:rPr lang="ar-SA" sz="1600" b="1" dirty="0">
                <a:solidFill>
                  <a:srgbClr val="003300"/>
                </a:solidFill>
                <a:latin typeface="Arial" pitchFamily="34" charset="0"/>
                <a:cs typeface="Arial" pitchFamily="34" charset="0"/>
              </a:rPr>
              <a:t> </a:t>
            </a:r>
            <a:r>
              <a:rPr lang="en-US" sz="1600" b="1" dirty="0" err="1">
                <a:solidFill>
                  <a:srgbClr val="003300"/>
                </a:solidFill>
                <a:latin typeface="Arial" pitchFamily="34" charset="0"/>
                <a:cs typeface="Arial" pitchFamily="34" charset="0"/>
              </a:rPr>
              <a:t>Rutaceae</a:t>
            </a:r>
            <a:r>
              <a:rPr lang="en-US" sz="1600" b="1" dirty="0">
                <a:solidFill>
                  <a:srgbClr val="003300"/>
                </a:solidFill>
                <a:latin typeface="Arial" pitchFamily="34" charset="0"/>
                <a:cs typeface="Arial" pitchFamily="34" charset="0"/>
              </a:rPr>
              <a:t> </a:t>
            </a:r>
            <a:r>
              <a:rPr lang="ar-SA" sz="1600" b="1" dirty="0">
                <a:solidFill>
                  <a:srgbClr val="003300"/>
                </a:solidFill>
                <a:latin typeface="Arial" pitchFamily="34" charset="0"/>
                <a:cs typeface="Arial" pitchFamily="34" charset="0"/>
              </a:rPr>
              <a:t>*</a:t>
            </a:r>
          </a:p>
          <a:p>
            <a:pPr>
              <a:defRPr/>
            </a:pPr>
            <a:r>
              <a:rPr lang="en-US" sz="1600" b="1" dirty="0">
                <a:solidFill>
                  <a:srgbClr val="003300"/>
                </a:solidFill>
                <a:latin typeface="Arial" pitchFamily="34" charset="0"/>
                <a:cs typeface="Arial" pitchFamily="34" charset="0"/>
              </a:rPr>
              <a:t> </a:t>
            </a:r>
            <a:endParaRPr lang="en-US" sz="1600" dirty="0">
              <a:solidFill>
                <a:srgbClr val="003300"/>
              </a:solidFill>
              <a:latin typeface="Arial" pitchFamily="34" charset="0"/>
              <a:cs typeface="Arial" pitchFamily="34" charset="0"/>
            </a:endParaRPr>
          </a:p>
        </p:txBody>
      </p:sp>
      <p:sp>
        <p:nvSpPr>
          <p:cNvPr id="2" name="عنصر نائب للتذييل 1"/>
          <p:cNvSpPr>
            <a:spLocks noGrp="1"/>
          </p:cNvSpPr>
          <p:nvPr>
            <p:ph type="ftr" sz="quarter" idx="11"/>
          </p:nvPr>
        </p:nvSpPr>
        <p:spPr/>
        <p:txBody>
          <a:bodyPr/>
          <a:lstStyle/>
          <a:p>
            <a:pPr>
              <a:defRPr/>
            </a:pPr>
            <a:endParaRPr lang="ar-SA" b="1" dirty="0">
              <a:solidFill>
                <a:srgbClr val="003300"/>
              </a:solidFill>
              <a:latin typeface="Arial" pitchFamily="34" charset="0"/>
              <a:cs typeface="Arial" pitchFamily="34" charset="0"/>
            </a:endParaRPr>
          </a:p>
        </p:txBody>
      </p:sp>
      <p:pic>
        <p:nvPicPr>
          <p:cNvPr id="13"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84245"/>
            <a:ext cx="4824536" cy="2140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3284984"/>
            <a:ext cx="4752528" cy="2489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2609234"/>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ar-SA"/>
          </a:p>
        </p:txBody>
      </p:sp>
      <p:sp>
        <p:nvSpPr>
          <p:cNvPr id="3" name="Rounded Rectangle 9"/>
          <p:cNvSpPr/>
          <p:nvPr/>
        </p:nvSpPr>
        <p:spPr>
          <a:xfrm>
            <a:off x="6402727" y="188640"/>
            <a:ext cx="2536045" cy="91768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5. مملكة الكاب</a:t>
            </a:r>
          </a:p>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Capensis realm</a:t>
            </a:r>
          </a:p>
        </p:txBody>
      </p:sp>
      <p:sp>
        <p:nvSpPr>
          <p:cNvPr id="4" name="Round Diagonal Corner Rectangle 14"/>
          <p:cNvSpPr/>
          <p:nvPr/>
        </p:nvSpPr>
        <p:spPr>
          <a:xfrm>
            <a:off x="6402727" y="1844824"/>
            <a:ext cx="2376488" cy="2289175"/>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sz="1600" b="1" dirty="0">
                <a:solidFill>
                  <a:srgbClr val="003300"/>
                </a:solidFill>
                <a:latin typeface="Arial" pitchFamily="34" charset="0"/>
                <a:cs typeface="Arial" pitchFamily="34" charset="0"/>
              </a:rPr>
              <a:t>هي أصغر مملكة فلورية ولكنها تحتوي على عدد كبير من الأنواع النباتية تقدر بـ 7000 نوع، كما تحتوي على سبع فصائل متوطنة وتضم 210 جنس متوطن.</a:t>
            </a:r>
          </a:p>
          <a:p>
            <a:pPr>
              <a:defRPr/>
            </a:pPr>
            <a:r>
              <a:rPr lang="ar-SA" sz="1600" b="1" dirty="0">
                <a:solidFill>
                  <a:srgbClr val="003300"/>
                </a:solidFill>
                <a:latin typeface="Arial" pitchFamily="34" charset="0"/>
                <a:cs typeface="Arial" pitchFamily="34" charset="0"/>
              </a:rPr>
              <a:t> مثل الفصيلة  المتوطنة </a:t>
            </a:r>
            <a:r>
              <a:rPr lang="en-US" sz="1600" b="1" dirty="0" err="1">
                <a:solidFill>
                  <a:srgbClr val="003300"/>
                </a:solidFill>
                <a:latin typeface="Arial" pitchFamily="34" charset="0"/>
                <a:cs typeface="Arial" pitchFamily="34" charset="0"/>
              </a:rPr>
              <a:t>Grubbiaceae</a:t>
            </a:r>
            <a:r>
              <a:rPr lang="ar-SA" sz="1600" b="1" dirty="0">
                <a:solidFill>
                  <a:srgbClr val="6C6F4C"/>
                </a:solidFill>
                <a:latin typeface="Arial" pitchFamily="34" charset="0"/>
                <a:cs typeface="Arial" pitchFamily="34" charset="0"/>
              </a:rPr>
              <a:t>.*</a:t>
            </a:r>
            <a:endParaRPr lang="en-US" sz="1600" b="1" dirty="0">
              <a:solidFill>
                <a:srgbClr val="6C6F4C"/>
              </a:solidFill>
              <a:latin typeface="Arial" pitchFamily="34" charset="0"/>
              <a:cs typeface="Arial" pitchFamily="34" charset="0"/>
            </a:endParaRPr>
          </a:p>
          <a:p>
            <a:pPr>
              <a:defRPr/>
            </a:pPr>
            <a:endParaRPr lang="en-US" sz="1600" b="1" dirty="0">
              <a:solidFill>
                <a:srgbClr val="6C6F4C"/>
              </a:solidFill>
              <a:latin typeface="Arial" pitchFamily="34" charset="0"/>
              <a:cs typeface="Arial" pitchFamily="34" charset="0"/>
            </a:endParaRP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531" y="4727"/>
            <a:ext cx="5408565" cy="3640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789040"/>
            <a:ext cx="4325262" cy="2932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2845468"/>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ar-SA"/>
          </a:p>
        </p:txBody>
      </p:sp>
      <p:sp>
        <p:nvSpPr>
          <p:cNvPr id="3" name="Round Diagonal Corner Rectangle 15"/>
          <p:cNvSpPr/>
          <p:nvPr/>
        </p:nvSpPr>
        <p:spPr>
          <a:xfrm>
            <a:off x="5652120" y="1412776"/>
            <a:ext cx="3170113" cy="4262438"/>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sz="1600" b="1" dirty="0">
                <a:solidFill>
                  <a:srgbClr val="003300"/>
                </a:solidFill>
                <a:latin typeface="Arial" pitchFamily="34" charset="0"/>
                <a:cs typeface="Arial" pitchFamily="34" charset="0"/>
              </a:rPr>
              <a:t>تشمل قارة القطب الجنوبي المناطق الباردة من نصف الكرة الأرضية الجنوبي والجزر المحيطية التي توجد خارج المملكة الاستوائية القريبة من القارة القطبية الجنوبية، إضافة إلى لمناطق الجنوبية من أمريكا </a:t>
            </a:r>
            <a:r>
              <a:rPr lang="ar-SA" sz="1600" b="1" dirty="0" err="1">
                <a:solidFill>
                  <a:srgbClr val="003300"/>
                </a:solidFill>
                <a:latin typeface="Arial" pitchFamily="34" charset="0"/>
                <a:cs typeface="Arial" pitchFamily="34" charset="0"/>
              </a:rPr>
              <a:t>الجنو</a:t>
            </a:r>
            <a:r>
              <a:rPr lang="ar-SA" sz="1600" b="1" dirty="0">
                <a:solidFill>
                  <a:srgbClr val="003300"/>
                </a:solidFill>
                <a:latin typeface="Arial" pitchFamily="34" charset="0"/>
                <a:cs typeface="Arial" pitchFamily="34" charset="0"/>
              </a:rPr>
              <a:t> </a:t>
            </a:r>
            <a:r>
              <a:rPr lang="ar-SA" sz="1600" b="1" dirty="0" err="1">
                <a:solidFill>
                  <a:srgbClr val="003300"/>
                </a:solidFill>
                <a:latin typeface="Arial" pitchFamily="34" charset="0"/>
                <a:cs typeface="Arial" pitchFamily="34" charset="0"/>
              </a:rPr>
              <a:t>بية</a:t>
            </a:r>
            <a:r>
              <a:rPr lang="ar-SA" sz="1600" b="1" dirty="0">
                <a:solidFill>
                  <a:srgbClr val="003300"/>
                </a:solidFill>
                <a:latin typeface="Arial" pitchFamily="34" charset="0"/>
                <a:cs typeface="Arial" pitchFamily="34" charset="0"/>
              </a:rPr>
              <a:t>  وبعض مناطق نيوزيلندا.</a:t>
            </a:r>
          </a:p>
          <a:p>
            <a:pPr>
              <a:defRPr/>
            </a:pPr>
            <a:r>
              <a:rPr lang="ar-SA" sz="1600" b="1" dirty="0">
                <a:solidFill>
                  <a:srgbClr val="003300"/>
                </a:solidFill>
                <a:latin typeface="Arial" pitchFamily="34" charset="0"/>
                <a:cs typeface="Arial" pitchFamily="34" charset="0"/>
              </a:rPr>
              <a:t>تضم 10 فصائل متوطنة أهمها: </a:t>
            </a:r>
            <a:r>
              <a:rPr lang="en-US" sz="1600" b="1" dirty="0" err="1">
                <a:solidFill>
                  <a:srgbClr val="003300"/>
                </a:solidFill>
                <a:latin typeface="Arial" pitchFamily="34" charset="0"/>
                <a:cs typeface="Arial" pitchFamily="34" charset="0"/>
              </a:rPr>
              <a:t>Lactoridaceae</a:t>
            </a:r>
            <a:r>
              <a:rPr lang="ar-SA" sz="1600" b="1" dirty="0">
                <a:solidFill>
                  <a:srgbClr val="003300"/>
                </a:solidFill>
                <a:latin typeface="Arial" pitchFamily="34" charset="0"/>
                <a:cs typeface="Arial" pitchFamily="34" charset="0"/>
              </a:rPr>
              <a:t>*</a:t>
            </a:r>
          </a:p>
          <a:p>
            <a:pPr>
              <a:defRPr/>
            </a:pPr>
            <a:r>
              <a:rPr lang="ar-SA" sz="1600" b="1" dirty="0">
                <a:solidFill>
                  <a:srgbClr val="FF0000"/>
                </a:solidFill>
                <a:latin typeface="Arial" pitchFamily="34" charset="0"/>
                <a:cs typeface="Arial" pitchFamily="34" charset="0"/>
              </a:rPr>
              <a:t>تقسم  الى 4 مناطق</a:t>
            </a:r>
          </a:p>
          <a:p>
            <a:pPr>
              <a:defRPr/>
            </a:pPr>
            <a:r>
              <a:rPr lang="ar-SA" sz="1600" b="1" dirty="0">
                <a:solidFill>
                  <a:srgbClr val="003300"/>
                </a:solidFill>
                <a:latin typeface="Arial" pitchFamily="34" charset="0"/>
                <a:cs typeface="Arial" pitchFamily="34" charset="0"/>
              </a:rPr>
              <a:t>1-منطقة نيوزيلندا </a:t>
            </a:r>
            <a:endParaRPr lang="en-US" sz="1600" b="1" dirty="0">
              <a:solidFill>
                <a:srgbClr val="003300"/>
              </a:solidFill>
              <a:latin typeface="Arial" pitchFamily="34" charset="0"/>
              <a:cs typeface="Arial" pitchFamily="34" charset="0"/>
            </a:endParaRPr>
          </a:p>
          <a:p>
            <a:pPr>
              <a:defRPr/>
            </a:pPr>
            <a:r>
              <a:rPr lang="en-US" sz="1600" b="1" dirty="0">
                <a:solidFill>
                  <a:srgbClr val="003300"/>
                </a:solidFill>
                <a:latin typeface="Arial" pitchFamily="34" charset="0"/>
                <a:cs typeface="Arial" pitchFamily="34" charset="0"/>
              </a:rPr>
              <a:t>2-</a:t>
            </a:r>
            <a:r>
              <a:rPr lang="ar-SA" sz="1600" b="1" dirty="0">
                <a:solidFill>
                  <a:srgbClr val="003300"/>
                </a:solidFill>
                <a:latin typeface="Arial" pitchFamily="34" charset="0"/>
                <a:cs typeface="Arial" pitchFamily="34" charset="0"/>
              </a:rPr>
              <a:t>منطقة التشيلي</a:t>
            </a:r>
          </a:p>
          <a:p>
            <a:pPr>
              <a:defRPr/>
            </a:pPr>
            <a:r>
              <a:rPr lang="ar-SA" sz="1600" b="1" dirty="0">
                <a:solidFill>
                  <a:srgbClr val="003300"/>
                </a:solidFill>
                <a:latin typeface="Arial" pitchFamily="34" charset="0"/>
                <a:cs typeface="Arial" pitchFamily="34" charset="0"/>
              </a:rPr>
              <a:t>3- منطقة </a:t>
            </a:r>
            <a:r>
              <a:rPr lang="ar-SA" sz="1600" b="1" dirty="0" err="1">
                <a:solidFill>
                  <a:srgbClr val="003300"/>
                </a:solidFill>
                <a:latin typeface="Arial" pitchFamily="34" charset="0"/>
                <a:cs typeface="Arial" pitchFamily="34" charset="0"/>
              </a:rPr>
              <a:t>فرنانديزيا</a:t>
            </a:r>
            <a:r>
              <a:rPr lang="ar-SA" sz="1600" b="1" dirty="0">
                <a:solidFill>
                  <a:srgbClr val="003300"/>
                </a:solidFill>
                <a:latin typeface="Arial" pitchFamily="34" charset="0"/>
                <a:cs typeface="Arial" pitchFamily="34" charset="0"/>
              </a:rPr>
              <a:t> </a:t>
            </a:r>
          </a:p>
          <a:p>
            <a:pPr>
              <a:defRPr/>
            </a:pPr>
            <a:r>
              <a:rPr lang="ar-SA" sz="1600" b="1" dirty="0">
                <a:solidFill>
                  <a:srgbClr val="003300"/>
                </a:solidFill>
                <a:latin typeface="Arial" pitchFamily="34" charset="0"/>
                <a:cs typeface="Arial" pitchFamily="34" charset="0"/>
              </a:rPr>
              <a:t>4-• منطقة الجزر شبه القطبية الجنوبية</a:t>
            </a:r>
            <a:r>
              <a:rPr lang="en-US" sz="1600" b="1" dirty="0">
                <a:solidFill>
                  <a:srgbClr val="003300"/>
                </a:solidFill>
                <a:latin typeface="Arial" pitchFamily="34" charset="0"/>
                <a:cs typeface="Arial" pitchFamily="34" charset="0"/>
              </a:rPr>
              <a:t> </a:t>
            </a:r>
          </a:p>
        </p:txBody>
      </p:sp>
      <p:sp>
        <p:nvSpPr>
          <p:cNvPr id="4" name="Rounded Rectangle 10"/>
          <p:cNvSpPr/>
          <p:nvPr/>
        </p:nvSpPr>
        <p:spPr>
          <a:xfrm>
            <a:off x="6156176" y="260648"/>
            <a:ext cx="2536045" cy="91768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 مملكة القطب الجنوبي </a:t>
            </a:r>
            <a:r>
              <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Antrarctic</a:t>
            </a:r>
            <a:r>
              <a:rPr lang="ar-SA"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endParaRPr lang="en-US"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924" y="260648"/>
            <a:ext cx="5408565" cy="352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3850836"/>
            <a:ext cx="4824536" cy="2401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2448104"/>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1341438"/>
            <a:ext cx="6408738" cy="434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417942626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عنوان 1"/>
          <p:cNvSpPr>
            <a:spLocks noGrp="1"/>
          </p:cNvSpPr>
          <p:nvPr>
            <p:ph type="title"/>
          </p:nvPr>
        </p:nvSpPr>
        <p:spPr/>
        <p:txBody>
          <a:bodyPr/>
          <a:lstStyle/>
          <a:p>
            <a:pPr eaLnBrk="1" hangingPunct="1"/>
            <a:r>
              <a:rPr lang="ar-SA"/>
              <a:t>محاضرة 7</a:t>
            </a:r>
          </a:p>
        </p:txBody>
      </p:sp>
      <p:sp>
        <p:nvSpPr>
          <p:cNvPr id="22531" name="عنصر نائب للمحتوى 2"/>
          <p:cNvSpPr>
            <a:spLocks noGrp="1"/>
          </p:cNvSpPr>
          <p:nvPr>
            <p:ph idx="1"/>
          </p:nvPr>
        </p:nvSpPr>
        <p:spPr/>
        <p:txBody>
          <a:bodyPr/>
          <a:lstStyle/>
          <a:p>
            <a:pPr eaLnBrk="1" hangingPunct="1"/>
            <a:r>
              <a:rPr lang="ar-SA" dirty="0"/>
              <a:t>تابع منطقة الانتشار (الرقعة)</a:t>
            </a:r>
          </a:p>
          <a:p>
            <a:pPr eaLnBrk="1" hangingPunct="1"/>
            <a:r>
              <a:rPr lang="ar-SA" dirty="0"/>
              <a:t>مركز النشأة</a:t>
            </a:r>
          </a:p>
          <a:p>
            <a:pPr eaLnBrk="1" hangingPunct="1"/>
            <a:r>
              <a:rPr lang="ar-SA" dirty="0"/>
              <a:t> </a:t>
            </a:r>
            <a:r>
              <a:rPr lang="ar-SA" dirty="0" smtClean="0"/>
              <a:t>عناصر </a:t>
            </a:r>
            <a:r>
              <a:rPr lang="ar-SA" dirty="0"/>
              <a:t>الفلورا</a:t>
            </a:r>
          </a:p>
          <a:p>
            <a:pPr eaLnBrk="1" hangingPunct="1"/>
            <a:r>
              <a:rPr lang="ar-SA" dirty="0"/>
              <a:t>الممالك الفلورية</a:t>
            </a:r>
          </a:p>
        </p:txBody>
      </p:sp>
      <p:sp>
        <p:nvSpPr>
          <p:cNvPr id="2" name="عنصر نائب للتذييل 1"/>
          <p:cNvSpPr>
            <a:spLocks noGrp="1"/>
          </p:cNvSpPr>
          <p:nvPr>
            <p:ph type="ftr" sz="quarter" idx="11"/>
          </p:nvPr>
        </p:nvSpPr>
        <p:spPr/>
        <p:txBody>
          <a:bodyPr/>
          <a:lstStyle/>
          <a:p>
            <a:fld id="{492BA05E-D7A0-4F3D-99B7-90F02C7FBAA1}" type="slidenum">
              <a:rPr lang="ar-SA" smtClean="0"/>
              <a:t>2</a:t>
            </a:fld>
            <a:fld id="{4967A7E4-BADC-4EF0-9859-80505D38F9A6}" type="slidenum">
              <a:rPr lang="ar-SA" smtClean="0"/>
              <a:t>2</a:t>
            </a:fld>
            <a:endParaRPr lang="ar-SA"/>
          </a:p>
        </p:txBody>
      </p:sp>
    </p:spTree>
    <p:extLst>
      <p:ext uri="{BB962C8B-B14F-4D97-AF65-F5344CB8AC3E}">
        <p14:creationId xmlns:p14="http://schemas.microsoft.com/office/powerpoint/2010/main" val="2146443962"/>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عنوان 1"/>
          <p:cNvSpPr>
            <a:spLocks noGrp="1"/>
          </p:cNvSpPr>
          <p:nvPr>
            <p:ph type="title"/>
          </p:nvPr>
        </p:nvSpPr>
        <p:spPr>
          <a:xfrm>
            <a:off x="2411760" y="260648"/>
            <a:ext cx="5471517" cy="711200"/>
          </a:xfrm>
        </p:spPr>
        <p:txBody>
          <a:bodyPr>
            <a:normAutofit fontScale="90000"/>
          </a:bodyPr>
          <a:lstStyle/>
          <a:p>
            <a:r>
              <a:rPr lang="ar-SA" b="1" dirty="0">
                <a:solidFill>
                  <a:srgbClr val="990033"/>
                </a:solidFill>
                <a:latin typeface="Arabic Typesetting" pitchFamily="66" charset="-78"/>
                <a:cs typeface="Arabic Typesetting" pitchFamily="66" charset="-78"/>
              </a:rPr>
              <a:t>شكل منطقة الانتشار( شكل الرقعة )</a:t>
            </a:r>
            <a:endParaRPr lang="ar-SA" sz="3600" b="1" dirty="0">
              <a:solidFill>
                <a:srgbClr val="990033"/>
              </a:solidFill>
            </a:endParaRPr>
          </a:p>
        </p:txBody>
      </p:sp>
      <p:sp>
        <p:nvSpPr>
          <p:cNvPr id="23555" name="عنصر نائب للمحتوى 2"/>
          <p:cNvSpPr>
            <a:spLocks noGrp="1"/>
          </p:cNvSpPr>
          <p:nvPr>
            <p:ph idx="1"/>
          </p:nvPr>
        </p:nvSpPr>
        <p:spPr>
          <a:xfrm>
            <a:off x="179513" y="1196975"/>
            <a:ext cx="8424738" cy="4968875"/>
          </a:xfrm>
        </p:spPr>
        <p:txBody>
          <a:bodyPr>
            <a:normAutofit lnSpcReduction="10000"/>
          </a:bodyPr>
          <a:lstStyle/>
          <a:p>
            <a:pPr marL="0" indent="0" eaLnBrk="1" hangingPunct="1">
              <a:spcBef>
                <a:spcPct val="0"/>
              </a:spcBef>
              <a:buClrTx/>
              <a:buSzTx/>
              <a:buFontTx/>
              <a:buNone/>
            </a:pPr>
            <a:r>
              <a:rPr lang="ar-SA" sz="2600" dirty="0">
                <a:solidFill>
                  <a:srgbClr val="FF6700"/>
                </a:solidFill>
              </a:rPr>
              <a:t>يختلف شكل الرقعة  اختلافا بيناً </a:t>
            </a:r>
            <a:r>
              <a:rPr lang="ar-SA" sz="2600" dirty="0" smtClean="0">
                <a:solidFill>
                  <a:srgbClr val="FF6700"/>
                </a:solidFill>
              </a:rPr>
              <a:t>وهو </a:t>
            </a:r>
            <a:r>
              <a:rPr lang="ar-SA" sz="2600" dirty="0">
                <a:solidFill>
                  <a:srgbClr val="FF6700"/>
                </a:solidFill>
              </a:rPr>
              <a:t>نتيجة للتغيرات التي مرت بها الكرة الأرضية خلال العصور الجيولوجية المختلفة .</a:t>
            </a:r>
          </a:p>
          <a:p>
            <a:pPr marL="0" indent="0" eaLnBrk="1" hangingPunct="1">
              <a:lnSpc>
                <a:spcPct val="90000"/>
              </a:lnSpc>
              <a:buFont typeface="Wingdings 2" pitchFamily="18" charset="2"/>
              <a:buNone/>
            </a:pPr>
            <a:r>
              <a:rPr lang="ar-SA" b="1" dirty="0">
                <a:solidFill>
                  <a:srgbClr val="154BB7"/>
                </a:solidFill>
                <a:latin typeface="Arial" pitchFamily="34" charset="0"/>
                <a:cs typeface="Arial" pitchFamily="34" charset="0"/>
              </a:rPr>
              <a:t>النظريات التي تفسر نشوء الرقعة :</a:t>
            </a:r>
            <a:r>
              <a:rPr lang="ar-SA" sz="2000" b="1" dirty="0">
                <a:solidFill>
                  <a:srgbClr val="336699"/>
                </a:solidFill>
                <a:latin typeface="Arial" pitchFamily="34" charset="0"/>
                <a:cs typeface="Arial" pitchFamily="34" charset="0"/>
              </a:rPr>
              <a:t> </a:t>
            </a:r>
          </a:p>
          <a:p>
            <a:pPr marL="0" indent="0" eaLnBrk="1" hangingPunct="1">
              <a:lnSpc>
                <a:spcPct val="90000"/>
              </a:lnSpc>
              <a:buFont typeface="Wingdings 2" pitchFamily="18" charset="2"/>
              <a:buNone/>
            </a:pPr>
            <a:r>
              <a:rPr lang="ar-SA" b="1" u="sng" dirty="0">
                <a:solidFill>
                  <a:srgbClr val="97354A"/>
                </a:solidFill>
                <a:latin typeface="Arial" pitchFamily="34" charset="0"/>
                <a:cs typeface="Arial" pitchFamily="34" charset="0"/>
              </a:rPr>
              <a:t>1-الانتشار بعيد المدى</a:t>
            </a:r>
            <a:r>
              <a:rPr lang="ar-SA" sz="2000" dirty="0">
                <a:solidFill>
                  <a:schemeClr val="tx1"/>
                </a:solidFill>
                <a:latin typeface="Arial" pitchFamily="34" charset="0"/>
                <a:cs typeface="Arial" pitchFamily="34" charset="0"/>
              </a:rPr>
              <a:t> فكل نوع نباتي يسلك وسائل معينة للانتشار وبالتالي توسيع الرقعة التي يعيش عليها . ومن أهم وسائل الانتشار هي الرياح , الماء , الحيوانات , الإنسان . وانتشار النوع </a:t>
            </a:r>
            <a:r>
              <a:rPr lang="ar-SA" sz="2000" dirty="0">
                <a:solidFill>
                  <a:srgbClr val="FF0000"/>
                </a:solidFill>
                <a:latin typeface="Arial" pitchFamily="34" charset="0"/>
                <a:cs typeface="Arial" pitchFamily="34" charset="0"/>
              </a:rPr>
              <a:t>يحتاج لفترة طويلة </a:t>
            </a:r>
            <a:r>
              <a:rPr lang="ar-SA" sz="2000" dirty="0">
                <a:solidFill>
                  <a:schemeClr val="tx1"/>
                </a:solidFill>
                <a:latin typeface="Arial" pitchFamily="34" charset="0"/>
                <a:cs typeface="Arial" pitchFamily="34" charset="0"/>
              </a:rPr>
              <a:t>ليصل لمناطق جديدة </a:t>
            </a:r>
            <a:r>
              <a:rPr lang="ar-SA" sz="2000" u="sng" dirty="0">
                <a:solidFill>
                  <a:schemeClr val="tx1"/>
                </a:solidFill>
                <a:latin typeface="Arial" pitchFamily="34" charset="0"/>
                <a:cs typeface="Arial" pitchFamily="34" charset="0"/>
              </a:rPr>
              <a:t>خاصة الانواع الكونية </a:t>
            </a:r>
            <a:r>
              <a:rPr lang="ar-SA" sz="2000" dirty="0">
                <a:solidFill>
                  <a:schemeClr val="tx1"/>
                </a:solidFill>
                <a:latin typeface="Arial" pitchFamily="34" charset="0"/>
                <a:cs typeface="Arial" pitchFamily="34" charset="0"/>
              </a:rPr>
              <a:t>الموجودة في جميع </a:t>
            </a:r>
            <a:r>
              <a:rPr lang="ar-SA" sz="2000" dirty="0" smtClean="0">
                <a:solidFill>
                  <a:schemeClr val="tx1"/>
                </a:solidFill>
                <a:latin typeface="Arial" pitchFamily="34" charset="0"/>
                <a:cs typeface="Arial" pitchFamily="34" charset="0"/>
              </a:rPr>
              <a:t>القارات. </a:t>
            </a:r>
            <a:endParaRPr lang="ar-SA" sz="2000" dirty="0">
              <a:solidFill>
                <a:schemeClr val="tx1"/>
              </a:solidFill>
              <a:latin typeface="Arial" pitchFamily="34" charset="0"/>
              <a:cs typeface="Arial" pitchFamily="34" charset="0"/>
            </a:endParaRPr>
          </a:p>
          <a:p>
            <a:pPr marL="0" indent="0" eaLnBrk="1" hangingPunct="1">
              <a:lnSpc>
                <a:spcPct val="90000"/>
              </a:lnSpc>
              <a:buFont typeface="Wingdings 2" pitchFamily="18" charset="2"/>
              <a:buNone/>
            </a:pPr>
            <a:r>
              <a:rPr lang="ar-SA" b="1" u="sng" dirty="0">
                <a:solidFill>
                  <a:srgbClr val="97354A"/>
                </a:solidFill>
                <a:latin typeface="Arial" pitchFamily="34" charset="0"/>
                <a:cs typeface="Arial" pitchFamily="34" charset="0"/>
              </a:rPr>
              <a:t>2. نظرية الجسور</a:t>
            </a:r>
            <a:r>
              <a:rPr lang="ar-SA" b="1" dirty="0">
                <a:solidFill>
                  <a:srgbClr val="97354A"/>
                </a:solidFill>
                <a:latin typeface="Arial" pitchFamily="34" charset="0"/>
                <a:cs typeface="Arial" pitchFamily="34" charset="0"/>
              </a:rPr>
              <a:t> </a:t>
            </a:r>
            <a:r>
              <a:rPr lang="ar-SA" sz="2000" dirty="0">
                <a:solidFill>
                  <a:schemeClr val="tx1"/>
                </a:solidFill>
                <a:latin typeface="Arial" pitchFamily="34" charset="0"/>
                <a:cs typeface="Arial" pitchFamily="34" charset="0"/>
              </a:rPr>
              <a:t>حسب هذه النظرية فإن منطقة التوزيع الجغرافي كانت متصلة عن طريق جسور بين القارات ولأسباب مختلفة انقطعت هذه الجسور مما أدى لتقطع الرقعة .ومنه يمكن تفسير سبب تشابه فلورا استراليا بجنوب افريقيا و افريقيا و الهند.</a:t>
            </a:r>
          </a:p>
          <a:p>
            <a:pPr marL="0" indent="0" eaLnBrk="1" hangingPunct="1">
              <a:lnSpc>
                <a:spcPct val="90000"/>
              </a:lnSpc>
              <a:buFont typeface="Wingdings 2" pitchFamily="18" charset="2"/>
              <a:buNone/>
            </a:pPr>
            <a:r>
              <a:rPr lang="ar-SA" b="1" u="sng" dirty="0">
                <a:solidFill>
                  <a:srgbClr val="97354A"/>
                </a:solidFill>
                <a:latin typeface="Arial" pitchFamily="34" charset="0"/>
                <a:cs typeface="Arial" pitchFamily="34" charset="0"/>
              </a:rPr>
              <a:t>3. نظرية انزياح القارات.</a:t>
            </a:r>
            <a:r>
              <a:rPr lang="ar-SA" sz="2000" dirty="0">
                <a:solidFill>
                  <a:srgbClr val="FF89FF"/>
                </a:solidFill>
                <a:latin typeface="Arial" pitchFamily="34" charset="0"/>
                <a:cs typeface="Arial" pitchFamily="34" charset="0"/>
              </a:rPr>
              <a:t> </a:t>
            </a:r>
            <a:r>
              <a:rPr lang="ar-SA" sz="2000" dirty="0">
                <a:solidFill>
                  <a:schemeClr val="tx1"/>
                </a:solidFill>
                <a:latin typeface="Arial" pitchFamily="34" charset="0"/>
                <a:cs typeface="Arial" pitchFamily="34" charset="0"/>
              </a:rPr>
              <a:t>حسب هذه النظرية التي تقول أن القارات كانت تشكل في العصر القديم قارة واحدة تسمى </a:t>
            </a:r>
            <a:r>
              <a:rPr lang="ar-SA" sz="2000" b="1" dirty="0" err="1">
                <a:solidFill>
                  <a:srgbClr val="FF0000"/>
                </a:solidFill>
                <a:latin typeface="Arial" pitchFamily="34" charset="0"/>
                <a:cs typeface="Arial" pitchFamily="34" charset="0"/>
              </a:rPr>
              <a:t>بانجاي</a:t>
            </a:r>
            <a:r>
              <a:rPr lang="ar-SA" sz="2000" b="1" dirty="0">
                <a:solidFill>
                  <a:srgbClr val="FF0000"/>
                </a:solidFill>
                <a:latin typeface="Arial" pitchFamily="34" charset="0"/>
                <a:cs typeface="Arial" pitchFamily="34" charset="0"/>
              </a:rPr>
              <a:t> </a:t>
            </a:r>
            <a:r>
              <a:rPr lang="en-US" sz="2000" b="1" dirty="0" err="1">
                <a:solidFill>
                  <a:srgbClr val="FF0000"/>
                </a:solidFill>
                <a:latin typeface="Arial" pitchFamily="34" charset="0"/>
                <a:cs typeface="Arial" pitchFamily="34" charset="0"/>
              </a:rPr>
              <a:t>pangeae</a:t>
            </a:r>
            <a:r>
              <a:rPr lang="ar-SA" sz="2000" b="1" dirty="0">
                <a:solidFill>
                  <a:srgbClr val="FF0000"/>
                </a:solidFill>
                <a:latin typeface="Arial" pitchFamily="34" charset="0"/>
                <a:cs typeface="Arial" pitchFamily="34" charset="0"/>
              </a:rPr>
              <a:t> </a:t>
            </a:r>
            <a:r>
              <a:rPr lang="ar-SA" sz="2000" dirty="0">
                <a:solidFill>
                  <a:schemeClr val="tx1"/>
                </a:solidFill>
                <a:latin typeface="Arial" pitchFamily="34" charset="0"/>
                <a:cs typeface="Arial" pitchFamily="34" charset="0"/>
              </a:rPr>
              <a:t>، وهذه القارة محاطة من جميع الجهات بمحيط واحد كبير.</a:t>
            </a:r>
            <a:r>
              <a:rPr lang="ar-SA" sz="1800" dirty="0">
                <a:solidFill>
                  <a:schemeClr val="tx1"/>
                </a:solidFill>
                <a:latin typeface="Arial" pitchFamily="34" charset="0"/>
                <a:cs typeface="Arial" pitchFamily="34" charset="0"/>
              </a:rPr>
              <a:t/>
            </a:r>
            <a:br>
              <a:rPr lang="ar-SA" sz="1800" dirty="0">
                <a:solidFill>
                  <a:schemeClr val="tx1"/>
                </a:solidFill>
                <a:latin typeface="Arial" pitchFamily="34" charset="0"/>
                <a:cs typeface="Arial" pitchFamily="34" charset="0"/>
              </a:rPr>
            </a:br>
            <a:r>
              <a:rPr lang="ar-SA" sz="1800" dirty="0">
                <a:solidFill>
                  <a:schemeClr val="tx1"/>
                </a:solidFill>
                <a:latin typeface="Arial" pitchFamily="34" charset="0"/>
                <a:cs typeface="Arial" pitchFamily="34" charset="0"/>
              </a:rPr>
              <a:t> </a:t>
            </a:r>
            <a:r>
              <a:rPr lang="ar-SA" sz="1800" b="1" dirty="0">
                <a:solidFill>
                  <a:schemeClr val="tx1"/>
                </a:solidFill>
                <a:latin typeface="Arial" pitchFamily="34" charset="0"/>
                <a:cs typeface="Arial" pitchFamily="34" charset="0"/>
              </a:rPr>
              <a:t>ثم بدأ انزياح القارات نتيجة تصدع </a:t>
            </a:r>
            <a:r>
              <a:rPr lang="ar-SA" sz="1800" b="1" dirty="0" err="1">
                <a:solidFill>
                  <a:schemeClr val="tx1"/>
                </a:solidFill>
                <a:latin typeface="Arial" pitchFamily="34" charset="0"/>
                <a:cs typeface="Arial" pitchFamily="34" charset="0"/>
              </a:rPr>
              <a:t>البانجاي</a:t>
            </a:r>
            <a:r>
              <a:rPr lang="ar-SA" sz="1800" b="1" dirty="0">
                <a:solidFill>
                  <a:schemeClr val="tx1"/>
                </a:solidFill>
                <a:latin typeface="Arial" pitchFamily="34" charset="0"/>
                <a:cs typeface="Arial" pitchFamily="34" charset="0"/>
              </a:rPr>
              <a:t> في خطين طوليين ، الأول بين أوروبا وإفريقيا من جهة وبين الأمريكيتين من جهة أخرى والثاني بين أفريقيا والهند</a:t>
            </a:r>
            <a:r>
              <a:rPr lang="ar-SA" b="1" dirty="0">
                <a:solidFill>
                  <a:srgbClr val="97354A"/>
                </a:solidFill>
                <a:latin typeface="Arial" pitchFamily="34" charset="0"/>
                <a:cs typeface="Arial" pitchFamily="34" charset="0"/>
              </a:rPr>
              <a:t>. </a:t>
            </a: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2696350811"/>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صورة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7363" y="1638300"/>
            <a:ext cx="4103687" cy="477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411163"/>
            <a:ext cx="8208963" cy="611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3868857290"/>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عنوان 1"/>
          <p:cNvSpPr>
            <a:spLocks noGrp="1"/>
          </p:cNvSpPr>
          <p:nvPr>
            <p:ph type="title"/>
          </p:nvPr>
        </p:nvSpPr>
        <p:spPr>
          <a:xfrm>
            <a:off x="683568" y="27856"/>
            <a:ext cx="7772400" cy="1100138"/>
          </a:xfrm>
        </p:spPr>
        <p:txBody>
          <a:bodyPr/>
          <a:lstStyle/>
          <a:p>
            <a:pPr algn="ctr" eaLnBrk="1" hangingPunct="1"/>
            <a:r>
              <a:rPr lang="ar-SA" sz="4400" b="1" i="1" dirty="0">
                <a:solidFill>
                  <a:srgbClr val="154BB7"/>
                </a:solidFill>
                <a:latin typeface="Arial" pitchFamily="34" charset="0"/>
                <a:cs typeface="Arial" pitchFamily="34" charset="0"/>
              </a:rPr>
              <a:t>مركز النشأة</a:t>
            </a:r>
          </a:p>
        </p:txBody>
      </p:sp>
      <p:sp>
        <p:nvSpPr>
          <p:cNvPr id="25603" name="عنصر نائب للمحتوى 2"/>
          <p:cNvSpPr>
            <a:spLocks noGrp="1"/>
          </p:cNvSpPr>
          <p:nvPr>
            <p:ph idx="1"/>
          </p:nvPr>
        </p:nvSpPr>
        <p:spPr>
          <a:xfrm>
            <a:off x="395536" y="1196752"/>
            <a:ext cx="8318252" cy="4968875"/>
          </a:xfrm>
        </p:spPr>
        <p:txBody>
          <a:bodyPr>
            <a:normAutofit fontScale="70000" lnSpcReduction="20000"/>
          </a:bodyPr>
          <a:lstStyle/>
          <a:p>
            <a:pPr marL="0" indent="0" eaLnBrk="1" hangingPunct="1">
              <a:buFont typeface="Wingdings 2" pitchFamily="18" charset="2"/>
              <a:buNone/>
            </a:pPr>
            <a:r>
              <a:rPr lang="ar-SA" b="1" dirty="0">
                <a:solidFill>
                  <a:srgbClr val="FF0000"/>
                </a:solidFill>
                <a:latin typeface="Arial" pitchFamily="34" charset="0"/>
                <a:cs typeface="Arial" pitchFamily="34" charset="0"/>
              </a:rPr>
              <a:t>تقوم دراسة رقعة </a:t>
            </a:r>
            <a:r>
              <a:rPr lang="ar-SA" b="1" dirty="0">
                <a:solidFill>
                  <a:schemeClr val="tx1"/>
                </a:solidFill>
                <a:latin typeface="Arial" pitchFamily="34" charset="0"/>
                <a:cs typeface="Arial" pitchFamily="34" charset="0"/>
              </a:rPr>
              <a:t>الأنواع أو الأجناس أو الوحدات التصنيفية الأكبر إلى تحديد مركز الرقعة والذي يرتبط بمكان النشوء </a:t>
            </a:r>
            <a:r>
              <a:rPr lang="en-US" b="1" dirty="0">
                <a:solidFill>
                  <a:schemeClr val="tx1"/>
                </a:solidFill>
                <a:latin typeface="Arial" pitchFamily="34" charset="0"/>
                <a:cs typeface="Arial" pitchFamily="34" charset="0"/>
              </a:rPr>
              <a:t>Birth place</a:t>
            </a:r>
            <a:r>
              <a:rPr lang="ar-SA" b="1" dirty="0">
                <a:solidFill>
                  <a:schemeClr val="tx1"/>
                </a:solidFill>
                <a:latin typeface="Arial" pitchFamily="34" charset="0"/>
                <a:cs typeface="Arial" pitchFamily="34" charset="0"/>
              </a:rPr>
              <a:t> ,وتتضمن هذا المفهوم افتراضين:</a:t>
            </a:r>
          </a:p>
          <a:p>
            <a:pPr marL="0" indent="0" eaLnBrk="1" hangingPunct="1">
              <a:buFont typeface="Wingdings 2" pitchFamily="18" charset="2"/>
              <a:buNone/>
            </a:pPr>
            <a:r>
              <a:rPr lang="ar-SA" b="1" dirty="0">
                <a:solidFill>
                  <a:schemeClr val="tx1"/>
                </a:solidFill>
                <a:latin typeface="Arial" pitchFamily="34" charset="0"/>
                <a:cs typeface="Arial" pitchFamily="34" charset="0"/>
              </a:rPr>
              <a:t>      </a:t>
            </a:r>
            <a:r>
              <a:rPr lang="ar-SA" b="1" dirty="0">
                <a:solidFill>
                  <a:srgbClr val="154BB7"/>
                </a:solidFill>
                <a:latin typeface="Arial" pitchFamily="34" charset="0"/>
                <a:cs typeface="Arial" pitchFamily="34" charset="0"/>
              </a:rPr>
              <a:t>1. أن للجنس نقطة منشأ جغرافية.</a:t>
            </a:r>
          </a:p>
          <a:p>
            <a:pPr marL="0" indent="0" eaLnBrk="1" hangingPunct="1">
              <a:buFont typeface="Wingdings 2" pitchFamily="18" charset="2"/>
              <a:buNone/>
            </a:pPr>
            <a:r>
              <a:rPr lang="ar-SA" b="1" dirty="0">
                <a:solidFill>
                  <a:srgbClr val="154BB7"/>
                </a:solidFill>
                <a:latin typeface="Arial" pitchFamily="34" charset="0"/>
                <a:cs typeface="Arial" pitchFamily="34" charset="0"/>
              </a:rPr>
              <a:t>      2. أن الجنس انتشر من هذا المنشأ.</a:t>
            </a:r>
          </a:p>
          <a:p>
            <a:pPr marL="0" indent="0" eaLnBrk="1" hangingPunct="1">
              <a:buFont typeface="Wingdings 2" pitchFamily="18" charset="2"/>
              <a:buNone/>
            </a:pPr>
            <a:r>
              <a:rPr lang="ar-SA" b="1" dirty="0">
                <a:solidFill>
                  <a:srgbClr val="00B050"/>
                </a:solidFill>
                <a:latin typeface="Arial" pitchFamily="34" charset="0"/>
                <a:cs typeface="Arial" pitchFamily="34" charset="0"/>
              </a:rPr>
              <a:t>وبذلك يوجد نوعان من المركز هما: </a:t>
            </a:r>
          </a:p>
          <a:p>
            <a:pPr marL="0" indent="0" eaLnBrk="1" hangingPunct="1"/>
            <a:r>
              <a:rPr lang="ar-SA" sz="3400" b="1" u="sng" dirty="0">
                <a:solidFill>
                  <a:srgbClr val="800000"/>
                </a:solidFill>
                <a:latin typeface="Arial" pitchFamily="34" charset="0"/>
                <a:cs typeface="Arial" pitchFamily="34" charset="0"/>
              </a:rPr>
              <a:t>مركز النشأة</a:t>
            </a:r>
            <a:r>
              <a:rPr lang="ar-SA" sz="3400" b="1" dirty="0">
                <a:solidFill>
                  <a:schemeClr val="tx1"/>
                </a:solidFill>
                <a:latin typeface="Arial" pitchFamily="34" charset="0"/>
                <a:cs typeface="Arial" pitchFamily="34" charset="0"/>
              </a:rPr>
              <a:t> </a:t>
            </a:r>
            <a:endParaRPr lang="ar-SA" sz="3400" b="1" u="sng" dirty="0">
              <a:solidFill>
                <a:srgbClr val="800000"/>
              </a:solidFill>
              <a:latin typeface="Arial" pitchFamily="34" charset="0"/>
              <a:cs typeface="Arial" pitchFamily="34" charset="0"/>
            </a:endParaRPr>
          </a:p>
          <a:p>
            <a:pPr marL="0" indent="0" eaLnBrk="1" hangingPunct="1"/>
            <a:r>
              <a:rPr lang="ar-SA" sz="3400" b="1" u="sng" dirty="0">
                <a:solidFill>
                  <a:srgbClr val="800000"/>
                </a:solidFill>
                <a:latin typeface="Arial" pitchFamily="34" charset="0"/>
                <a:cs typeface="Arial" pitchFamily="34" charset="0"/>
              </a:rPr>
              <a:t> مركز الانتشار</a:t>
            </a:r>
            <a:r>
              <a:rPr lang="ar-SA" sz="3400" b="1" dirty="0">
                <a:solidFill>
                  <a:schemeClr val="tx1"/>
                </a:solidFill>
                <a:latin typeface="Arial" pitchFamily="34" charset="0"/>
                <a:cs typeface="Arial" pitchFamily="34" charset="0"/>
              </a:rPr>
              <a:t>  </a:t>
            </a:r>
          </a:p>
          <a:p>
            <a:r>
              <a:rPr lang="ar-SA" b="1" dirty="0" smtClean="0">
                <a:solidFill>
                  <a:srgbClr val="660066"/>
                </a:solidFill>
                <a:latin typeface="Arial" pitchFamily="34" charset="0"/>
                <a:cs typeface="Arial" pitchFamily="34" charset="0"/>
              </a:rPr>
              <a:t>يضاف </a:t>
            </a:r>
            <a:r>
              <a:rPr lang="ar-SA" b="1" dirty="0">
                <a:solidFill>
                  <a:srgbClr val="660066"/>
                </a:solidFill>
                <a:latin typeface="Arial" pitchFamily="34" charset="0"/>
                <a:cs typeface="Arial" pitchFamily="34" charset="0"/>
              </a:rPr>
              <a:t>إليهما </a:t>
            </a:r>
            <a:r>
              <a:rPr lang="ar-SA" b="1" u="sng" dirty="0">
                <a:solidFill>
                  <a:srgbClr val="660066"/>
                </a:solidFill>
                <a:latin typeface="Arial" pitchFamily="34" charset="0"/>
                <a:cs typeface="Arial" pitchFamily="34" charset="0"/>
              </a:rPr>
              <a:t>مركز التنوع</a:t>
            </a:r>
            <a:r>
              <a:rPr lang="ar-SA" b="1" dirty="0">
                <a:solidFill>
                  <a:schemeClr val="tx1"/>
                </a:solidFill>
                <a:latin typeface="Arial" pitchFamily="34" charset="0"/>
                <a:cs typeface="Arial" pitchFamily="34" charset="0"/>
              </a:rPr>
              <a:t> الذي يعني الرقعة التي يكون فيها</a:t>
            </a:r>
            <a:r>
              <a:rPr lang="ar-SA" b="1" dirty="0">
                <a:solidFill>
                  <a:srgbClr val="FF0000"/>
                </a:solidFill>
                <a:latin typeface="Arial" pitchFamily="34" charset="0"/>
                <a:cs typeface="Arial" pitchFamily="34" charset="0"/>
              </a:rPr>
              <a:t> أعداد الجنس </a:t>
            </a:r>
            <a:r>
              <a:rPr lang="ar-SA" b="1" dirty="0" smtClean="0">
                <a:solidFill>
                  <a:srgbClr val="FF0000"/>
                </a:solidFill>
                <a:latin typeface="Arial" pitchFamily="34" charset="0"/>
                <a:cs typeface="Arial" pitchFamily="34" charset="0"/>
              </a:rPr>
              <a:t>كبيرا</a:t>
            </a:r>
            <a:r>
              <a:rPr lang="ar-SA" b="1" dirty="0" smtClean="0">
                <a:solidFill>
                  <a:schemeClr val="tx1"/>
                </a:solidFill>
                <a:latin typeface="Arial" pitchFamily="34" charset="0"/>
                <a:cs typeface="Arial" pitchFamily="34" charset="0"/>
              </a:rPr>
              <a:t>. </a:t>
            </a:r>
          </a:p>
          <a:p>
            <a:r>
              <a:rPr lang="ar-SA" b="1" dirty="0" smtClean="0">
                <a:solidFill>
                  <a:schemeClr val="tx1"/>
                </a:solidFill>
                <a:latin typeface="Arial" pitchFamily="34" charset="0"/>
                <a:cs typeface="Arial" pitchFamily="34" charset="0"/>
              </a:rPr>
              <a:t>إضافة </a:t>
            </a:r>
            <a:r>
              <a:rPr lang="ar-SA" b="1" dirty="0" smtClean="0">
                <a:latin typeface="Arial" pitchFamily="34" charset="0"/>
              </a:rPr>
              <a:t>إلى نوع </a:t>
            </a:r>
            <a:r>
              <a:rPr lang="ar-SA" b="1" dirty="0">
                <a:latin typeface="Arial" pitchFamily="34" charset="0"/>
              </a:rPr>
              <a:t>رابع هو </a:t>
            </a:r>
            <a:r>
              <a:rPr lang="ar-SA" b="1" u="sng" dirty="0">
                <a:solidFill>
                  <a:srgbClr val="660066"/>
                </a:solidFill>
                <a:latin typeface="Arial" pitchFamily="34" charset="0"/>
              </a:rPr>
              <a:t>مركز التردد</a:t>
            </a:r>
            <a:r>
              <a:rPr lang="ar-SA" b="1" dirty="0">
                <a:latin typeface="Arial" pitchFamily="34" charset="0"/>
              </a:rPr>
              <a:t> ويشير إلى الرقعة التي يكون </a:t>
            </a:r>
            <a:r>
              <a:rPr lang="ar-SA" b="1" dirty="0">
                <a:solidFill>
                  <a:srgbClr val="FF0000"/>
                </a:solidFill>
                <a:latin typeface="Arial" pitchFamily="34" charset="0"/>
              </a:rPr>
              <a:t>عدد أفراد النوع كبيرا.</a:t>
            </a:r>
          </a:p>
          <a:p>
            <a:pPr marL="0" indent="0" eaLnBrk="1" hangingPunct="1">
              <a:buFont typeface="Wingdings 2" pitchFamily="18" charset="2"/>
              <a:buNone/>
            </a:pPr>
            <a:endParaRPr lang="ar-SA" b="1" dirty="0">
              <a:solidFill>
                <a:schemeClr val="tx1"/>
              </a:solidFill>
              <a:latin typeface="Arial" pitchFamily="34" charset="0"/>
              <a:cs typeface="Arial" pitchFamily="34" charset="0"/>
            </a:endParaRPr>
          </a:p>
          <a:p>
            <a:pPr marL="0" indent="0" eaLnBrk="1" hangingPunct="1">
              <a:buFont typeface="Wingdings 2" pitchFamily="18" charset="2"/>
              <a:buNone/>
            </a:pPr>
            <a:r>
              <a:rPr lang="ar-SA" b="1" dirty="0">
                <a:solidFill>
                  <a:schemeClr val="tx1"/>
                </a:solidFill>
                <a:latin typeface="Arial" pitchFamily="34" charset="0"/>
                <a:cs typeface="Arial" pitchFamily="34" charset="0"/>
              </a:rPr>
              <a:t> </a:t>
            </a: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707541390"/>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عنصر نائب للمحتوى 2"/>
          <p:cNvSpPr>
            <a:spLocks noGrp="1"/>
          </p:cNvSpPr>
          <p:nvPr>
            <p:ph idx="1"/>
          </p:nvPr>
        </p:nvSpPr>
        <p:spPr>
          <a:xfrm>
            <a:off x="468313" y="908050"/>
            <a:ext cx="8059737" cy="5329238"/>
          </a:xfrm>
        </p:spPr>
        <p:txBody>
          <a:bodyPr/>
          <a:lstStyle/>
          <a:p>
            <a:pPr marL="68263" indent="0" eaLnBrk="1" hangingPunct="1">
              <a:buFont typeface="Wingdings 2" pitchFamily="18" charset="2"/>
              <a:buNone/>
            </a:pPr>
            <a:r>
              <a:rPr lang="ar-SA" sz="2800" dirty="0">
                <a:solidFill>
                  <a:srgbClr val="002060"/>
                </a:solidFill>
                <a:latin typeface="Arial" pitchFamily="34" charset="0"/>
                <a:cs typeface="Arial" pitchFamily="34" charset="0"/>
              </a:rPr>
              <a:t>ويمكن لمركز النشأة و مركز الانتشار أن يتطابقا كون النوع قد ظهر منذ فترة زمنية غير بعيدة في نقطة معينة ومنها بدا الانتشار في جميع الاتجاهات ابتداء من النقطة.</a:t>
            </a:r>
          </a:p>
          <a:p>
            <a:pPr marL="68263" indent="0" eaLnBrk="1" hangingPunct="1">
              <a:buFont typeface="Wingdings 2" pitchFamily="18" charset="2"/>
              <a:buNone/>
            </a:pPr>
            <a:r>
              <a:rPr lang="ar-SA" sz="2800" b="1" dirty="0">
                <a:solidFill>
                  <a:schemeClr val="tx1"/>
                </a:solidFill>
                <a:latin typeface="Arial" pitchFamily="34" charset="0"/>
                <a:cs typeface="Arial" pitchFamily="34" charset="0"/>
              </a:rPr>
              <a:t>الانواع القديمة تعرضت لتغيرات عديدة  حيث يكون مركز النشأة في الوقت الحالي خارج حدود الرقعة الحالية  ويحدد عن طريق الحفريات </a:t>
            </a:r>
          </a:p>
          <a:p>
            <a:pPr marL="68263" indent="0" eaLnBrk="1" hangingPunct="1">
              <a:buFont typeface="Wingdings 2" pitchFamily="18" charset="2"/>
              <a:buNone/>
            </a:pPr>
            <a:r>
              <a:rPr lang="ar-SA" sz="2800" dirty="0">
                <a:solidFill>
                  <a:srgbClr val="97354A"/>
                </a:solidFill>
                <a:latin typeface="Arial" pitchFamily="34" charset="0"/>
                <a:cs typeface="Arial" pitchFamily="34" charset="0"/>
              </a:rPr>
              <a:t>مثلا لمعرفة نشأة جنس ما , نلجأ لتحديد أنواعه في رقعة انتشاره </a:t>
            </a:r>
            <a:r>
              <a:rPr lang="ar-SA" sz="2800" b="1" dirty="0">
                <a:solidFill>
                  <a:srgbClr val="97354A"/>
                </a:solidFill>
                <a:latin typeface="Arial" pitchFamily="34" charset="0"/>
                <a:cs typeface="Arial" pitchFamily="34" charset="0"/>
              </a:rPr>
              <a:t>فالمكان الذي يوجد فيه عدد اكبر من الأنواع التابعة له يعتبر هو مركز نشأة هذا الجنس</a:t>
            </a:r>
            <a:r>
              <a:rPr lang="ar-SA" sz="2800" b="1" dirty="0">
                <a:solidFill>
                  <a:schemeClr val="tx1"/>
                </a:solidFill>
                <a:latin typeface="Arial" pitchFamily="34" charset="0"/>
                <a:cs typeface="Arial" pitchFamily="34" charset="0"/>
              </a:rPr>
              <a:t> .</a:t>
            </a:r>
          </a:p>
          <a:p>
            <a:pPr marL="68263" indent="0" eaLnBrk="1" hangingPunct="1">
              <a:buFont typeface="Wingdings 2" pitchFamily="18" charset="2"/>
              <a:buNone/>
            </a:pPr>
            <a:r>
              <a:rPr lang="ar-SA" sz="2800" dirty="0">
                <a:solidFill>
                  <a:schemeClr val="tx1"/>
                </a:solidFill>
                <a:latin typeface="Arial" pitchFamily="34" charset="0"/>
                <a:cs typeface="Arial" pitchFamily="34" charset="0"/>
              </a:rPr>
              <a:t>مثال ذلك جنس</a:t>
            </a:r>
            <a:r>
              <a:rPr lang="en-US" sz="2800" i="1" dirty="0">
                <a:solidFill>
                  <a:schemeClr val="tx1"/>
                </a:solidFill>
                <a:latin typeface="Arial" pitchFamily="34" charset="0"/>
                <a:cs typeface="Arial" pitchFamily="34" charset="0"/>
              </a:rPr>
              <a:t>Paris</a:t>
            </a:r>
            <a:r>
              <a:rPr lang="en-US" sz="2800" dirty="0">
                <a:solidFill>
                  <a:schemeClr val="tx1"/>
                </a:solidFill>
                <a:latin typeface="Arial" pitchFamily="34" charset="0"/>
                <a:cs typeface="Arial" pitchFamily="34" charset="0"/>
              </a:rPr>
              <a:t> </a:t>
            </a:r>
            <a:r>
              <a:rPr lang="ar-SA" sz="2800" dirty="0">
                <a:solidFill>
                  <a:schemeClr val="tx1"/>
                </a:solidFill>
                <a:latin typeface="Arial" pitchFamily="34" charset="0"/>
                <a:cs typeface="Arial" pitchFamily="34" charset="0"/>
              </a:rPr>
              <a:t>  نجد أغلب أنواعه منتشرة في الصين , بينما لا يوجد في أوروبا إلا نوع واحد فقط لذا في الأغلب يكون مركز نشأة هذا النوع هو</a:t>
            </a:r>
            <a:r>
              <a:rPr lang="ar-SA" sz="2800" dirty="0">
                <a:solidFill>
                  <a:srgbClr val="002060"/>
                </a:solidFill>
                <a:latin typeface="Arial" pitchFamily="34" charset="0"/>
                <a:cs typeface="Arial" pitchFamily="34" charset="0"/>
              </a:rPr>
              <a:t> الصين.</a:t>
            </a:r>
            <a:endParaRPr lang="ar-SA" sz="2000" dirty="0">
              <a:solidFill>
                <a:srgbClr val="002060"/>
              </a:solidFill>
              <a:latin typeface="Arial" pitchFamily="34" charset="0"/>
              <a:cs typeface="Arial" pitchFamily="34" charset="0"/>
            </a:endParaRP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2833136000"/>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عنوان 1"/>
          <p:cNvSpPr>
            <a:spLocks noGrp="1"/>
          </p:cNvSpPr>
          <p:nvPr>
            <p:ph type="title"/>
          </p:nvPr>
        </p:nvSpPr>
        <p:spPr>
          <a:xfrm>
            <a:off x="1042988" y="692150"/>
            <a:ext cx="7024687" cy="1143000"/>
          </a:xfrm>
        </p:spPr>
        <p:txBody>
          <a:bodyPr/>
          <a:lstStyle/>
          <a:p>
            <a:pPr algn="ctr" eaLnBrk="1" hangingPunct="1"/>
            <a:r>
              <a:rPr lang="ar-SA" sz="4800">
                <a:latin typeface="Arial Black" pitchFamily="34" charset="0"/>
                <a:cs typeface="Arabic Typesetting" pitchFamily="66" charset="-78"/>
              </a:rPr>
              <a:t>عناصر الفلورا</a:t>
            </a:r>
            <a:r>
              <a:rPr lang="ar-SA" sz="3600">
                <a:solidFill>
                  <a:srgbClr val="97354A"/>
                </a:solidFill>
                <a:latin typeface="Arial Black" pitchFamily="34" charset="0"/>
                <a:cs typeface="Arabic Typesetting" pitchFamily="66" charset="-78"/>
              </a:rPr>
              <a:t> </a:t>
            </a:r>
            <a:r>
              <a:rPr lang="en-US" sz="3600" b="1">
                <a:latin typeface="Arial Black" pitchFamily="34" charset="0"/>
                <a:cs typeface="Tahoma" pitchFamily="34" charset="0"/>
              </a:rPr>
              <a:t>Floristic elements</a:t>
            </a:r>
            <a:endParaRPr lang="ar-SA" sz="3600" b="1">
              <a:latin typeface="Arial Black" pitchFamily="34" charset="0"/>
            </a:endParaRPr>
          </a:p>
        </p:txBody>
      </p:sp>
      <p:sp>
        <p:nvSpPr>
          <p:cNvPr id="27651" name="عنصر نائب للمحتوى 2"/>
          <p:cNvSpPr>
            <a:spLocks noGrp="1"/>
          </p:cNvSpPr>
          <p:nvPr>
            <p:ph idx="1"/>
          </p:nvPr>
        </p:nvSpPr>
        <p:spPr>
          <a:xfrm>
            <a:off x="1042988" y="2244725"/>
            <a:ext cx="7129462" cy="3508375"/>
          </a:xfrm>
        </p:spPr>
        <p:txBody>
          <a:bodyPr/>
          <a:lstStyle/>
          <a:p>
            <a:pPr marL="68263" indent="0" eaLnBrk="1" hangingPunct="1">
              <a:buFont typeface="Wingdings 2" pitchFamily="18" charset="2"/>
              <a:buNone/>
            </a:pPr>
            <a:r>
              <a:rPr lang="ar-SA" sz="2800" dirty="0">
                <a:solidFill>
                  <a:srgbClr val="8F5201"/>
                </a:solidFill>
                <a:latin typeface="Arial" pitchFamily="34" charset="0"/>
                <a:cs typeface="Arial" pitchFamily="34" charset="0"/>
              </a:rPr>
              <a:t>تبين الدراسات أن الأنواع النباتية التي تشكل فلورا منطقة ما بأنها </a:t>
            </a:r>
            <a:r>
              <a:rPr lang="ar-SA" sz="2800" b="1" dirty="0">
                <a:solidFill>
                  <a:srgbClr val="8F5201"/>
                </a:solidFill>
                <a:latin typeface="Arial" pitchFamily="34" charset="0"/>
                <a:cs typeface="Arial" pitchFamily="34" charset="0"/>
              </a:rPr>
              <a:t>غير متجانسة</a:t>
            </a:r>
            <a:r>
              <a:rPr lang="ar-SA" sz="2800" dirty="0">
                <a:solidFill>
                  <a:srgbClr val="8F5201"/>
                </a:solidFill>
                <a:latin typeface="Arial" pitchFamily="34" charset="0"/>
                <a:cs typeface="Arial" pitchFamily="34" charset="0"/>
              </a:rPr>
              <a:t>، ولكن هذه الأنواع يمكن وضعها في مجموعات </a:t>
            </a:r>
            <a:r>
              <a:rPr lang="ar-SA" sz="2800" u="sng" dirty="0">
                <a:solidFill>
                  <a:srgbClr val="8F5201"/>
                </a:solidFill>
                <a:latin typeface="Arial" pitchFamily="34" charset="0"/>
                <a:cs typeface="Arial" pitchFamily="34" charset="0"/>
              </a:rPr>
              <a:t>بناء على صفة مشتركة بينها </a:t>
            </a:r>
            <a:r>
              <a:rPr lang="ar-SA" sz="2800" dirty="0">
                <a:solidFill>
                  <a:srgbClr val="8F5201"/>
                </a:solidFill>
                <a:latin typeface="Arial" pitchFamily="34" charset="0"/>
                <a:cs typeface="Arial" pitchFamily="34" charset="0"/>
              </a:rPr>
              <a:t>ويطلق على هذه </a:t>
            </a:r>
            <a:r>
              <a:rPr lang="ar-SA" sz="2800" dirty="0">
                <a:solidFill>
                  <a:schemeClr val="accent1"/>
                </a:solidFill>
                <a:latin typeface="Arial" pitchFamily="34" charset="0"/>
                <a:cs typeface="Arial" pitchFamily="34" charset="0"/>
              </a:rPr>
              <a:t>المجموعات اسم عناصر الفلورا. وعادة يمكن تمييز </a:t>
            </a:r>
            <a:r>
              <a:rPr lang="ar-SA" sz="2800" dirty="0" smtClean="0">
                <a:solidFill>
                  <a:schemeClr val="accent1"/>
                </a:solidFill>
                <a:latin typeface="Arial" pitchFamily="34" charset="0"/>
                <a:cs typeface="Arial" pitchFamily="34" charset="0"/>
              </a:rPr>
              <a:t>عناصر </a:t>
            </a:r>
            <a:r>
              <a:rPr lang="ar-SA" sz="2800" dirty="0">
                <a:solidFill>
                  <a:schemeClr val="accent1"/>
                </a:solidFill>
                <a:latin typeface="Arial" pitchFamily="34" charset="0"/>
                <a:cs typeface="Arial" pitchFamily="34" charset="0"/>
              </a:rPr>
              <a:t>الفلورا </a:t>
            </a:r>
            <a:r>
              <a:rPr lang="ar-SA" sz="2800" dirty="0" smtClean="0">
                <a:solidFill>
                  <a:schemeClr val="accent1"/>
                </a:solidFill>
                <a:latin typeface="Arial" pitchFamily="34" charset="0"/>
                <a:cs typeface="Arial" pitchFamily="34" charset="0"/>
              </a:rPr>
              <a:t>:</a:t>
            </a:r>
            <a:endParaRPr lang="ar-SA" sz="2800" dirty="0">
              <a:solidFill>
                <a:schemeClr val="accent1"/>
              </a:solidFill>
              <a:latin typeface="Arial" pitchFamily="34" charset="0"/>
              <a:cs typeface="Arial" pitchFamily="34" charset="0"/>
            </a:endParaRPr>
          </a:p>
        </p:txBody>
      </p:sp>
      <p:sp>
        <p:nvSpPr>
          <p:cNvPr id="13" name="Rounded Rectangle 3"/>
          <p:cNvSpPr/>
          <p:nvPr/>
        </p:nvSpPr>
        <p:spPr>
          <a:xfrm>
            <a:off x="5856556" y="4725144"/>
            <a:ext cx="2443740" cy="107389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الجغرافي</a:t>
            </a:r>
          </a:p>
          <a:p>
            <a:pPr algn="ctr" fontAlgn="auto">
              <a:spcBef>
                <a:spcPts val="0"/>
              </a:spcBef>
              <a:spcAft>
                <a:spcPts val="0"/>
              </a:spcAft>
              <a:defRPr/>
            </a:pPr>
            <a:r>
              <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geographical Element</a:t>
            </a:r>
            <a:endParaRPr lang="ar-SA" sz="1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4" name="Rounded Rectangle 9"/>
          <p:cNvSpPr/>
          <p:nvPr/>
        </p:nvSpPr>
        <p:spPr>
          <a:xfrm>
            <a:off x="3349388" y="4725144"/>
            <a:ext cx="2278446" cy="110810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الوراثي </a:t>
            </a:r>
          </a:p>
          <a:p>
            <a:pPr algn="ctr" fontAlgn="auto">
              <a:spcBef>
                <a:spcPts val="0"/>
              </a:spcBef>
              <a:spcAft>
                <a:spcPts val="0"/>
              </a:spcAft>
              <a:defRPr/>
            </a:pP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Genetic element</a:t>
            </a:r>
            <a:endPar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5" name="Rounded Rectangle 10"/>
          <p:cNvSpPr/>
          <p:nvPr/>
        </p:nvSpPr>
        <p:spPr>
          <a:xfrm>
            <a:off x="910587" y="4725144"/>
            <a:ext cx="2199679" cy="111115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التاريخي </a:t>
            </a:r>
          </a:p>
          <a:p>
            <a:pPr algn="ctr" fontAlgn="auto">
              <a:spcBef>
                <a:spcPts val="0"/>
              </a:spcBef>
              <a:spcAft>
                <a:spcPts val="0"/>
              </a:spcAft>
              <a:defRPr/>
            </a:pP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historical</a:t>
            </a: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4172729996"/>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مستطيل 11"/>
          <p:cNvSpPr>
            <a:spLocks noChangeArrowheads="1"/>
          </p:cNvSpPr>
          <p:nvPr/>
        </p:nvSpPr>
        <p:spPr bwMode="auto">
          <a:xfrm>
            <a:off x="3275092" y="588963"/>
            <a:ext cx="241284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rtl="0"/>
            <a:r>
              <a:rPr lang="ar-SA" sz="5400" b="1" dirty="0" smtClean="0">
                <a:solidFill>
                  <a:srgbClr val="FF0000"/>
                </a:solidFill>
                <a:latin typeface="Arabic Typesetting" pitchFamily="66" charset="-78"/>
                <a:cs typeface="Arabic Typesetting" pitchFamily="66" charset="-78"/>
              </a:rPr>
              <a:t>عناصر </a:t>
            </a:r>
            <a:r>
              <a:rPr lang="ar-SA" sz="5400" b="1" dirty="0">
                <a:solidFill>
                  <a:srgbClr val="FF0000"/>
                </a:solidFill>
                <a:latin typeface="Arabic Typesetting" pitchFamily="66" charset="-78"/>
                <a:cs typeface="Arabic Typesetting" pitchFamily="66" charset="-78"/>
              </a:rPr>
              <a:t>الفلورا</a:t>
            </a:r>
            <a:r>
              <a:rPr lang="ar-SA" sz="4400" b="1" dirty="0">
                <a:solidFill>
                  <a:srgbClr val="FF0000"/>
                </a:solidFill>
                <a:latin typeface="Arabic Typesetting" pitchFamily="66" charset="-78"/>
                <a:cs typeface="Arabic Typesetting" pitchFamily="66" charset="-78"/>
              </a:rPr>
              <a:t>  </a:t>
            </a:r>
            <a:endParaRPr lang="en-US" sz="4400" b="1" dirty="0">
              <a:solidFill>
                <a:srgbClr val="FF0000"/>
              </a:solidFill>
              <a:latin typeface="Arabic Typesetting" pitchFamily="66" charset="-78"/>
              <a:cs typeface="Arabic Typesetting" pitchFamily="66" charset="-78"/>
            </a:endParaRPr>
          </a:p>
        </p:txBody>
      </p:sp>
      <p:sp>
        <p:nvSpPr>
          <p:cNvPr id="13" name="Rounded Rectangle 3"/>
          <p:cNvSpPr/>
          <p:nvPr/>
        </p:nvSpPr>
        <p:spPr>
          <a:xfrm>
            <a:off x="5881387" y="1459633"/>
            <a:ext cx="2443740" cy="131341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الجغرافي</a:t>
            </a:r>
          </a:p>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geographical Element</a:t>
            </a:r>
            <a:endPar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4" name="Rounded Rectangle 9"/>
          <p:cNvSpPr/>
          <p:nvPr/>
        </p:nvSpPr>
        <p:spPr>
          <a:xfrm>
            <a:off x="3349388" y="1434229"/>
            <a:ext cx="2278446" cy="131749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الوراثي </a:t>
            </a:r>
          </a:p>
          <a:p>
            <a:pPr algn="ctr" fontAlgn="auto">
              <a:spcBef>
                <a:spcPts val="0"/>
              </a:spcBef>
              <a:spcAft>
                <a:spcPts val="0"/>
              </a:spcAft>
              <a:defRPr/>
            </a:pP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Genetic element</a:t>
            </a:r>
            <a:endPar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5" name="Rounded Rectangle 10"/>
          <p:cNvSpPr/>
          <p:nvPr/>
        </p:nvSpPr>
        <p:spPr>
          <a:xfrm>
            <a:off x="837562" y="1412875"/>
            <a:ext cx="2199679" cy="131749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العنصر التاريخي </a:t>
            </a:r>
          </a:p>
          <a:p>
            <a:pPr algn="ctr" fontAlgn="auto">
              <a:spcBef>
                <a:spcPts val="0"/>
              </a:spcBef>
              <a:spcAft>
                <a:spcPts val="0"/>
              </a:spcAft>
              <a:defRPr/>
            </a:pP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historical</a:t>
            </a:r>
            <a:r>
              <a:rPr lang="ar-SA"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p:txBody>
      </p:sp>
      <p:cxnSp>
        <p:nvCxnSpPr>
          <p:cNvPr id="16" name="Straight Arrow Connector 13"/>
          <p:cNvCxnSpPr/>
          <p:nvPr/>
        </p:nvCxnSpPr>
        <p:spPr>
          <a:xfrm>
            <a:off x="7235825" y="2781300"/>
            <a:ext cx="0" cy="6477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8679" name="Straight Arrow Connector 18"/>
          <p:cNvCxnSpPr>
            <a:cxnSpLocks noChangeShapeType="1"/>
            <a:stCxn id="14" idx="2"/>
          </p:cNvCxnSpPr>
          <p:nvPr/>
        </p:nvCxnSpPr>
        <p:spPr bwMode="auto">
          <a:xfrm>
            <a:off x="4492625" y="2781300"/>
            <a:ext cx="7938" cy="647700"/>
          </a:xfrm>
          <a:prstGeom prst="straightConnector1">
            <a:avLst/>
          </a:prstGeom>
          <a:noFill/>
          <a:ln w="25400" algn="ctr">
            <a:solidFill>
              <a:schemeClr val="accent1"/>
            </a:solidFill>
            <a:round/>
            <a:headEnd/>
            <a:tailEnd type="arrow" w="med" len="med"/>
          </a:ln>
          <a:extLst>
            <a:ext uri="{909E8E84-426E-40DD-AFC4-6F175D3DCCD1}">
              <a14:hiddenFill xmlns:a14="http://schemas.microsoft.com/office/drawing/2010/main">
                <a:noFill/>
              </a14:hiddenFill>
            </a:ext>
          </a:extLst>
        </p:spPr>
      </p:cxnSp>
      <p:cxnSp>
        <p:nvCxnSpPr>
          <p:cNvPr id="18" name="Straight Arrow Connector 19"/>
          <p:cNvCxnSpPr/>
          <p:nvPr/>
        </p:nvCxnSpPr>
        <p:spPr>
          <a:xfrm flipH="1">
            <a:off x="1979613" y="2708275"/>
            <a:ext cx="0" cy="6985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9" name="Round Diagonal Corner Rectangle 11"/>
          <p:cNvSpPr/>
          <p:nvPr/>
        </p:nvSpPr>
        <p:spPr>
          <a:xfrm>
            <a:off x="6011863" y="3429000"/>
            <a:ext cx="2520950" cy="2700338"/>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SA" sz="1600" b="1" dirty="0">
                <a:solidFill>
                  <a:srgbClr val="00B050"/>
                </a:solidFill>
                <a:latin typeface="Arial" pitchFamily="34" charset="0"/>
                <a:cs typeface="Arial" pitchFamily="34" charset="0"/>
              </a:rPr>
              <a:t>وهي مجموعة الأنواع النباتية التي تتطابق كثيرا أو قليلا في  مناطق انتشارها الحالية </a:t>
            </a:r>
            <a:r>
              <a:rPr lang="ar-SA" sz="1600" b="1" dirty="0">
                <a:solidFill>
                  <a:schemeClr val="tx1"/>
                </a:solidFill>
                <a:latin typeface="Arial" pitchFamily="34" charset="0"/>
                <a:cs typeface="Arial" pitchFamily="34" charset="0"/>
              </a:rPr>
              <a:t>مثل عنصر حوض البحر الأبيض المتوسط ويضم جميع الأنواع النباتية المنتشرة في المناطق المحيطة بالبحر المتوسط.</a:t>
            </a:r>
            <a:endParaRPr lang="en-US" sz="1600" b="1" dirty="0">
              <a:solidFill>
                <a:schemeClr val="tx1"/>
              </a:solidFill>
              <a:latin typeface="Arial" pitchFamily="34" charset="0"/>
              <a:cs typeface="Arial" pitchFamily="34" charset="0"/>
            </a:endParaRPr>
          </a:p>
          <a:p>
            <a:pPr algn="ctr">
              <a:defRPr/>
            </a:pPr>
            <a:endParaRPr lang="en-US" sz="1600" b="1" dirty="0">
              <a:solidFill>
                <a:schemeClr val="tx1"/>
              </a:solidFill>
              <a:latin typeface="Arial" pitchFamily="34" charset="0"/>
              <a:cs typeface="Arial" pitchFamily="34" charset="0"/>
            </a:endParaRPr>
          </a:p>
        </p:txBody>
      </p:sp>
      <p:sp>
        <p:nvSpPr>
          <p:cNvPr id="20" name="Round Diagonal Corner Rectangle 14"/>
          <p:cNvSpPr/>
          <p:nvPr/>
        </p:nvSpPr>
        <p:spPr>
          <a:xfrm>
            <a:off x="3175000" y="3429000"/>
            <a:ext cx="2549525" cy="2700338"/>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b="1">
                <a:solidFill>
                  <a:schemeClr val="tx1"/>
                </a:solidFill>
                <a:latin typeface="Arial" pitchFamily="34" charset="0"/>
                <a:cs typeface="Arial" pitchFamily="34" charset="0"/>
              </a:rPr>
              <a:t>مجموع الأنواع النباتية التي لها نفس  المنشأ، ظهرت في منطقة جغرافيه واحدة وانتشرت منها إلى مناطق أخرى جديدة</a:t>
            </a:r>
            <a:r>
              <a:rPr lang="ar-SA" b="1">
                <a:solidFill>
                  <a:srgbClr val="6C6F4C"/>
                </a:solidFill>
                <a:latin typeface="Arial" pitchFamily="34" charset="0"/>
                <a:cs typeface="Arial" pitchFamily="34" charset="0"/>
              </a:rPr>
              <a:t>.</a:t>
            </a:r>
            <a:endParaRPr lang="en-US" b="1">
              <a:solidFill>
                <a:srgbClr val="6C6F4C"/>
              </a:solidFill>
              <a:latin typeface="Arial" pitchFamily="34" charset="0"/>
              <a:cs typeface="Arial" pitchFamily="34" charset="0"/>
            </a:endParaRPr>
          </a:p>
        </p:txBody>
      </p:sp>
      <p:sp>
        <p:nvSpPr>
          <p:cNvPr id="21" name="Round Diagonal Corner Rectangle 15"/>
          <p:cNvSpPr/>
          <p:nvPr/>
        </p:nvSpPr>
        <p:spPr>
          <a:xfrm>
            <a:off x="741363" y="3429000"/>
            <a:ext cx="2246312" cy="2700338"/>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ar-SA" b="1" dirty="0">
                <a:solidFill>
                  <a:schemeClr val="tx1"/>
                </a:solidFill>
                <a:latin typeface="Arial" pitchFamily="34" charset="0"/>
                <a:cs typeface="Arial" pitchFamily="34" charset="0"/>
              </a:rPr>
              <a:t>مجموع الأنواع النباتية التي ظهرت أو انتشرت في منطقة معينة في نفس الفترة التاريخية.</a:t>
            </a:r>
            <a:endParaRPr lang="en-US" b="1" dirty="0">
              <a:solidFill>
                <a:schemeClr val="tx1"/>
              </a:solidFill>
              <a:latin typeface="Arial" pitchFamily="34" charset="0"/>
              <a:cs typeface="Arial" pitchFamily="34" charset="0"/>
            </a:endParaRP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2627623325"/>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عنصر نائب للمحتوى 2"/>
          <p:cNvSpPr>
            <a:spLocks noGrp="1"/>
          </p:cNvSpPr>
          <p:nvPr>
            <p:ph idx="1"/>
          </p:nvPr>
        </p:nvSpPr>
        <p:spPr>
          <a:xfrm>
            <a:off x="0" y="1600200"/>
            <a:ext cx="8686800" cy="4525963"/>
          </a:xfrm>
        </p:spPr>
        <p:txBody>
          <a:bodyPr>
            <a:normAutofit/>
          </a:bodyPr>
          <a:lstStyle/>
          <a:p>
            <a:pPr marL="0" indent="0">
              <a:buNone/>
            </a:pPr>
            <a:r>
              <a:rPr lang="ar-SA" dirty="0">
                <a:solidFill>
                  <a:srgbClr val="8F5201"/>
                </a:solidFill>
                <a:latin typeface="Arial" pitchFamily="34" charset="0"/>
                <a:cs typeface="Arial" pitchFamily="34" charset="0"/>
              </a:rPr>
              <a:t>يعتبر الغطاء النباتي للكرة الأرضية, نتيجة لعملية تطورية تمت تحت تأثير عوامل الوسط المختلفة سواء في الماضي أو الحاضر، فالتغيرات التي طرأت على قارات الكرة الأرضية  </a:t>
            </a:r>
            <a:r>
              <a:rPr lang="ar-SA" dirty="0" smtClean="0">
                <a:solidFill>
                  <a:srgbClr val="8F5201"/>
                </a:solidFill>
                <a:latin typeface="Arial" pitchFamily="34" charset="0"/>
                <a:cs typeface="Arial" pitchFamily="34" charset="0"/>
              </a:rPr>
              <a:t>وتغير </a:t>
            </a:r>
            <a:r>
              <a:rPr lang="ar-SA" dirty="0">
                <a:solidFill>
                  <a:srgbClr val="8F5201"/>
                </a:solidFill>
                <a:latin typeface="Arial" pitchFamily="34" charset="0"/>
                <a:cs typeface="Arial" pitchFamily="34" charset="0"/>
              </a:rPr>
              <a:t>المناخ المرافق لذلك خلال الأحقاب الجيولوجية المختلفة أدت إلى تطور مختلف للفلورا في القارات المختلفة، وأدت إلى تمايز الممالك الفلورية </a:t>
            </a:r>
            <a:r>
              <a:rPr lang="ar-SA" dirty="0" smtClean="0">
                <a:solidFill>
                  <a:srgbClr val="8F5201"/>
                </a:solidFill>
                <a:latin typeface="Arial" pitchFamily="34" charset="0"/>
                <a:cs typeface="Arial" pitchFamily="34" charset="0"/>
              </a:rPr>
              <a:t>.</a:t>
            </a:r>
          </a:p>
          <a:p>
            <a:pPr marL="0" indent="0">
              <a:buNone/>
            </a:pPr>
            <a:r>
              <a:rPr lang="ar-SA" dirty="0" smtClean="0">
                <a:solidFill>
                  <a:srgbClr val="8F5201"/>
                </a:solidFill>
                <a:latin typeface="Arial" pitchFamily="34" charset="0"/>
                <a:cs typeface="Arial" pitchFamily="34" charset="0"/>
              </a:rPr>
              <a:t> </a:t>
            </a:r>
            <a:r>
              <a:rPr lang="ar-SA" dirty="0">
                <a:solidFill>
                  <a:srgbClr val="8F5201"/>
                </a:solidFill>
                <a:latin typeface="Arial" pitchFamily="34" charset="0"/>
                <a:cs typeface="Arial" pitchFamily="34" charset="0"/>
              </a:rPr>
              <a:t>وانطلاقا مع </a:t>
            </a:r>
            <a:r>
              <a:rPr lang="ar-SA" dirty="0">
                <a:solidFill>
                  <a:srgbClr val="8F5201"/>
                </a:solidFill>
                <a:latin typeface="Arial" pitchFamily="34" charset="0"/>
              </a:rPr>
              <a:t>دراسات الباحثين فقد </a:t>
            </a:r>
            <a:r>
              <a:rPr lang="ar-SA" dirty="0" smtClean="0">
                <a:solidFill>
                  <a:srgbClr val="8F5201"/>
                </a:solidFill>
                <a:latin typeface="Arial" pitchFamily="34" charset="0"/>
              </a:rPr>
              <a:t>قسم الممالك  </a:t>
            </a:r>
            <a:r>
              <a:rPr lang="ar-SA" dirty="0">
                <a:solidFill>
                  <a:srgbClr val="8F5201"/>
                </a:solidFill>
                <a:latin typeface="Arial" pitchFamily="34" charset="0"/>
              </a:rPr>
              <a:t>دريلز</a:t>
            </a:r>
            <a:r>
              <a:rPr lang="en-US" u="sng" dirty="0" err="1">
                <a:solidFill>
                  <a:srgbClr val="FF0000"/>
                </a:solidFill>
                <a:latin typeface="Arial" pitchFamily="34" charset="0"/>
                <a:cs typeface="Arial" pitchFamily="34" charset="0"/>
              </a:rPr>
              <a:t>Drels</a:t>
            </a:r>
            <a:r>
              <a:rPr lang="ar-SA" u="sng" dirty="0">
                <a:solidFill>
                  <a:srgbClr val="FF0000"/>
                </a:solidFill>
                <a:latin typeface="Arial" pitchFamily="34" charset="0"/>
              </a:rPr>
              <a:t>  </a:t>
            </a:r>
            <a:r>
              <a:rPr lang="ar-SA" dirty="0">
                <a:solidFill>
                  <a:srgbClr val="8F5201"/>
                </a:solidFill>
                <a:latin typeface="Arial" pitchFamily="34" charset="0"/>
              </a:rPr>
              <a:t> وغير من الباحثين</a:t>
            </a:r>
            <a:r>
              <a:rPr lang="ar-SA" u="sng" dirty="0">
                <a:solidFill>
                  <a:srgbClr val="FF0000"/>
                </a:solidFill>
                <a:latin typeface="Arial" pitchFamily="34" charset="0"/>
              </a:rPr>
              <a:t>1918 م </a:t>
            </a:r>
            <a:r>
              <a:rPr lang="ar-SA" u="sng" dirty="0" smtClean="0">
                <a:solidFill>
                  <a:srgbClr val="FF0000"/>
                </a:solidFill>
                <a:latin typeface="Arial" pitchFamily="34" charset="0"/>
              </a:rPr>
              <a:t>إلى </a:t>
            </a:r>
            <a:r>
              <a:rPr lang="ar-SA" u="sng" dirty="0">
                <a:solidFill>
                  <a:srgbClr val="FF0000"/>
                </a:solidFill>
                <a:latin typeface="Arial" pitchFamily="34" charset="0"/>
              </a:rPr>
              <a:t>6 ممالك </a:t>
            </a:r>
            <a:r>
              <a:rPr lang="ar-SA" u="sng" dirty="0" smtClean="0">
                <a:solidFill>
                  <a:srgbClr val="FF0000"/>
                </a:solidFill>
                <a:latin typeface="Arial" pitchFamily="34" charset="0"/>
              </a:rPr>
              <a:t>فلورية هي :.</a:t>
            </a:r>
            <a:endParaRPr lang="ar-SA" u="sng" dirty="0">
              <a:solidFill>
                <a:srgbClr val="FF0000"/>
              </a:solidFill>
              <a:latin typeface="Arial" pitchFamily="34" charset="0"/>
            </a:endParaRPr>
          </a:p>
          <a:p>
            <a:pPr marL="0" indent="0">
              <a:buNone/>
            </a:pPr>
            <a:endParaRPr lang="en-US" dirty="0">
              <a:solidFill>
                <a:srgbClr val="8F5201"/>
              </a:solidFill>
              <a:latin typeface="Arial" pitchFamily="34" charset="0"/>
              <a:cs typeface="Arial" pitchFamily="34" charset="0"/>
            </a:endParaRPr>
          </a:p>
          <a:p>
            <a:pPr marL="0" indent="0">
              <a:buNone/>
            </a:pPr>
            <a:endParaRPr lang="en-US" u="sng" dirty="0">
              <a:solidFill>
                <a:srgbClr val="FF0000"/>
              </a:solidFill>
              <a:latin typeface="Arial" pitchFamily="34" charset="0"/>
              <a:cs typeface="Arial" pitchFamily="34" charset="0"/>
            </a:endParaRPr>
          </a:p>
        </p:txBody>
      </p:sp>
      <p:sp>
        <p:nvSpPr>
          <p:cNvPr id="29699" name="Rectangle 6"/>
          <p:cNvSpPr>
            <a:spLocks noChangeArrowheads="1"/>
          </p:cNvSpPr>
          <p:nvPr/>
        </p:nvSpPr>
        <p:spPr bwMode="auto">
          <a:xfrm>
            <a:off x="5148263" y="1012825"/>
            <a:ext cx="309562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ar-SA" sz="3600" b="1" dirty="0">
                <a:solidFill>
                  <a:srgbClr val="00B050"/>
                </a:solidFill>
              </a:rPr>
              <a:t>الممالك </a:t>
            </a:r>
            <a:r>
              <a:rPr lang="ar-SA" sz="3600" b="1" dirty="0" smtClean="0">
                <a:solidFill>
                  <a:srgbClr val="00B050"/>
                </a:solidFill>
              </a:rPr>
              <a:t>الفلورية:</a:t>
            </a:r>
            <a:endParaRPr lang="en-US" sz="3600" b="1" dirty="0">
              <a:solidFill>
                <a:srgbClr val="00B050"/>
              </a:solidFill>
            </a:endParaRPr>
          </a:p>
        </p:txBody>
      </p:sp>
      <p:sp>
        <p:nvSpPr>
          <p:cNvPr id="29700" name="Picture 4"/>
          <p:cNvSpPr>
            <a:spLocks noChangeAspect="1" noChangeArrowheads="1"/>
          </p:cNvSpPr>
          <p:nvPr/>
        </p:nvSpPr>
        <p:spPr bwMode="auto">
          <a:xfrm>
            <a:off x="468313" y="333375"/>
            <a:ext cx="3816350" cy="103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ar-SA"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 name="عنصر نائب للتذييل 1"/>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699381201"/>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678</TotalTime>
  <Words>962</Words>
  <Application>Microsoft Office PowerPoint</Application>
  <PresentationFormat>On-screen Show (4:3)</PresentationFormat>
  <Paragraphs>109</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Andalus</vt:lpstr>
      <vt:lpstr>Arabic Typesetting</vt:lpstr>
      <vt:lpstr>Arial</vt:lpstr>
      <vt:lpstr>Arial Black</vt:lpstr>
      <vt:lpstr>Calibri</vt:lpstr>
      <vt:lpstr>Tahoma</vt:lpstr>
      <vt:lpstr>Times New Roman</vt:lpstr>
      <vt:lpstr>Wingdings 2</vt:lpstr>
      <vt:lpstr>نسق Office</vt:lpstr>
      <vt:lpstr>الجغرافيا النباتية نبت347 محاضرة 7  </vt:lpstr>
      <vt:lpstr>محاضرة 7</vt:lpstr>
      <vt:lpstr>شكل منطقة الانتشار( شكل الرقعة )</vt:lpstr>
      <vt:lpstr>PowerPoint Presentation</vt:lpstr>
      <vt:lpstr>مركز النشأة</vt:lpstr>
      <vt:lpstr>PowerPoint Presentation</vt:lpstr>
      <vt:lpstr>عناصر الفلورا Floristic elements</vt:lpstr>
      <vt:lpstr>PowerPoint Presentation</vt:lpstr>
      <vt:lpstr>PowerPoint Presentation</vt:lpstr>
      <vt:lpstr>PowerPoint Presentation</vt:lpstr>
      <vt:lpstr>الممالك الفلورية  </vt:lpstr>
      <vt:lpstr>PowerPoint Presentation</vt:lpstr>
      <vt:lpstr>PowerPoint Presentation</vt:lpstr>
      <vt:lpstr>الممالك الفلورية</vt:lpstr>
      <vt:lpstr>PowerPoint Presentation</vt:lpstr>
      <vt:lpstr>PowerPoint Presentation</vt:lpstr>
      <vt:lpstr>PowerPoint Presentation</vt:lpstr>
    </vt:vector>
  </TitlesOfParts>
  <Company>Ahmed-Under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الجغرافيا النباتية نبت347 محاضرة 6 ص 99-121</dc:title>
  <dc:creator>yasmeen</dc:creator>
  <cp:lastModifiedBy>maha abanomai</cp:lastModifiedBy>
  <cp:revision>59</cp:revision>
  <dcterms:created xsi:type="dcterms:W3CDTF">2022-03-01T11:31:43Z</dcterms:created>
  <dcterms:modified xsi:type="dcterms:W3CDTF">2026-02-26T12:23:32Z</dcterms:modified>
</cp:coreProperties>
</file>