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8"/>
  </p:notesMasterIdLst>
  <p:sldIdLst>
    <p:sldId id="256" r:id="rId2"/>
    <p:sldId id="281" r:id="rId3"/>
    <p:sldId id="262" r:id="rId4"/>
    <p:sldId id="282" r:id="rId5"/>
    <p:sldId id="263" r:id="rId6"/>
    <p:sldId id="264" r:id="rId7"/>
    <p:sldId id="265" r:id="rId8"/>
    <p:sldId id="284" r:id="rId9"/>
    <p:sldId id="283" r:id="rId10"/>
    <p:sldId id="286" r:id="rId11"/>
    <p:sldId id="285" r:id="rId12"/>
    <p:sldId id="287" r:id="rId13"/>
    <p:sldId id="288" r:id="rId14"/>
    <p:sldId id="278" r:id="rId15"/>
    <p:sldId id="289" r:id="rId16"/>
    <p:sldId id="290" r:id="rId17"/>
    <p:sldId id="291" r:id="rId18"/>
    <p:sldId id="292" r:id="rId19"/>
    <p:sldId id="294" r:id="rId20"/>
    <p:sldId id="293" r:id="rId21"/>
    <p:sldId id="268" r:id="rId22"/>
    <p:sldId id="298" r:id="rId23"/>
    <p:sldId id="296" r:id="rId24"/>
    <p:sldId id="295" r:id="rId25"/>
    <p:sldId id="299" r:id="rId26"/>
    <p:sldId id="270" r:id="rId27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2787"/>
    <p:restoredTop sz="93486" autoAdjust="0"/>
  </p:normalViewPr>
  <p:slideViewPr>
    <p:cSldViewPr>
      <p:cViewPr varScale="1">
        <p:scale>
          <a:sx n="109" d="100"/>
          <a:sy n="109" d="100"/>
        </p:scale>
        <p:origin x="-16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62B6DAC8-FBC3-4121-8E75-6A1689618A3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96027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A98F53-F139-4FF1-A7B9-BEF60CF1CA21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96316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B6DAC8-FBC3-4121-8E75-6A1689618A32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7992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 i.e. by DTS, SDS, PTMS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B6DAC8-FBC3-4121-8E75-6A1689618A32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39618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 i.e. by DTS, SDS, PTMS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B6DAC8-FBC3-4121-8E75-6A1689618A32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39618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 smtClean="0"/>
              <a:t>Note, 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B6DAC8-FBC3-4121-8E75-6A1689618A32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1064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* Note, how we used the given </a:t>
                </a:r>
                <a:r>
                  <a:rPr lang="en-US" i="0" dirty="0">
                    <a:latin typeface="Cambria Math"/>
                  </a:rPr>
                  <a:t>𝑝</a:t>
                </a:r>
                <a:r>
                  <a:rPr lang="en-US" i="0" dirty="0" smtClean="0">
                    <a:latin typeface="Cambria Math"/>
                  </a:rPr>
                  <a:t> ̂</a:t>
                </a:r>
                <a:r>
                  <a:rPr lang="en-US" dirty="0" smtClean="0"/>
                  <a:t> and not </a:t>
                </a:r>
                <a:r>
                  <a:rPr lang="en-US" i="0" dirty="0" smtClean="0">
                    <a:latin typeface="Cambria Math"/>
                  </a:rPr>
                  <a:t>𝑝</a:t>
                </a:r>
                <a:r>
                  <a:rPr lang="en-US" dirty="0" smtClean="0"/>
                  <a:t>,</a:t>
                </a:r>
                <a:r>
                  <a:rPr lang="en-US" baseline="0" dirty="0" smtClean="0"/>
                  <a:t> since the question requires you to find the observations required to estimate </a:t>
                </a:r>
                <a:r>
                  <a:rPr lang="en-US" dirty="0" smtClean="0"/>
                  <a:t>the proportion of time (and not the actual proportion of time).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B6DAC8-FBC3-4121-8E75-6A1689618A32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7992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</a:t>
                </a:r>
                <a:r>
                  <a:rPr lang="en-US" baseline="-25000" dirty="0" smtClean="0"/>
                  <a:t>c</a:t>
                </a:r>
                <a:r>
                  <a:rPr lang="en-US" baseline="0" dirty="0" smtClean="0"/>
                  <a:t> here refers to cycle time; </a:t>
                </a:r>
                <a:r>
                  <a:rPr lang="en-US" baseline="0" dirty="0" err="1" smtClean="0"/>
                  <a:t>T</a:t>
                </a:r>
                <a:r>
                  <a:rPr lang="en-US" baseline="-25000" dirty="0" err="1" smtClean="0"/>
                  <a:t>su</a:t>
                </a:r>
                <a:r>
                  <a:rPr lang="en-US" baseline="0" dirty="0" smtClean="0"/>
                  <a:t> here refers to setup time</a:t>
                </a:r>
                <a:endParaRPr lang="en-US" baseline="-25000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* Note, how we used the given </a:t>
                </a:r>
                <a:r>
                  <a:rPr lang="en-US" i="0" dirty="0">
                    <a:latin typeface="Cambria Math"/>
                  </a:rPr>
                  <a:t>𝑝</a:t>
                </a:r>
                <a:r>
                  <a:rPr lang="en-US" i="0" dirty="0" smtClean="0">
                    <a:latin typeface="Cambria Math"/>
                  </a:rPr>
                  <a:t> ̂</a:t>
                </a:r>
                <a:r>
                  <a:rPr lang="en-US" dirty="0" smtClean="0"/>
                  <a:t> and not </a:t>
                </a:r>
                <a:r>
                  <a:rPr lang="en-US" i="0" dirty="0" smtClean="0">
                    <a:latin typeface="Cambria Math"/>
                  </a:rPr>
                  <a:t>𝑝</a:t>
                </a:r>
                <a:r>
                  <a:rPr lang="en-US" dirty="0" smtClean="0"/>
                  <a:t>,</a:t>
                </a:r>
                <a:r>
                  <a:rPr lang="en-US" baseline="0" dirty="0" smtClean="0"/>
                  <a:t> since the question requires you to find the observations required to estimate </a:t>
                </a:r>
                <a:r>
                  <a:rPr lang="en-US" dirty="0" smtClean="0"/>
                  <a:t>the proportion of time (and not the actual proportion of time).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B6DAC8-FBC3-4121-8E75-6A1689618A32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7992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* Remember</a:t>
                </a:r>
                <a:r>
                  <a:rPr lang="en-US" baseline="0" dirty="0" smtClean="0"/>
                  <a:t> process planning? (IE 352)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* Note, how we used the given </a:t>
                </a:r>
                <a:r>
                  <a:rPr lang="en-US" i="0" dirty="0">
                    <a:latin typeface="Cambria Math"/>
                  </a:rPr>
                  <a:t>𝑝</a:t>
                </a:r>
                <a:r>
                  <a:rPr lang="en-US" i="0" dirty="0" smtClean="0">
                    <a:latin typeface="Cambria Math"/>
                  </a:rPr>
                  <a:t> ̂</a:t>
                </a:r>
                <a:r>
                  <a:rPr lang="en-US" dirty="0" smtClean="0"/>
                  <a:t> and not </a:t>
                </a:r>
                <a:r>
                  <a:rPr lang="en-US" i="0" dirty="0" smtClean="0">
                    <a:latin typeface="Cambria Math"/>
                  </a:rPr>
                  <a:t>𝑝</a:t>
                </a:r>
                <a:r>
                  <a:rPr lang="en-US" dirty="0" smtClean="0"/>
                  <a:t>,</a:t>
                </a:r>
                <a:r>
                  <a:rPr lang="en-US" baseline="0" dirty="0" smtClean="0"/>
                  <a:t> since the question requires you to find the observations required to estimate </a:t>
                </a:r>
                <a:r>
                  <a:rPr lang="en-US" dirty="0" smtClean="0"/>
                  <a:t>the proportion of time (and not the actual proportion of time).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B6DAC8-FBC3-4121-8E75-6A1689618A32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7992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 This is challenging in work sampling because the observer has only a brief moment to make the judgment</a:t>
            </a:r>
            <a:r>
              <a:rPr lang="en-US" baseline="0" dirty="0" smtClean="0"/>
              <a:t> (almost like trying to judge the speed of an automobile in a photograph).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B6DAC8-FBC3-4121-8E75-6A1689618A32}" type="slidenum">
              <a:rPr lang="en-GB" smtClean="0"/>
              <a:pPr>
                <a:defRPr/>
              </a:pPr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92378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* Note how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  <a:sym typeface="Symbol" pitchFamily="18" charset="2"/>
                          </a:rPr>
                          <m:t>𝑇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  <a:sym typeface="Symbol" pitchFamily="18" charset="2"/>
                          </a:rPr>
                          <m:t>𝑛</m:t>
                        </m:r>
                        <m:r>
                          <a:rPr lang="en-US" i="1" dirty="0">
                            <a:latin typeface="Cambria Math"/>
                            <a:sym typeface="Symbol" pitchFamily="18" charset="2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is same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  <a:sym typeface="Symbol" pitchFamily="18" charset="2"/>
                          </a:rPr>
                          <m:t>𝑇</m:t>
                        </m:r>
                      </m:e>
                      <m:sub>
                        <m:r>
                          <a:rPr lang="en-US" i="1" dirty="0">
                            <a:latin typeface="Cambria Math"/>
                            <a:sym typeface="Symbol" pitchFamily="18" charset="2"/>
                          </a:rPr>
                          <m:t>𝑐𝑖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n-US" smtClean="0"/>
                  <a:t>with </a:t>
                </a:r>
                <a:r>
                  <a:rPr lang="en-US" smtClean="0"/>
                  <a:t>factoring </a:t>
                </a:r>
                <a:r>
                  <a:rPr lang="en-US" dirty="0" smtClean="0"/>
                  <a:t>of </a:t>
                </a:r>
                <a:r>
                  <a:rPr lang="en-US" b="1" dirty="0" smtClean="0"/>
                  <a:t>PR</a:t>
                </a:r>
                <a:r>
                  <a:rPr lang="en-US" dirty="0" smtClean="0"/>
                  <a:t>, while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𝑠𝑡𝑑</m:t>
                        </m:r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is same</a:t>
                </a:r>
                <a:r>
                  <a:rPr lang="en-US" baseline="0" dirty="0" smtClean="0"/>
                  <a:t>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  <a:sym typeface="Symbol" pitchFamily="18" charset="2"/>
                          </a:rPr>
                          <m:t>𝑇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  <a:sym typeface="Symbol" pitchFamily="18" charset="2"/>
                          </a:rPr>
                          <m:t>𝑛</m:t>
                        </m:r>
                        <m:r>
                          <a:rPr lang="en-US" i="1" dirty="0">
                            <a:latin typeface="Cambria Math"/>
                            <a:sym typeface="Symbol" pitchFamily="18" charset="2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with factoring</a:t>
                </a:r>
                <a:r>
                  <a:rPr lang="en-US" baseline="0" dirty="0" smtClean="0"/>
                  <a:t> in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𝑨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𝒑𝒇𝒅</m:t>
                        </m:r>
                      </m:sub>
                    </m:sSub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* Note how </a:t>
                </a:r>
                <a:r>
                  <a:rPr lang="en-US" i="0" dirty="0">
                    <a:latin typeface="Cambria Math"/>
                    <a:sym typeface="Symbol" pitchFamily="18" charset="2"/>
                  </a:rPr>
                  <a:t>𝑇</a:t>
                </a:r>
                <a:r>
                  <a:rPr lang="en-US" i="0" dirty="0" smtClean="0">
                    <a:latin typeface="Cambria Math"/>
                    <a:sym typeface="Symbol" pitchFamily="18" charset="2"/>
                  </a:rPr>
                  <a:t>_</a:t>
                </a:r>
                <a:r>
                  <a:rPr lang="en-US" b="0" i="0" dirty="0" smtClean="0">
                    <a:latin typeface="Cambria Math"/>
                    <a:sym typeface="Symbol" pitchFamily="18" charset="2"/>
                  </a:rPr>
                  <a:t>𝑛</a:t>
                </a:r>
                <a:r>
                  <a:rPr lang="en-US" i="0" dirty="0">
                    <a:latin typeface="Cambria Math"/>
                    <a:sym typeface="Symbol" pitchFamily="18" charset="2"/>
                  </a:rPr>
                  <a:t>𝑖</a:t>
                </a:r>
                <a:r>
                  <a:rPr lang="en-US" dirty="0" smtClean="0"/>
                  <a:t> is same as </a:t>
                </a:r>
                <a:r>
                  <a:rPr lang="en-US" i="0" dirty="0">
                    <a:latin typeface="Cambria Math"/>
                    <a:sym typeface="Symbol" pitchFamily="18" charset="2"/>
                  </a:rPr>
                  <a:t>𝑇</a:t>
                </a:r>
                <a:r>
                  <a:rPr lang="en-US" i="0" dirty="0" smtClean="0">
                    <a:latin typeface="Cambria Math"/>
                    <a:sym typeface="Symbol" pitchFamily="18" charset="2"/>
                  </a:rPr>
                  <a:t>_</a:t>
                </a:r>
                <a:r>
                  <a:rPr lang="en-US" i="0" dirty="0">
                    <a:latin typeface="Cambria Math"/>
                    <a:sym typeface="Symbol" pitchFamily="18" charset="2"/>
                  </a:rPr>
                  <a:t>𝑐𝑖</a:t>
                </a:r>
                <a:r>
                  <a:rPr lang="en-US" dirty="0" smtClean="0"/>
                  <a:t> with addition of </a:t>
                </a:r>
                <a:r>
                  <a:rPr lang="en-US" b="1" dirty="0" smtClean="0"/>
                  <a:t>PR</a:t>
                </a:r>
                <a:r>
                  <a:rPr lang="en-US" dirty="0" smtClean="0"/>
                  <a:t>, while </a:t>
                </a:r>
                <a:r>
                  <a:rPr lang="en-US" i="0">
                    <a:latin typeface="Cambria Math"/>
                  </a:rPr>
                  <a:t>𝑇</a:t>
                </a:r>
                <a:r>
                  <a:rPr lang="en-US" i="0" smtClean="0">
                    <a:latin typeface="Cambria Math"/>
                  </a:rPr>
                  <a:t>_</a:t>
                </a:r>
                <a:r>
                  <a:rPr lang="en-US" b="0" i="0" smtClean="0">
                    <a:latin typeface="Cambria Math"/>
                  </a:rPr>
                  <a:t>𝑠𝑡𝑑</a:t>
                </a:r>
                <a:r>
                  <a:rPr lang="en-US" i="0">
                    <a:latin typeface="Cambria Math"/>
                  </a:rPr>
                  <a:t>𝑖</a:t>
                </a:r>
                <a:r>
                  <a:rPr lang="en-US" dirty="0" smtClean="0"/>
                  <a:t> is same</a:t>
                </a:r>
                <a:r>
                  <a:rPr lang="en-US" baseline="0" dirty="0" smtClean="0"/>
                  <a:t> as </a:t>
                </a:r>
                <a:r>
                  <a:rPr lang="en-US" i="0" dirty="0">
                    <a:latin typeface="Cambria Math"/>
                    <a:sym typeface="Symbol" pitchFamily="18" charset="2"/>
                  </a:rPr>
                  <a:t>𝑇</a:t>
                </a:r>
                <a:r>
                  <a:rPr lang="en-US" i="0" dirty="0" smtClean="0">
                    <a:latin typeface="Cambria Math"/>
                    <a:sym typeface="Symbol" pitchFamily="18" charset="2"/>
                  </a:rPr>
                  <a:t>_</a:t>
                </a:r>
                <a:r>
                  <a:rPr lang="en-US" b="0" i="0" dirty="0" smtClean="0">
                    <a:latin typeface="Cambria Math"/>
                    <a:sym typeface="Symbol" pitchFamily="18" charset="2"/>
                  </a:rPr>
                  <a:t>𝑛</a:t>
                </a:r>
                <a:r>
                  <a:rPr lang="en-US" i="0" dirty="0">
                    <a:latin typeface="Cambria Math"/>
                    <a:sym typeface="Symbol" pitchFamily="18" charset="2"/>
                  </a:rPr>
                  <a:t>𝑖</a:t>
                </a:r>
                <a:r>
                  <a:rPr lang="en-US" dirty="0" smtClean="0"/>
                  <a:t> with factoring</a:t>
                </a:r>
                <a:r>
                  <a:rPr lang="en-US" baseline="0" dirty="0" smtClean="0"/>
                  <a:t> in of </a:t>
                </a:r>
                <a:r>
                  <a:rPr lang="en-US" b="1" i="0">
                    <a:latin typeface="Cambria Math"/>
                  </a:rPr>
                  <a:t>𝑨</a:t>
                </a:r>
                <a:r>
                  <a:rPr lang="en-US" b="1" i="0" smtClean="0">
                    <a:latin typeface="Cambria Math"/>
                  </a:rPr>
                  <a:t>_</a:t>
                </a:r>
                <a:r>
                  <a:rPr lang="en-US" b="1" i="0" smtClean="0">
                    <a:latin typeface="Cambria Math"/>
                  </a:rPr>
                  <a:t>𝒑𝒇𝒅</a:t>
                </a:r>
                <a:endParaRPr lang="en-US" b="1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B6DAC8-FBC3-4121-8E75-6A1689618A32}" type="slidenum">
              <a:rPr lang="en-GB" smtClean="0"/>
              <a:pPr>
                <a:defRPr/>
              </a:pPr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12894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* Can you show this from equation</a:t>
                </a:r>
                <a:r>
                  <a:rPr lang="en-US" baseline="0" dirty="0" smtClean="0"/>
                  <a:t> in the previous slide? A: as </a:t>
                </a:r>
                <a:r>
                  <a:rPr lang="en-US" i="1" baseline="0" dirty="0" smtClean="0"/>
                  <a:t>n</a:t>
                </a:r>
                <a:r>
                  <a:rPr lang="en-US" baseline="0" dirty="0" smtClean="0"/>
                  <a:t> increases,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sub>
                      <m:sup/>
                    </m:sSubSup>
                  </m:oMath>
                </a14:m>
                <a:r>
                  <a:rPr lang="en-US" dirty="0" smtClean="0"/>
                  <a:t>, thus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sSubSup>
                          <m:sSub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𝑝</m:t>
                            </m:r>
                          </m:sub>
                          <m:sup/>
                        </m:sSubSup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(variance decreases) 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* Can you show this from equation</a:t>
                </a:r>
                <a:r>
                  <a:rPr lang="en-US" baseline="0" dirty="0" smtClean="0"/>
                  <a:t> in the previous slide? A: as </a:t>
                </a:r>
                <a:r>
                  <a:rPr lang="en-US" i="1" baseline="0" dirty="0" smtClean="0"/>
                  <a:t>n</a:t>
                </a:r>
                <a:r>
                  <a:rPr lang="en-US" baseline="0" dirty="0" smtClean="0"/>
                  <a:t> increases, </a:t>
                </a:r>
                <a:r>
                  <a:rPr lang="en-US" i="0">
                    <a:latin typeface="Cambria Math"/>
                    <a:ea typeface="Cambria Math"/>
                  </a:rPr>
                  <a:t>𝜎</a:t>
                </a:r>
                <a:r>
                  <a:rPr lang="en-US" i="0" smtClean="0">
                    <a:latin typeface="Cambria Math"/>
                    <a:ea typeface="Cambria Math"/>
                  </a:rPr>
                  <a:t>_</a:t>
                </a:r>
                <a:r>
                  <a:rPr lang="en-US" i="0">
                    <a:latin typeface="Cambria Math"/>
                  </a:rPr>
                  <a:t>𝑝^ </a:t>
                </a:r>
                <a:r>
                  <a:rPr lang="en-US" dirty="0" smtClean="0"/>
                  <a:t>, thus </a:t>
                </a:r>
                <a:r>
                  <a:rPr lang="en-US" b="0" i="0" smtClean="0">
                    <a:latin typeface="Cambria Math"/>
                  </a:rPr>
                  <a:t>〖</a:t>
                </a:r>
                <a:r>
                  <a:rPr lang="en-US" i="0">
                    <a:latin typeface="Cambria Math"/>
                    <a:ea typeface="Cambria Math"/>
                  </a:rPr>
                  <a:t>𝜎_</a:t>
                </a:r>
                <a:r>
                  <a:rPr lang="en-US" i="0">
                    <a:latin typeface="Cambria Math"/>
                  </a:rPr>
                  <a:t>𝑝^ </a:t>
                </a:r>
                <a:r>
                  <a:rPr lang="en-US" b="0" i="0" smtClean="0">
                    <a:latin typeface="Cambria Math"/>
                  </a:rPr>
                  <a:t>〗^</a:t>
                </a:r>
                <a:r>
                  <a:rPr lang="en-US" b="0" i="0" smtClean="0">
                    <a:latin typeface="Cambria Math"/>
                  </a:rPr>
                  <a:t>2</a:t>
                </a:r>
                <a:r>
                  <a:rPr lang="en-US" dirty="0" smtClean="0"/>
                  <a:t> (variance decreases) 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B6DAC8-FBC3-4121-8E75-6A1689618A32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44947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Check values stated above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B6DAC8-FBC3-4121-8E75-6A1689618A32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799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B6DAC8-FBC3-4121-8E75-6A1689618A32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7992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i.e. ~ 12 to 18% of the time is spent setting up machines (@</a:t>
            </a:r>
            <a:r>
              <a:rPr lang="en-US" baseline="0" dirty="0" smtClean="0"/>
              <a:t> a 95% confidence interval)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B6DAC8-FBC3-4121-8E75-6A1689618A32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7992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 Can you show this on</a:t>
            </a:r>
            <a:r>
              <a:rPr lang="en-US" baseline="0" dirty="0" smtClean="0"/>
              <a:t> graph in figure 1 or figure 2?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B6DAC8-FBC3-4121-8E75-6A1689618A32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01169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confidence level is</a:t>
            </a:r>
            <a:r>
              <a:rPr lang="en-US" baseline="0" dirty="0" smtClean="0"/>
              <a:t> different than confidence interval (see fig. 1)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B6DAC8-FBC3-4121-8E75-6A1689618A32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23524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B6DAC8-FBC3-4121-8E75-6A1689618A32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23524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* Note, how we used the given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dirty="0" smtClean="0"/>
                  <a:t> and not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 smtClean="0"/>
                  <a:t>,</a:t>
                </a:r>
                <a:r>
                  <a:rPr lang="en-US" baseline="0" dirty="0" smtClean="0"/>
                  <a:t> since the question requires you to find the observations required to estimate </a:t>
                </a:r>
                <a:r>
                  <a:rPr lang="en-US" dirty="0" smtClean="0"/>
                  <a:t>the proportion of time (and not the actual proportion of time).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* Note, how we used the given </a:t>
                </a:r>
                <a:r>
                  <a:rPr lang="en-US" i="0" dirty="0">
                    <a:latin typeface="Cambria Math"/>
                  </a:rPr>
                  <a:t>𝑝</a:t>
                </a:r>
                <a:r>
                  <a:rPr lang="en-US" i="0" dirty="0" smtClean="0">
                    <a:latin typeface="Cambria Math"/>
                  </a:rPr>
                  <a:t> ̂</a:t>
                </a:r>
                <a:r>
                  <a:rPr lang="en-US" dirty="0" smtClean="0"/>
                  <a:t> and not </a:t>
                </a:r>
                <a:r>
                  <a:rPr lang="en-US" i="0" dirty="0" smtClean="0">
                    <a:latin typeface="Cambria Math"/>
                  </a:rPr>
                  <a:t>𝑝</a:t>
                </a:r>
                <a:r>
                  <a:rPr lang="en-US" dirty="0" smtClean="0"/>
                  <a:t>,</a:t>
                </a:r>
                <a:r>
                  <a:rPr lang="en-US" baseline="0" dirty="0" smtClean="0"/>
                  <a:t> since the question requires you to find the observations required to estimate </a:t>
                </a:r>
                <a:r>
                  <a:rPr lang="en-US" dirty="0" smtClean="0"/>
                  <a:t>the proportion of time (and not the actual proportion of time).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B6DAC8-FBC3-4121-8E75-6A1689618A32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799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/>
          </p:cNvSpPr>
          <p:nvPr/>
        </p:nvSpPr>
        <p:spPr bwMode="hidden">
          <a:xfrm>
            <a:off x="3175" y="4797425"/>
            <a:ext cx="3417888" cy="2097088"/>
          </a:xfrm>
          <a:custGeom>
            <a:avLst/>
            <a:gdLst>
              <a:gd name="T0" fmla="*/ 1368 w 2153"/>
              <a:gd name="T1" fmla="*/ 358 h 1321"/>
              <a:gd name="T2" fmla="*/ 1197 w 2153"/>
              <a:gd name="T3" fmla="*/ 318 h 1321"/>
              <a:gd name="T4" fmla="*/ 1173 w 2153"/>
              <a:gd name="T5" fmla="*/ 0 h 1321"/>
              <a:gd name="T6" fmla="*/ 964 w 2153"/>
              <a:gd name="T7" fmla="*/ 16 h 1321"/>
              <a:gd name="T8" fmla="*/ 948 w 2153"/>
              <a:gd name="T9" fmla="*/ 318 h 1321"/>
              <a:gd name="T10" fmla="*/ 808 w 2153"/>
              <a:gd name="T11" fmla="*/ 366 h 1321"/>
              <a:gd name="T12" fmla="*/ 606 w 2153"/>
              <a:gd name="T13" fmla="*/ 109 h 1321"/>
              <a:gd name="T14" fmla="*/ 467 w 2153"/>
              <a:gd name="T15" fmla="*/ 187 h 1321"/>
              <a:gd name="T16" fmla="*/ 599 w 2153"/>
              <a:gd name="T17" fmla="*/ 474 h 1321"/>
              <a:gd name="T18" fmla="*/ 506 w 2153"/>
              <a:gd name="T19" fmla="*/ 568 h 1321"/>
              <a:gd name="T20" fmla="*/ 202 w 2153"/>
              <a:gd name="T21" fmla="*/ 459 h 1321"/>
              <a:gd name="T22" fmla="*/ 132 w 2153"/>
              <a:gd name="T23" fmla="*/ 576 h 1321"/>
              <a:gd name="T24" fmla="*/ 365 w 2153"/>
              <a:gd name="T25" fmla="*/ 778 h 1321"/>
              <a:gd name="T26" fmla="*/ 327 w 2153"/>
              <a:gd name="T27" fmla="*/ 933 h 1321"/>
              <a:gd name="T28" fmla="*/ 7 w 2153"/>
              <a:gd name="T29" fmla="*/ 956 h 1321"/>
              <a:gd name="T30" fmla="*/ 0 w 2153"/>
              <a:gd name="T31" fmla="*/ 1128 h 1321"/>
              <a:gd name="T32" fmla="*/ 327 w 2153"/>
              <a:gd name="T33" fmla="*/ 1174 h 1321"/>
              <a:gd name="T34" fmla="*/ 358 w 2153"/>
              <a:gd name="T35" fmla="*/ 1321 h 1321"/>
              <a:gd name="T36" fmla="*/ 1804 w 2153"/>
              <a:gd name="T37" fmla="*/ 1321 h 1321"/>
              <a:gd name="T38" fmla="*/ 1835 w 2153"/>
              <a:gd name="T39" fmla="*/ 1158 h 1321"/>
              <a:gd name="T40" fmla="*/ 2153 w 2153"/>
              <a:gd name="T41" fmla="*/ 1128 h 1321"/>
              <a:gd name="T42" fmla="*/ 2146 w 2153"/>
              <a:gd name="T43" fmla="*/ 964 h 1321"/>
              <a:gd name="T44" fmla="*/ 1827 w 2153"/>
              <a:gd name="T45" fmla="*/ 917 h 1321"/>
              <a:gd name="T46" fmla="*/ 1795 w 2153"/>
              <a:gd name="T47" fmla="*/ 793 h 1321"/>
              <a:gd name="T48" fmla="*/ 2052 w 2153"/>
              <a:gd name="T49" fmla="*/ 615 h 1321"/>
              <a:gd name="T50" fmla="*/ 1967 w 2153"/>
              <a:gd name="T51" fmla="*/ 467 h 1321"/>
              <a:gd name="T52" fmla="*/ 1679 w 2153"/>
              <a:gd name="T53" fmla="*/ 583 h 1321"/>
              <a:gd name="T54" fmla="*/ 1586 w 2153"/>
              <a:gd name="T55" fmla="*/ 490 h 1321"/>
              <a:gd name="T56" fmla="*/ 1733 w 2153"/>
              <a:gd name="T57" fmla="*/ 218 h 1321"/>
              <a:gd name="T58" fmla="*/ 1593 w 2153"/>
              <a:gd name="T59" fmla="*/ 132 h 1321"/>
              <a:gd name="T60" fmla="*/ 1368 w 2153"/>
              <a:gd name="T61" fmla="*/ 358 h 1321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153" h="1321">
                <a:moveTo>
                  <a:pt x="1368" y="358"/>
                </a:moveTo>
                <a:lnTo>
                  <a:pt x="1197" y="318"/>
                </a:lnTo>
                <a:lnTo>
                  <a:pt x="1173" y="0"/>
                </a:lnTo>
                <a:lnTo>
                  <a:pt x="964" y="16"/>
                </a:lnTo>
                <a:lnTo>
                  <a:pt x="948" y="318"/>
                </a:lnTo>
                <a:lnTo>
                  <a:pt x="808" y="366"/>
                </a:lnTo>
                <a:lnTo>
                  <a:pt x="606" y="109"/>
                </a:lnTo>
                <a:lnTo>
                  <a:pt x="467" y="187"/>
                </a:lnTo>
                <a:lnTo>
                  <a:pt x="599" y="474"/>
                </a:lnTo>
                <a:lnTo>
                  <a:pt x="506" y="568"/>
                </a:lnTo>
                <a:lnTo>
                  <a:pt x="202" y="459"/>
                </a:lnTo>
                <a:lnTo>
                  <a:pt x="132" y="576"/>
                </a:lnTo>
                <a:lnTo>
                  <a:pt x="365" y="778"/>
                </a:lnTo>
                <a:lnTo>
                  <a:pt x="327" y="933"/>
                </a:lnTo>
                <a:lnTo>
                  <a:pt x="7" y="956"/>
                </a:lnTo>
                <a:lnTo>
                  <a:pt x="0" y="1128"/>
                </a:lnTo>
                <a:lnTo>
                  <a:pt x="327" y="1174"/>
                </a:lnTo>
                <a:lnTo>
                  <a:pt x="358" y="1321"/>
                </a:lnTo>
                <a:lnTo>
                  <a:pt x="1804" y="1321"/>
                </a:lnTo>
                <a:lnTo>
                  <a:pt x="1835" y="1158"/>
                </a:lnTo>
                <a:lnTo>
                  <a:pt x="2153" y="1128"/>
                </a:lnTo>
                <a:lnTo>
                  <a:pt x="2146" y="964"/>
                </a:lnTo>
                <a:lnTo>
                  <a:pt x="1827" y="917"/>
                </a:lnTo>
                <a:lnTo>
                  <a:pt x="1795" y="793"/>
                </a:lnTo>
                <a:lnTo>
                  <a:pt x="2052" y="615"/>
                </a:lnTo>
                <a:lnTo>
                  <a:pt x="1967" y="467"/>
                </a:lnTo>
                <a:lnTo>
                  <a:pt x="1679" y="583"/>
                </a:lnTo>
                <a:lnTo>
                  <a:pt x="1586" y="490"/>
                </a:lnTo>
                <a:lnTo>
                  <a:pt x="1733" y="218"/>
                </a:lnTo>
                <a:lnTo>
                  <a:pt x="1593" y="132"/>
                </a:lnTo>
                <a:lnTo>
                  <a:pt x="1368" y="358"/>
                </a:lnTo>
                <a:close/>
              </a:path>
            </a:pathLst>
          </a:cu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619531"/>
      </p:ext>
    </p:extLst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800" i="0"/>
            </a:lvl1pPr>
          </a:lstStyle>
          <a:p>
            <a:pPr>
              <a:defRPr/>
            </a:pPr>
            <a:r>
              <a:rPr lang="en-US"/>
              <a:t>Work Systems and the Methods, Measurement, and Management of Work</a:t>
            </a:r>
          </a:p>
          <a:p>
            <a:pPr>
              <a:defRPr/>
            </a:pPr>
            <a:r>
              <a:rPr lang="en-US"/>
              <a:t>by Mikell P. Groover, ISBN 0-13-140650-7.</a:t>
            </a:r>
          </a:p>
          <a:p>
            <a:pPr>
              <a:defRPr/>
            </a:pPr>
            <a:r>
              <a:rPr lang="en-US"/>
              <a:t>©2007 Pearson Education, Inc., Upper Saddle River, NJ.  All rights reserved.</a:t>
            </a:r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000989"/>
      </p:ext>
    </p:extLst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00" y="228600"/>
            <a:ext cx="17907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228600"/>
            <a:ext cx="52197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800" i="0"/>
            </a:lvl1pPr>
          </a:lstStyle>
          <a:p>
            <a:pPr>
              <a:defRPr/>
            </a:pPr>
            <a:r>
              <a:rPr lang="en-US"/>
              <a:t>Work Systems and the Methods, Measurement, and Management of Work</a:t>
            </a:r>
          </a:p>
          <a:p>
            <a:pPr>
              <a:defRPr/>
            </a:pPr>
            <a:r>
              <a:rPr lang="en-US"/>
              <a:t>by Mikell P. Groover, ISBN 0-13-140650-7.</a:t>
            </a:r>
          </a:p>
          <a:p>
            <a:pPr>
              <a:defRPr/>
            </a:pPr>
            <a:r>
              <a:rPr lang="en-US"/>
              <a:t>©2007 Pearson Education, Inc., Upper Saddle River, NJ.  All rights reserved.</a:t>
            </a:r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556788"/>
      </p:ext>
    </p:extLst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800" i="0"/>
            </a:lvl1pPr>
          </a:lstStyle>
          <a:p>
            <a:pPr>
              <a:defRPr/>
            </a:pPr>
            <a:r>
              <a:rPr lang="en-US"/>
              <a:t>Work Systems and the Methods, Measurement, and Management of Work</a:t>
            </a:r>
          </a:p>
          <a:p>
            <a:pPr>
              <a:defRPr/>
            </a:pPr>
            <a:r>
              <a:rPr lang="en-US"/>
              <a:t>by Mikell P. Groover, ISBN 0-13-140650-7.</a:t>
            </a:r>
          </a:p>
          <a:p>
            <a:pPr>
              <a:defRPr/>
            </a:pPr>
            <a:r>
              <a:rPr lang="en-US"/>
              <a:t>©2007 Pearson Education, Inc., Upper Saddle River, NJ.  All rights reserved.</a:t>
            </a:r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966314"/>
      </p:ext>
    </p:extLst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800" i="0"/>
            </a:lvl1pPr>
          </a:lstStyle>
          <a:p>
            <a:pPr>
              <a:defRPr/>
            </a:pPr>
            <a:r>
              <a:rPr lang="en-US"/>
              <a:t>Work Systems and the Methods, Measurement, and Management of Work</a:t>
            </a:r>
          </a:p>
          <a:p>
            <a:pPr>
              <a:defRPr/>
            </a:pPr>
            <a:r>
              <a:rPr lang="en-US"/>
              <a:t>by Mikell P. Groover, ISBN 0-13-140650-7.</a:t>
            </a:r>
          </a:p>
          <a:p>
            <a:pPr>
              <a:defRPr/>
            </a:pPr>
            <a:r>
              <a:rPr lang="en-US"/>
              <a:t>©2007 Pearson Education, Inc., Upper Saddle River, NJ.  All rights reserved.</a:t>
            </a:r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549300"/>
      </p:ext>
    </p:extLst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0" y="1447800"/>
            <a:ext cx="3390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0" y="1447800"/>
            <a:ext cx="3390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800" i="0"/>
            </a:lvl1pPr>
          </a:lstStyle>
          <a:p>
            <a:pPr>
              <a:defRPr/>
            </a:pPr>
            <a:r>
              <a:rPr lang="en-US"/>
              <a:t>Work Systems and the Methods, Measurement, and Management of Work</a:t>
            </a:r>
          </a:p>
          <a:p>
            <a:pPr>
              <a:defRPr/>
            </a:pPr>
            <a:r>
              <a:rPr lang="en-US"/>
              <a:t>by Mikell P. Groover, ISBN 0-13-140650-7.</a:t>
            </a:r>
          </a:p>
          <a:p>
            <a:pPr>
              <a:defRPr/>
            </a:pPr>
            <a:r>
              <a:rPr lang="en-US"/>
              <a:t>©2007 Pearson Education, Inc., Upper Saddle River, NJ.  All rights reserved.</a:t>
            </a:r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131584"/>
      </p:ext>
    </p:extLst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800" i="0"/>
            </a:lvl1pPr>
          </a:lstStyle>
          <a:p>
            <a:pPr>
              <a:defRPr/>
            </a:pPr>
            <a:r>
              <a:rPr lang="en-US"/>
              <a:t>Work Systems and the Methods, Measurement, and Management of Work</a:t>
            </a:r>
          </a:p>
          <a:p>
            <a:pPr>
              <a:defRPr/>
            </a:pPr>
            <a:r>
              <a:rPr lang="en-US"/>
              <a:t>by Mikell P. Groover, ISBN 0-13-140650-7.</a:t>
            </a:r>
          </a:p>
          <a:p>
            <a:pPr>
              <a:defRPr/>
            </a:pPr>
            <a:r>
              <a:rPr lang="en-US"/>
              <a:t>©2007 Pearson Education, Inc., Upper Saddle River, NJ.  All rights reserved.</a:t>
            </a:r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861491"/>
      </p:ext>
    </p:extLst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800" i="0"/>
            </a:lvl1pPr>
          </a:lstStyle>
          <a:p>
            <a:pPr>
              <a:defRPr/>
            </a:pPr>
            <a:r>
              <a:rPr lang="en-US"/>
              <a:t>Work Systems and the Methods, Measurement, and Management of Work</a:t>
            </a:r>
          </a:p>
          <a:p>
            <a:pPr>
              <a:defRPr/>
            </a:pPr>
            <a:r>
              <a:rPr lang="en-US"/>
              <a:t>by Mikell P. Groover, ISBN 0-13-140650-7.</a:t>
            </a:r>
          </a:p>
          <a:p>
            <a:pPr>
              <a:defRPr/>
            </a:pPr>
            <a:r>
              <a:rPr lang="en-US"/>
              <a:t>©2007 Pearson Education, Inc., Upper Saddle River, NJ.  All rights reserved.</a:t>
            </a:r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265073"/>
      </p:ext>
    </p:extLst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800" i="0"/>
            </a:lvl1pPr>
          </a:lstStyle>
          <a:p>
            <a:pPr>
              <a:defRPr/>
            </a:pPr>
            <a:r>
              <a:rPr lang="en-US"/>
              <a:t>Work Systems and the Methods, Measurement, and Management of Work</a:t>
            </a:r>
          </a:p>
          <a:p>
            <a:pPr>
              <a:defRPr/>
            </a:pPr>
            <a:r>
              <a:rPr lang="en-US"/>
              <a:t>by Mikell P. Groover, ISBN 0-13-140650-7.</a:t>
            </a:r>
          </a:p>
          <a:p>
            <a:pPr>
              <a:defRPr/>
            </a:pPr>
            <a:r>
              <a:rPr lang="en-US"/>
              <a:t>©2007 Pearson Education, Inc., Upper Saddle River, NJ.  All rights reserved.</a:t>
            </a:r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77238"/>
      </p:ext>
    </p:extLst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800" i="0"/>
            </a:lvl1pPr>
          </a:lstStyle>
          <a:p>
            <a:pPr>
              <a:defRPr/>
            </a:pPr>
            <a:r>
              <a:rPr lang="en-US"/>
              <a:t>Work Systems and the Methods, Measurement, and Management of Work</a:t>
            </a:r>
          </a:p>
          <a:p>
            <a:pPr>
              <a:defRPr/>
            </a:pPr>
            <a:r>
              <a:rPr lang="en-US"/>
              <a:t>by Mikell P. Groover, ISBN 0-13-140650-7.</a:t>
            </a:r>
          </a:p>
          <a:p>
            <a:pPr>
              <a:defRPr/>
            </a:pPr>
            <a:r>
              <a:rPr lang="en-US"/>
              <a:t>©2007 Pearson Education, Inc., Upper Saddle River, NJ.  All rights reserved.</a:t>
            </a:r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330043"/>
      </p:ext>
    </p:extLst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800" i="0"/>
            </a:lvl1pPr>
          </a:lstStyle>
          <a:p>
            <a:pPr>
              <a:defRPr/>
            </a:pPr>
            <a:r>
              <a:rPr lang="en-US"/>
              <a:t>Work Systems and the Methods, Measurement, and Management of Work</a:t>
            </a:r>
          </a:p>
          <a:p>
            <a:pPr>
              <a:defRPr/>
            </a:pPr>
            <a:r>
              <a:rPr lang="en-US"/>
              <a:t>by Mikell P. Groover, ISBN 0-13-140650-7.</a:t>
            </a:r>
          </a:p>
          <a:p>
            <a:pPr>
              <a:defRPr/>
            </a:pPr>
            <a:r>
              <a:rPr lang="en-US"/>
              <a:t>©2007 Pearson Education, Inc., Upper Saddle River, NJ.  All rights reserved.</a:t>
            </a:r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012391"/>
      </p:ext>
    </p:extLst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228600"/>
            <a:ext cx="7162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5000" y="1447800"/>
            <a:ext cx="69342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Line 5"/>
          <p:cNvSpPr>
            <a:spLocks noChangeShapeType="1"/>
          </p:cNvSpPr>
          <p:nvPr/>
        </p:nvSpPr>
        <p:spPr bwMode="auto">
          <a:xfrm>
            <a:off x="1219200" y="1219200"/>
            <a:ext cx="7620000" cy="0"/>
          </a:xfrm>
          <a:prstGeom prst="line">
            <a:avLst/>
          </a:prstGeom>
          <a:noFill/>
          <a:ln w="25400">
            <a:solidFill>
              <a:srgbClr val="00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1029" name="Picture 6" descr="stopwatch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31445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" y="6172200"/>
            <a:ext cx="845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1">
                <a:solidFill>
                  <a:schemeClr val="folHlink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r>
              <a:rPr lang="en-US" sz="800"/>
              <a:t>Work Systems and the Methods, Measurement, and Management of Work</a:t>
            </a:r>
          </a:p>
          <a:p>
            <a:pPr>
              <a:defRPr/>
            </a:pPr>
            <a:r>
              <a:rPr lang="en-US" sz="800"/>
              <a:t>by Mikell P. Groover, ISBN 0-13-140650-7.</a:t>
            </a:r>
          </a:p>
          <a:p>
            <a:pPr>
              <a:defRPr/>
            </a:pPr>
            <a:r>
              <a:rPr lang="en-US" sz="800"/>
              <a:t>©2007 Pearson Education, Inc., Upper Saddle River, NJ.  All rights reserved.</a:t>
            </a:r>
          </a:p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ransition advClick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66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6699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6699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6699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6699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rgbClr val="006699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rgbClr val="006699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rgbClr val="006699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rgbClr val="0066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6699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9900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9900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9900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9900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9900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9900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9900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Work Sampling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19400" y="1447800"/>
            <a:ext cx="6172200" cy="5181600"/>
          </a:xfrm>
        </p:spPr>
        <p:txBody>
          <a:bodyPr/>
          <a:lstStyle/>
          <a:p>
            <a:pPr marL="457200" indent="-457200" eaLnBrk="1" hangingPunct="1">
              <a:buFont typeface="Wingdings" pitchFamily="2" charset="2"/>
              <a:buNone/>
            </a:pPr>
            <a:r>
              <a:rPr lang="en-US" dirty="0" smtClean="0"/>
              <a:t>Sections: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US" dirty="0" smtClean="0"/>
              <a:t>How Work Sampling Works – </a:t>
            </a:r>
            <a:r>
              <a:rPr lang="en-US" b="1" dirty="0" smtClean="0"/>
              <a:t>part 1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US" dirty="0" smtClean="0"/>
              <a:t>Statistical Basis of Work Sampling</a:t>
            </a:r>
            <a:br>
              <a:rPr lang="en-US" dirty="0" smtClean="0"/>
            </a:br>
            <a:r>
              <a:rPr lang="en-US" dirty="0" smtClean="0"/>
              <a:t>– </a:t>
            </a:r>
            <a:r>
              <a:rPr lang="en-US" b="1" dirty="0" smtClean="0"/>
              <a:t>part 2</a:t>
            </a:r>
          </a:p>
          <a:p>
            <a:pPr marL="400050" lvl="1" indent="0" eaLnBrk="1" hangingPunct="1">
              <a:buNone/>
            </a:pPr>
            <a:r>
              <a:rPr lang="en-US" dirty="0" smtClean="0"/>
              <a:t>2.1 Confidence intervals in Work Sampling</a:t>
            </a:r>
          </a:p>
          <a:p>
            <a:pPr marL="400050" lvl="1" indent="0" eaLnBrk="1" hangingPunct="1">
              <a:buNone/>
            </a:pPr>
            <a:r>
              <a:rPr lang="en-US" dirty="0"/>
              <a:t>2.2  Determining Number of Observations Required</a:t>
            </a:r>
          </a:p>
          <a:p>
            <a:pPr marL="400050" lvl="1" indent="0" eaLnBrk="1" hangingPunct="1">
              <a:buNone/>
            </a:pPr>
            <a:r>
              <a:rPr lang="en-US" dirty="0"/>
              <a:t>2.3 Determining Average Task Times and Standard Times</a:t>
            </a:r>
            <a:endParaRPr lang="en-US" sz="2800" dirty="0"/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US" dirty="0" smtClean="0"/>
              <a:t>Application Issues in Work Sampling – </a:t>
            </a:r>
            <a:r>
              <a:rPr lang="en-US" b="1" dirty="0"/>
              <a:t>part  </a:t>
            </a:r>
            <a:r>
              <a:rPr lang="en-US" b="1" dirty="0" smtClean="0"/>
              <a:t>3</a:t>
            </a:r>
            <a:endParaRPr lang="en-US" b="1" dirty="0"/>
          </a:p>
          <a:p>
            <a:pPr marL="457200" indent="-457200" eaLnBrk="1" hangingPunct="1">
              <a:buFont typeface="Wingdings" pitchFamily="2" charset="2"/>
              <a:buAutoNum type="arabicPeriod"/>
            </a:pPr>
            <a:endParaRPr lang="en-US" dirty="0" smtClean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2.1 Confidence Intervals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i="1" dirty="0" smtClean="0">
              <a:sym typeface="Symbol" pitchFamily="18" charset="2"/>
            </a:endParaRPr>
          </a:p>
          <a:p>
            <a:pPr eaLnBrk="1" hangingPunct="1">
              <a:buFont typeface="Wingdings" pitchFamily="2" charset="2"/>
              <a:buNone/>
            </a:pPr>
            <a:endParaRPr lang="en-US" i="1" dirty="0" smtClean="0">
              <a:sym typeface="Symbol" pitchFamily="18" charset="2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91" t="21309" r="28131" b="28550"/>
          <a:stretch/>
        </p:blipFill>
        <p:spPr bwMode="auto">
          <a:xfrm>
            <a:off x="1447800" y="1319073"/>
            <a:ext cx="7146524" cy="5157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486522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2.1 Confidence Intervals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53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905000" y="1447800"/>
                <a:ext cx="7162800" cy="5257800"/>
              </a:xfrm>
            </p:spPr>
            <p:txBody>
              <a:bodyPr/>
              <a:lstStyle/>
              <a:p>
                <a:pPr eaLnBrk="1" hangingPunct="1"/>
                <a:r>
                  <a:rPr lang="en-US" dirty="0" smtClean="0"/>
                  <a:t>Confidence </a:t>
                </a:r>
                <a:r>
                  <a:rPr lang="en-US" dirty="0"/>
                  <a:t>levels used in work </a:t>
                </a:r>
                <a:r>
                  <a:rPr lang="en-US" dirty="0" smtClean="0"/>
                  <a:t>sampling</a:t>
                </a:r>
              </a:p>
              <a:p>
                <a:pPr lvl="1" eaLnBrk="1" hangingPunct="1"/>
                <a:r>
                  <a:rPr lang="en-US" dirty="0" smtClean="0"/>
                  <a:t>Typically: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90</m:t>
                    </m:r>
                    <m:r>
                      <a:rPr lang="en-US" i="1" dirty="0" smtClean="0">
                        <a:latin typeface="Cambria Math"/>
                      </a:rPr>
                      <m:t>%</m:t>
                    </m:r>
                  </m:oMath>
                </a14:m>
                <a:r>
                  <a:rPr lang="en-US" dirty="0" smtClean="0"/>
                  <a:t>, in which case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𝑧</m:t>
                        </m:r>
                      </m:e>
                      <m:sub>
                        <m:f>
                          <m:fPr>
                            <m:type m:val="lin"/>
                            <m:ctrlPr>
                              <a:rPr lang="en-US" i="1" dirty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num>
                          <m:den>
                            <m:r>
                              <a:rPr lang="en-US" i="1" dirty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den>
                        </m:f>
                      </m:sub>
                    </m:sSub>
                    <m:r>
                      <a:rPr lang="en-US" i="1" dirty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i="1" dirty="0">
                        <a:latin typeface="Cambria Math"/>
                        <a:ea typeface="Cambria Math"/>
                      </a:rPr>
                      <m:t>1</m:t>
                    </m:r>
                    <m:r>
                      <a:rPr lang="en-US" i="1" dirty="0">
                        <a:latin typeface="Cambria Math"/>
                        <a:ea typeface="Cambria Math"/>
                      </a:rPr>
                      <m:t>.</m:t>
                    </m:r>
                    <m:r>
                      <a:rPr lang="en-US" i="1" dirty="0">
                        <a:latin typeface="Cambria Math"/>
                        <a:ea typeface="Cambria Math"/>
                      </a:rPr>
                      <m:t>65</m:t>
                    </m:r>
                  </m:oMath>
                </a14:m>
                <a:endParaRPr lang="en-US" dirty="0" smtClean="0"/>
              </a:p>
              <a:p>
                <a:pPr lvl="1" eaLnBrk="1" hangingPunct="1"/>
                <a:r>
                  <a:rPr lang="en-US" dirty="0" smtClean="0"/>
                  <a:t>Also: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9</m:t>
                    </m:r>
                    <m:r>
                      <a:rPr lang="en-US" b="0" i="1" dirty="0" smtClean="0">
                        <a:latin typeface="Cambria Math"/>
                      </a:rPr>
                      <m:t>5</m:t>
                    </m:r>
                    <m:r>
                      <a:rPr lang="en-US" i="1" dirty="0">
                        <a:latin typeface="Cambria Math"/>
                      </a:rPr>
                      <m:t>%</m:t>
                    </m:r>
                  </m:oMath>
                </a14:m>
                <a:r>
                  <a:rPr lang="en-US" dirty="0" smtClean="0"/>
                  <a:t>,</a:t>
                </a:r>
                <a:r>
                  <a:rPr lang="en-US" dirty="0"/>
                  <a:t> in which case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𝑧</m:t>
                        </m:r>
                      </m:e>
                      <m:sub>
                        <m:f>
                          <m:fPr>
                            <m:type m:val="lin"/>
                            <m:ctrlPr>
                              <a:rPr lang="en-US" i="1" dirty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num>
                          <m:den>
                            <m:r>
                              <a:rPr lang="en-US" i="1" dirty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den>
                        </m:f>
                      </m:sub>
                    </m:sSub>
                    <m:r>
                      <a:rPr lang="en-US" i="1" dirty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i="1" dirty="0">
                        <a:latin typeface="Cambria Math"/>
                        <a:ea typeface="Cambria Math"/>
                      </a:rPr>
                      <m:t>1</m:t>
                    </m:r>
                    <m:r>
                      <a:rPr lang="en-US" i="1" dirty="0">
                        <a:latin typeface="Cambria Math"/>
                        <a:ea typeface="Cambria Math"/>
                      </a:rPr>
                      <m:t>.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96</m:t>
                    </m:r>
                  </m:oMath>
                </a14:m>
                <a:endParaRPr lang="en-US" dirty="0" smtClean="0"/>
              </a:p>
              <a:p>
                <a:pPr lvl="1" eaLnBrk="1" hangingPunct="1"/>
                <a:r>
                  <a:rPr lang="en-US" dirty="0"/>
                  <a:t>Other confidence levels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𝑧</m:t>
                        </m:r>
                      </m:e>
                      <m:sub>
                        <m:f>
                          <m:fPr>
                            <m:type m:val="lin"/>
                            <m:ctrlPr>
                              <a:rPr lang="en-US" i="1" dirty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num>
                          <m:den>
                            <m:r>
                              <a:rPr lang="en-US" i="1" dirty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den>
                        </m:f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values </a:t>
                </a:r>
                <a:r>
                  <a:rPr lang="en-US" dirty="0" smtClean="0"/>
                  <a:t> </a:t>
                </a:r>
                <a:r>
                  <a:rPr lang="en-US" dirty="0"/>
                  <a:t>found </a:t>
                </a:r>
                <a:r>
                  <a:rPr lang="en-US" dirty="0" smtClean="0"/>
                  <a:t>in tables </a:t>
                </a:r>
                <a:r>
                  <a:rPr lang="en-US" dirty="0"/>
                  <a:t>of </a:t>
                </a:r>
                <a:r>
                  <a:rPr lang="en-US" dirty="0" smtClean="0"/>
                  <a:t>std. </a:t>
                </a:r>
                <a:r>
                  <a:rPr lang="en-US" dirty="0"/>
                  <a:t>normal distribution</a:t>
                </a:r>
              </a:p>
            </p:txBody>
          </p:sp>
        </mc:Choice>
        <mc:Fallback xmlns="">
          <p:sp>
            <p:nvSpPr>
              <p:cNvPr id="2253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905000" y="1447800"/>
                <a:ext cx="7162800" cy="5257800"/>
              </a:xfrm>
              <a:blipFill rotWithShape="1">
                <a:blip r:embed="rId3"/>
                <a:stretch>
                  <a:fillRect l="-1191" t="-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41744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Example 2: Confidence Interval</a:t>
            </a:r>
            <a:endParaRPr lang="en-US" dirty="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447800"/>
            <a:ext cx="7162800" cy="5257800"/>
          </a:xfrm>
        </p:spPr>
        <p:txBody>
          <a:bodyPr/>
          <a:lstStyle/>
          <a:p>
            <a:pPr eaLnBrk="1" hangingPunct="1"/>
            <a:r>
              <a:rPr lang="en-US" dirty="0"/>
              <a:t>Determine the 95% confidence interval for the proportion of time spent setting up the machines, category (1), in Example 1.</a:t>
            </a:r>
          </a:p>
          <a:p>
            <a:pPr marL="0" indent="0" eaLnBrk="1" hangingPunct="1">
              <a:buNone/>
            </a:pPr>
            <a:r>
              <a:rPr lang="en-US" dirty="0" smtClean="0"/>
              <a:t>Remember (example 1):</a:t>
            </a:r>
          </a:p>
          <a:p>
            <a:pPr eaLnBrk="1" hangingPunct="1"/>
            <a:r>
              <a:rPr lang="en-US" dirty="0"/>
              <a:t>A total of 500 observations were taken at random times during a one-week period (40 hours) on 10 </a:t>
            </a:r>
            <a:r>
              <a:rPr lang="en-US" dirty="0" smtClean="0"/>
              <a:t>machines.</a:t>
            </a:r>
          </a:p>
          <a:p>
            <a:pPr lvl="0" eaLnBrk="1" hangingPunct="1">
              <a:buNone/>
            </a:pPr>
            <a:r>
              <a:rPr lang="en-US" sz="2000" u="sng" dirty="0">
                <a:solidFill>
                  <a:srgbClr val="000000"/>
                </a:solidFill>
              </a:rPr>
              <a:t>Category</a:t>
            </a:r>
            <a:r>
              <a:rPr lang="en-US" sz="2000" dirty="0">
                <a:solidFill>
                  <a:srgbClr val="000000"/>
                </a:solidFill>
              </a:rPr>
              <a:t>		     </a:t>
            </a:r>
            <a:r>
              <a:rPr lang="en-US" sz="2000" u="sng" dirty="0">
                <a:solidFill>
                  <a:srgbClr val="000000"/>
                </a:solidFill>
              </a:rPr>
              <a:t>Proportion</a:t>
            </a:r>
            <a:r>
              <a:rPr lang="en-US" sz="2000" dirty="0">
                <a:solidFill>
                  <a:srgbClr val="000000"/>
                </a:solidFill>
              </a:rPr>
              <a:t>	   </a:t>
            </a:r>
            <a:r>
              <a:rPr lang="en-US" sz="2000" u="sng" dirty="0" err="1">
                <a:solidFill>
                  <a:srgbClr val="000000"/>
                </a:solidFill>
              </a:rPr>
              <a:t>Hrs</a:t>
            </a:r>
            <a:r>
              <a:rPr lang="en-US" sz="2000" u="sng" dirty="0">
                <a:solidFill>
                  <a:srgbClr val="000000"/>
                </a:solidFill>
              </a:rPr>
              <a:t> per category</a:t>
            </a:r>
          </a:p>
          <a:p>
            <a:pPr lvl="0" eaLnBrk="1" hangingPunct="1">
              <a:buNone/>
            </a:pPr>
            <a:r>
              <a:rPr lang="en-US" sz="2000" dirty="0">
                <a:solidFill>
                  <a:srgbClr val="000000"/>
                </a:solidFill>
              </a:rPr>
              <a:t>(1) Being set up		   75/500 = 0.15	     0.15 x 40 =   6</a:t>
            </a:r>
          </a:p>
          <a:p>
            <a:pPr lvl="0" eaLnBrk="1" hangingPunct="1">
              <a:buNone/>
            </a:pPr>
            <a:r>
              <a:rPr lang="en-US" sz="2000" dirty="0">
                <a:solidFill>
                  <a:srgbClr val="000000"/>
                </a:solidFill>
              </a:rPr>
              <a:t>(2) Running production	 300/500 = 0.60	     0.60 x 40 = 24</a:t>
            </a:r>
          </a:p>
          <a:p>
            <a:pPr lvl="0" eaLnBrk="1" hangingPunct="1">
              <a:buNone/>
            </a:pPr>
            <a:r>
              <a:rPr lang="en-US" sz="2000" dirty="0">
                <a:solidFill>
                  <a:srgbClr val="000000"/>
                </a:solidFill>
              </a:rPr>
              <a:t>(3) Machine idle		 125/500 = </a:t>
            </a:r>
            <a:r>
              <a:rPr lang="en-US" sz="2000" u="sng" dirty="0">
                <a:solidFill>
                  <a:srgbClr val="000000"/>
                </a:solidFill>
              </a:rPr>
              <a:t>0.25</a:t>
            </a:r>
            <a:r>
              <a:rPr lang="en-US" sz="2000" dirty="0">
                <a:solidFill>
                  <a:srgbClr val="000000"/>
                </a:solidFill>
              </a:rPr>
              <a:t>      0.25 x 40 = </a:t>
            </a:r>
            <a:r>
              <a:rPr lang="en-US" sz="2000" u="sng" dirty="0">
                <a:solidFill>
                  <a:srgbClr val="000000"/>
                </a:solidFill>
              </a:rPr>
              <a:t>10</a:t>
            </a:r>
          </a:p>
          <a:p>
            <a:pPr lvl="0" eaLnBrk="1" hangingPunct="1">
              <a:buNone/>
            </a:pPr>
            <a:r>
              <a:rPr lang="en-US" sz="2000" dirty="0">
                <a:solidFill>
                  <a:srgbClr val="000000"/>
                </a:solidFill>
              </a:rPr>
              <a:t>					      1.00		           40</a:t>
            </a:r>
          </a:p>
          <a:p>
            <a:pPr marL="0" indent="0" eaLnBrk="1" hangingPunct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63012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Example 2: </a:t>
            </a:r>
            <a:r>
              <a:rPr lang="en-US" dirty="0" smtClean="0"/>
              <a:t>Solution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447800"/>
            <a:ext cx="7162800" cy="5257800"/>
          </a:xfrm>
        </p:spPr>
        <p:txBody>
          <a:bodyPr/>
          <a:lstStyle/>
          <a:p>
            <a:pPr marL="0" indent="0" eaLnBrk="1" hangingPunct="1">
              <a:buNone/>
            </a:pPr>
            <a:endParaRPr lang="en-US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76" t="11831" r="15162" b="45020"/>
          <a:stretch/>
        </p:blipFill>
        <p:spPr bwMode="auto">
          <a:xfrm>
            <a:off x="121158" y="2133600"/>
            <a:ext cx="8946642" cy="3859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737780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2.2 Number of Observations Required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57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905000" y="1447800"/>
                <a:ext cx="7162800" cy="5181600"/>
              </a:xfrm>
            </p:spPr>
            <p:txBody>
              <a:bodyPr/>
              <a:lstStyle/>
              <a:p>
                <a:pPr eaLnBrk="1" hangingPunct="1"/>
                <a:r>
                  <a:rPr lang="en-US" dirty="0" smtClean="0"/>
                  <a:t>How can statistical </a:t>
                </a:r>
                <a:r>
                  <a:rPr lang="en-US" dirty="0"/>
                  <a:t>errors in work </a:t>
                </a:r>
                <a:r>
                  <a:rPr lang="en-US" dirty="0" smtClean="0"/>
                  <a:t>sampling be reduced?</a:t>
                </a:r>
              </a:p>
              <a:p>
                <a:pPr lvl="1" eaLnBrk="1" hangingPunct="1"/>
                <a:r>
                  <a:rPr lang="en-US" dirty="0" smtClean="0"/>
                  <a:t>Increasing </a:t>
                </a:r>
                <a:r>
                  <a:rPr lang="en-US" dirty="0"/>
                  <a:t>the number of </a:t>
                </a:r>
                <a:r>
                  <a:rPr lang="en-US" dirty="0" smtClean="0"/>
                  <a:t>observations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pPr lvl="1" eaLnBrk="1" hangingPunct="1"/>
                <a:r>
                  <a:rPr lang="en-US" dirty="0" smtClean="0"/>
                  <a:t>Thus,</a:t>
                </a:r>
              </a:p>
              <a:p>
                <a:pPr lvl="2" eaLnBrk="1" hangingPunct="1"/>
                <a:r>
                  <a:rPr lang="en-US" dirty="0" smtClean="0"/>
                  <a:t>Accuracy/precision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>
                            <a:latin typeface="Cambria Math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dirty="0" smtClean="0"/>
                  <a:t> (estimate </a:t>
                </a:r>
                <a:r>
                  <a:rPr lang="en-US" dirty="0"/>
                  <a:t>of </a:t>
                </a:r>
                <a:r>
                  <a:rPr lang="en-US" dirty="0" smtClean="0"/>
                  <a:t>given </a:t>
                </a:r>
                <a:r>
                  <a:rPr lang="en-US" dirty="0"/>
                  <a:t>proportion of interest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 smtClean="0"/>
                  <a:t>) is increased</a:t>
                </a:r>
              </a:p>
              <a:p>
                <a:pPr lvl="2" eaLnBrk="1" hangingPunct="1"/>
                <a:r>
                  <a:rPr lang="en-US" dirty="0" smtClean="0"/>
                  <a:t>Limits </a:t>
                </a:r>
                <a:r>
                  <a:rPr lang="en-US" dirty="0"/>
                  <a:t>of the confidence interval around it can be </a:t>
                </a:r>
                <a:r>
                  <a:rPr lang="en-US" dirty="0" smtClean="0"/>
                  <a:t>narrowed*</a:t>
                </a:r>
              </a:p>
              <a:p>
                <a:pPr lvl="1" eaLnBrk="1" hangingPunct="1"/>
                <a:r>
                  <a:rPr lang="en-US" dirty="0"/>
                  <a:t>However, increasing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>
                    <a:sym typeface="Symbol"/>
                  </a:rPr>
                  <a:t></a:t>
                </a:r>
                <a:r>
                  <a:rPr lang="en-US" dirty="0" smtClean="0"/>
                  <a:t> </a:t>
                </a:r>
                <a:r>
                  <a:rPr lang="en-US" dirty="0"/>
                  <a:t>more </a:t>
                </a:r>
                <a:r>
                  <a:rPr lang="en-US" dirty="0" smtClean="0"/>
                  <a:t>time/costs</a:t>
                </a:r>
              </a:p>
              <a:p>
                <a:pPr lvl="2" eaLnBrk="1" hangingPunct="1"/>
                <a:r>
                  <a:rPr lang="en-US" dirty="0" smtClean="0">
                    <a:sym typeface="Symbol"/>
                  </a:rPr>
                  <a:t> balance bet. cost/time and accuracy):</a:t>
                </a:r>
              </a:p>
              <a:p>
                <a:pPr lvl="2" eaLnBrk="1" hangingPunct="1"/>
                <a:r>
                  <a:rPr lang="en-US" dirty="0">
                    <a:sym typeface="Symbol"/>
                  </a:rPr>
                  <a:t> </a:t>
                </a:r>
                <a:r>
                  <a:rPr lang="en-US" dirty="0" smtClean="0">
                    <a:sym typeface="Symbol"/>
                  </a:rPr>
                  <a:t>determine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>
                    <a:sym typeface="Symbol"/>
                  </a:rPr>
                  <a:t> </a:t>
                </a:r>
                <a:r>
                  <a:rPr lang="en-US" dirty="0" smtClean="0">
                    <a:sym typeface="Symbol"/>
                  </a:rPr>
                  <a:t>required </a:t>
                </a:r>
                <a:r>
                  <a:rPr lang="en-US" dirty="0">
                    <a:sym typeface="Symbol"/>
                  </a:rPr>
                  <a:t>to </a:t>
                </a:r>
                <a:r>
                  <a:rPr lang="en-US" b="1" dirty="0">
                    <a:sym typeface="Symbol"/>
                  </a:rPr>
                  <a:t>achieve a given confidence interval</a:t>
                </a:r>
                <a:r>
                  <a:rPr lang="en-US" dirty="0">
                    <a:sym typeface="Symbol"/>
                  </a:rPr>
                  <a:t> about </a:t>
                </a:r>
                <a:r>
                  <a:rPr lang="en-US" dirty="0" smtClean="0">
                    <a:sym typeface="Symbol"/>
                  </a:rPr>
                  <a:t>estimate </a:t>
                </a:r>
                <a:r>
                  <a:rPr lang="en-US" dirty="0">
                    <a:sym typeface="Symbol"/>
                  </a:rPr>
                  <a:t>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𝑝</m:t>
                    </m:r>
                  </m:oMath>
                </a14:m>
                <a:endParaRPr lang="en-US" dirty="0">
                  <a:sym typeface="Symbol"/>
                </a:endParaRPr>
              </a:p>
            </p:txBody>
          </p:sp>
        </mc:Choice>
        <mc:Fallback>
          <p:sp>
            <p:nvSpPr>
              <p:cNvPr id="245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905000" y="1447800"/>
                <a:ext cx="7162800" cy="5181600"/>
              </a:xfrm>
              <a:blipFill rotWithShape="1">
                <a:blip r:embed="rId3"/>
                <a:stretch>
                  <a:fillRect l="-1191" t="-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2.2 Number of Observations Required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57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905000" y="1447800"/>
                <a:ext cx="7162800" cy="5334000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b="1" dirty="0" smtClean="0"/>
                  <a:t>Step 1</a:t>
                </a:r>
                <a:r>
                  <a:rPr lang="en-US" dirty="0" smtClean="0"/>
                  <a:t>: define </a:t>
                </a:r>
                <a:r>
                  <a:rPr lang="en-US" b="1" dirty="0" smtClean="0"/>
                  <a:t>confidence interval</a:t>
                </a:r>
              </a:p>
              <a:p>
                <a:pPr eaLnBrk="1" hangingPunct="1"/>
                <a:r>
                  <a:rPr lang="en-US" dirty="0" smtClean="0"/>
                  <a:t>We need to decide </a:t>
                </a:r>
                <a:r>
                  <a:rPr lang="en-US" dirty="0" smtClean="0"/>
                  <a:t>on two </a:t>
                </a:r>
                <a:r>
                  <a:rPr lang="en-US" dirty="0" smtClean="0"/>
                  <a:t>parameters:</a:t>
                </a:r>
              </a:p>
              <a:p>
                <a:pPr lvl="1" eaLnBrk="1" hangingPunct="1">
                  <a:buFont typeface="Wingdings" pitchFamily="2" charset="2"/>
                  <a:buAutoNum type="arabicPeriod"/>
                </a:pPr>
                <a:r>
                  <a:rPr lang="en-US" b="1" dirty="0" smtClean="0"/>
                  <a:t>Confidence level</a:t>
                </a:r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sym typeface="Symbol" pitchFamily="18" charset="2"/>
                      </a:rPr>
                      <m:t>1</m:t>
                    </m:r>
                    <m:r>
                      <a:rPr lang="en-US" i="1">
                        <a:latin typeface="Cambria Math"/>
                        <a:sym typeface="Symbol" pitchFamily="18" charset="2"/>
                      </a:rPr>
                      <m:t>−</m:t>
                    </m:r>
                    <m:r>
                      <a:rPr lang="en-US" i="1" dirty="0"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endParaRPr lang="en-US" i="1" dirty="0" smtClean="0">
                  <a:sym typeface="Symbol" pitchFamily="18" charset="2"/>
                </a:endParaRPr>
              </a:p>
              <a:p>
                <a:pPr lvl="2" eaLnBrk="1" hangingPunct="1"/>
                <a:r>
                  <a:rPr lang="en-US" dirty="0" smtClean="0">
                    <a:sym typeface="Symbol" pitchFamily="18" charset="2"/>
                  </a:rPr>
                  <a:t>This allows us to find corresponding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𝑧</m:t>
                        </m:r>
                      </m:e>
                      <m:sub>
                        <m:f>
                          <m:fPr>
                            <m:type m:val="lin"/>
                            <m:ctrlPr>
                              <a:rPr lang="en-US" i="1" dirty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num>
                          <m:den>
                            <m:r>
                              <a:rPr lang="en-US" i="1" dirty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den>
                        </m:f>
                      </m:sub>
                    </m:sSub>
                  </m:oMath>
                </a14:m>
                <a:r>
                  <a:rPr lang="en-US" dirty="0" smtClean="0">
                    <a:sym typeface="Symbol" pitchFamily="18" charset="2"/>
                  </a:rPr>
                  <a:t> </a:t>
                </a:r>
              </a:p>
              <a:p>
                <a:pPr lvl="1" eaLnBrk="1" hangingPunct="1">
                  <a:buFont typeface="Wingdings" pitchFamily="2" charset="2"/>
                  <a:buAutoNum type="arabicPeriod"/>
                </a:pPr>
                <a:r>
                  <a:rPr lang="en-US" b="1" dirty="0" smtClean="0">
                    <a:sym typeface="Symbol" pitchFamily="18" charset="2"/>
                  </a:rPr>
                  <a:t>Half-width</a:t>
                </a:r>
                <a:r>
                  <a:rPr lang="en-US" dirty="0" smtClean="0">
                    <a:sym typeface="Symbol" pitchFamily="18" charset="2"/>
                  </a:rPr>
                  <a:t> of the confidence interval,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sym typeface="Symbol" pitchFamily="18" charset="2"/>
                      </a:rPr>
                      <m:t>𝑐</m:t>
                    </m:r>
                  </m:oMath>
                </a14:m>
                <a:endParaRPr lang="en-US" dirty="0" smtClean="0">
                  <a:sym typeface="Symbol" pitchFamily="18" charset="2"/>
                </a:endParaRPr>
              </a:p>
              <a:p>
                <a:pPr lvl="2" eaLnBrk="1" hangingPunct="1"/>
                <a:r>
                  <a:rPr lang="en-US" dirty="0" smtClean="0">
                    <a:sym typeface="Symbol" pitchFamily="18" charset="2"/>
                  </a:rPr>
                  <a:t>it’s desired </a:t>
                </a:r>
                <a:r>
                  <a:rPr lang="en-US" dirty="0">
                    <a:sym typeface="Symbol" pitchFamily="18" charset="2"/>
                  </a:rPr>
                  <a:t>acceptable deviation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sym typeface="Symbol" pitchFamily="18" charset="2"/>
                      </a:rPr>
                      <m:t>𝑝</m:t>
                    </m:r>
                  </m:oMath>
                </a14:m>
                <a:endParaRPr lang="en-US" dirty="0" smtClean="0">
                  <a:sym typeface="Symbol" pitchFamily="18" charset="2"/>
                </a:endParaRPr>
              </a:p>
              <a:p>
                <a:pPr lvl="2" eaLnBrk="1" hangingPunct="1"/>
                <a:r>
                  <a:rPr lang="en-US" dirty="0" smtClean="0">
                    <a:sym typeface="Symbol" pitchFamily="18" charset="2"/>
                  </a:rPr>
                  <a:t>think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sym typeface="Symbol" pitchFamily="18" charset="2"/>
                      </a:rPr>
                      <m:t>𝑐</m:t>
                    </m:r>
                  </m:oMath>
                </a14:m>
                <a:r>
                  <a:rPr lang="en-US" dirty="0" smtClean="0">
                    <a:sym typeface="Symbol" pitchFamily="18" charset="2"/>
                  </a:rPr>
                  <a:t> as tolerance around</a:t>
                </a:r>
                <a:r>
                  <a:rPr lang="en-US" dirty="0"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sym typeface="Symbol" pitchFamily="18" charset="2"/>
                      </a:rPr>
                      <m:t>𝑝</m:t>
                    </m:r>
                  </m:oMath>
                </a14:m>
                <a:endParaRPr lang="en-US" dirty="0" smtClean="0">
                  <a:sym typeface="Symbol" pitchFamily="18" charset="2"/>
                </a:endParaRPr>
              </a:p>
              <a:p>
                <a:pPr lvl="2" eaLnBrk="1" hangingPunct="1"/>
                <a:endParaRPr lang="en-US" dirty="0" smtClean="0">
                  <a:sym typeface="Symbol" pitchFamily="18" charset="2"/>
                </a:endParaRPr>
              </a:p>
              <a:p>
                <a:pPr marL="342900" lvl="2" indent="-342900" eaLnBrk="1" hangingPunct="1">
                  <a:buClr>
                    <a:srgbClr val="FF0066"/>
                  </a:buClr>
                </a:pPr>
                <a:r>
                  <a:rPr lang="en-US" dirty="0" smtClean="0">
                    <a:ea typeface="+mn-ea"/>
                    <a:cs typeface="+mn-cs"/>
                    <a:sym typeface="Symbol"/>
                  </a:rPr>
                  <a:t> </a:t>
                </a:r>
                <a:r>
                  <a:rPr lang="en-US" dirty="0" smtClean="0"/>
                  <a:t>confidence interval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= </m:t>
                    </m:r>
                    <m:r>
                      <a:rPr lang="en-US" i="1" dirty="0" smtClean="0">
                        <a:latin typeface="Cambria Math"/>
                        <a:ea typeface="+mn-ea"/>
                        <a:cs typeface="+mn-cs"/>
                      </a:rPr>
                      <m:t>𝑝</m:t>
                    </m:r>
                    <m:r>
                      <a:rPr lang="en-US" i="1" dirty="0" smtClean="0">
                        <a:latin typeface="Cambria Math"/>
                        <a:ea typeface="Cambria Math"/>
                        <a:cs typeface="+mn-cs"/>
                      </a:rPr>
                      <m:t>±</m:t>
                    </m:r>
                    <m:r>
                      <a:rPr lang="en-US" i="1" dirty="0">
                        <a:latin typeface="Cambria Math"/>
                        <a:ea typeface="+mn-ea"/>
                        <a:cs typeface="+mn-cs"/>
                        <a:sym typeface="Symbol" pitchFamily="18" charset="2"/>
                      </a:rPr>
                      <m:t>𝑐</m:t>
                    </m:r>
                  </m:oMath>
                </a14:m>
                <a:r>
                  <a:rPr lang="en-US" dirty="0" smtClean="0">
                    <a:ea typeface="+mn-ea"/>
                    <a:cs typeface="+mn-cs"/>
                  </a:rPr>
                  <a:t> </a:t>
                </a:r>
                <a:r>
                  <a:rPr lang="en-US" dirty="0">
                    <a:sym typeface="Symbol" pitchFamily="18" charset="2"/>
                  </a:rPr>
                  <a:t>(</a:t>
                </a:r>
                <a:r>
                  <a:rPr lang="en-US" dirty="0">
                    <a:sym typeface="Symbol" pitchFamily="18" charset="2"/>
                    <a:hlinkClick r:id="rId3" action="ppaction://hlinksldjump"/>
                  </a:rPr>
                  <a:t>fig. 2</a:t>
                </a:r>
                <a:r>
                  <a:rPr lang="en-US" dirty="0" smtClean="0">
                    <a:sym typeface="Symbol" pitchFamily="18" charset="2"/>
                  </a:rPr>
                  <a:t>)</a:t>
                </a:r>
              </a:p>
              <a:p>
                <a:pPr lvl="1" eaLnBrk="1" hangingPunct="1"/>
                <a:r>
                  <a:rPr lang="en-US" dirty="0">
                    <a:sym typeface="Symbol"/>
                  </a:rPr>
                  <a:t>Note,</a:t>
                </a:r>
                <a:r>
                  <a:rPr lang="en-US" dirty="0"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sym typeface="Symbol" pitchFamily="18" charset="2"/>
                      </a:rPr>
                      <m:t>𝑐</m:t>
                    </m:r>
                  </m:oMath>
                </a14:m>
                <a:r>
                  <a:rPr lang="en-US" dirty="0">
                    <a:sym typeface="Symbol" pitchFamily="18" charset="2"/>
                  </a:rPr>
                  <a:t> corresponds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𝑧</m:t>
                        </m:r>
                      </m:e>
                      <m:sub>
                        <m:f>
                          <m:fPr>
                            <m:type m:val="lin"/>
                            <m:ctrlPr>
                              <a:rPr lang="en-US" i="1" dirty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num>
                          <m:den>
                            <m:r>
                              <a:rPr lang="en-US" i="1" dirty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den>
                        </m:f>
                      </m:sub>
                    </m:sSub>
                    <m:sSub>
                      <m:sSubPr>
                        <m:ctrlPr>
                          <a:rPr lang="en-US" i="1" dirty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 dirty="0">
                                <a:latin typeface="Cambria Math"/>
                                <a:sym typeface="Symbol" pitchFamily="18" charset="2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</m:acc>
                      </m:e>
                      <m:sub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𝑝</m:t>
                        </m:r>
                      </m:sub>
                    </m:sSub>
                  </m:oMath>
                </a14:m>
                <a:endParaRPr lang="en-US" dirty="0">
                  <a:sym typeface="Symbol" pitchFamily="18" charset="2"/>
                </a:endParaRPr>
              </a:p>
              <a:p>
                <a:pPr lvl="1" eaLnBrk="1" hangingPunct="1"/>
                <a:r>
                  <a:rPr lang="en-US" dirty="0">
                    <a:sym typeface="Symbol"/>
                  </a:rPr>
                  <a:t>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 dirty="0">
                                <a:latin typeface="Cambria Math"/>
                                <a:sym typeface="Symbol" pitchFamily="18" charset="2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</m:acc>
                      </m:e>
                      <m:sub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𝑝</m:t>
                        </m:r>
                      </m:sub>
                    </m:sSub>
                    <m:r>
                      <a:rPr lang="en-US" i="1" dirty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i="1" dirty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𝑐</m:t>
                        </m:r>
                      </m:num>
                      <m:den>
                        <m:sSub>
                          <m:sSubPr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f>
                              <m:fPr>
                                <m:type m:val="lin"/>
                                <m:ctrlPr>
                                  <a:rPr lang="en-US" i="1" dirty="0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1" dirty="0">
                                    <a:latin typeface="Cambria Math"/>
                                    <a:ea typeface="Cambria Math"/>
                                  </a:rPr>
                                  <m:t>𝛼</m:t>
                                </m:r>
                              </m:num>
                              <m:den>
                                <m:r>
                                  <a:rPr lang="en-US" i="1" dirty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den>
                            </m:f>
                          </m:sub>
                        </m:sSub>
                      </m:den>
                    </m:f>
                  </m:oMath>
                </a14:m>
                <a:endParaRPr lang="en-US" dirty="0">
                  <a:sym typeface="Symbol" pitchFamily="18" charset="2"/>
                </a:endParaRPr>
              </a:p>
              <a:p>
                <a:pPr marL="342900" lvl="2" indent="-342900" eaLnBrk="1" hangingPunct="1">
                  <a:buClr>
                    <a:srgbClr val="FF0066"/>
                  </a:buClr>
                </a:pPr>
                <a:endParaRPr lang="en-US" dirty="0"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45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905000" y="1447800"/>
                <a:ext cx="7162800" cy="5334000"/>
              </a:xfrm>
              <a:blipFill rotWithShape="1">
                <a:blip r:embed="rId4"/>
                <a:stretch>
                  <a:fillRect l="-1362" t="-800" r="-1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956565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2.2 Number of Observations Required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57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905000" y="1447800"/>
                <a:ext cx="7162800" cy="5257800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b="1" dirty="0" smtClean="0"/>
                  <a:t>Step 2</a:t>
                </a:r>
                <a:r>
                  <a:rPr lang="en-US" dirty="0" smtClean="0"/>
                  <a:t>: find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𝒏</m:t>
                    </m:r>
                  </m:oMath>
                </a14:m>
                <a:r>
                  <a:rPr lang="en-US" dirty="0">
                    <a:sym typeface="Symbol" pitchFamily="18" charset="2"/>
                  </a:rPr>
                  <a:t> </a:t>
                </a:r>
                <a:r>
                  <a:rPr lang="en-US" dirty="0" smtClean="0">
                    <a:sym typeface="Symbol" pitchFamily="18" charset="2"/>
                  </a:rPr>
                  <a:t>to achieve specified </a:t>
                </a:r>
                <a:r>
                  <a:rPr lang="en-US" dirty="0">
                    <a:sym typeface="Symbol" pitchFamily="18" charset="2"/>
                  </a:rPr>
                  <a:t>confidence </a:t>
                </a:r>
                <a:r>
                  <a:rPr lang="en-US" dirty="0" smtClean="0">
                    <a:sym typeface="Symbol" pitchFamily="18" charset="2"/>
                  </a:rPr>
                  <a:t>level:</a:t>
                </a:r>
                <a:endParaRPr lang="en-US" b="1" dirty="0" smtClean="0"/>
              </a:p>
              <a:p>
                <a:pPr marL="342900" lvl="2" indent="-342900" eaLnBrk="1" hangingPunct="1">
                  <a:buClr>
                    <a:srgbClr val="FF0066"/>
                  </a:buClr>
                </a:pPr>
                <a:r>
                  <a:rPr lang="en-US" dirty="0" smtClean="0"/>
                  <a:t>Noting </a:t>
                </a:r>
                <a:r>
                  <a:rPr lang="en-US" dirty="0" smtClean="0">
                    <a:hlinkClick r:id="rId3" action="ppaction://hlinksldjump"/>
                  </a:rPr>
                  <a:t>equation</a:t>
                </a:r>
                <a:r>
                  <a:rPr lang="en-US" dirty="0" smtClean="0"/>
                  <a:t>:</a:t>
                </a:r>
              </a:p>
              <a:p>
                <a:pPr marL="457200" lvl="3" indent="0" eaLnBrk="1" hangingPunct="1">
                  <a:buClr>
                    <a:srgbClr val="FF0066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 dirty="0">
                                  <a:latin typeface="Cambria Math"/>
                                  <a:sym typeface="Symbol" pitchFamily="18" charset="2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</m:acc>
                        </m:e>
                        <m:sub>
                          <m:r>
                            <a:rPr lang="en-US" i="1" dirty="0">
                              <a:latin typeface="Cambria Math"/>
                              <a:ea typeface="Cambria Math"/>
                            </a:rPr>
                            <m:t>𝑝</m:t>
                          </m:r>
                        </m:sub>
                      </m:sSub>
                      <m:r>
                        <a:rPr lang="en-US" i="1" dirty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 dirty="0"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 dirty="0">
                                  <a:latin typeface="Cambria Math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̂"/>
                                  <m:ctrlPr>
                                    <a:rPr lang="en-US" i="1" dirty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i="1" dirty="0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en-US" i="1" dirty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 dirty="0"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lang="en-US" i="1" dirty="0">
                                      <a:latin typeface="Cambria Math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en-US" i="1" dirty="0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 dirty="0">
                                          <a:latin typeface="Cambria Math"/>
                                        </a:rPr>
                                        <m:t>𝑝</m:t>
                                      </m:r>
                                    </m:e>
                                  </m:acc>
                                </m:e>
                              </m:d>
                            </m:num>
                            <m:den>
                              <m:r>
                                <a:rPr lang="en-US" i="1" dirty="0">
                                  <a:latin typeface="Cambria Math"/>
                                </a:rPr>
                                <m:t>𝑛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dirty="0">
                  <a:ea typeface="+mn-ea"/>
                  <a:cs typeface="+mn-cs"/>
                </a:endParaRPr>
              </a:p>
              <a:p>
                <a:pPr eaLnBrk="1" hangingPunct="1"/>
                <a:r>
                  <a:rPr lang="en-US" dirty="0" smtClean="0">
                    <a:solidFill>
                      <a:srgbClr val="000000"/>
                    </a:solidFill>
                    <a:sym typeface="Symbol" pitchFamily="18" charset="2"/>
                  </a:rPr>
                  <a:t>We rearrange to get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/>
                        <a:sym typeface="Symbol" pitchFamily="18" charset="2"/>
                      </a:rPr>
                      <m:t>𝑛</m:t>
                    </m:r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/>
                        <a:sym typeface="Symbol" pitchFamily="18" charset="2"/>
                      </a:rPr>
                      <m:t> = </m:t>
                    </m:r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/>
                        <a:sym typeface="Symbol" pitchFamily="18" charset="2"/>
                      </a:rPr>
                      <m:t>𝑓</m:t>
                    </m:r>
                    <m:d>
                      <m:dPr>
                        <m:ctrlPr>
                          <a:rPr lang="en-US" i="1" dirty="0" smtClean="0">
                            <a:solidFill>
                              <a:srgbClr val="000000"/>
                            </a:solidFill>
                            <a:latin typeface="Cambria Math"/>
                            <a:sym typeface="Symbol" pitchFamily="18" charset="2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latin typeface="Cambria Math"/>
                              </a:rPr>
                              <m:t>𝑝</m:t>
                            </m:r>
                          </m:e>
                        </m:acc>
                        <m:r>
                          <a:rPr lang="en-US" b="0" i="1" dirty="0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i="1" dirty="0">
                                    <a:latin typeface="Cambria Math"/>
                                    <a:sym typeface="Symbol" pitchFamily="18" charset="2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𝜎</m:t>
                                </m:r>
                              </m:e>
                            </m:acc>
                          </m:e>
                          <m:sub>
                            <m:r>
                              <a:rPr lang="en-US" i="1" dirty="0">
                                <a:latin typeface="Cambria Math"/>
                                <a:ea typeface="Cambria Math"/>
                              </a:rPr>
                              <m:t>𝑝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>
                    <a:solidFill>
                      <a:srgbClr val="000000"/>
                    </a:solidFill>
                    <a:sym typeface="Symbol" pitchFamily="18" charset="2"/>
                  </a:rPr>
                  <a:t>:</a:t>
                </a:r>
                <a:endParaRPr lang="en-US" dirty="0">
                  <a:solidFill>
                    <a:srgbClr val="000000"/>
                  </a:solidFill>
                  <a:sym typeface="Symbol" pitchFamily="18" charset="2"/>
                </a:endParaRPr>
              </a:p>
              <a:p>
                <a:pPr marL="457200" lvl="3" indent="0" eaLnBrk="1" hangingPunct="1">
                  <a:buClr>
                    <a:srgbClr val="FF0066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/>
                        </a:rPr>
                        <m:t>𝑛</m:t>
                      </m:r>
                      <m:r>
                        <a:rPr lang="en-US" b="0" i="1" dirty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 dirty="0">
                              <a:latin typeface="Cambria Math"/>
                            </a:rPr>
                          </m:ctrlPr>
                        </m:fPr>
                        <m:num>
                          <m:acc>
                            <m:accPr>
                              <m:chr m:val="̂"/>
                              <m:ctrlPr>
                                <a:rPr lang="en-US" i="1" dirty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i="1" dirty="0">
                                  <a:latin typeface="Cambria Math"/>
                                </a:rPr>
                                <m:t>𝑝</m:t>
                              </m:r>
                            </m:e>
                          </m:acc>
                          <m:d>
                            <m:dPr>
                              <m:ctrlPr>
                                <a:rPr lang="en-US" i="1" dirty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i="1" dirty="0">
                                  <a:latin typeface="Cambria Math"/>
                                </a:rPr>
                                <m:t>−</m:t>
                              </m:r>
                              <m:acc>
                                <m:accPr>
                                  <m:chr m:val="̂"/>
                                  <m:ctrlPr>
                                    <a:rPr lang="en-US" i="1" dirty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i="1" dirty="0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</m:d>
                        </m:num>
                        <m:den>
                          <m:sSubSup>
                            <m:sSubSupPr>
                              <m:ctrlPr>
                                <a:rPr lang="en-US" i="1" dirty="0" smtClean="0">
                                  <a:latin typeface="Cambria Math"/>
                                </a:rPr>
                              </m:ctrlPr>
                            </m:sSubSupPr>
                            <m:e>
                              <m:sSub>
                                <m:sSubPr>
                                  <m:ctrlPr>
                                    <a:rPr lang="en-US" i="1" dirty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i="1" dirty="0">
                                          <a:latin typeface="Cambria Math"/>
                                          <a:sym typeface="Symbol" pitchFamily="18" charset="2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𝜎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i="1" dirty="0">
                                      <a:latin typeface="Cambria Math"/>
                                      <a:ea typeface="Cambria Math"/>
                                    </a:rPr>
                                    <m:t>𝑝</m:t>
                                  </m:r>
                                </m:sub>
                              </m:sSub>
                            </m:e>
                            <m:sub/>
                            <m:sup>
                              <m:r>
                                <a:rPr lang="en-US" b="0" i="1" dirty="0" smtClean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lvl="1" eaLnBrk="1" hangingPunct="1"/>
                <a:r>
                  <a:rPr lang="en-US" dirty="0" smtClean="0"/>
                  <a:t>Where</a:t>
                </a:r>
                <a:r>
                  <a:rPr lang="en-US" b="1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 dirty="0">
                                <a:latin typeface="Cambria Math"/>
                                <a:sym typeface="Symbol" pitchFamily="18" charset="2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</m:acc>
                      </m:e>
                      <m:sub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 smtClean="0"/>
                  <a:t> (last slide):</a:t>
                </a:r>
                <a:r>
                  <a:rPr lang="en-US" dirty="0" smtClean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 dirty="0">
                                <a:latin typeface="Cambria Math"/>
                                <a:sym typeface="Symbol" pitchFamily="18" charset="2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</m:acc>
                      </m:e>
                      <m:sub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𝑝</m:t>
                        </m:r>
                      </m:sub>
                    </m:sSub>
                    <m:r>
                      <a:rPr lang="en-US" i="1" dirty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i="1" dirty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𝑐</m:t>
                        </m:r>
                      </m:num>
                      <m:den>
                        <m:sSub>
                          <m:sSubPr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f>
                              <m:fPr>
                                <m:type m:val="lin"/>
                                <m:ctrlPr>
                                  <a:rPr lang="en-US" i="1" dirty="0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1" dirty="0">
                                    <a:latin typeface="Cambria Math"/>
                                    <a:ea typeface="Cambria Math"/>
                                  </a:rPr>
                                  <m:t>𝛼</m:t>
                                </m:r>
                              </m:num>
                              <m:den>
                                <m:r>
                                  <a:rPr lang="en-US" i="1" dirty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den>
                            </m:f>
                          </m:sub>
                        </m:sSub>
                      </m:den>
                    </m:f>
                  </m:oMath>
                </a14:m>
                <a:r>
                  <a:rPr lang="en-US" dirty="0" smtClean="0"/>
                  <a:t> </a:t>
                </a:r>
                <a:r>
                  <a:rPr lang="en-US" dirty="0" smtClean="0">
                    <a:sym typeface="Symbol"/>
                  </a:rPr>
                  <a:t></a:t>
                </a:r>
              </a:p>
              <a:p>
                <a:pPr marL="457200" lvl="1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/>
                        </a:rPr>
                        <m:t>𝑛</m:t>
                      </m:r>
                      <m:r>
                        <a:rPr lang="en-US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 dirty="0">
                              <a:latin typeface="Cambria Math"/>
                            </a:rPr>
                          </m:ctrlPr>
                        </m:fPr>
                        <m:num>
                          <m:acc>
                            <m:accPr>
                              <m:chr m:val="̂"/>
                              <m:ctrlPr>
                                <a:rPr lang="en-US" i="1" dirty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i="1" dirty="0">
                                  <a:latin typeface="Cambria Math"/>
                                </a:rPr>
                                <m:t>𝑝</m:t>
                              </m:r>
                            </m:e>
                          </m:acc>
                          <m:d>
                            <m:dPr>
                              <m:ctrlPr>
                                <a:rPr lang="en-US" i="1" dirty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i="1" dirty="0">
                                  <a:latin typeface="Cambria Math"/>
                                </a:rPr>
                                <m:t>−</m:t>
                              </m:r>
                              <m:acc>
                                <m:accPr>
                                  <m:chr m:val="̂"/>
                                  <m:ctrlPr>
                                    <a:rPr lang="en-US" i="1" dirty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i="1" dirty="0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</m:d>
                        </m:num>
                        <m:den>
                          <m:sSubSup>
                            <m:sSubSupPr>
                              <m:ctrlPr>
                                <a:rPr lang="en-US" i="1" dirty="0">
                                  <a:latin typeface="Cambria Math"/>
                                </a:rPr>
                              </m:ctrlPr>
                            </m:sSubSupPr>
                            <m:e>
                              <m:sSub>
                                <m:sSubPr>
                                  <m:ctrlPr>
                                    <a:rPr lang="en-US" i="1" dirty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i="1" dirty="0">
                                          <a:latin typeface="Cambria Math"/>
                                          <a:sym typeface="Symbol" pitchFamily="18" charset="2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𝜎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i="1" dirty="0">
                                      <a:latin typeface="Cambria Math"/>
                                      <a:ea typeface="Cambria Math"/>
                                    </a:rPr>
                                    <m:t>𝑝</m:t>
                                  </m:r>
                                </m:sub>
                              </m:sSub>
                            </m:e>
                            <m:sub/>
                            <m:sup>
                              <m:r>
                                <a:rPr lang="en-US" i="1" dirty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en-US" b="0" i="1" dirty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dirty="0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1" i="1" dirty="0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1" i="1" dirty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1" i="1" dirty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 dirty="0">
                                          <a:latin typeface="Cambria Math"/>
                                        </a:rPr>
                                        <m:t>𝒛</m:t>
                                      </m:r>
                                    </m:e>
                                    <m:sub>
                                      <m:f>
                                        <m:fPr>
                                          <m:type m:val="lin"/>
                                          <m:ctrlPr>
                                            <a:rPr lang="en-US" b="1" i="1" dirty="0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b="1" i="1" dirty="0">
                                              <a:latin typeface="Cambria Math"/>
                                              <a:ea typeface="Cambria Math"/>
                                            </a:rPr>
                                            <m:t>𝜶</m:t>
                                          </m:r>
                                        </m:num>
                                        <m:den>
                                          <m:r>
                                            <a:rPr lang="en-US" b="1" i="1" dirty="0">
                                              <a:latin typeface="Cambria Math"/>
                                              <a:ea typeface="Cambria Math"/>
                                            </a:rPr>
                                            <m:t>𝟐</m:t>
                                          </m:r>
                                        </m:den>
                                      </m:f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1" i="1" dirty="0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acc>
                            <m:accPr>
                              <m:chr m:val="̂"/>
                              <m:ctrlPr>
                                <a:rPr lang="en-US" b="1" i="1" dirty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1" i="1" dirty="0">
                                  <a:latin typeface="Cambria Math"/>
                                </a:rPr>
                                <m:t>𝒑</m:t>
                              </m:r>
                            </m:e>
                          </m:acc>
                          <m:d>
                            <m:dPr>
                              <m:ctrlPr>
                                <a:rPr lang="en-US" b="1" i="1" dirty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 dirty="0"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b="1" i="1" dirty="0">
                                  <a:latin typeface="Cambria Math"/>
                                </a:rPr>
                                <m:t>−</m:t>
                              </m:r>
                              <m:acc>
                                <m:accPr>
                                  <m:chr m:val="̂"/>
                                  <m:ctrlPr>
                                    <a:rPr lang="en-US" b="1" i="1" dirty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 dirty="0">
                                      <a:latin typeface="Cambria Math"/>
                                    </a:rPr>
                                    <m:t>𝒑</m:t>
                                  </m:r>
                                </m:e>
                              </m:acc>
                            </m:e>
                          </m:d>
                        </m:num>
                        <m:den>
                          <m:sSubSup>
                            <m:sSubSupPr>
                              <m:ctrlPr>
                                <a:rPr lang="en-US" b="1" i="1" dirty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b="1" i="1" dirty="0" smtClean="0">
                                  <a:latin typeface="Cambria Math"/>
                                  <a:ea typeface="Cambria Math"/>
                                </a:rPr>
                                <m:t>𝒄</m:t>
                              </m:r>
                            </m:e>
                            <m:sub/>
                            <m:sup>
                              <m:r>
                                <a:rPr lang="en-US" b="1" i="1" dirty="0">
                                  <a:latin typeface="Cambria Math"/>
                                </a:rPr>
                                <m:t>𝟐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US" b="1" dirty="0"/>
              </a:p>
              <a:p>
                <a:pPr marL="457200" lvl="1" indent="0" eaLnBrk="1" hangingPunct="1">
                  <a:buNone/>
                </a:pPr>
                <a:endParaRPr lang="en-US" dirty="0"/>
              </a:p>
              <a:p>
                <a:pPr marL="457200" lvl="1" indent="0" eaLnBrk="1" hangingPunct="1">
                  <a:buNone/>
                </a:pPr>
                <a:endParaRPr lang="en-US" i="1" dirty="0">
                  <a:sym typeface="Symbol" pitchFamily="18" charset="2"/>
                </a:endParaRPr>
              </a:p>
              <a:p>
                <a:pPr marL="457200" lvl="3" indent="0" eaLnBrk="1" hangingPunct="1">
                  <a:buClr>
                    <a:srgbClr val="FF0066"/>
                  </a:buClr>
                  <a:buNone/>
                </a:pPr>
                <a:endParaRPr lang="en-US" dirty="0"/>
              </a:p>
              <a:p>
                <a:pPr marL="800100" lvl="3" indent="-342900" eaLnBrk="1" hangingPunct="1">
                  <a:buClr>
                    <a:srgbClr val="FF0066"/>
                  </a:buClr>
                </a:pPr>
                <a:endParaRPr lang="en-US" dirty="0"/>
              </a:p>
            </p:txBody>
          </p:sp>
        </mc:Choice>
        <mc:Fallback xmlns="">
          <p:sp>
            <p:nvSpPr>
              <p:cNvPr id="245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905000" y="1447800"/>
                <a:ext cx="7162800" cy="5257800"/>
              </a:xfrm>
              <a:blipFill rotWithShape="1">
                <a:blip r:embed="rId4"/>
                <a:stretch>
                  <a:fillRect l="-1362" t="-812" r="-1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352358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228600"/>
            <a:ext cx="74676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e.g. 3 Finding Required Observations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53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905000" y="1447800"/>
                <a:ext cx="7162800" cy="5257800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dirty="0" smtClean="0"/>
                  <a:t>In the context of our previous examples, determine how many observations will be required to estimate* the proportion of time used to set up the 10 machines in the automatic lathe section. The confidence interval must be within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sym typeface="Symbol" pitchFamily="18" charset="2"/>
                      </a:rPr>
                      <m:t></m:t>
                    </m:r>
                    <m:r>
                      <a:rPr lang="en-US" b="0" i="1" dirty="0" smtClean="0">
                        <a:latin typeface="Cambria Math"/>
                        <a:sym typeface="Symbol" pitchFamily="18" charset="2"/>
                      </a:rPr>
                      <m:t> </m:t>
                    </m:r>
                    <m:r>
                      <a:rPr lang="en-US" b="0" i="1" dirty="0" smtClean="0">
                        <a:latin typeface="Cambria Math"/>
                        <a:sym typeface="Symbol" pitchFamily="18" charset="2"/>
                      </a:rPr>
                      <m:t>0</m:t>
                    </m:r>
                    <m:r>
                      <a:rPr lang="en-US" b="0" i="1" dirty="0" smtClean="0">
                        <a:latin typeface="Cambria Math"/>
                        <a:sym typeface="Symbol" pitchFamily="18" charset="2"/>
                      </a:rPr>
                      <m:t>.</m:t>
                    </m:r>
                    <m:r>
                      <a:rPr lang="en-US" b="0" i="1" dirty="0" smtClean="0">
                        <a:latin typeface="Cambria Math"/>
                        <a:sym typeface="Symbol" pitchFamily="18" charset="2"/>
                      </a:rPr>
                      <m:t>03</m:t>
                    </m:r>
                  </m:oMath>
                </a14:m>
                <a:r>
                  <a:rPr lang="en-US" dirty="0" smtClean="0"/>
                  <a:t> of </a:t>
                </a:r>
                <a:r>
                  <a:rPr lang="en-US" dirty="0"/>
                  <a:t>the true proportion, which the </a:t>
                </a:r>
                <a:r>
                  <a:rPr lang="en-US" dirty="0" smtClean="0"/>
                  <a:t>foreman </a:t>
                </a:r>
                <a:r>
                  <a:rPr lang="en-US" dirty="0"/>
                  <a:t>initially estimates to be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>
                            <a:latin typeface="Cambria Math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/>
                          </a:rPr>
                          <m:t>𝑝</m:t>
                        </m:r>
                      </m:e>
                    </m:acc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r>
                      <a:rPr lang="en-US" b="0" i="1" dirty="0" smtClean="0">
                        <a:latin typeface="Cambria Math"/>
                      </a:rPr>
                      <m:t>0</m:t>
                    </m:r>
                    <m:r>
                      <a:rPr lang="en-US" b="0" i="1" dirty="0" smtClean="0">
                        <a:latin typeface="Cambria Math"/>
                      </a:rPr>
                      <m:t>.</m:t>
                    </m:r>
                    <m:r>
                      <a:rPr lang="en-US" b="0" i="1" dirty="0" smtClean="0">
                        <a:latin typeface="Cambria Math"/>
                      </a:rPr>
                      <m:t>20</m:t>
                    </m:r>
                  </m:oMath>
                </a14:m>
                <a:r>
                  <a:rPr lang="en-US" dirty="0"/>
                  <a:t>. A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95</m:t>
                    </m:r>
                    <m:r>
                      <a:rPr lang="en-US" i="1" dirty="0" smtClean="0">
                        <a:latin typeface="Cambria Math"/>
                      </a:rPr>
                      <m:t>%</m:t>
                    </m:r>
                  </m:oMath>
                </a14:m>
                <a:r>
                  <a:rPr lang="en-US" dirty="0"/>
                  <a:t> confidence level will be used.</a:t>
                </a:r>
              </a:p>
              <a:p>
                <a:pPr eaLnBrk="1" hangingPunct="1"/>
                <a:endParaRPr lang="en-US" dirty="0"/>
              </a:p>
            </p:txBody>
          </p:sp>
        </mc:Choice>
        <mc:Fallback xmlns="">
          <p:sp>
            <p:nvSpPr>
              <p:cNvPr id="2253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905000" y="1447800"/>
                <a:ext cx="7162800" cy="5257800"/>
              </a:xfrm>
              <a:blipFill rotWithShape="1">
                <a:blip r:embed="rId3"/>
                <a:stretch>
                  <a:fillRect l="-1362" t="-812" r="-1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48151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Example </a:t>
            </a:r>
            <a:r>
              <a:rPr lang="en-US" dirty="0" smtClean="0"/>
              <a:t>3: Solution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3886200"/>
            <a:ext cx="7162800" cy="2819400"/>
          </a:xfrm>
        </p:spPr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endParaRPr lang="en-US" dirty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92" t="30765" r="17233" b="41618"/>
          <a:stretch/>
        </p:blipFill>
        <p:spPr bwMode="auto">
          <a:xfrm>
            <a:off x="76200" y="1295400"/>
            <a:ext cx="8991600" cy="2499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 bwMode="auto">
              <a:xfrm>
                <a:off x="1905000" y="1066800"/>
                <a:ext cx="7162800" cy="5638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0066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6699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9900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9900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9900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9900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9900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9900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9900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eaLnBrk="1" hangingPunct="1"/>
                <a:endParaRPr lang="en-US" kern="0" dirty="0" smtClean="0"/>
              </a:p>
              <a:p>
                <a:pPr eaLnBrk="1" hangingPunct="1"/>
                <a:endParaRPr lang="en-US" kern="0" dirty="0"/>
              </a:p>
              <a:p>
                <a:pPr eaLnBrk="1" hangingPunct="1"/>
                <a:endParaRPr lang="en-US" kern="0" dirty="0" smtClean="0"/>
              </a:p>
              <a:p>
                <a:pPr eaLnBrk="1" hangingPunct="1"/>
                <a:endParaRPr lang="en-US" kern="0" dirty="0"/>
              </a:p>
              <a:p>
                <a:pPr eaLnBrk="1" hangingPunct="1"/>
                <a:endParaRPr lang="en-US" kern="0" dirty="0" smtClean="0"/>
              </a:p>
              <a:p>
                <a:pPr eaLnBrk="1" hangingPunct="1"/>
                <a:endParaRPr lang="en-US" kern="0" dirty="0" smtClean="0"/>
              </a:p>
              <a:p>
                <a:pPr eaLnBrk="1" hangingPunct="1"/>
                <a:r>
                  <a:rPr lang="en-US" kern="0" dirty="0" smtClean="0"/>
                  <a:t>Note how if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>
                            <a:latin typeface="Cambria Math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kern="0" dirty="0" smtClean="0"/>
                  <a:t> is different than </a:t>
                </a:r>
                <a14:m>
                  <m:oMath xmlns:m="http://schemas.openxmlformats.org/officeDocument/2006/math">
                    <m:r>
                      <a:rPr lang="en-US" i="1" kern="0" dirty="0" smtClean="0">
                        <a:latin typeface="Cambria Math"/>
                      </a:rPr>
                      <m:t>𝑝</m:t>
                    </m:r>
                  </m:oMath>
                </a14:m>
                <a:r>
                  <a:rPr lang="en-US" kern="0" dirty="0" smtClean="0"/>
                  <a:t> </a:t>
                </a:r>
                <a:r>
                  <a:rPr lang="en-US" kern="0" dirty="0" smtClean="0">
                    <a:sym typeface="Symbol"/>
                  </a:rPr>
                  <a:t> recalculate </a:t>
                </a:r>
                <a14:m>
                  <m:oMath xmlns:m="http://schemas.openxmlformats.org/officeDocument/2006/math">
                    <m:r>
                      <a:rPr lang="en-US" i="1" kern="0" dirty="0" smtClean="0">
                        <a:latin typeface="Cambria Math"/>
                        <a:sym typeface="Symbol"/>
                      </a:rPr>
                      <m:t>𝑛</m:t>
                    </m:r>
                  </m:oMath>
                </a14:m>
                <a:endParaRPr lang="en-US" kern="0" dirty="0" smtClean="0">
                  <a:sym typeface="Symbol"/>
                </a:endParaRPr>
              </a:p>
              <a:p>
                <a:pPr lvl="1" eaLnBrk="1" hangingPunct="1"/>
                <a:r>
                  <a:rPr lang="en-US" kern="0" dirty="0" smtClean="0">
                    <a:sym typeface="Symbol"/>
                  </a:rPr>
                  <a:t>If computed </a:t>
                </a:r>
                <a14:m>
                  <m:oMath xmlns:m="http://schemas.openxmlformats.org/officeDocument/2006/math">
                    <m:r>
                      <a:rPr lang="en-US" i="1" kern="0" dirty="0" smtClean="0">
                        <a:latin typeface="Cambria Math"/>
                        <a:sym typeface="Symbol"/>
                      </a:rPr>
                      <m:t>𝑛</m:t>
                    </m:r>
                  </m:oMath>
                </a14:m>
                <a:r>
                  <a:rPr lang="en-US" kern="0" dirty="0" smtClean="0">
                    <a:sym typeface="Symbol"/>
                  </a:rPr>
                  <a:t> &gt; original </a:t>
                </a:r>
                <a14:m>
                  <m:oMath xmlns:m="http://schemas.openxmlformats.org/officeDocument/2006/math">
                    <m:r>
                      <a:rPr lang="en-US" i="1" kern="0" dirty="0">
                        <a:latin typeface="Cambria Math"/>
                        <a:sym typeface="Symbol"/>
                      </a:rPr>
                      <m:t>𝑛</m:t>
                    </m:r>
                  </m:oMath>
                </a14:m>
                <a:r>
                  <a:rPr lang="en-US" kern="0" dirty="0" smtClean="0"/>
                  <a:t> </a:t>
                </a:r>
                <a:r>
                  <a:rPr lang="en-US" kern="0" dirty="0">
                    <a:sym typeface="Symbol"/>
                  </a:rPr>
                  <a:t> </a:t>
                </a:r>
                <a:r>
                  <a:rPr lang="en-US" b="1" kern="0" dirty="0" smtClean="0">
                    <a:sym typeface="Symbol"/>
                  </a:rPr>
                  <a:t>additional observations</a:t>
                </a:r>
                <a:r>
                  <a:rPr lang="en-US" kern="0" dirty="0" smtClean="0">
                    <a:sym typeface="Symbol"/>
                  </a:rPr>
                  <a:t> </a:t>
                </a:r>
                <a:r>
                  <a:rPr lang="en-US" kern="0" dirty="0">
                    <a:sym typeface="Symbol"/>
                  </a:rPr>
                  <a:t>must be taken </a:t>
                </a:r>
                <a:r>
                  <a:rPr lang="en-US" kern="0" dirty="0" smtClean="0">
                    <a:sym typeface="Symbol"/>
                  </a:rPr>
                  <a:t>to </a:t>
                </a:r>
                <a:r>
                  <a:rPr lang="en-US" kern="0" dirty="0">
                    <a:sym typeface="Symbol"/>
                  </a:rPr>
                  <a:t>maintain </a:t>
                </a:r>
                <a:r>
                  <a:rPr lang="en-US" kern="0" dirty="0" smtClean="0">
                    <a:sym typeface="Symbol"/>
                  </a:rPr>
                  <a:t>desired </a:t>
                </a:r>
                <a:r>
                  <a:rPr lang="en-US" kern="0" dirty="0">
                    <a:sym typeface="Symbol"/>
                  </a:rPr>
                  <a:t>confidence </a:t>
                </a:r>
                <a:r>
                  <a:rPr lang="en-US" kern="0" dirty="0" smtClean="0">
                    <a:sym typeface="Symbol"/>
                  </a:rPr>
                  <a:t>level (here: </a:t>
                </a:r>
                <a14:m>
                  <m:oMath xmlns:m="http://schemas.openxmlformats.org/officeDocument/2006/math">
                    <m:r>
                      <a:rPr lang="en-US" i="1" kern="0" dirty="0" smtClean="0">
                        <a:latin typeface="Cambria Math"/>
                        <a:sym typeface="Symbol"/>
                      </a:rPr>
                      <m:t>684</m:t>
                    </m:r>
                    <m:r>
                      <a:rPr lang="en-US" i="1" kern="0" dirty="0" smtClean="0">
                        <a:latin typeface="Cambria Math"/>
                        <a:sym typeface="Symbol"/>
                      </a:rPr>
                      <m:t>−</m:t>
                    </m:r>
                    <m:r>
                      <a:rPr lang="en-US" i="1" kern="0" dirty="0" smtClean="0">
                        <a:latin typeface="Cambria Math"/>
                        <a:sym typeface="Symbol"/>
                      </a:rPr>
                      <m:t>500</m:t>
                    </m:r>
                  </m:oMath>
                </a14:m>
                <a:r>
                  <a:rPr lang="en-US" kern="0" dirty="0" smtClean="0">
                    <a:sym typeface="Symbol"/>
                  </a:rPr>
                  <a:t>)</a:t>
                </a:r>
              </a:p>
              <a:p>
                <a:pPr lvl="1" eaLnBrk="1" hangingPunct="1"/>
                <a:r>
                  <a:rPr lang="en-US" kern="0" dirty="0">
                    <a:sym typeface="Symbol"/>
                  </a:rPr>
                  <a:t>If computed </a:t>
                </a:r>
                <a14:m>
                  <m:oMath xmlns:m="http://schemas.openxmlformats.org/officeDocument/2006/math">
                    <m:r>
                      <a:rPr lang="en-US" i="1" kern="0" dirty="0">
                        <a:latin typeface="Cambria Math"/>
                        <a:sym typeface="Symbol"/>
                      </a:rPr>
                      <m:t>𝑛</m:t>
                    </m:r>
                  </m:oMath>
                </a14:m>
                <a:r>
                  <a:rPr lang="en-US" kern="0" dirty="0">
                    <a:sym typeface="Symbol"/>
                  </a:rPr>
                  <a:t> </a:t>
                </a:r>
                <a:r>
                  <a:rPr lang="en-US" kern="0" dirty="0" smtClean="0">
                    <a:sym typeface="Symbol"/>
                  </a:rPr>
                  <a:t>&lt; </a:t>
                </a:r>
                <a:r>
                  <a:rPr lang="en-US" kern="0" dirty="0">
                    <a:sym typeface="Symbol"/>
                  </a:rPr>
                  <a:t>original </a:t>
                </a:r>
                <a14:m>
                  <m:oMath xmlns:m="http://schemas.openxmlformats.org/officeDocument/2006/math">
                    <m:r>
                      <a:rPr lang="en-US" i="1" kern="0" dirty="0">
                        <a:latin typeface="Cambria Math"/>
                        <a:sym typeface="Symbol"/>
                      </a:rPr>
                      <m:t>𝑛</m:t>
                    </m:r>
                  </m:oMath>
                </a14:m>
                <a:r>
                  <a:rPr lang="en-US" kern="0" dirty="0" smtClean="0"/>
                  <a:t> </a:t>
                </a:r>
                <a:r>
                  <a:rPr lang="en-US" kern="0" dirty="0" smtClean="0">
                    <a:sym typeface="Symbol"/>
                  </a:rPr>
                  <a:t></a:t>
                </a:r>
              </a:p>
              <a:p>
                <a:pPr lvl="2" eaLnBrk="1" hangingPunct="1"/>
                <a:r>
                  <a:rPr lang="en-US" kern="0" dirty="0"/>
                  <a:t>confidence level </a:t>
                </a:r>
                <a:r>
                  <a:rPr lang="en-US" kern="0" dirty="0" smtClean="0"/>
                  <a:t>&gt; specified level,</a:t>
                </a:r>
              </a:p>
              <a:p>
                <a:pPr lvl="2" eaLnBrk="1" hangingPunct="1"/>
                <a:r>
                  <a:rPr lang="en-US" kern="0" dirty="0" smtClean="0"/>
                  <a:t>or: </a:t>
                </a:r>
                <a:r>
                  <a:rPr lang="en-US" kern="0" dirty="0"/>
                  <a:t>confidence level </a:t>
                </a:r>
                <a:r>
                  <a:rPr lang="en-US" kern="0" dirty="0" smtClean="0"/>
                  <a:t>&lt; original</a:t>
                </a:r>
                <a:endParaRPr lang="en-US" kern="0" dirty="0"/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05000" y="1066800"/>
                <a:ext cx="7162800" cy="5638800"/>
              </a:xfrm>
              <a:prstGeom prst="rect">
                <a:avLst/>
              </a:prstGeom>
              <a:blipFill rotWithShape="1">
                <a:blip r:embed="rId4"/>
                <a:stretch>
                  <a:fillRect l="-1191" b="-151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676364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2.3 Determining Average Task Times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447800"/>
            <a:ext cx="7239000" cy="5105400"/>
          </a:xfrm>
        </p:spPr>
        <p:txBody>
          <a:bodyPr/>
          <a:lstStyle/>
          <a:p>
            <a:pPr eaLnBrk="1" hangingPunct="1"/>
            <a:r>
              <a:rPr lang="en-US" dirty="0" smtClean="0"/>
              <a:t>Time </a:t>
            </a:r>
            <a:r>
              <a:rPr lang="en-US" dirty="0"/>
              <a:t>standards established by work </a:t>
            </a:r>
            <a:r>
              <a:rPr lang="en-US" dirty="0" smtClean="0"/>
              <a:t>sampling:</a:t>
            </a:r>
          </a:p>
          <a:p>
            <a:pPr lvl="1" eaLnBrk="1" hangingPunct="1"/>
            <a:r>
              <a:rPr lang="en-US" dirty="0"/>
              <a:t>not as accurate as those set by </a:t>
            </a:r>
            <a:r>
              <a:rPr lang="en-US" dirty="0" smtClean="0"/>
              <a:t>other methods</a:t>
            </a:r>
          </a:p>
          <a:p>
            <a:pPr lvl="1" eaLnBrk="1" hangingPunct="1"/>
            <a:r>
              <a:rPr lang="en-US" dirty="0"/>
              <a:t>not appropriate for wage incentive </a:t>
            </a:r>
            <a:r>
              <a:rPr lang="en-US" dirty="0" smtClean="0"/>
              <a:t>plans</a:t>
            </a:r>
          </a:p>
          <a:p>
            <a:pPr lvl="1" eaLnBrk="1" hangingPunct="1"/>
            <a:r>
              <a:rPr lang="en-US" dirty="0" smtClean="0"/>
              <a:t>can be used </a:t>
            </a:r>
            <a:r>
              <a:rPr lang="en-US" dirty="0"/>
              <a:t>when other </a:t>
            </a:r>
            <a:r>
              <a:rPr lang="en-US" dirty="0" smtClean="0"/>
              <a:t>work </a:t>
            </a:r>
            <a:r>
              <a:rPr lang="en-US" dirty="0"/>
              <a:t>measurement techniques are not </a:t>
            </a:r>
            <a:r>
              <a:rPr lang="en-US" dirty="0" smtClean="0"/>
              <a:t>practical</a:t>
            </a:r>
          </a:p>
          <a:p>
            <a:pPr lvl="2" eaLnBrk="1" hangingPunct="1"/>
            <a:r>
              <a:rPr lang="en-US" dirty="0"/>
              <a:t>e.g. when </a:t>
            </a:r>
            <a:r>
              <a:rPr lang="en-US" dirty="0" smtClean="0"/>
              <a:t>length </a:t>
            </a:r>
            <a:r>
              <a:rPr lang="en-US" dirty="0"/>
              <a:t>of time required to use </a:t>
            </a:r>
            <a:r>
              <a:rPr lang="en-US" dirty="0" smtClean="0"/>
              <a:t>other techniques </a:t>
            </a:r>
            <a:r>
              <a:rPr lang="en-US" dirty="0"/>
              <a:t>would be </a:t>
            </a:r>
            <a:r>
              <a:rPr lang="en-US" dirty="0" smtClean="0"/>
              <a:t>excessive</a:t>
            </a:r>
          </a:p>
          <a:p>
            <a:pPr eaLnBrk="1" hangingPunct="1"/>
            <a:r>
              <a:rPr lang="en-US" dirty="0" smtClean="0"/>
              <a:t>We will show how to use WS to determine:</a:t>
            </a:r>
          </a:p>
          <a:p>
            <a:pPr lvl="1" eaLnBrk="1" hangingPunct="1"/>
            <a:r>
              <a:rPr lang="en-US" dirty="0" smtClean="0"/>
              <a:t>Average task time</a:t>
            </a:r>
          </a:p>
          <a:p>
            <a:pPr lvl="1" eaLnBrk="1" hangingPunct="1"/>
            <a:r>
              <a:rPr lang="en-US" dirty="0" smtClean="0"/>
              <a:t>Normal time per work unit</a:t>
            </a:r>
          </a:p>
          <a:p>
            <a:pPr lvl="1" eaLnBrk="1" hangingPunct="1"/>
            <a:r>
              <a:rPr lang="en-US" dirty="0" smtClean="0"/>
              <a:t>Standard time per work unit</a:t>
            </a:r>
            <a:endParaRPr lang="en-US" dirty="0"/>
          </a:p>
          <a:p>
            <a:pPr lvl="2"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1638946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228600"/>
            <a:ext cx="7162800" cy="914400"/>
          </a:xfrm>
        </p:spPr>
        <p:txBody>
          <a:bodyPr/>
          <a:lstStyle/>
          <a:p>
            <a:pPr eaLnBrk="1" hangingPunct="1"/>
            <a:r>
              <a:rPr lang="en-US" dirty="0"/>
              <a:t>Work Sampling</a:t>
            </a:r>
            <a:endParaRPr lang="en-US" b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38400" y="1447800"/>
            <a:ext cx="6400800" cy="4495800"/>
          </a:xfrm>
        </p:spPr>
        <p:txBody>
          <a:bodyPr/>
          <a:lstStyle/>
          <a:p>
            <a:pPr marL="457200" indent="-457200" eaLnBrk="1" hangingPunct="1">
              <a:buFont typeface="Wingdings" pitchFamily="2" charset="2"/>
              <a:buAutoNum type="arabicPeriod"/>
            </a:pPr>
            <a:endParaRPr lang="en-US" b="1" dirty="0" smtClean="0"/>
          </a:p>
          <a:p>
            <a:pPr marL="457200" indent="-457200" eaLnBrk="1" hangingPunct="1">
              <a:buFont typeface="Wingdings" pitchFamily="2" charset="2"/>
              <a:buAutoNum type="arabicPeriod"/>
            </a:pPr>
            <a:endParaRPr lang="en-US" b="1" dirty="0"/>
          </a:p>
          <a:p>
            <a:pPr marL="457200" indent="-457200" eaLnBrk="1" hangingPunct="1">
              <a:buFont typeface="Wingdings" pitchFamily="2" charset="2"/>
              <a:buAutoNum type="arabicPeriod"/>
            </a:pPr>
            <a:endParaRPr lang="en-US" b="1" dirty="0" smtClean="0"/>
          </a:p>
          <a:p>
            <a:pPr marL="457200" indent="-457200" eaLnBrk="1" hangingPunct="1">
              <a:buFont typeface="Wingdings" pitchFamily="2" charset="2"/>
              <a:buAutoNum type="arabicPeriod"/>
            </a:pPr>
            <a:endParaRPr lang="en-US" b="1" dirty="0"/>
          </a:p>
          <a:p>
            <a:pPr marL="514350" indent="-514350" eaLnBrk="1" hangingPunct="1">
              <a:buFont typeface="+mj-lt"/>
              <a:buAutoNum type="arabicPeriod" startAt="2"/>
            </a:pPr>
            <a:r>
              <a:rPr lang="en-US" sz="3200" b="1" i="1" dirty="0"/>
              <a:t>Statistical Basis of Work Sampling</a:t>
            </a:r>
          </a:p>
        </p:txBody>
      </p:sp>
    </p:spTree>
    <p:extLst>
      <p:ext uri="{BB962C8B-B14F-4D97-AF65-F5344CB8AC3E}">
        <p14:creationId xmlns:p14="http://schemas.microsoft.com/office/powerpoint/2010/main" val="384909199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2.3 Determining Average Task Times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447800"/>
            <a:ext cx="7162800" cy="5105400"/>
          </a:xfrm>
        </p:spPr>
        <p:txBody>
          <a:bodyPr/>
          <a:lstStyle/>
          <a:p>
            <a:pPr eaLnBrk="1" hangingPunct="1"/>
            <a:r>
              <a:rPr lang="en-US" dirty="0"/>
              <a:t>Average </a:t>
            </a:r>
            <a:r>
              <a:rPr lang="en-US" dirty="0" smtClean="0"/>
              <a:t>task time:</a:t>
            </a:r>
          </a:p>
          <a:p>
            <a:pPr lvl="1" eaLnBrk="1" hangingPunct="1"/>
            <a:r>
              <a:rPr lang="en-US" dirty="0"/>
              <a:t>how much </a:t>
            </a:r>
            <a:r>
              <a:rPr lang="en-US" b="1" dirty="0"/>
              <a:t>time</a:t>
            </a:r>
            <a:r>
              <a:rPr lang="en-US" dirty="0"/>
              <a:t> </a:t>
            </a:r>
            <a:r>
              <a:rPr lang="en-US" dirty="0" smtClean="0"/>
              <a:t>required </a:t>
            </a:r>
            <a:r>
              <a:rPr lang="en-US" dirty="0"/>
              <a:t>to complete </a:t>
            </a:r>
            <a:r>
              <a:rPr lang="en-US" b="1" dirty="0" smtClean="0"/>
              <a:t>average </a:t>
            </a:r>
            <a:r>
              <a:rPr lang="en-US" b="1" dirty="0"/>
              <a:t>work </a:t>
            </a:r>
            <a:r>
              <a:rPr lang="en-US" b="1" dirty="0" smtClean="0"/>
              <a:t>unit</a:t>
            </a:r>
          </a:p>
          <a:p>
            <a:pPr lvl="1" eaLnBrk="1" hangingPunct="1"/>
            <a:r>
              <a:rPr lang="en-US" dirty="0"/>
              <a:t>no consideration of </a:t>
            </a:r>
            <a:r>
              <a:rPr lang="en-US" dirty="0" smtClean="0"/>
              <a:t>worker’s </a:t>
            </a:r>
            <a:r>
              <a:rPr lang="en-US" dirty="0"/>
              <a:t>performance during </a:t>
            </a:r>
            <a:r>
              <a:rPr lang="en-US" dirty="0" smtClean="0"/>
              <a:t>work</a:t>
            </a:r>
          </a:p>
          <a:p>
            <a:pPr eaLnBrk="1" hangingPunct="1"/>
            <a:r>
              <a:rPr lang="en-US" dirty="0" smtClean="0"/>
              <a:t>Time standard </a:t>
            </a:r>
            <a:r>
              <a:rPr lang="en-US" dirty="0"/>
              <a:t>by work </a:t>
            </a:r>
            <a:r>
              <a:rPr lang="en-US" dirty="0" smtClean="0"/>
              <a:t>sampling</a:t>
            </a:r>
          </a:p>
          <a:p>
            <a:pPr lvl="1" eaLnBrk="1" hangingPunct="1"/>
            <a:r>
              <a:rPr lang="en-US" dirty="0"/>
              <a:t>requires </a:t>
            </a:r>
            <a:r>
              <a:rPr lang="en-US" dirty="0" smtClean="0"/>
              <a:t>observer to </a:t>
            </a:r>
            <a:r>
              <a:rPr lang="en-US" dirty="0"/>
              <a:t>correctly </a:t>
            </a:r>
            <a:r>
              <a:rPr lang="en-US" b="1" dirty="0"/>
              <a:t>classify </a:t>
            </a:r>
            <a:r>
              <a:rPr lang="en-US" b="1" dirty="0" smtClean="0"/>
              <a:t>activity </a:t>
            </a:r>
            <a:r>
              <a:rPr lang="en-US" b="1" dirty="0"/>
              <a:t>category</a:t>
            </a:r>
            <a:r>
              <a:rPr lang="en-US" dirty="0"/>
              <a:t> during </a:t>
            </a:r>
            <a:r>
              <a:rPr lang="en-US" dirty="0" smtClean="0"/>
              <a:t>observation, and</a:t>
            </a:r>
          </a:p>
          <a:p>
            <a:pPr lvl="1" eaLnBrk="1" hangingPunct="1"/>
            <a:r>
              <a:rPr lang="en-US" dirty="0" smtClean="0"/>
              <a:t>also </a:t>
            </a:r>
            <a:r>
              <a:rPr lang="en-US" b="1" dirty="0" smtClean="0"/>
              <a:t>rating worker's performance</a:t>
            </a:r>
          </a:p>
          <a:p>
            <a:pPr eaLnBrk="1" hangingPunct="1"/>
            <a:r>
              <a:rPr lang="en-US" dirty="0" smtClean="0"/>
              <a:t>In both cases:</a:t>
            </a:r>
          </a:p>
          <a:p>
            <a:pPr lvl="1" eaLnBrk="1" hangingPunct="1"/>
            <a:r>
              <a:rPr lang="en-US" dirty="0"/>
              <a:t>quantity of work units completed during </a:t>
            </a:r>
            <a:r>
              <a:rPr lang="en-US" dirty="0" smtClean="0"/>
              <a:t>duration </a:t>
            </a:r>
            <a:r>
              <a:rPr lang="en-US" dirty="0"/>
              <a:t>of </a:t>
            </a:r>
            <a:r>
              <a:rPr lang="en-US" dirty="0" smtClean="0"/>
              <a:t>WS study </a:t>
            </a:r>
            <a:r>
              <a:rPr lang="en-US" dirty="0"/>
              <a:t>must be counted</a:t>
            </a:r>
            <a:endParaRPr lang="en-US" dirty="0" smtClean="0"/>
          </a:p>
          <a:p>
            <a:pPr lvl="1" eaLnBrk="1" hangingPunct="1"/>
            <a:endParaRPr lang="en-US" dirty="0" smtClean="0"/>
          </a:p>
          <a:p>
            <a:pPr lvl="2"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5402389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2.3 Determining Average Task Times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62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905000" y="1447800"/>
                <a:ext cx="7239000" cy="5334000"/>
              </a:xfrm>
            </p:spPr>
            <p:txBody>
              <a:bodyPr/>
              <a:lstStyle/>
              <a:p>
                <a:pPr eaLnBrk="1" hangingPunct="1"/>
                <a:r>
                  <a:rPr lang="en-US" dirty="0" smtClean="0"/>
                  <a:t>Average task time for a given work category:</a:t>
                </a:r>
              </a:p>
              <a:p>
                <a:pPr lvl="1" eaLnBrk="1" hangingPunct="1"/>
                <a:r>
                  <a:rPr lang="en-US" dirty="0" smtClean="0"/>
                  <a:t>computing total time for category</a:t>
                </a:r>
              </a:p>
              <a:p>
                <a:pPr lvl="1" eaLnBrk="1" hangingPunct="1"/>
                <a:r>
                  <a:rPr lang="en-US" dirty="0" smtClean="0"/>
                  <a:t>then dividing by total count of work units produced by that category:</a:t>
                </a:r>
              </a:p>
              <a:p>
                <a:pPr marL="457200" lvl="1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/>
                              <a:sym typeface="Symbol" pitchFamily="18" charset="2"/>
                            </a:rPr>
                            <m:t>𝑇</m:t>
                          </m:r>
                        </m:e>
                        <m:sub>
                          <m:r>
                            <a:rPr lang="en-US" i="1" dirty="0">
                              <a:latin typeface="Cambria Math"/>
                              <a:sym typeface="Symbol" pitchFamily="18" charset="2"/>
                            </a:rPr>
                            <m:t>𝑐𝑖</m:t>
                          </m:r>
                        </m:sub>
                      </m:sSub>
                      <m:r>
                        <a:rPr lang="en-US" i="1" dirty="0">
                          <a:latin typeface="Cambria Math"/>
                          <a:sym typeface="Symbol" pitchFamily="18" charset="2"/>
                        </a:rPr>
                        <m:t>=</m:t>
                      </m:r>
                      <m:f>
                        <m:fPr>
                          <m:ctrlPr>
                            <a:rPr lang="en-US" i="1" dirty="0">
                              <a:latin typeface="Cambria Math"/>
                              <a:sym typeface="Symbol" pitchFamily="18" charset="2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 dirty="0">
                                  <a:latin typeface="Cambria Math"/>
                                  <a:sym typeface="Symbol" pitchFamily="18" charset="2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/>
                                  <a:sym typeface="Symbol" pitchFamily="18" charset="2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/>
                                  <a:sym typeface="Symbol" pitchFamily="18" charset="2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 dirty="0">
                                  <a:latin typeface="Cambria Math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/>
                                  <a:sym typeface="Symbol" pitchFamily="18" charset="2"/>
                                </a:rPr>
                                <m:t>𝑇𝑇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i="1" dirty="0">
                                  <a:latin typeface="Cambria Math"/>
                                  <a:sym typeface="Symbol" pitchFamily="18" charset="2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/>
                                  <a:sym typeface="Symbol" pitchFamily="18" charset="2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/>
                                  <a:sym typeface="Symbol" pitchFamily="18" charset="2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lvl="1" eaLnBrk="1" hangingPunct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  <a:sym typeface="Symbol" pitchFamily="18" charset="2"/>
                          </a:rPr>
                          <m:t>𝑇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  <a:sym typeface="Symbol" pitchFamily="18" charset="2"/>
                          </a:rPr>
                          <m:t>𝑐𝑖</m:t>
                        </m:r>
                      </m:sub>
                    </m:sSub>
                  </m:oMath>
                </a14:m>
                <a:r>
                  <a:rPr lang="en-US" dirty="0">
                    <a:sym typeface="Symbol" pitchFamily="18" charset="2"/>
                  </a:rPr>
                  <a:t>: </a:t>
                </a:r>
                <a:r>
                  <a:rPr lang="en-US" b="1" dirty="0" smtClean="0"/>
                  <a:t>avg. </a:t>
                </a:r>
                <a:r>
                  <a:rPr lang="en-US" b="1" dirty="0"/>
                  <a:t>task </a:t>
                </a:r>
                <a:r>
                  <a:rPr lang="en-US" b="1" dirty="0" smtClean="0"/>
                  <a:t>time</a:t>
                </a:r>
                <a:r>
                  <a:rPr lang="en-US" dirty="0" smtClean="0"/>
                  <a:t> (or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𝑐</m:t>
                    </m:r>
                  </m:oMath>
                </a14:m>
                <a:r>
                  <a:rPr lang="en-US" dirty="0" smtClean="0"/>
                  <a:t>ycle time for task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/>
                  <a:t>)</a:t>
                </a:r>
                <a:endParaRPr lang="en-US" dirty="0">
                  <a:sym typeface="Symbol" pitchFamily="18" charset="2"/>
                </a:endParaRPr>
              </a:p>
              <a:p>
                <a:pPr lvl="1" eaLnBrk="1" hangingPunct="1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  <a:sym typeface="Symbol" pitchFamily="18" charset="2"/>
                          </a:rPr>
                          <m:t>𝑝</m:t>
                        </m:r>
                      </m:e>
                      <m:sub>
                        <m:r>
                          <a:rPr lang="en-US" i="1" dirty="0">
                            <a:latin typeface="Cambria Math"/>
                            <a:sym typeface="Symbol" pitchFamily="18" charset="2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ym typeface="Symbol" pitchFamily="18" charset="2"/>
                  </a:rPr>
                  <a:t>: </a:t>
                </a:r>
                <a:r>
                  <a:rPr lang="en-US" dirty="0"/>
                  <a:t>proportion of observations associated with </a:t>
                </a:r>
                <a:r>
                  <a:rPr lang="en-US" dirty="0" smtClean="0"/>
                  <a:t>category</a:t>
                </a:r>
              </a:p>
              <a:p>
                <a:pPr lvl="1" eaLnBrk="1" hangingPunct="1"/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sym typeface="Symbol" pitchFamily="18" charset="2"/>
                      </a:rPr>
                      <m:t>𝑇𝑇</m:t>
                    </m:r>
                  </m:oMath>
                </a14:m>
                <a:r>
                  <a:rPr lang="en-US" dirty="0" smtClean="0">
                    <a:sym typeface="Symbol" pitchFamily="18" charset="2"/>
                  </a:rPr>
                  <a:t>: </a:t>
                </a:r>
                <a:r>
                  <a:rPr lang="en-US" dirty="0"/>
                  <a:t>total </a:t>
                </a:r>
                <a:r>
                  <a:rPr lang="en-US" dirty="0" smtClean="0"/>
                  <a:t>time of WS study (note, all time is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h</m:t>
                    </m:r>
                    <m:r>
                      <a:rPr lang="en-US" i="1" dirty="0" smtClean="0">
                        <a:latin typeface="Cambria Math"/>
                      </a:rPr>
                      <m:t>𝑟</m:t>
                    </m:r>
                  </m:oMath>
                </a14:m>
                <a:r>
                  <a:rPr lang="en-US" dirty="0" smtClean="0"/>
                  <a:t> 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𝑚𝑖𝑛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pPr lvl="1" eaLnBrk="1" hangingPunct="1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  <a:sym typeface="Symbol" pitchFamily="18" charset="2"/>
                          </a:rPr>
                          <m:t>𝑄</m:t>
                        </m:r>
                      </m:e>
                      <m:sub>
                        <m:r>
                          <a:rPr lang="en-US" i="1" dirty="0">
                            <a:latin typeface="Cambria Math"/>
                            <a:sym typeface="Symbol" pitchFamily="18" charset="2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>
                    <a:sym typeface="Symbol" pitchFamily="18" charset="2"/>
                  </a:rPr>
                  <a:t>: </a:t>
                </a:r>
                <a:r>
                  <a:rPr lang="en-US" dirty="0"/>
                  <a:t>total quantity associated with category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/>
                  <a:t> (during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𝑇𝑇</m:t>
                    </m:r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>
          <p:sp>
            <p:nvSpPr>
              <p:cNvPr id="266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905000" y="1447800"/>
                <a:ext cx="7239000" cy="5334000"/>
              </a:xfrm>
              <a:blipFill rotWithShape="1">
                <a:blip r:embed="rId3"/>
                <a:stretch>
                  <a:fillRect l="-1179" t="-800" b="-2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228600"/>
            <a:ext cx="74676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Example </a:t>
            </a:r>
            <a:r>
              <a:rPr lang="en-US" dirty="0"/>
              <a:t>4 </a:t>
            </a:r>
            <a:r>
              <a:rPr lang="en-US" dirty="0" smtClean="0"/>
              <a:t>Average </a:t>
            </a:r>
            <a:r>
              <a:rPr lang="en-US" dirty="0"/>
              <a:t>Task Times in </a:t>
            </a:r>
            <a:r>
              <a:rPr lang="en-US" dirty="0" smtClean="0"/>
              <a:t>WS</a:t>
            </a:r>
            <a:endParaRPr lang="en-US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447800"/>
            <a:ext cx="7162800" cy="52578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smtClean="0"/>
              <a:t>Suppose </a:t>
            </a:r>
            <a:r>
              <a:rPr lang="en-US" dirty="0"/>
              <a:t>in Example 1 that a total of 1572 work units were completed by the 10 machines and that a total of 23 setups were accomplished during the 5-day period. </a:t>
            </a:r>
            <a:r>
              <a:rPr lang="en-US" dirty="0" smtClean="0"/>
              <a:t>Determine,</a:t>
            </a:r>
          </a:p>
          <a:p>
            <a:pPr marL="457200" indent="-457200" eaLnBrk="1" hangingPunct="1">
              <a:buAutoNum type="alphaLcParenBoth"/>
            </a:pPr>
            <a:r>
              <a:rPr lang="en-US" dirty="0" smtClean="0"/>
              <a:t>the </a:t>
            </a:r>
            <a:r>
              <a:rPr lang="en-US" dirty="0"/>
              <a:t>average task time per work unit during </a:t>
            </a:r>
            <a:r>
              <a:rPr lang="en-US" dirty="0" smtClean="0"/>
              <a:t>production, and</a:t>
            </a:r>
          </a:p>
          <a:p>
            <a:pPr marL="457200" indent="-457200" eaLnBrk="1" hangingPunct="1">
              <a:buAutoNum type="alphaLcParenBoth"/>
            </a:pPr>
            <a:r>
              <a:rPr lang="en-US" dirty="0" smtClean="0"/>
              <a:t>the </a:t>
            </a:r>
            <a:r>
              <a:rPr lang="en-US" dirty="0"/>
              <a:t>average setup time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3455189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228600"/>
            <a:ext cx="74676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Example 4 Solution</a:t>
            </a:r>
            <a:endParaRPr lang="en-US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447800"/>
            <a:ext cx="7162800" cy="5257800"/>
          </a:xfrm>
        </p:spPr>
        <p:txBody>
          <a:bodyPr/>
          <a:lstStyle/>
          <a:p>
            <a:pPr marL="0" indent="0" eaLnBrk="1" hangingPunct="1">
              <a:buNone/>
            </a:pPr>
            <a:endParaRPr lang="en-US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37" t="35153" r="15733" b="49486"/>
          <a:stretch/>
        </p:blipFill>
        <p:spPr bwMode="auto">
          <a:xfrm>
            <a:off x="152400" y="2056070"/>
            <a:ext cx="8839200" cy="1372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93" t="11852" r="17249" b="70567"/>
          <a:stretch/>
        </p:blipFill>
        <p:spPr bwMode="auto">
          <a:xfrm>
            <a:off x="76200" y="3429000"/>
            <a:ext cx="8842248" cy="1648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93" t="30571" r="17249" b="54815"/>
          <a:stretch/>
        </p:blipFill>
        <p:spPr bwMode="auto">
          <a:xfrm>
            <a:off x="73152" y="5259977"/>
            <a:ext cx="8842248" cy="1369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9889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228600"/>
            <a:ext cx="74676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Example 4 Notes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53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905000" y="1447800"/>
                <a:ext cx="7162800" cy="5257800"/>
              </a:xfrm>
            </p:spPr>
            <p:txBody>
              <a:bodyPr/>
              <a:lstStyle/>
              <a:p>
                <a:pPr eaLnBrk="1" hangingPunct="1"/>
                <a:r>
                  <a:rPr lang="en-US" dirty="0" smtClean="0"/>
                  <a:t>Computed </a:t>
                </a:r>
                <a:r>
                  <a:rPr lang="en-US" dirty="0"/>
                  <a:t>times in this </a:t>
                </a:r>
                <a:r>
                  <a:rPr lang="en-US" dirty="0" smtClean="0"/>
                  <a:t>e.g.: of </a:t>
                </a:r>
                <a:r>
                  <a:rPr lang="en-US" dirty="0"/>
                  <a:t>limited </a:t>
                </a:r>
                <a:r>
                  <a:rPr lang="en-US" dirty="0" smtClean="0"/>
                  <a:t>value:</a:t>
                </a:r>
              </a:p>
              <a:p>
                <a:pPr lvl="1" eaLnBrk="1" hangingPunct="1"/>
                <a:r>
                  <a:rPr lang="en-US" dirty="0" smtClean="0"/>
                  <a:t>unlikely </a:t>
                </a:r>
                <a:r>
                  <a:rPr lang="en-US" dirty="0"/>
                  <a:t>that </a:t>
                </a:r>
                <a:r>
                  <a:rPr lang="en-US" dirty="0" smtClean="0"/>
                  <a:t>1572 </a:t>
                </a:r>
                <a:r>
                  <a:rPr lang="en-US" dirty="0"/>
                  <a:t>work units </a:t>
                </a:r>
                <a:r>
                  <a:rPr lang="en-US" dirty="0" smtClean="0"/>
                  <a:t>are all </a:t>
                </a:r>
                <a:r>
                  <a:rPr lang="en-US" dirty="0"/>
                  <a:t>the </a:t>
                </a:r>
                <a:r>
                  <a:rPr lang="en-US" dirty="0" smtClean="0"/>
                  <a:t>same</a:t>
                </a:r>
              </a:p>
              <a:p>
                <a:pPr lvl="1" eaLnBrk="1" hangingPunct="1"/>
                <a:r>
                  <a:rPr lang="en-US" dirty="0"/>
                  <a:t>23 </a:t>
                </a:r>
                <a:r>
                  <a:rPr lang="en-US" dirty="0" smtClean="0"/>
                  <a:t>setups performed </a:t>
                </a:r>
                <a:r>
                  <a:rPr lang="en-US" dirty="0"/>
                  <a:t>during </a:t>
                </a:r>
                <a:r>
                  <a:rPr lang="en-US" dirty="0" smtClean="0"/>
                  <a:t>observation:</a:t>
                </a:r>
                <a:endParaRPr lang="en-US" dirty="0" smtClean="0"/>
              </a:p>
              <a:p>
                <a:pPr lvl="2" eaLnBrk="1" hangingPunct="1"/>
                <a:r>
                  <a:rPr lang="en-US" dirty="0" smtClean="0"/>
                  <a:t>23 different batches </a:t>
                </a:r>
                <a:r>
                  <a:rPr lang="en-US" dirty="0" smtClean="0">
                    <a:sym typeface="Symbol"/>
                  </a:rPr>
                  <a:t> </a:t>
                </a:r>
                <a:r>
                  <a:rPr lang="en-US" dirty="0" smtClean="0"/>
                  <a:t>different parts design</a:t>
                </a:r>
              </a:p>
              <a:p>
                <a:pPr lvl="2" eaLnBrk="1" hangingPunct="1"/>
                <a:r>
                  <a:rPr lang="en-US" dirty="0" smtClean="0">
                    <a:sym typeface="Symbol"/>
                  </a:rPr>
                  <a:t> </a:t>
                </a:r>
                <a:r>
                  <a:rPr lang="en-US" dirty="0" smtClean="0"/>
                  <a:t>different machining times*</a:t>
                </a:r>
              </a:p>
              <a:p>
                <a:pPr lvl="2" eaLnBrk="1" hangingPunct="1"/>
                <a:r>
                  <a:rPr lang="en-US" dirty="0" smtClean="0">
                    <a:sym typeface="Symbol"/>
                  </a:rPr>
                  <a:t> also different </a:t>
                </a:r>
                <a:r>
                  <a:rPr lang="en-US" dirty="0" smtClean="0"/>
                  <a:t>setup times</a:t>
                </a:r>
              </a:p>
              <a:p>
                <a:pPr eaLnBrk="1" hangingPunct="1"/>
                <a:r>
                  <a:rPr lang="en-US" dirty="0" smtClean="0"/>
                  <a:t>However, e.g. provides useful information:</a:t>
                </a:r>
              </a:p>
              <a:p>
                <a:pPr lvl="1" eaLnBrk="1" hangingPunct="1"/>
                <a:r>
                  <a:rPr lang="en-US" dirty="0" smtClean="0"/>
                  <a:t>avg.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  <a:sym typeface="Symbol" pitchFamily="18" charset="2"/>
                          </a:rPr>
                          <m:t>𝑇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  <a:sym typeface="Symbol" pitchFamily="18" charset="2"/>
                          </a:rPr>
                          <m:t>𝑠𝑢</m:t>
                        </m:r>
                      </m:sub>
                    </m:sSub>
                  </m:oMath>
                </a14:m>
                <a:r>
                  <a:rPr lang="en-US" dirty="0"/>
                  <a:t> per </a:t>
                </a:r>
                <a:r>
                  <a:rPr lang="en-US" dirty="0" smtClean="0"/>
                  <a:t>batch: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156</m:t>
                    </m:r>
                    <m:r>
                      <a:rPr lang="en-US" i="1" dirty="0" smtClean="0">
                        <a:latin typeface="Cambria Math"/>
                      </a:rPr>
                      <m:t>.</m:t>
                    </m:r>
                    <m:r>
                      <a:rPr lang="en-US" i="1" dirty="0" smtClean="0">
                        <a:latin typeface="Cambria Math"/>
                      </a:rPr>
                      <m:t>52</m:t>
                    </m:r>
                    <m:r>
                      <a:rPr lang="en-US" i="1" dirty="0" smtClean="0">
                        <a:latin typeface="Cambria Math"/>
                      </a:rPr>
                      <m:t> </m:t>
                    </m:r>
                    <m:r>
                      <a:rPr lang="en-US" i="1" dirty="0" smtClean="0">
                        <a:latin typeface="Cambria Math"/>
                      </a:rPr>
                      <m:t>𝑚𝑖𝑛</m:t>
                    </m:r>
                    <m:r>
                      <a:rPr lang="en-US" i="1" dirty="0" smtClean="0">
                        <a:latin typeface="Cambria Math"/>
                      </a:rPr>
                      <m:t>⁡=</m:t>
                    </m:r>
                    <m:r>
                      <a:rPr lang="en-US" i="1" dirty="0" smtClean="0">
                        <a:latin typeface="Cambria Math"/>
                      </a:rPr>
                      <m:t>2</m:t>
                    </m:r>
                    <m:r>
                      <a:rPr lang="en-US" i="1" dirty="0" smtClean="0">
                        <a:latin typeface="Cambria Math"/>
                      </a:rPr>
                      <m:t>.</m:t>
                    </m:r>
                    <m:r>
                      <a:rPr lang="en-US" i="1" dirty="0" smtClean="0">
                        <a:latin typeface="Cambria Math"/>
                      </a:rPr>
                      <m:t>609</m:t>
                    </m:r>
                    <m:r>
                      <a:rPr lang="en-US" i="1" dirty="0" smtClean="0">
                        <a:latin typeface="Cambria Math"/>
                      </a:rPr>
                      <m:t> </m:t>
                    </m:r>
                    <m:r>
                      <a:rPr lang="en-US" i="1" dirty="0" err="1" smtClean="0">
                        <a:latin typeface="Cambria Math"/>
                      </a:rPr>
                      <m:t>h</m:t>
                    </m:r>
                    <m:r>
                      <a:rPr lang="en-US" i="1" dirty="0" err="1" smtClean="0">
                        <a:latin typeface="Cambria Math"/>
                      </a:rPr>
                      <m:t>𝑟</m:t>
                    </m:r>
                  </m:oMath>
                </a14:m>
                <a:endParaRPr lang="en-US" dirty="0" smtClean="0"/>
              </a:p>
              <a:p>
                <a:pPr lvl="1" eaLnBrk="1" hangingPunct="1"/>
                <a:r>
                  <a:rPr lang="en-US" dirty="0" smtClean="0"/>
                  <a:t>the avg.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  <a:sym typeface="Symbol" pitchFamily="18" charset="2"/>
                          </a:rPr>
                          <m:t>𝑇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  <a:sym typeface="Symbol" pitchFamily="18" charset="2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/>
                  <a:t> per </a:t>
                </a:r>
                <a:r>
                  <a:rPr lang="en-US" dirty="0" smtClean="0"/>
                  <a:t>part: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9</m:t>
                    </m:r>
                    <m:r>
                      <a:rPr lang="en-US" i="1" dirty="0" smtClean="0">
                        <a:latin typeface="Cambria Math"/>
                      </a:rPr>
                      <m:t>.</m:t>
                    </m:r>
                    <m:r>
                      <a:rPr lang="en-US" i="1" dirty="0" smtClean="0">
                        <a:latin typeface="Cambria Math"/>
                      </a:rPr>
                      <m:t>16</m:t>
                    </m:r>
                    <m:r>
                      <a:rPr lang="en-US" i="1" dirty="0" smtClean="0">
                        <a:latin typeface="Cambria Math"/>
                      </a:rPr>
                      <m:t> </m:t>
                    </m:r>
                    <m:r>
                      <a:rPr lang="en-US" i="1" dirty="0" smtClean="0">
                        <a:latin typeface="Cambria Math"/>
                      </a:rPr>
                      <m:t>𝑚𝑖𝑛</m:t>
                    </m:r>
                  </m:oMath>
                </a14:m>
                <a:endParaRPr lang="en-US" i="1" dirty="0" smtClean="0"/>
              </a:p>
              <a:p>
                <a:pPr lvl="1" eaLnBrk="1" hangingPunct="1"/>
                <a:r>
                  <a:rPr lang="en-US" dirty="0">
                    <a:sym typeface="Symbol"/>
                  </a:rPr>
                  <a:t> foreman may </a:t>
                </a:r>
                <a:r>
                  <a:rPr lang="en-US" dirty="0" smtClean="0">
                    <a:sym typeface="Symbol"/>
                  </a:rPr>
                  <a:t>make a </a:t>
                </a:r>
                <a:r>
                  <a:rPr lang="en-US" dirty="0">
                    <a:sym typeface="Symbol"/>
                  </a:rPr>
                  <a:t>judgment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sym typeface="Symbol"/>
                      </a:rPr>
                      <m:t>2</m:t>
                    </m:r>
                    <m:r>
                      <a:rPr lang="en-US" i="1" dirty="0" smtClean="0">
                        <a:latin typeface="Cambria Math"/>
                        <a:sym typeface="Symbol"/>
                      </a:rPr>
                      <m:t>.</m:t>
                    </m:r>
                    <m:r>
                      <a:rPr lang="en-US" i="1" dirty="0" smtClean="0">
                        <a:latin typeface="Cambria Math"/>
                        <a:sym typeface="Symbol"/>
                      </a:rPr>
                      <m:t>609</m:t>
                    </m:r>
                    <m:r>
                      <a:rPr lang="en-US" i="1" dirty="0" smtClean="0">
                        <a:latin typeface="Cambria Math"/>
                        <a:sym typeface="Symbol"/>
                      </a:rPr>
                      <m:t> </m:t>
                    </m:r>
                    <m:r>
                      <a:rPr lang="en-US" i="1" dirty="0" err="1" smtClean="0">
                        <a:latin typeface="Cambria Math"/>
                        <a:sym typeface="Symbol"/>
                      </a:rPr>
                      <m:t>h</m:t>
                    </m:r>
                    <m:r>
                      <a:rPr lang="en-US" i="1" dirty="0" err="1" smtClean="0">
                        <a:latin typeface="Cambria Math"/>
                        <a:sym typeface="Symbol"/>
                      </a:rPr>
                      <m:t>𝑟</m:t>
                    </m:r>
                  </m:oMath>
                </a14:m>
                <a:r>
                  <a:rPr lang="en-US" dirty="0" smtClean="0">
                    <a:sym typeface="Symbol"/>
                  </a:rPr>
                  <a:t> is longer than required for setup</a:t>
                </a:r>
                <a:endParaRPr lang="en-US" dirty="0" smtClean="0"/>
              </a:p>
            </p:txBody>
          </p:sp>
        </mc:Choice>
        <mc:Fallback>
          <p:sp>
            <p:nvSpPr>
              <p:cNvPr id="2253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905000" y="1447800"/>
                <a:ext cx="7162800" cy="5257800"/>
              </a:xfrm>
              <a:blipFill rotWithShape="1">
                <a:blip r:embed="rId3"/>
                <a:stretch>
                  <a:fillRect l="-1191" t="-812" b="-4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926953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2.3 Determining Standard Times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65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905000" y="1447800"/>
                <a:ext cx="7086600" cy="5257800"/>
              </a:xfrm>
            </p:spPr>
            <p:txBody>
              <a:bodyPr/>
              <a:lstStyle/>
              <a:p>
                <a:pPr eaLnBrk="1" hangingPunct="1"/>
                <a:r>
                  <a:rPr lang="en-US" dirty="0" smtClean="0"/>
                  <a:t>Cases to use WS to find time standards</a:t>
                </a:r>
              </a:p>
              <a:p>
                <a:pPr lvl="1" eaLnBrk="1" hangingPunct="1"/>
                <a:r>
                  <a:rPr lang="en-US" dirty="0" smtClean="0"/>
                  <a:t>indirect </a:t>
                </a:r>
                <a:r>
                  <a:rPr lang="en-US" dirty="0"/>
                  <a:t>labor </a:t>
                </a:r>
                <a:r>
                  <a:rPr lang="en-US" dirty="0" smtClean="0"/>
                  <a:t>activities</a:t>
                </a:r>
              </a:p>
              <a:p>
                <a:pPr lvl="1" eaLnBrk="1" hangingPunct="1"/>
                <a:r>
                  <a:rPr lang="en-US" dirty="0"/>
                  <a:t>clerical office </a:t>
                </a:r>
                <a:r>
                  <a:rPr lang="en-US" dirty="0" smtClean="0"/>
                  <a:t>work</a:t>
                </a:r>
              </a:p>
              <a:p>
                <a:pPr lvl="1" eaLnBrk="1" hangingPunct="1"/>
                <a:r>
                  <a:rPr lang="en-US" dirty="0"/>
                  <a:t>in general: </a:t>
                </a:r>
                <a:r>
                  <a:rPr lang="en-US" dirty="0" smtClean="0"/>
                  <a:t>inherent </a:t>
                </a:r>
                <a:r>
                  <a:rPr lang="en-US" dirty="0"/>
                  <a:t>variability in </a:t>
                </a:r>
                <a:r>
                  <a:rPr lang="en-US" dirty="0" smtClean="0"/>
                  <a:t>tasks</a:t>
                </a:r>
              </a:p>
              <a:p>
                <a:pPr lvl="2" eaLnBrk="1" hangingPunct="1"/>
                <a:r>
                  <a:rPr lang="en-US" dirty="0"/>
                  <a:t>e.g. repair work on digital </a:t>
                </a:r>
                <a:r>
                  <a:rPr lang="en-US" dirty="0" smtClean="0"/>
                  <a:t>cameras</a:t>
                </a:r>
              </a:p>
              <a:p>
                <a:pPr lvl="2" eaLnBrk="1" hangingPunct="1"/>
                <a:r>
                  <a:rPr lang="en-US" dirty="0" smtClean="0"/>
                  <a:t>e.g. products </a:t>
                </a:r>
                <a:r>
                  <a:rPr lang="en-US" dirty="0"/>
                  <a:t>returned to the </a:t>
                </a:r>
                <a:r>
                  <a:rPr lang="en-US" dirty="0" smtClean="0"/>
                  <a:t>factory</a:t>
                </a:r>
              </a:p>
              <a:p>
                <a:pPr eaLnBrk="1" hangingPunct="1"/>
                <a:r>
                  <a:rPr lang="en-US" dirty="0" smtClean="0"/>
                  <a:t>Conditions for </a:t>
                </a:r>
                <a:r>
                  <a:rPr lang="en-US" dirty="0"/>
                  <a:t>using </a:t>
                </a:r>
                <a:r>
                  <a:rPr lang="en-US" dirty="0" smtClean="0"/>
                  <a:t>WS to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𝑠𝑡𝑑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 eaLnBrk="1" hangingPunct="1"/>
                <a:r>
                  <a:rPr lang="en-US" dirty="0"/>
                  <a:t>homogeneity in </a:t>
                </a:r>
                <a:r>
                  <a:rPr lang="en-US" dirty="0" smtClean="0"/>
                  <a:t>work </a:t>
                </a:r>
                <a:r>
                  <a:rPr lang="en-US" dirty="0"/>
                  <a:t>units (e.g. digital </a:t>
                </a:r>
                <a:r>
                  <a:rPr lang="en-US" dirty="0" smtClean="0"/>
                  <a:t>cameras) for </a:t>
                </a:r>
                <a:r>
                  <a:rPr lang="en-US" dirty="0"/>
                  <a:t>which </a:t>
                </a:r>
                <a:r>
                  <a:rPr lang="en-US" dirty="0" smtClean="0"/>
                  <a:t>standard </a:t>
                </a:r>
                <a:r>
                  <a:rPr lang="en-US" dirty="0"/>
                  <a:t>is </a:t>
                </a:r>
                <a:r>
                  <a:rPr lang="en-US" dirty="0" smtClean="0"/>
                  <a:t>set</a:t>
                </a:r>
              </a:p>
              <a:p>
                <a:pPr lvl="1" eaLnBrk="1" hangingPunct="1"/>
                <a:r>
                  <a:rPr lang="en-US" dirty="0"/>
                  <a:t>rate </a:t>
                </a:r>
                <a:r>
                  <a:rPr lang="en-US" dirty="0" smtClean="0"/>
                  <a:t>performance </a:t>
                </a:r>
                <a:r>
                  <a:rPr lang="en-US" dirty="0"/>
                  <a:t>of </a:t>
                </a:r>
                <a:r>
                  <a:rPr lang="en-US" dirty="0" smtClean="0"/>
                  <a:t>worker </a:t>
                </a:r>
                <a:r>
                  <a:rPr lang="en-US" dirty="0"/>
                  <a:t>during each </a:t>
                </a:r>
                <a:r>
                  <a:rPr lang="en-US" dirty="0" smtClean="0"/>
                  <a:t>observation*</a:t>
                </a:r>
              </a:p>
              <a:p>
                <a:pPr lvl="1" eaLnBrk="1" hangingPunct="1"/>
                <a:r>
                  <a:rPr lang="en-US" dirty="0"/>
                  <a:t>identifying the category of </a:t>
                </a:r>
                <a:r>
                  <a:rPr lang="en-US" dirty="0" smtClean="0"/>
                  <a:t>activity</a:t>
                </a:r>
              </a:p>
              <a:p>
                <a:pPr lvl="1" eaLnBrk="1" hangingPunct="1"/>
                <a:endParaRPr lang="en-US" dirty="0" smtClean="0"/>
              </a:p>
              <a:p>
                <a:pPr lvl="1" eaLnBrk="1" hangingPunct="1"/>
                <a:endParaRPr lang="en-US" dirty="0" smtClean="0"/>
              </a:p>
            </p:txBody>
          </p:sp>
        </mc:Choice>
        <mc:Fallback xmlns="">
          <p:sp>
            <p:nvSpPr>
              <p:cNvPr id="2765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905000" y="1447800"/>
                <a:ext cx="7086600" cy="5257800"/>
              </a:xfrm>
              <a:blipFill rotWithShape="1">
                <a:blip r:embed="rId3"/>
                <a:stretch>
                  <a:fillRect l="-1205" t="-812" b="-4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993628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2.3 Determining Standard Times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65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905000" y="1447800"/>
                <a:ext cx="6934200" cy="5257800"/>
              </a:xfrm>
            </p:spPr>
            <p:txBody>
              <a:bodyPr/>
              <a:lstStyle/>
              <a:p>
                <a:pPr eaLnBrk="1" hangingPunct="1"/>
                <a:r>
                  <a:rPr lang="en-US" dirty="0" smtClean="0"/>
                  <a:t>First determine </a:t>
                </a:r>
                <a:r>
                  <a:rPr lang="en-US" b="1" dirty="0" smtClean="0"/>
                  <a:t>normal time</a:t>
                </a:r>
                <a:r>
                  <a:rPr lang="en-US" dirty="0" smtClean="0"/>
                  <a:t> for activity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𝑖</m:t>
                    </m:r>
                  </m:oMath>
                </a14:m>
                <a:endParaRPr lang="en-US" dirty="0" smtClean="0"/>
              </a:p>
              <a:p>
                <a:pPr marL="0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𝑛𝑖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 dirty="0">
                                  <a:latin typeface="Cambria Math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/>
                                  <a:sym typeface="Symbol" pitchFamily="18" charset="2"/>
                                </a:rPr>
                                <m:t>𝑇𝑇</m:t>
                              </m:r>
                            </m:e>
                          </m:d>
                          <m:d>
                            <m:dPr>
                              <m:ctrlPr>
                                <a:rPr lang="en-US" i="1" dirty="0">
                                  <a:latin typeface="Cambria Math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dirty="0" smtClean="0">
                                      <a:latin typeface="Cambria Math"/>
                                      <a:sym typeface="Symbol" pitchFamily="18" charset="2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b="0" i="1" dirty="0" smtClean="0">
                                          <a:latin typeface="Cambria Math"/>
                                          <a:sym typeface="Symbol" pitchFamily="18" charset="2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 dirty="0">
                                          <a:latin typeface="Cambria Math"/>
                                          <a:sym typeface="Symbol" pitchFamily="18" charset="2"/>
                                        </a:rPr>
                                        <m:t>𝑃𝑅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/>
                                      <a:sym typeface="Symbol" pitchFamily="18" charset="2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i="1" dirty="0" smtClean="0"/>
              </a:p>
              <a:p>
                <a:pPr lvl="1" eaLnBrk="1" hangingPunct="1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  <a:sym typeface="Symbol" pitchFamily="18" charset="2"/>
                          </a:rPr>
                          <m:t>𝑇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  <a:sym typeface="Symbol" pitchFamily="18" charset="2"/>
                          </a:rPr>
                          <m:t>𝑛</m:t>
                        </m:r>
                        <m:r>
                          <a:rPr lang="en-US" i="1" dirty="0">
                            <a:latin typeface="Cambria Math"/>
                            <a:sym typeface="Symbol" pitchFamily="18" charset="2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ym typeface="Symbol" pitchFamily="18" charset="2"/>
                  </a:rPr>
                  <a:t>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/>
                  <a:t>ormal time for work unit </a:t>
                </a:r>
                <a:r>
                  <a:rPr lang="en-US" dirty="0" smtClean="0"/>
                  <a:t>in work </a:t>
                </a:r>
                <a:r>
                  <a:rPr lang="en-US" dirty="0"/>
                  <a:t>category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𝑚𝑖𝑛</m:t>
                    </m:r>
                  </m:oMath>
                </a14:m>
                <a:endParaRPr lang="en-US" dirty="0" smtClean="0"/>
              </a:p>
              <a:p>
                <a:pPr lvl="1" eaLnBrk="1" hangingPunct="1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  <a:sym typeface="Symbol" pitchFamily="18" charset="2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i="1" dirty="0">
                                <a:latin typeface="Cambria Math"/>
                                <a:sym typeface="Symbol" pitchFamily="18" charset="2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latin typeface="Cambria Math"/>
                                <a:sym typeface="Symbol" pitchFamily="18" charset="2"/>
                              </a:rPr>
                              <m:t>𝑃𝑅</m:t>
                            </m:r>
                          </m:e>
                        </m:acc>
                      </m:e>
                      <m:sub>
                        <m:r>
                          <a:rPr lang="en-US" i="1" dirty="0">
                            <a:latin typeface="Cambria Math"/>
                            <a:sym typeface="Symbol" pitchFamily="18" charset="2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:  average value of </a:t>
                </a:r>
                <a:r>
                  <a:rPr lang="en-US" dirty="0" smtClean="0"/>
                  <a:t>performance </a:t>
                </a:r>
                <a:r>
                  <a:rPr lang="en-US" dirty="0"/>
                  <a:t>ratings for all observations in category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𝑖</m:t>
                    </m:r>
                  </m:oMath>
                </a14:m>
                <a:endParaRPr lang="en-US" dirty="0"/>
              </a:p>
              <a:p>
                <a:pPr eaLnBrk="1" hangingPunct="1"/>
                <a:endParaRPr lang="en-US" dirty="0" smtClean="0"/>
              </a:p>
              <a:p>
                <a:pPr eaLnBrk="1" hangingPunct="1"/>
                <a:r>
                  <a:rPr lang="en-US" dirty="0" smtClean="0"/>
                  <a:t>Then determine </a:t>
                </a:r>
                <a:r>
                  <a:rPr lang="en-US" b="1" dirty="0" smtClean="0"/>
                  <a:t>standard time</a:t>
                </a:r>
              </a:p>
              <a:p>
                <a:pPr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𝑠𝑡𝑑</m:t>
                          </m:r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𝑛𝑖</m:t>
                          </m:r>
                        </m:sub>
                      </m:sSub>
                      <m:d>
                        <m:dPr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𝑝𝑓𝑑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i="1" dirty="0" smtClean="0"/>
              </a:p>
              <a:p>
                <a:pPr lvl="1" eaLnBrk="1" hangingPunct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𝑠𝑡𝑑𝑖</m:t>
                        </m:r>
                      </m:sub>
                    </m:sSub>
                  </m:oMath>
                </a14:m>
                <a:r>
                  <a:rPr lang="en-US" dirty="0">
                    <a:sym typeface="Symbol" pitchFamily="18" charset="2"/>
                  </a:rPr>
                  <a:t>: </a:t>
                </a:r>
                <a:r>
                  <a:rPr lang="en-US" dirty="0" smtClean="0"/>
                  <a:t>standard </a:t>
                </a:r>
                <a:r>
                  <a:rPr lang="en-US" dirty="0"/>
                  <a:t>time for work unit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𝑚𝑖𝑛</m:t>
                    </m:r>
                  </m:oMath>
                </a14:m>
                <a:endParaRPr lang="en-US" i="1" dirty="0" smtClean="0"/>
              </a:p>
              <a:p>
                <a:pPr lvl="1" eaLnBrk="1" hangingPunct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𝑝𝑓𝑑</m:t>
                        </m:r>
                      </m:sub>
                    </m:sSub>
                  </m:oMath>
                </a14:m>
                <a:r>
                  <a:rPr lang="en-US" dirty="0" smtClean="0"/>
                  <a:t>:</a:t>
                </a:r>
                <a:r>
                  <a:rPr lang="en-US" i="1" dirty="0"/>
                  <a:t> </a:t>
                </a:r>
                <a:r>
                  <a:rPr lang="en-US" dirty="0" smtClean="0"/>
                  <a:t>allowance (personal, fatigue</a:t>
                </a:r>
                <a:r>
                  <a:rPr lang="en-US" dirty="0"/>
                  <a:t>, </a:t>
                </a:r>
                <a:r>
                  <a:rPr lang="en-US" dirty="0" smtClean="0"/>
                  <a:t>delays)</a:t>
                </a:r>
                <a:endParaRPr lang="en-US" i="1" dirty="0"/>
              </a:p>
            </p:txBody>
          </p:sp>
        </mc:Choice>
        <mc:Fallback>
          <p:sp>
            <p:nvSpPr>
              <p:cNvPr id="2765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905000" y="1447800"/>
                <a:ext cx="6934200" cy="5257800"/>
              </a:xfrm>
              <a:blipFill rotWithShape="1">
                <a:blip r:embed="rId3"/>
                <a:stretch>
                  <a:fillRect l="-1231" t="-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Statistical Basis of Work Sampling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447800"/>
            <a:ext cx="7239000" cy="5257800"/>
          </a:xfrm>
        </p:spPr>
        <p:txBody>
          <a:bodyPr/>
          <a:lstStyle/>
          <a:p>
            <a:pPr eaLnBrk="1" hangingPunct="1"/>
            <a:r>
              <a:rPr lang="en-US" dirty="0"/>
              <a:t>Statistical Basis </a:t>
            </a:r>
            <a:r>
              <a:rPr lang="en-US" dirty="0" smtClean="0"/>
              <a:t>of work sampling:</a:t>
            </a:r>
          </a:p>
          <a:p>
            <a:pPr lvl="1" eaLnBrk="1" hangingPunct="1"/>
            <a:r>
              <a:rPr lang="en-US" b="1" dirty="0" smtClean="0"/>
              <a:t>Binomial distribution</a:t>
            </a:r>
            <a:r>
              <a:rPr lang="en-US" dirty="0" smtClean="0"/>
              <a:t>:</a:t>
            </a:r>
          </a:p>
          <a:p>
            <a:pPr lvl="1" eaLnBrk="1" hangingPunct="1"/>
            <a:r>
              <a:rPr lang="en-US" dirty="0" smtClean="0"/>
              <a:t>parameter </a:t>
            </a:r>
            <a:r>
              <a:rPr lang="en-US" i="1" dirty="0" smtClean="0"/>
              <a:t>p</a:t>
            </a:r>
            <a:r>
              <a:rPr lang="en-US" dirty="0" smtClean="0"/>
              <a:t> = true proportion of time spent in a given category of activity</a:t>
            </a:r>
          </a:p>
          <a:p>
            <a:pPr eaLnBrk="1" hangingPunct="1"/>
            <a:r>
              <a:rPr lang="en-US" dirty="0" smtClean="0"/>
              <a:t>There are usu. multiple activity categories (e.g. 1)</a:t>
            </a:r>
          </a:p>
          <a:p>
            <a:pPr lvl="1" eaLnBrk="1" hangingPunct="1"/>
            <a:r>
              <a:rPr lang="en-US" dirty="0" smtClean="0"/>
              <a:t>we have </a:t>
            </a:r>
            <a:r>
              <a:rPr lang="en-US" i="1" dirty="0" smtClean="0"/>
              <a:t>p</a:t>
            </a:r>
            <a:r>
              <a:rPr lang="en-US" baseline="-25000" dirty="0" smtClean="0"/>
              <a:t>1</a:t>
            </a:r>
            <a:r>
              <a:rPr lang="en-US" dirty="0" smtClean="0"/>
              <a:t>, </a:t>
            </a:r>
            <a:r>
              <a:rPr lang="en-US" i="1" dirty="0" smtClean="0"/>
              <a:t>p</a:t>
            </a:r>
            <a:r>
              <a:rPr lang="en-US" baseline="-25000" dirty="0" smtClean="0"/>
              <a:t>2</a:t>
            </a:r>
            <a:r>
              <a:rPr lang="en-US" dirty="0" smtClean="0"/>
              <a:t>, . . , </a:t>
            </a:r>
            <a:r>
              <a:rPr lang="en-US" i="1" dirty="0" err="1" smtClean="0"/>
              <a:t>p</a:t>
            </a:r>
            <a:r>
              <a:rPr lang="en-US" i="1" baseline="-25000" dirty="0" err="1" smtClean="0"/>
              <a:t>k</a:t>
            </a:r>
            <a:r>
              <a:rPr lang="en-US" dirty="0" smtClean="0"/>
              <a:t>, . ., </a:t>
            </a:r>
            <a:r>
              <a:rPr lang="en-US" i="1" dirty="0" err="1" smtClean="0"/>
              <a:t>p</a:t>
            </a:r>
            <a:r>
              <a:rPr lang="en-US" i="1" baseline="-25000" dirty="0" err="1" smtClean="0"/>
              <a:t>K</a:t>
            </a:r>
            <a:r>
              <a:rPr lang="en-US" dirty="0" smtClean="0"/>
              <a:t> proportions</a:t>
            </a:r>
          </a:p>
          <a:p>
            <a:pPr lvl="1" eaLnBrk="1" hangingPunct="1"/>
            <a:r>
              <a:rPr lang="en-US" dirty="0"/>
              <a:t>f</a:t>
            </a:r>
            <a:r>
              <a:rPr lang="en-US" dirty="0" smtClean="0"/>
              <a:t>or </a:t>
            </a:r>
            <a:r>
              <a:rPr lang="en-US" i="1" dirty="0" smtClean="0"/>
              <a:t>K</a:t>
            </a:r>
            <a:r>
              <a:rPr lang="en-US" dirty="0" smtClean="0"/>
              <a:t> different activity categories</a:t>
            </a:r>
          </a:p>
          <a:p>
            <a:pPr lvl="1" eaLnBrk="1" hangingPunct="1"/>
            <a:r>
              <a:rPr lang="en-US" dirty="0"/>
              <a:t>sum of </a:t>
            </a:r>
            <a:r>
              <a:rPr lang="en-US" dirty="0" smtClean="0"/>
              <a:t>proportions </a:t>
            </a:r>
            <a:r>
              <a:rPr lang="en-US" dirty="0"/>
              <a:t>must equal </a:t>
            </a:r>
            <a:r>
              <a:rPr lang="en-US" dirty="0" smtClean="0"/>
              <a:t>unity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Statistical Basis of Work Sampling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4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905000" y="1447800"/>
                <a:ext cx="7162800" cy="5334000"/>
              </a:xfrm>
            </p:spPr>
            <p:txBody>
              <a:bodyPr/>
              <a:lstStyle/>
              <a:p>
                <a:pPr eaLnBrk="1" hangingPunct="1"/>
                <a:r>
                  <a:rPr lang="en-US" dirty="0" smtClean="0"/>
                  <a:t>Binomial distribution can be approximated by </a:t>
                </a:r>
                <a:r>
                  <a:rPr lang="en-US" b="1" dirty="0" smtClean="0"/>
                  <a:t>normal distribution</a:t>
                </a:r>
                <a:r>
                  <a:rPr lang="en-US" dirty="0" smtClean="0"/>
                  <a:t> (for computational convenience), where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dirty="0" smtClean="0"/>
                  <a:t>			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sym typeface="Symbol" pitchFamily="18" charset="2"/>
                      </a:rPr>
                      <m:t></m:t>
                    </m:r>
                    <m:r>
                      <a:rPr lang="en-US" i="1" dirty="0" smtClean="0">
                        <a:latin typeface="Cambria Math"/>
                        <a:sym typeface="Symbol" pitchFamily="18" charset="2"/>
                      </a:rPr>
                      <m:t> = </m:t>
                    </m:r>
                    <m:r>
                      <a:rPr lang="en-US" i="1" dirty="0" smtClean="0">
                        <a:latin typeface="Cambria Math"/>
                        <a:sym typeface="Symbol" pitchFamily="18" charset="2"/>
                      </a:rPr>
                      <m:t>𝑛</m:t>
                    </m:r>
                    <m:r>
                      <a:rPr lang="en-US" sz="800" i="1" dirty="0" smtClean="0">
                        <a:latin typeface="Cambria Math"/>
                        <a:sym typeface="Symbol" pitchFamily="18" charset="2"/>
                      </a:rPr>
                      <m:t> </m:t>
                    </m:r>
                    <m:r>
                      <a:rPr lang="en-US" i="1" dirty="0" smtClean="0">
                        <a:latin typeface="Cambria Math"/>
                        <a:sym typeface="Symbol" pitchFamily="18" charset="2"/>
                      </a:rPr>
                      <m:t>𝑝</m:t>
                    </m:r>
                  </m:oMath>
                </a14:m>
                <a:endParaRPr lang="en-US" i="1" dirty="0" smtClean="0">
                  <a:sym typeface="Symbol" pitchFamily="18" charset="2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endParaRPr lang="en-US" sz="1000" dirty="0" smtClean="0">
                  <a:sym typeface="Symbol" pitchFamily="18" charset="2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dirty="0" smtClean="0">
                    <a:sym typeface="Symbol" pitchFamily="18" charset="2"/>
                  </a:rPr>
                  <a:t>	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 smtClean="0">
                        <a:latin typeface="Cambria Math"/>
                        <a:ea typeface="Cambria Math"/>
                        <a:sym typeface="Symbol" pitchFamily="18" charset="2"/>
                      </a:rPr>
                      <m:t>σ</m:t>
                    </m:r>
                    <m:r>
                      <a:rPr lang="en-US" i="1" dirty="0" smtClean="0">
                        <a:latin typeface="Cambria Math"/>
                        <a:sym typeface="Symbol" pitchFamily="18" charset="2"/>
                      </a:rPr>
                      <m:t> =</m:t>
                    </m:r>
                    <m:rad>
                      <m:radPr>
                        <m:degHide m:val="on"/>
                        <m:ctrlPr>
                          <a:rPr lang="en-US" i="1" dirty="0" smtClean="0">
                            <a:latin typeface="Cambria Math"/>
                            <a:sym typeface="Symbol" pitchFamily="18" charset="2"/>
                          </a:rPr>
                        </m:ctrlPr>
                      </m:radPr>
                      <m:deg/>
                      <m:e>
                        <m:r>
                          <a:rPr lang="en-US" b="0" i="1" dirty="0" smtClean="0">
                            <a:latin typeface="Cambria Math"/>
                            <a:sym typeface="Symbol" pitchFamily="18" charset="2"/>
                          </a:rPr>
                          <m:t>𝑛𝑝</m:t>
                        </m:r>
                        <m:d>
                          <m:dPr>
                            <m:ctrlPr>
                              <a:rPr lang="en-US" b="0" i="1" dirty="0" smtClean="0">
                                <a:latin typeface="Cambria Math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/>
                                <a:sym typeface="Symbol" pitchFamily="18" charset="2"/>
                              </a:rPr>
                              <m:t>1</m:t>
                            </m:r>
                            <m:r>
                              <a:rPr lang="en-US" b="0" i="1" dirty="0" smtClean="0">
                                <a:latin typeface="Cambria Math"/>
                                <a:sym typeface="Symbol" pitchFamily="18" charset="2"/>
                              </a:rPr>
                              <m:t>−</m:t>
                            </m:r>
                            <m:r>
                              <a:rPr lang="en-US" b="0" i="1" dirty="0" smtClean="0">
                                <a:latin typeface="Cambria Math"/>
                                <a:sym typeface="Symbol" pitchFamily="18" charset="2"/>
                              </a:rPr>
                              <m:t>𝑝</m:t>
                            </m:r>
                          </m:e>
                        </m:d>
                      </m:e>
                    </m:rad>
                  </m:oMath>
                </a14:m>
                <a:r>
                  <a:rPr lang="en-US" dirty="0" smtClean="0">
                    <a:sym typeface="Symbol" pitchFamily="18" charset="2"/>
                  </a:rPr>
                  <a:t> </a:t>
                </a:r>
              </a:p>
              <a:p>
                <a:pPr lvl="1" eaLnBrk="1" hangingPunct="1"/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sym typeface="Symbol" pitchFamily="18" charset="2"/>
                      </a:rPr>
                      <m:t></m:t>
                    </m:r>
                  </m:oMath>
                </a14:m>
                <a:r>
                  <a:rPr lang="en-US" dirty="0" smtClean="0">
                    <a:sym typeface="Symbol" pitchFamily="18" charset="2"/>
                  </a:rPr>
                  <a:t>: mean</a:t>
                </a:r>
              </a:p>
              <a:p>
                <a:pPr lvl="1" eaLnBrk="1" hangingPunct="1"/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sym typeface="Symbol" pitchFamily="18" charset="2"/>
                      </a:rPr>
                      <m:t>𝑛</m:t>
                    </m:r>
                  </m:oMath>
                </a14:m>
                <a:r>
                  <a:rPr lang="en-US" dirty="0">
                    <a:sym typeface="Symbol" pitchFamily="18" charset="2"/>
                  </a:rPr>
                  <a:t>: total number of </a:t>
                </a:r>
                <a:r>
                  <a:rPr lang="en-US" dirty="0" smtClean="0">
                    <a:sym typeface="Symbol" pitchFamily="18" charset="2"/>
                  </a:rPr>
                  <a:t>observations</a:t>
                </a:r>
              </a:p>
              <a:p>
                <a:pPr lvl="1" eaLnBrk="1" hangingPunct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>
                        <a:latin typeface="Cambria Math"/>
                        <a:ea typeface="Cambria Math"/>
                        <a:sym typeface="Symbol" pitchFamily="18" charset="2"/>
                      </a:rPr>
                      <m:t>σ</m:t>
                    </m:r>
                  </m:oMath>
                </a14:m>
                <a:r>
                  <a:rPr lang="en-US" dirty="0" smtClean="0">
                    <a:sym typeface="Symbol" pitchFamily="18" charset="2"/>
                  </a:rPr>
                  <a:t>: standard deviation</a:t>
                </a:r>
              </a:p>
              <a:p>
                <a:pPr lvl="1" eaLnBrk="1" hangingPunct="1"/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sym typeface="Symbol" pitchFamily="18" charset="2"/>
                      </a:rPr>
                      <m:t>𝑝</m:t>
                    </m:r>
                  </m:oMath>
                </a14:m>
                <a:r>
                  <a:rPr lang="en-US" dirty="0" smtClean="0">
                    <a:sym typeface="Symbol" pitchFamily="18" charset="2"/>
                  </a:rPr>
                  <a:t>: proportion</a:t>
                </a:r>
              </a:p>
              <a:p>
                <a:pPr eaLnBrk="1" hangingPunct="1"/>
                <a:r>
                  <a:rPr lang="en-US" dirty="0"/>
                  <a:t>Normal </a:t>
                </a:r>
                <a:r>
                  <a:rPr lang="en-US" dirty="0" smtClean="0"/>
                  <a:t>approximation:</a:t>
                </a:r>
              </a:p>
              <a:p>
                <a:pPr lvl="1" eaLnBrk="1" hangingPunct="1"/>
                <a:r>
                  <a:rPr lang="en-US" dirty="0" smtClean="0"/>
                  <a:t>quite </a:t>
                </a:r>
                <a:r>
                  <a:rPr lang="en-US" dirty="0"/>
                  <a:t>sufficient due to </a:t>
                </a:r>
                <a:r>
                  <a:rPr lang="en-US" dirty="0" smtClean="0"/>
                  <a:t>large </a:t>
                </a:r>
                <a:r>
                  <a:rPr lang="en-US" dirty="0"/>
                  <a:t>number of observations in </a:t>
                </a:r>
                <a:r>
                  <a:rPr lang="en-US" dirty="0" smtClean="0"/>
                  <a:t>typical WS study</a:t>
                </a:r>
                <a:endParaRPr lang="en-US" dirty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94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905000" y="1447800"/>
                <a:ext cx="7162800" cy="5334000"/>
              </a:xfrm>
              <a:blipFill rotWithShape="1">
                <a:blip r:embed="rId2"/>
                <a:stretch>
                  <a:fillRect l="-1191" t="-800" b="-27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439288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Alternative Parameters</a:t>
            </a:r>
            <a:endParaRPr lang="en-US" i="1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48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752600" y="1371600"/>
                <a:ext cx="6781800" cy="5029200"/>
              </a:xfrm>
            </p:spPr>
            <p:txBody>
              <a:bodyPr/>
              <a:lstStyle/>
              <a:p>
                <a:pPr eaLnBrk="1" hangingPunct="1"/>
                <a:r>
                  <a:rPr lang="en-US" i="1" dirty="0" smtClean="0">
                    <a:sym typeface="Symbol" pitchFamily="18" charset="2"/>
                  </a:rPr>
                  <a:t></a:t>
                </a:r>
                <a:r>
                  <a:rPr lang="en-US" dirty="0" smtClean="0"/>
                  <a:t> and </a:t>
                </a:r>
                <a:r>
                  <a:rPr lang="en-US" i="1" dirty="0" smtClean="0">
                    <a:sym typeface="Symbol" pitchFamily="18" charset="2"/>
                  </a:rPr>
                  <a:t></a:t>
                </a:r>
                <a:r>
                  <a:rPr lang="en-US" dirty="0" smtClean="0"/>
                  <a:t> are converted </a:t>
                </a:r>
                <a:r>
                  <a:rPr lang="en-US" dirty="0"/>
                  <a:t>back to </a:t>
                </a:r>
                <a:r>
                  <a:rPr lang="en-US" dirty="0" smtClean="0"/>
                  <a:t>proportions:</a:t>
                </a:r>
              </a:p>
              <a:p>
                <a:pPr lvl="1" eaLnBrk="1" hangingPunct="1"/>
                <a:r>
                  <a:rPr lang="en-US" dirty="0" smtClean="0"/>
                  <a:t>dividing by number of observations:</a:t>
                </a:r>
              </a:p>
              <a:p>
                <a:pPr marL="457200" lvl="1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𝑝</m:t>
                      </m:r>
                      <m:r>
                        <a:rPr lang="en-US" i="1" dirty="0" smtClean="0">
                          <a:latin typeface="Cambria Math"/>
                        </a:rPr>
                        <m:t> =</m:t>
                      </m:r>
                      <m:f>
                        <m:fPr>
                          <m:ctrlPr>
                            <a:rPr lang="en-US" i="1" dirty="0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 dirty="0" smtClean="0">
                              <a:latin typeface="Cambria Math"/>
                              <a:ea typeface="Cambria Math"/>
                            </a:rPr>
                            <m:t>𝜇</m:t>
                          </m:r>
                        </m:num>
                        <m:den>
                          <m:r>
                            <a:rPr lang="en-US" b="0" i="1" dirty="0" smtClean="0">
                              <a:latin typeface="Cambria Math"/>
                            </a:rPr>
                            <m:t>𝑛</m:t>
                          </m:r>
                        </m:den>
                      </m:f>
                      <m:r>
                        <a:rPr lang="en-US" b="0" i="1" dirty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dirty="0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 dirty="0">
                              <a:latin typeface="Cambria Math"/>
                            </a:rPr>
                            <m:t>𝑛𝑝</m:t>
                          </m:r>
                        </m:num>
                        <m:den>
                          <m:r>
                            <a:rPr lang="en-US" b="0" i="1" dirty="0" smtClean="0">
                              <a:latin typeface="Cambria Math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b="0" dirty="0" smtClean="0"/>
              </a:p>
              <a:p>
                <a:pPr marL="457200" lvl="1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/>
                              <a:ea typeface="Cambria Math"/>
                            </a:rPr>
                            <m:t>𝑝</m:t>
                          </m:r>
                        </m:sub>
                      </m:sSub>
                      <m:r>
                        <a:rPr lang="en-US" i="1" dirty="0">
                          <a:latin typeface="Cambria Math"/>
                        </a:rPr>
                        <m:t> =</m:t>
                      </m:r>
                      <m:f>
                        <m:fPr>
                          <m:ctrlPr>
                            <a:rPr lang="en-US" i="1" dirty="0" smtClean="0">
                              <a:latin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i="1" dirty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 dirty="0">
                                  <a:latin typeface="Cambria Math"/>
                                </a:rPr>
                                <m:t>𝑛𝑝</m:t>
                              </m:r>
                              <m:d>
                                <m:dPr>
                                  <m:ctrlPr>
                                    <a:rPr lang="en-US" i="1" dirty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 dirty="0"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lang="en-US" i="1" dirty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i="1" dirty="0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</m:d>
                            </m:e>
                          </m:rad>
                        </m:num>
                        <m:den>
                          <m:r>
                            <a:rPr lang="en-US" b="0" i="1" dirty="0" smtClean="0">
                              <a:latin typeface="Cambria Math"/>
                            </a:rPr>
                            <m:t>𝑛</m:t>
                          </m:r>
                        </m:den>
                      </m:f>
                      <m:r>
                        <a:rPr lang="en-US" b="0" i="1" dirty="0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 dirty="0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 dirty="0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dirty="0" smtClean="0">
                                  <a:latin typeface="Cambria Math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b="0" i="1" dirty="0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dirty="0" smtClean="0"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lang="en-US" b="0" i="1" dirty="0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b="0" i="1" dirty="0" smtClean="0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b="0" i="1" dirty="0" smtClean="0">
                                  <a:latin typeface="Cambria Math"/>
                                </a:rPr>
                                <m:t>𝑛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dirty="0" smtClean="0"/>
              </a:p>
              <a:p>
                <a:pPr lvl="1" eaLnBrk="1" hangingPunct="1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>
                    <a:sym typeface="Symbol" pitchFamily="18" charset="2"/>
                  </a:rPr>
                  <a:t>: standard deviation of proportion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𝑝</m:t>
                    </m:r>
                  </m:oMath>
                </a14:m>
                <a:endParaRPr lang="en-US" dirty="0" smtClean="0"/>
              </a:p>
              <a:p>
                <a:pPr marL="457200" lvl="1" indent="0" eaLnBrk="1" hangingPunct="1">
                  <a:buNone/>
                </a:pPr>
                <a:endParaRPr lang="en-US" dirty="0"/>
              </a:p>
              <a:p>
                <a:pPr marL="457200" lvl="1" indent="0" eaLnBrk="1" hangingPunct="1">
                  <a:buNone/>
                </a:pPr>
                <a:endParaRPr lang="en-US" i="1" dirty="0">
                  <a:latin typeface="Cambria Math"/>
                </a:endParaRPr>
              </a:p>
              <a:p>
                <a:pPr eaLnBrk="1" hangingPunct="1">
                  <a:buNone/>
                </a:pPr>
                <a:r>
                  <a:rPr lang="en-US" sz="2000" dirty="0" smtClean="0"/>
                  <a:t>		</a:t>
                </a:r>
                <a:endParaRPr lang="en-US" dirty="0"/>
              </a:p>
              <a:p>
                <a:pPr lvl="1" eaLnBrk="1" hangingPunct="1">
                  <a:buNone/>
                </a:pPr>
                <a:endParaRPr lang="en-US" dirty="0" smtClean="0"/>
              </a:p>
              <a:p>
                <a:pPr eaLnBrk="1" hangingPunct="1">
                  <a:buFont typeface="Wingdings" pitchFamily="2" charset="2"/>
                  <a:buNone/>
                </a:pPr>
                <a:endParaRPr lang="en-US" dirty="0" smtClean="0"/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dirty="0" smtClean="0"/>
                  <a:t>		</a:t>
                </a:r>
              </a:p>
            </p:txBody>
          </p:sp>
        </mc:Choice>
        <mc:Fallback xmlns="">
          <p:sp>
            <p:nvSpPr>
              <p:cNvPr id="2048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752600" y="1371600"/>
                <a:ext cx="6781800" cy="5029200"/>
              </a:xfrm>
              <a:blipFill rotWithShape="1">
                <a:blip r:embed="rId2"/>
                <a:stretch>
                  <a:fillRect l="-1259" t="-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Estimating the Proportion </a:t>
            </a:r>
            <a:r>
              <a:rPr lang="en-US" i="1" smtClean="0"/>
              <a:t>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0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905000" y="1447800"/>
                <a:ext cx="7162800" cy="5257800"/>
              </a:xfrm>
            </p:spPr>
            <p:txBody>
              <a:bodyPr/>
              <a:lstStyle/>
              <a:p>
                <a:pPr eaLnBrk="1" hangingPunct="1"/>
                <a:r>
                  <a:rPr lang="en-US" dirty="0" smtClean="0"/>
                  <a:t>In a sampling study:</a:t>
                </a:r>
              </a:p>
              <a:p>
                <a:pPr lvl="1" eaLnBrk="1" hangingPunct="1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dirty="0" smtClean="0"/>
                  <a:t>: proportion of total number of observations devoted to an activity category of interest</a:t>
                </a:r>
              </a:p>
              <a:p>
                <a:pPr lvl="1" eaLnBrk="1" hangingPunct="1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>
                            <a:latin typeface="Cambria Math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dirty="0"/>
                  <a:t>:</a:t>
                </a:r>
                <a:r>
                  <a:rPr lang="en-US" dirty="0" smtClean="0"/>
                  <a:t> is estimate of true value of population proportion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𝑝</m:t>
                    </m:r>
                  </m:oMath>
                </a14:m>
                <a:endParaRPr lang="en-US" dirty="0" smtClean="0"/>
              </a:p>
              <a:p>
                <a:pPr lvl="1" eaLnBrk="1" hangingPunct="1"/>
                <a:r>
                  <a:rPr lang="en-US" dirty="0" smtClean="0"/>
                  <a:t>for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>
                            <a:latin typeface="Cambria Math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dirty="0" smtClean="0"/>
                  <a:t> to be good estimate, it must:</a:t>
                </a:r>
              </a:p>
              <a:p>
                <a:pPr lvl="2" eaLnBrk="1" hangingPunct="1"/>
                <a:r>
                  <a:rPr lang="en-US" b="1" dirty="0" smtClean="0"/>
                  <a:t>Absent of bias</a:t>
                </a:r>
              </a:p>
              <a:p>
                <a:pPr lvl="3" eaLnBrk="1" hangingPunct="1"/>
                <a:r>
                  <a:rPr lang="en-US" dirty="0" smtClean="0"/>
                  <a:t>e.g. bias when human subjects know they are being observed in WS study</a:t>
                </a:r>
              </a:p>
              <a:p>
                <a:pPr lvl="3" eaLnBrk="1" hangingPunct="1"/>
                <a:r>
                  <a:rPr lang="en-US" dirty="0" smtClean="0"/>
                  <a:t>Solution</a:t>
                </a:r>
                <a:r>
                  <a:rPr lang="en-US" dirty="0"/>
                  <a:t>: randomize observation </a:t>
                </a:r>
                <a:r>
                  <a:rPr lang="en-US" dirty="0" smtClean="0"/>
                  <a:t>times</a:t>
                </a:r>
              </a:p>
              <a:p>
                <a:pPr lvl="2" eaLnBrk="1" hangingPunct="1"/>
                <a:r>
                  <a:rPr lang="en-US" b="1" dirty="0" smtClean="0"/>
                  <a:t>Low variance</a:t>
                </a:r>
                <a:r>
                  <a:rPr lang="en-US" dirty="0" smtClean="0"/>
                  <a:t> (variance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sSubSup>
                          <m:sSub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𝑝</m:t>
                            </m:r>
                          </m:sub>
                          <m:sup/>
                        </m:sSubSup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):</a:t>
                </a:r>
              </a:p>
              <a:p>
                <a:pPr lvl="3" eaLnBrk="1" hangingPunct="1"/>
                <a:r>
                  <a:rPr lang="en-US" dirty="0" smtClean="0"/>
                  <a:t>Increasing number </a:t>
                </a:r>
                <a:r>
                  <a:rPr lang="en-US" dirty="0"/>
                  <a:t>of observations </a:t>
                </a:r>
                <a:r>
                  <a:rPr lang="en-US" dirty="0" smtClean="0"/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)*</a:t>
                </a:r>
                <a:endParaRPr lang="en-US" dirty="0"/>
              </a:p>
              <a:p>
                <a:pPr lvl="3" eaLnBrk="1" hangingPunct="1"/>
                <a:endParaRPr lang="en-US" dirty="0" smtClean="0"/>
              </a:p>
              <a:p>
                <a:pPr lvl="1" eaLnBrk="1" hangingPunct="1"/>
                <a:endParaRPr lang="en-US" dirty="0" smtClean="0"/>
              </a:p>
            </p:txBody>
          </p:sp>
        </mc:Choice>
        <mc:Fallback xmlns="">
          <p:sp>
            <p:nvSpPr>
              <p:cNvPr id="2150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905000" y="1447800"/>
                <a:ext cx="7162800" cy="5257800"/>
              </a:xfrm>
              <a:blipFill rotWithShape="1">
                <a:blip r:embed="rId3"/>
                <a:stretch>
                  <a:fillRect l="-1191" t="-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2.1 Confidence Intervals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53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905000" y="1447800"/>
                <a:ext cx="7162800" cy="4495800"/>
              </a:xfrm>
            </p:spPr>
            <p:txBody>
              <a:bodyPr/>
              <a:lstStyle/>
              <a:p>
                <a:pPr eaLnBrk="1" hangingPunct="1"/>
                <a:r>
                  <a:rPr lang="en-US" dirty="0" smtClean="0"/>
                  <a:t>Due </a:t>
                </a:r>
                <a:r>
                  <a:rPr lang="en-US" dirty="0"/>
                  <a:t>to statistical </a:t>
                </a:r>
                <a:r>
                  <a:rPr lang="en-US" dirty="0" smtClean="0"/>
                  <a:t>error,</a:t>
                </a:r>
              </a:p>
              <a:p>
                <a:pPr lvl="1" eaLnBrk="1" hangingPunct="1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>
                            <a:latin typeface="Cambria Math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dirty="0"/>
                  <a:t> is </a:t>
                </a:r>
                <a:r>
                  <a:rPr lang="en-US" dirty="0" smtClean="0"/>
                  <a:t>not exactly equal to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𝑝</m:t>
                    </m:r>
                  </m:oMath>
                </a14:m>
                <a:endParaRPr lang="en-US" dirty="0" smtClean="0"/>
              </a:p>
              <a:p>
                <a:pPr lvl="1" eaLnBrk="1" hangingPunct="1"/>
                <a:r>
                  <a:rPr lang="en-US" dirty="0" smtClean="0"/>
                  <a:t>estimating how </a:t>
                </a:r>
                <a:r>
                  <a:rPr lang="en-US" dirty="0"/>
                  <a:t>close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>
                            <a:latin typeface="Cambria Math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dirty="0"/>
                  <a:t> is to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 smtClean="0"/>
                  <a:t> depends on:</a:t>
                </a:r>
              </a:p>
              <a:p>
                <a:pPr lvl="2" eaLnBrk="1" hangingPunct="1"/>
                <a:r>
                  <a:rPr lang="en-US" dirty="0"/>
                  <a:t>defined error </a:t>
                </a:r>
                <a:r>
                  <a:rPr lang="en-US" dirty="0" smtClean="0"/>
                  <a:t>range</a:t>
                </a:r>
              </a:p>
              <a:p>
                <a:pPr lvl="2" eaLnBrk="1" hangingPunct="1"/>
                <a:r>
                  <a:rPr lang="en-US" dirty="0"/>
                  <a:t>confidence </a:t>
                </a:r>
                <a:r>
                  <a:rPr lang="en-US" dirty="0" smtClean="0"/>
                  <a:t>level</a:t>
                </a:r>
              </a:p>
            </p:txBody>
          </p:sp>
        </mc:Choice>
        <mc:Fallback xmlns="">
          <p:sp>
            <p:nvSpPr>
              <p:cNvPr id="2253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905000" y="1447800"/>
                <a:ext cx="7162800" cy="4495800"/>
              </a:xfrm>
              <a:blipFill rotWithShape="1">
                <a:blip r:embed="rId2"/>
                <a:stretch>
                  <a:fillRect l="-1191" t="-9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2.1 Confidence Intervals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53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905000" y="1447800"/>
                <a:ext cx="7162800" cy="5257800"/>
              </a:xfrm>
            </p:spPr>
            <p:txBody>
              <a:bodyPr/>
              <a:lstStyle/>
              <a:p>
                <a:pPr eaLnBrk="1" hangingPunct="1"/>
                <a:r>
                  <a:rPr lang="en-US" dirty="0" smtClean="0"/>
                  <a:t>Confidence interval for std. normal distribution relative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 smtClean="0"/>
                  <a:t> expressed as follows (</a:t>
                </a:r>
                <a:r>
                  <a:rPr lang="en-US" dirty="0" smtClean="0">
                    <a:hlinkClick r:id="rId2" action="ppaction://hlinksldjump"/>
                  </a:rPr>
                  <a:t>fig. 1</a:t>
                </a:r>
                <a:r>
                  <a:rPr lang="en-US" dirty="0" smtClean="0"/>
                  <a:t>):</a:t>
                </a:r>
                <a:endParaRPr lang="en-US" dirty="0"/>
              </a:p>
              <a:p>
                <a:pPr marL="0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  <a:sym typeface="Symbol" pitchFamily="18" charset="2"/>
                        </a:rPr>
                        <m:t>𝑃𝑟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f>
                                <m:fPr>
                                  <m:type m:val="lin"/>
                                  <m:ctrlPr>
                                    <a:rPr lang="en-US" i="1" dirty="0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 dirty="0">
                                      <a:latin typeface="Cambria Math"/>
                                      <a:ea typeface="Cambria Math"/>
                                    </a:rPr>
                                    <m:t>𝛼</m:t>
                                  </m:r>
                                </m:num>
                                <m:den>
                                  <m:r>
                                    <a:rPr lang="en-US" i="1" dirty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den>
                              </m:f>
                            </m:sub>
                          </m:sSub>
                          <m:r>
                            <a:rPr lang="en-US" i="1">
                              <a:latin typeface="Cambria Math"/>
                              <a:sym typeface="Symbol" pitchFamily="18" charset="2"/>
                            </a:rPr>
                            <m:t>&lt;</m:t>
                          </m:r>
                          <m:f>
                            <m:fPr>
                              <m:ctrlPr>
                                <a:rPr lang="en-US" i="1" smtClean="0">
                                  <a:latin typeface="Cambria Math"/>
                                  <a:sym typeface="Symbol" pitchFamily="18" charset="2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̂"/>
                                  <m:ctrlPr>
                                    <a:rPr lang="en-US" i="1" dirty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i="1" dirty="0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</m:acc>
                              <m:r>
                                <a:rPr lang="en-US" i="1" dirty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i="1" dirty="0">
                                  <a:latin typeface="Cambria Math"/>
                                </a:rPr>
                                <m:t>𝑝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i="1" dirty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i="1" dirty="0">
                                          <a:latin typeface="Cambria Math"/>
                                          <a:sym typeface="Symbol" pitchFamily="18" charset="2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𝜎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i="1" dirty="0">
                                      <a:latin typeface="Cambria Math"/>
                                      <a:ea typeface="Cambria Math"/>
                                    </a:rPr>
                                    <m:t>𝑝</m:t>
                                  </m:r>
                                </m:sub>
                              </m:sSub>
                            </m:den>
                          </m:f>
                          <m:r>
                            <a:rPr lang="en-US" i="1">
                              <a:latin typeface="Cambria Math"/>
                              <a:sym typeface="Symbol" pitchFamily="18" charset="2"/>
                            </a:rPr>
                            <m:t>&lt;</m:t>
                          </m:r>
                          <m:r>
                            <a:rPr lang="en-US" i="1" dirty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f>
                                <m:fPr>
                                  <m:type m:val="lin"/>
                                  <m:ctrlPr>
                                    <a:rPr lang="en-US" i="1" dirty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 dirty="0">
                                      <a:latin typeface="Cambria Math"/>
                                      <a:ea typeface="Cambria Math"/>
                                    </a:rPr>
                                    <m:t>𝛼</m:t>
                                  </m:r>
                                </m:num>
                                <m:den>
                                  <m:r>
                                    <a:rPr lang="en-US" i="1" dirty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sub>
                          </m:sSub>
                        </m:e>
                      </m:d>
                      <m:r>
                        <a:rPr lang="en-US" i="1">
                          <a:latin typeface="Cambria Math"/>
                          <a:sym typeface="Symbol" pitchFamily="18" charset="2"/>
                        </a:rPr>
                        <m:t>=</m:t>
                      </m:r>
                      <m:r>
                        <a:rPr lang="en-US" i="1">
                          <a:latin typeface="Cambria Math"/>
                          <a:sym typeface="Symbol" pitchFamily="18" charset="2"/>
                        </a:rPr>
                        <m:t>1</m:t>
                      </m:r>
                      <m:r>
                        <a:rPr lang="en-US" i="1">
                          <a:latin typeface="Cambria Math"/>
                          <a:sym typeface="Symbol" pitchFamily="18" charset="2"/>
                        </a:rPr>
                        <m:t>−</m:t>
                      </m:r>
                      <m:r>
                        <a:rPr lang="en-US" i="1" dirty="0"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en-US" i="1" dirty="0">
                  <a:sym typeface="Symbol" pitchFamily="18" charset="2"/>
                </a:endParaRPr>
              </a:p>
              <a:p>
                <a:pPr marL="857250" lvl="3" indent="0" eaLnBrk="1" hangingPunct="1">
                  <a:buClr>
                    <a:srgbClr val="FF0066"/>
                  </a:buClr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 dirty="0">
                                <a:latin typeface="Cambria Math"/>
                                <a:sym typeface="Symbol" pitchFamily="18" charset="2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</m:acc>
                      </m:e>
                      <m:sub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>
                    <a:sym typeface="Symbol" pitchFamily="18" charset="2"/>
                  </a:rPr>
                  <a:t>:  calculated value of </a:t>
                </a:r>
                <a:r>
                  <a:rPr lang="en-US" dirty="0" smtClean="0">
                    <a:sym typeface="Symbol" pitchFamily="18" charset="2"/>
                  </a:rPr>
                  <a:t>proportion std. dev.</a:t>
                </a:r>
              </a:p>
              <a:p>
                <a:pPr marL="342900" lvl="3" indent="-342900" eaLnBrk="1" hangingPunct="1">
                  <a:buClr>
                    <a:srgbClr val="FF0066"/>
                  </a:buClr>
                </a:pPr>
                <a:r>
                  <a:rPr lang="en-US" dirty="0" smtClean="0">
                    <a:ea typeface="+mn-ea"/>
                    <a:cs typeface="+mn-cs"/>
                    <a:sym typeface="Symbol" pitchFamily="18" charset="2"/>
                  </a:rPr>
                  <a:t>Rearranging (</a:t>
                </a:r>
                <a:r>
                  <a:rPr lang="en-US" dirty="0" smtClean="0">
                    <a:ea typeface="+mn-ea"/>
                    <a:cs typeface="+mn-cs"/>
                    <a:sym typeface="Symbol" pitchFamily="18" charset="2"/>
                    <a:hlinkClick r:id="rId3" action="ppaction://hlinksldjump"/>
                  </a:rPr>
                  <a:t>fig. 2</a:t>
                </a:r>
                <a:r>
                  <a:rPr lang="en-US" dirty="0" smtClean="0">
                    <a:ea typeface="+mn-ea"/>
                    <a:cs typeface="+mn-cs"/>
                    <a:sym typeface="Symbol" pitchFamily="18" charset="2"/>
                  </a:rPr>
                  <a:t>):</a:t>
                </a:r>
                <a:endParaRPr lang="en-US" b="0" i="1" dirty="0" smtClean="0">
                  <a:latin typeface="Cambria Math"/>
                  <a:sym typeface="Symbol" pitchFamily="18" charset="2"/>
                </a:endParaRPr>
              </a:p>
              <a:p>
                <a:pPr marL="0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sym typeface="Symbol" pitchFamily="18" charset="2"/>
                        </a:rPr>
                        <m:t>𝑃𝑟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sym typeface="Symbol" pitchFamily="18" charset="2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i="1" dirty="0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i="1" dirty="0">
                                  <a:latin typeface="Cambria Math"/>
                                </a:rPr>
                                <m:t>𝑝</m:t>
                              </m:r>
                            </m:e>
                          </m:acc>
                          <m:r>
                            <a:rPr lang="en-US" b="0" i="1" dirty="0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f>
                                <m:fPr>
                                  <m:type m:val="lin"/>
                                  <m:ctrlPr>
                                    <a:rPr lang="en-US" i="1" dirty="0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 dirty="0">
                                      <a:latin typeface="Cambria Math"/>
                                      <a:ea typeface="Cambria Math"/>
                                    </a:rPr>
                                    <m:t>𝛼</m:t>
                                  </m:r>
                                </m:num>
                                <m:den>
                                  <m:r>
                                    <a:rPr lang="en-US" b="0" i="1" dirty="0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den>
                              </m:f>
                            </m:sub>
                          </m:sSub>
                          <m:sSub>
                            <m:sSubPr>
                              <m:ctrlPr>
                                <a:rPr lang="en-US" i="1" dirty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i="1" dirty="0">
                                      <a:latin typeface="Cambria Math"/>
                                      <a:sym typeface="Symbol" pitchFamily="18" charset="2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 dirty="0"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  <a:sym typeface="Symbol" pitchFamily="18" charset="2"/>
                            </a:rPr>
                            <m:t>&lt;</m:t>
                          </m:r>
                          <m:r>
                            <a:rPr lang="en-US" b="0" i="1" smtClean="0">
                              <a:latin typeface="Cambria Math"/>
                              <a:sym typeface="Symbol" pitchFamily="18" charset="2"/>
                            </a:rPr>
                            <m:t>𝑝</m:t>
                          </m:r>
                          <m:r>
                            <a:rPr lang="en-US" b="0" i="1" smtClean="0">
                              <a:latin typeface="Cambria Math"/>
                              <a:sym typeface="Symbol" pitchFamily="18" charset="2"/>
                            </a:rPr>
                            <m:t>&lt;</m:t>
                          </m:r>
                          <m:acc>
                            <m:accPr>
                              <m:chr m:val="̂"/>
                              <m:ctrlPr>
                                <a:rPr lang="en-US" i="1" dirty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i="1" dirty="0">
                                  <a:latin typeface="Cambria Math"/>
                                </a:rPr>
                                <m:t>𝑝</m:t>
                              </m:r>
                            </m:e>
                          </m:acc>
                          <m:r>
                            <a:rPr lang="en-US" b="0" i="1" dirty="0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f>
                                <m:fPr>
                                  <m:type m:val="lin"/>
                                  <m:ctrlPr>
                                    <a:rPr lang="en-US" i="1" dirty="0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 dirty="0">
                                      <a:latin typeface="Cambria Math"/>
                                      <a:ea typeface="Cambria Math"/>
                                    </a:rPr>
                                    <m:t>𝛼</m:t>
                                  </m:r>
                                </m:num>
                                <m:den>
                                  <m:r>
                                    <a:rPr lang="en-US" b="0" i="1" dirty="0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sub>
                          </m:sSub>
                          <m:sSub>
                            <m:sSubPr>
                              <m:ctrlPr>
                                <a:rPr lang="en-US" i="1" dirty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i="1" dirty="0">
                                      <a:latin typeface="Cambria Math"/>
                                      <a:sym typeface="Symbol" pitchFamily="18" charset="2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 dirty="0"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  <a:sym typeface="Symbol" pitchFamily="18" charset="2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sym typeface="Symbol" pitchFamily="18" charset="2"/>
                        </a:rPr>
                        <m:t>1</m:t>
                      </m:r>
                      <m:r>
                        <a:rPr lang="en-US" b="0" i="1" smtClean="0">
                          <a:latin typeface="Cambria Math"/>
                          <a:sym typeface="Symbol" pitchFamily="18" charset="2"/>
                        </a:rPr>
                        <m:t>−</m:t>
                      </m:r>
                      <m:r>
                        <a:rPr lang="en-US" i="1" dirty="0"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en-US" i="1" dirty="0" smtClean="0">
                  <a:sym typeface="Symbol" pitchFamily="18" charset="2"/>
                </a:endParaRPr>
              </a:p>
              <a:p>
                <a:pPr eaLnBrk="1" hangingPunct="1"/>
                <a:r>
                  <a:rPr lang="en-US" dirty="0" smtClean="0">
                    <a:sym typeface="Symbol" pitchFamily="18" charset="2"/>
                  </a:rPr>
                  <a:t>In words:</a:t>
                </a:r>
              </a:p>
              <a:p>
                <a:pPr lvl="1" eaLnBrk="1" hangingPunct="1"/>
                <a:r>
                  <a:rPr lang="en-US" dirty="0" smtClean="0">
                    <a:sym typeface="Symbol" pitchFamily="18" charset="2"/>
                  </a:rPr>
                  <a:t>Probability </a:t>
                </a:r>
                <a:r>
                  <a:rPr lang="en-US" dirty="0">
                    <a:sym typeface="Symbol" pitchFamily="18" charset="2"/>
                  </a:rPr>
                  <a:t>that </a:t>
                </a:r>
                <a:r>
                  <a:rPr lang="en-US" dirty="0" smtClean="0">
                    <a:sym typeface="Symbol" pitchFamily="18" charset="2"/>
                  </a:rPr>
                  <a:t>actual </a:t>
                </a:r>
                <a:r>
                  <a:rPr lang="en-US" dirty="0">
                    <a:sym typeface="Symbol" pitchFamily="18" charset="2"/>
                  </a:rPr>
                  <a:t>value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sym typeface="Symbol" pitchFamily="18" charset="2"/>
                      </a:rPr>
                      <m:t>𝑝</m:t>
                    </m:r>
                  </m:oMath>
                </a14:m>
                <a:r>
                  <a:rPr lang="en-US" dirty="0">
                    <a:sym typeface="Symbol" pitchFamily="18" charset="2"/>
                  </a:rPr>
                  <a:t> lies </a:t>
                </a:r>
                <a:r>
                  <a:rPr lang="en-US" dirty="0" smtClean="0">
                    <a:sym typeface="Symbol" pitchFamily="18" charset="2"/>
                  </a:rPr>
                  <a:t>between</a:t>
                </a:r>
              </a:p>
              <a:p>
                <a:pPr marL="0" indent="0" eaLnBrk="1" hangingPunct="1">
                  <a:buNone/>
                </a:pPr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>
                            <a:latin typeface="Cambria Math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/>
                          </a:rPr>
                          <m:t>𝑝</m:t>
                        </m:r>
                      </m:e>
                    </m:acc>
                    <m:r>
                      <a:rPr lang="en-US" i="1" dirty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𝑧</m:t>
                        </m:r>
                      </m:e>
                      <m:sub>
                        <m:f>
                          <m:fPr>
                            <m:type m:val="lin"/>
                            <m:ctrlPr>
                              <a:rPr lang="en-US" i="1" dirty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num>
                          <m:den>
                            <m:r>
                              <a:rPr lang="en-US" i="1" dirty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den>
                        </m:f>
                      </m:sub>
                    </m:sSub>
                    <m:sSub>
                      <m:sSubPr>
                        <m:ctrlPr>
                          <a:rPr lang="en-US" i="1" dirty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 dirty="0">
                                <a:latin typeface="Cambria Math"/>
                                <a:sym typeface="Symbol" pitchFamily="18" charset="2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</m:acc>
                      </m:e>
                      <m:sub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 smtClean="0">
                    <a:sym typeface="Symbol" pitchFamily="18" charset="2"/>
                  </a:rPr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>
                            <a:latin typeface="Cambria Math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/>
                          </a:rPr>
                          <m:t>𝑝</m:t>
                        </m:r>
                      </m:e>
                    </m:acc>
                    <m:r>
                      <a:rPr lang="en-US" i="1" dirty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𝑧</m:t>
                        </m:r>
                      </m:e>
                      <m:sub>
                        <m:f>
                          <m:fPr>
                            <m:type m:val="lin"/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num>
                          <m:den>
                            <m:r>
                              <a:rPr lang="en-US" i="1" dirty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b>
                    </m:sSub>
                    <m:sSub>
                      <m:sSubPr>
                        <m:ctrlPr>
                          <a:rPr lang="en-US" i="1" dirty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 dirty="0">
                                <a:latin typeface="Cambria Math"/>
                                <a:sym typeface="Symbol" pitchFamily="18" charset="2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</m:acc>
                      </m:e>
                      <m:sub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 smtClean="0">
                    <a:sym typeface="Symbol" pitchFamily="18" charset="2"/>
                  </a:rPr>
                  <a:t>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sym typeface="Symbol" pitchFamily="18" charset="2"/>
                          </a:rPr>
                          <m:t>1</m:t>
                        </m:r>
                        <m:r>
                          <a:rPr lang="en-US" i="1">
                            <a:latin typeface="Cambria Math"/>
                            <a:sym typeface="Symbol" pitchFamily="18" charset="2"/>
                          </a:rPr>
                          <m:t>−</m:t>
                        </m:r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</m:d>
                  </m:oMath>
                </a14:m>
                <a:endParaRPr lang="en-US" dirty="0" smtClean="0">
                  <a:sym typeface="Symbol" pitchFamily="18" charset="2"/>
                </a:endParaRPr>
              </a:p>
              <a:p>
                <a:pPr lvl="1" eaLnBrk="1" hangingPunct="1"/>
                <a:r>
                  <a:rPr lang="en-US" dirty="0" smtClean="0">
                    <a:sym typeface="Symbol" pitchFamily="18" charset="2"/>
                  </a:rPr>
                  <a:t>Or</a:t>
                </a:r>
                <a:r>
                  <a:rPr lang="en-US" dirty="0">
                    <a:sym typeface="Symbol" pitchFamily="18" charset="2"/>
                  </a:rPr>
                  <a:t>: value </a:t>
                </a:r>
                <a:r>
                  <a:rPr lang="en-US" dirty="0" smtClean="0">
                    <a:sym typeface="Symbol" pitchFamily="18" charset="2"/>
                  </a:rPr>
                  <a:t>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sym typeface="Symbol" pitchFamily="18" charset="2"/>
                      </a:rPr>
                      <m:t>𝑝</m:t>
                    </m:r>
                  </m:oMath>
                </a14:m>
                <a:r>
                  <a:rPr lang="en-US" dirty="0">
                    <a:sym typeface="Symbol" pitchFamily="18" charset="2"/>
                  </a:rPr>
                  <a:t> lies between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>
                            <a:latin typeface="Cambria Math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/>
                          </a:rPr>
                          <m:t>𝑝</m:t>
                        </m:r>
                      </m:e>
                    </m:acc>
                    <m:r>
                      <a:rPr lang="en-US" i="1" dirty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𝑧</m:t>
                        </m:r>
                      </m:e>
                      <m:sub>
                        <m:f>
                          <m:fPr>
                            <m:type m:val="lin"/>
                            <m:ctrlPr>
                              <a:rPr lang="en-US" i="1" dirty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num>
                          <m:den>
                            <m:r>
                              <a:rPr lang="en-US" i="1" dirty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den>
                        </m:f>
                      </m:sub>
                    </m:sSub>
                    <m:sSub>
                      <m:sSubPr>
                        <m:ctrlPr>
                          <a:rPr lang="en-US" i="1" dirty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 dirty="0">
                                <a:latin typeface="Cambria Math"/>
                                <a:sym typeface="Symbol" pitchFamily="18" charset="2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</m:acc>
                      </m:e>
                      <m:sub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 smtClean="0">
                    <a:sym typeface="Symbol" pitchFamily="18" charset="2"/>
                  </a:rPr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>
                            <a:latin typeface="Cambria Math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/>
                          </a:rPr>
                          <m:t>𝑝</m:t>
                        </m:r>
                      </m:e>
                    </m:acc>
                    <m:r>
                      <a:rPr lang="en-US" i="1" dirty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𝑧</m:t>
                        </m:r>
                      </m:e>
                      <m:sub>
                        <m:f>
                          <m:fPr>
                            <m:type m:val="lin"/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num>
                          <m:den>
                            <m:r>
                              <a:rPr lang="en-US" i="1" dirty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b>
                    </m:sSub>
                    <m:sSub>
                      <m:sSubPr>
                        <m:ctrlPr>
                          <a:rPr lang="en-US" i="1" dirty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 dirty="0">
                                <a:latin typeface="Cambria Math"/>
                                <a:sym typeface="Symbol" pitchFamily="18" charset="2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</m:acc>
                      </m:e>
                      <m:sub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>
                    <a:sym typeface="Symbol" pitchFamily="18" charset="2"/>
                  </a:rPr>
                  <a:t> at a confidence level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sym typeface="Symbol" pitchFamily="18" charset="2"/>
                          </a:rPr>
                          <m:t>1</m:t>
                        </m:r>
                        <m:r>
                          <a:rPr lang="en-US" i="1">
                            <a:latin typeface="Cambria Math"/>
                            <a:sym typeface="Symbol" pitchFamily="18" charset="2"/>
                          </a:rPr>
                          <m:t>−</m:t>
                        </m:r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</m:d>
                  </m:oMath>
                </a14:m>
                <a:endParaRPr lang="en-US" i="1" dirty="0" smtClean="0">
                  <a:sym typeface="Symbol" pitchFamily="18" charset="2"/>
                </a:endParaRPr>
              </a:p>
            </p:txBody>
          </p:sp>
        </mc:Choice>
        <mc:Fallback>
          <p:sp>
            <p:nvSpPr>
              <p:cNvPr id="2253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905000" y="1447800"/>
                <a:ext cx="7162800" cy="5257800"/>
              </a:xfrm>
              <a:blipFill rotWithShape="1">
                <a:blip r:embed="rId4"/>
                <a:stretch>
                  <a:fillRect l="-1191" t="-812" b="-11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146650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2.1 Confidence Intervals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i="1" dirty="0" smtClean="0">
              <a:sym typeface="Symbol" pitchFamily="18" charset="2"/>
            </a:endParaRPr>
          </a:p>
          <a:p>
            <a:pPr eaLnBrk="1" hangingPunct="1">
              <a:buFont typeface="Wingdings" pitchFamily="2" charset="2"/>
              <a:buNone/>
            </a:pPr>
            <a:endParaRPr lang="en-US" i="1" dirty="0" smtClean="0">
              <a:sym typeface="Symbol" pitchFamily="18" charset="2"/>
            </a:endParaRPr>
          </a:p>
        </p:txBody>
      </p:sp>
      <p:pic>
        <p:nvPicPr>
          <p:cNvPr id="28680" name="Picture 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02" t="26861" r="28014" b="34649"/>
          <a:stretch/>
        </p:blipFill>
        <p:spPr bwMode="auto">
          <a:xfrm>
            <a:off x="1447800" y="1371600"/>
            <a:ext cx="7111014" cy="3959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31" t="67897" r="29102" b="25717"/>
          <a:stretch/>
        </p:blipFill>
        <p:spPr bwMode="auto">
          <a:xfrm>
            <a:off x="1056443" y="5410200"/>
            <a:ext cx="6906827" cy="656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992174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ooverWorkSystems">
  <a:themeElements>
    <a:clrScheme name="GrooverWorkSystems 3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DDDDDD"/>
      </a:accent1>
      <a:accent2>
        <a:srgbClr val="B2B2B2"/>
      </a:accent2>
      <a:accent3>
        <a:srgbClr val="FFFFFF"/>
      </a:accent3>
      <a:accent4>
        <a:srgbClr val="000000"/>
      </a:accent4>
      <a:accent5>
        <a:srgbClr val="EBEBEB"/>
      </a:accent5>
      <a:accent6>
        <a:srgbClr val="A1A1A1"/>
      </a:accent6>
      <a:hlink>
        <a:srgbClr val="4D4D4D"/>
      </a:hlink>
      <a:folHlink>
        <a:srgbClr val="969696"/>
      </a:folHlink>
    </a:clrScheme>
    <a:fontScheme name="GrooverWorkSystem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GrooverWorkSystems 1">
        <a:dk1>
          <a:srgbClr val="000054"/>
        </a:dk1>
        <a:lt1>
          <a:srgbClr val="EAEAEA"/>
        </a:lt1>
        <a:dk2>
          <a:srgbClr val="00007A"/>
        </a:dk2>
        <a:lt2>
          <a:srgbClr val="EBD189"/>
        </a:lt2>
        <a:accent1>
          <a:srgbClr val="FCAB40"/>
        </a:accent1>
        <a:accent2>
          <a:srgbClr val="555BAD"/>
        </a:accent2>
        <a:accent3>
          <a:srgbClr val="AAAABE"/>
        </a:accent3>
        <a:accent4>
          <a:srgbClr val="C8C8C8"/>
        </a:accent4>
        <a:accent5>
          <a:srgbClr val="FDD2AF"/>
        </a:accent5>
        <a:accent6>
          <a:srgbClr val="4C529C"/>
        </a:accent6>
        <a:hlink>
          <a:srgbClr val="B97C01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ooverWorkSystems 2">
        <a:dk1>
          <a:srgbClr val="000000"/>
        </a:dk1>
        <a:lt1>
          <a:srgbClr val="FFFFCC"/>
        </a:lt1>
        <a:dk2>
          <a:srgbClr val="993300"/>
        </a:dk2>
        <a:lt2>
          <a:srgbClr val="EDE1AF"/>
        </a:lt2>
        <a:accent1>
          <a:srgbClr val="CAC0E2"/>
        </a:accent1>
        <a:accent2>
          <a:srgbClr val="DFC977"/>
        </a:accent2>
        <a:accent3>
          <a:srgbClr val="FFFFE2"/>
        </a:accent3>
        <a:accent4>
          <a:srgbClr val="000000"/>
        </a:accent4>
        <a:accent5>
          <a:srgbClr val="E1DCEE"/>
        </a:accent5>
        <a:accent6>
          <a:srgbClr val="CAB66B"/>
        </a:accent6>
        <a:hlink>
          <a:srgbClr val="660033"/>
        </a:hlink>
        <a:folHlink>
          <a:srgbClr val="99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ooverWorkSystems 3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ooverWorkSystems 4">
        <a:dk1>
          <a:srgbClr val="481800"/>
        </a:dk1>
        <a:lt1>
          <a:srgbClr val="EAEAEA"/>
        </a:lt1>
        <a:dk2>
          <a:srgbClr val="762700"/>
        </a:dk2>
        <a:lt2>
          <a:srgbClr val="EBD189"/>
        </a:lt2>
        <a:accent1>
          <a:srgbClr val="FCAB40"/>
        </a:accent1>
        <a:accent2>
          <a:srgbClr val="AD717F"/>
        </a:accent2>
        <a:accent3>
          <a:srgbClr val="BDACAA"/>
        </a:accent3>
        <a:accent4>
          <a:srgbClr val="C8C8C8"/>
        </a:accent4>
        <a:accent5>
          <a:srgbClr val="FDD2AF"/>
        </a:accent5>
        <a:accent6>
          <a:srgbClr val="9C6672"/>
        </a:accent6>
        <a:hlink>
          <a:srgbClr val="FFFF99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ooverWorkSystems 5">
        <a:dk1>
          <a:srgbClr val="330066"/>
        </a:dk1>
        <a:lt1>
          <a:srgbClr val="EAEAEA"/>
        </a:lt1>
        <a:dk2>
          <a:srgbClr val="4E009C"/>
        </a:dk2>
        <a:lt2>
          <a:srgbClr val="EBD189"/>
        </a:lt2>
        <a:accent1>
          <a:srgbClr val="FCAB40"/>
        </a:accent1>
        <a:accent2>
          <a:srgbClr val="8871BB"/>
        </a:accent2>
        <a:accent3>
          <a:srgbClr val="B2AACB"/>
        </a:accent3>
        <a:accent4>
          <a:srgbClr val="C8C8C8"/>
        </a:accent4>
        <a:accent5>
          <a:srgbClr val="FDD2AF"/>
        </a:accent5>
        <a:accent6>
          <a:srgbClr val="7B66A9"/>
        </a:accent6>
        <a:hlink>
          <a:srgbClr val="99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ooverWorkSystems 6">
        <a:dk1>
          <a:srgbClr val="454425"/>
        </a:dk1>
        <a:lt1>
          <a:srgbClr val="EAEAEA"/>
        </a:lt1>
        <a:dk2>
          <a:srgbClr val="4D6A2A"/>
        </a:dk2>
        <a:lt2>
          <a:srgbClr val="EBD189"/>
        </a:lt2>
        <a:accent1>
          <a:srgbClr val="FCAB40"/>
        </a:accent1>
        <a:accent2>
          <a:srgbClr val="A59E79"/>
        </a:accent2>
        <a:accent3>
          <a:srgbClr val="B2B9AC"/>
        </a:accent3>
        <a:accent4>
          <a:srgbClr val="C8C8C8"/>
        </a:accent4>
        <a:accent5>
          <a:srgbClr val="FDD2AF"/>
        </a:accent5>
        <a:accent6>
          <a:srgbClr val="958F6D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ooverWorkSystems 7">
        <a:dk1>
          <a:srgbClr val="3C2924"/>
        </a:dk1>
        <a:lt1>
          <a:srgbClr val="EAEAEA"/>
        </a:lt1>
        <a:dk2>
          <a:srgbClr val="0D0A46"/>
        </a:dk2>
        <a:lt2>
          <a:srgbClr val="EBD189"/>
        </a:lt2>
        <a:accent1>
          <a:srgbClr val="FCAB40"/>
        </a:accent1>
        <a:accent2>
          <a:srgbClr val="633D4E"/>
        </a:accent2>
        <a:accent3>
          <a:srgbClr val="AAAAB0"/>
        </a:accent3>
        <a:accent4>
          <a:srgbClr val="C8C8C8"/>
        </a:accent4>
        <a:accent5>
          <a:srgbClr val="FDD2AF"/>
        </a:accent5>
        <a:accent6>
          <a:srgbClr val="593646"/>
        </a:accent6>
        <a:hlink>
          <a:srgbClr val="FFCC66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C:\WINDOWS\Application Data\Microsoft\Templates\GrooverWorkSystems.pot</Template>
  <TotalTime>876</TotalTime>
  <Words>1822</Words>
  <Application>Microsoft Office PowerPoint</Application>
  <PresentationFormat>On-screen Show (4:3)</PresentationFormat>
  <Paragraphs>234</Paragraphs>
  <Slides>26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GrooverWorkSystems</vt:lpstr>
      <vt:lpstr>Work Sampling</vt:lpstr>
      <vt:lpstr>Work Sampling</vt:lpstr>
      <vt:lpstr>Statistical Basis of Work Sampling</vt:lpstr>
      <vt:lpstr>Statistical Basis of Work Sampling</vt:lpstr>
      <vt:lpstr>Alternative Parameters</vt:lpstr>
      <vt:lpstr>Estimating the Proportion p</vt:lpstr>
      <vt:lpstr>2.1 Confidence Intervals</vt:lpstr>
      <vt:lpstr>2.1 Confidence Intervals</vt:lpstr>
      <vt:lpstr>2.1 Confidence Intervals</vt:lpstr>
      <vt:lpstr>2.1 Confidence Intervals</vt:lpstr>
      <vt:lpstr>2.1 Confidence Intervals</vt:lpstr>
      <vt:lpstr>Example 2: Confidence Interval</vt:lpstr>
      <vt:lpstr>Example 2: Solution</vt:lpstr>
      <vt:lpstr>2.2 Number of Observations Required</vt:lpstr>
      <vt:lpstr>2.2 Number of Observations Required</vt:lpstr>
      <vt:lpstr>2.2 Number of Observations Required</vt:lpstr>
      <vt:lpstr>e.g. 3 Finding Required Observations</vt:lpstr>
      <vt:lpstr>Example 3: Solution</vt:lpstr>
      <vt:lpstr>2.3 Determining Average Task Times</vt:lpstr>
      <vt:lpstr>2.3 Determining Average Task Times</vt:lpstr>
      <vt:lpstr>2.3 Determining Average Task Times</vt:lpstr>
      <vt:lpstr>Example 4 Average Task Times in WS</vt:lpstr>
      <vt:lpstr>Example 4 Solution</vt:lpstr>
      <vt:lpstr>Example 4 Notes</vt:lpstr>
      <vt:lpstr>2.3 Determining Standard Times</vt:lpstr>
      <vt:lpstr>2.3 Determining Standard Times</vt:lpstr>
    </vt:vector>
  </TitlesOfParts>
  <Company>Lehigh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Direct Time Study</dc:title>
  <dc:creator>Groover</dc:creator>
  <cp:lastModifiedBy>User</cp:lastModifiedBy>
  <cp:revision>85</cp:revision>
  <dcterms:created xsi:type="dcterms:W3CDTF">2006-02-14T13:42:03Z</dcterms:created>
  <dcterms:modified xsi:type="dcterms:W3CDTF">2017-04-21T22:27:41Z</dcterms:modified>
</cp:coreProperties>
</file>