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47365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52525"/>
                </a:solidFill>
                <a:latin typeface="Impact"/>
                <a:cs typeface="Impact"/>
              </a:defRPr>
            </a:lvl1pPr>
          </a:lstStyle>
          <a:p>
            <a:pPr marL="95250">
              <a:lnSpc>
                <a:spcPct val="100000"/>
              </a:lnSpc>
              <a:spcBef>
                <a:spcPts val="11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47365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52525"/>
                </a:solidFill>
                <a:latin typeface="Impact"/>
                <a:cs typeface="Impact"/>
              </a:defRPr>
            </a:lvl1pPr>
          </a:lstStyle>
          <a:p>
            <a:pPr marL="95250">
              <a:lnSpc>
                <a:spcPct val="100000"/>
              </a:lnSpc>
              <a:spcBef>
                <a:spcPts val="11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47365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52525"/>
                </a:solidFill>
                <a:latin typeface="Impact"/>
                <a:cs typeface="Impact"/>
              </a:defRPr>
            </a:lvl1pPr>
          </a:lstStyle>
          <a:p>
            <a:pPr marL="95250">
              <a:lnSpc>
                <a:spcPct val="100000"/>
              </a:lnSpc>
              <a:spcBef>
                <a:spcPts val="11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47365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52525"/>
                </a:solidFill>
                <a:latin typeface="Impact"/>
                <a:cs typeface="Impact"/>
              </a:defRPr>
            </a:lvl1pPr>
          </a:lstStyle>
          <a:p>
            <a:pPr marL="95250">
              <a:lnSpc>
                <a:spcPct val="100000"/>
              </a:lnSpc>
              <a:spcBef>
                <a:spcPts val="11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52525"/>
                </a:solidFill>
                <a:latin typeface="Impact"/>
                <a:cs typeface="Impact"/>
              </a:defRPr>
            </a:lvl1pPr>
          </a:lstStyle>
          <a:p>
            <a:pPr marL="95250">
              <a:lnSpc>
                <a:spcPct val="100000"/>
              </a:lnSpc>
              <a:spcBef>
                <a:spcPts val="11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36319" y="0"/>
            <a:ext cx="10058400" cy="381000"/>
          </a:xfrm>
          <a:custGeom>
            <a:avLst/>
            <a:gdLst/>
            <a:ahLst/>
            <a:cxnLst/>
            <a:rect l="l" t="t" r="r" b="b"/>
            <a:pathLst>
              <a:path w="10058400" h="381000">
                <a:moveTo>
                  <a:pt x="10058400" y="0"/>
                </a:moveTo>
                <a:lnTo>
                  <a:pt x="0" y="0"/>
                </a:lnTo>
                <a:lnTo>
                  <a:pt x="0" y="381000"/>
                </a:lnTo>
                <a:lnTo>
                  <a:pt x="10058400" y="381000"/>
                </a:lnTo>
                <a:lnTo>
                  <a:pt x="10058400" y="0"/>
                </a:lnTo>
                <a:close/>
              </a:path>
            </a:pathLst>
          </a:custGeom>
          <a:solidFill>
            <a:srgbClr val="EF7E0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036319" y="6172200"/>
            <a:ext cx="10058400" cy="27940"/>
          </a:xfrm>
          <a:custGeom>
            <a:avLst/>
            <a:gdLst/>
            <a:ahLst/>
            <a:cxnLst/>
            <a:rect l="l" t="t" r="r" b="b"/>
            <a:pathLst>
              <a:path w="10058400" h="27939">
                <a:moveTo>
                  <a:pt x="10058400" y="0"/>
                </a:moveTo>
                <a:lnTo>
                  <a:pt x="0" y="0"/>
                </a:lnTo>
                <a:lnTo>
                  <a:pt x="0" y="27431"/>
                </a:lnTo>
                <a:lnTo>
                  <a:pt x="10058400" y="27431"/>
                </a:lnTo>
                <a:lnTo>
                  <a:pt x="10058400" y="0"/>
                </a:lnTo>
                <a:close/>
              </a:path>
            </a:pathLst>
          </a:custGeom>
          <a:solidFill>
            <a:srgbClr val="EF7E0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20318" y="429895"/>
            <a:ext cx="5689980" cy="1238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47365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07844" y="1515363"/>
            <a:ext cx="7445375" cy="43440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908156" y="5764359"/>
            <a:ext cx="228726" cy="211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252525"/>
                </a:solidFill>
                <a:latin typeface="Impact"/>
                <a:cs typeface="Impact"/>
              </a:defRPr>
            </a:lvl1pPr>
          </a:lstStyle>
          <a:p>
            <a:pPr marL="95250">
              <a:lnSpc>
                <a:spcPct val="100000"/>
              </a:lnSpc>
              <a:spcBef>
                <a:spcPts val="11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036319" y="6172200"/>
            <a:ext cx="10058400" cy="27940"/>
          </a:xfrm>
          <a:custGeom>
            <a:avLst/>
            <a:gdLst/>
            <a:ahLst/>
            <a:cxnLst/>
            <a:rect l="l" t="t" r="r" b="b"/>
            <a:pathLst>
              <a:path w="10058400" h="27939">
                <a:moveTo>
                  <a:pt x="10058400" y="0"/>
                </a:moveTo>
                <a:lnTo>
                  <a:pt x="0" y="0"/>
                </a:lnTo>
                <a:lnTo>
                  <a:pt x="0" y="27431"/>
                </a:lnTo>
                <a:lnTo>
                  <a:pt x="10058400" y="27431"/>
                </a:lnTo>
                <a:lnTo>
                  <a:pt x="10058400" y="0"/>
                </a:lnTo>
                <a:close/>
              </a:path>
            </a:pathLst>
          </a:custGeom>
          <a:solidFill>
            <a:srgbClr val="EF7E0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036319" y="0"/>
            <a:ext cx="10058400" cy="3048000"/>
          </a:xfrm>
          <a:custGeom>
            <a:avLst/>
            <a:gdLst/>
            <a:ahLst/>
            <a:cxnLst/>
            <a:rect l="l" t="t" r="r" b="b"/>
            <a:pathLst>
              <a:path w="10058400" h="3048000">
                <a:moveTo>
                  <a:pt x="10058400" y="0"/>
                </a:moveTo>
                <a:lnTo>
                  <a:pt x="0" y="0"/>
                </a:lnTo>
                <a:lnTo>
                  <a:pt x="0" y="3048000"/>
                </a:lnTo>
                <a:lnTo>
                  <a:pt x="10058400" y="3048000"/>
                </a:lnTo>
                <a:lnTo>
                  <a:pt x="10058400" y="0"/>
                </a:lnTo>
                <a:close/>
              </a:path>
            </a:pathLst>
          </a:custGeom>
          <a:solidFill>
            <a:srgbClr val="EF7E0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036319" y="6172200"/>
            <a:ext cx="10058400" cy="27940"/>
          </a:xfrm>
          <a:custGeom>
            <a:avLst/>
            <a:gdLst/>
            <a:ahLst/>
            <a:cxnLst/>
            <a:rect l="l" t="t" r="r" b="b"/>
            <a:pathLst>
              <a:path w="10058400" h="27939">
                <a:moveTo>
                  <a:pt x="10058400" y="0"/>
                </a:moveTo>
                <a:lnTo>
                  <a:pt x="0" y="0"/>
                </a:lnTo>
                <a:lnTo>
                  <a:pt x="0" y="27431"/>
                </a:lnTo>
                <a:lnTo>
                  <a:pt x="10058400" y="27431"/>
                </a:lnTo>
                <a:lnTo>
                  <a:pt x="10058400" y="0"/>
                </a:lnTo>
                <a:close/>
              </a:path>
            </a:pathLst>
          </a:custGeom>
          <a:solidFill>
            <a:srgbClr val="EF7E0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49705" y="3422142"/>
            <a:ext cx="8990330" cy="18548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 indent="411480">
              <a:lnSpc>
                <a:spcPct val="100000"/>
              </a:lnSpc>
              <a:spcBef>
                <a:spcPts val="100"/>
              </a:spcBef>
            </a:pPr>
            <a:r>
              <a:rPr dirty="0" sz="6000" spc="-325">
                <a:solidFill>
                  <a:srgbClr val="252525"/>
                </a:solidFill>
              </a:rPr>
              <a:t>Determination</a:t>
            </a:r>
            <a:r>
              <a:rPr dirty="0" sz="6000" spc="-280">
                <a:solidFill>
                  <a:srgbClr val="252525"/>
                </a:solidFill>
              </a:rPr>
              <a:t> </a:t>
            </a:r>
            <a:r>
              <a:rPr dirty="0" sz="6000" spc="-270">
                <a:solidFill>
                  <a:srgbClr val="252525"/>
                </a:solidFill>
              </a:rPr>
              <a:t>of</a:t>
            </a:r>
            <a:r>
              <a:rPr dirty="0" sz="6000" spc="-285">
                <a:solidFill>
                  <a:srgbClr val="252525"/>
                </a:solidFill>
              </a:rPr>
              <a:t> </a:t>
            </a:r>
            <a:r>
              <a:rPr dirty="0" sz="6000" spc="-380">
                <a:solidFill>
                  <a:srgbClr val="252525"/>
                </a:solidFill>
              </a:rPr>
              <a:t>caffeine </a:t>
            </a:r>
            <a:r>
              <a:rPr dirty="0" sz="6000" spc="-385">
                <a:solidFill>
                  <a:srgbClr val="252525"/>
                </a:solidFill>
              </a:rPr>
              <a:t>content</a:t>
            </a:r>
            <a:r>
              <a:rPr dirty="0" sz="6000" spc="-300">
                <a:solidFill>
                  <a:srgbClr val="252525"/>
                </a:solidFill>
              </a:rPr>
              <a:t> </a:t>
            </a:r>
            <a:r>
              <a:rPr dirty="0" sz="6000" spc="-320">
                <a:solidFill>
                  <a:srgbClr val="252525"/>
                </a:solidFill>
              </a:rPr>
              <a:t>in</a:t>
            </a:r>
            <a:r>
              <a:rPr dirty="0" sz="6000" spc="-275">
                <a:solidFill>
                  <a:srgbClr val="252525"/>
                </a:solidFill>
              </a:rPr>
              <a:t> </a:t>
            </a:r>
            <a:r>
              <a:rPr dirty="0" sz="6000" spc="-254">
                <a:solidFill>
                  <a:srgbClr val="252525"/>
                </a:solidFill>
              </a:rPr>
              <a:t>tea</a:t>
            </a:r>
            <a:r>
              <a:rPr dirty="0" sz="6000" spc="-295">
                <a:solidFill>
                  <a:srgbClr val="252525"/>
                </a:solidFill>
              </a:rPr>
              <a:t> </a:t>
            </a:r>
            <a:r>
              <a:rPr dirty="0" sz="6000" spc="-430">
                <a:solidFill>
                  <a:srgbClr val="252525"/>
                </a:solidFill>
              </a:rPr>
              <a:t>and</a:t>
            </a:r>
            <a:r>
              <a:rPr dirty="0" sz="6000" spc="-300">
                <a:solidFill>
                  <a:srgbClr val="252525"/>
                </a:solidFill>
              </a:rPr>
              <a:t> </a:t>
            </a:r>
            <a:r>
              <a:rPr dirty="0" sz="6000" spc="-360">
                <a:solidFill>
                  <a:srgbClr val="252525"/>
                </a:solidFill>
              </a:rPr>
              <a:t>soft</a:t>
            </a:r>
            <a:r>
              <a:rPr dirty="0" sz="6000" spc="-295">
                <a:solidFill>
                  <a:srgbClr val="252525"/>
                </a:solidFill>
              </a:rPr>
              <a:t> </a:t>
            </a:r>
            <a:r>
              <a:rPr dirty="0" sz="6000" spc="-370">
                <a:solidFill>
                  <a:srgbClr val="252525"/>
                </a:solidFill>
              </a:rPr>
              <a:t>drink</a:t>
            </a:r>
            <a:endParaRPr sz="6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6447" y="429895"/>
            <a:ext cx="204343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175">
                <a:solidFill>
                  <a:srgbClr val="771F28"/>
                </a:solidFill>
              </a:rPr>
              <a:t>Method:</a:t>
            </a:r>
            <a:endParaRPr sz="4400"/>
          </a:p>
        </p:txBody>
      </p:sp>
      <p:sp>
        <p:nvSpPr>
          <p:cNvPr id="3" name="object 3" descr=""/>
          <p:cNvSpPr txBox="1"/>
          <p:nvPr/>
        </p:nvSpPr>
        <p:spPr>
          <a:xfrm>
            <a:off x="747776" y="1162681"/>
            <a:ext cx="10589895" cy="4488180"/>
          </a:xfrm>
          <a:prstGeom prst="rect">
            <a:avLst/>
          </a:prstGeom>
        </p:spPr>
        <p:txBody>
          <a:bodyPr wrap="square" lIns="0" tIns="850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2400" spc="-185" b="1">
                <a:solidFill>
                  <a:srgbClr val="13425D"/>
                </a:solidFill>
                <a:latin typeface="Arial"/>
                <a:cs typeface="Arial"/>
              </a:rPr>
              <a:t>First:</a:t>
            </a:r>
            <a:r>
              <a:rPr dirty="0" sz="2400" spc="-110" b="1">
                <a:solidFill>
                  <a:srgbClr val="13425D"/>
                </a:solidFill>
                <a:latin typeface="Arial"/>
                <a:cs typeface="Arial"/>
              </a:rPr>
              <a:t> </a:t>
            </a:r>
            <a:r>
              <a:rPr dirty="0" sz="2400" spc="-204" b="1">
                <a:solidFill>
                  <a:srgbClr val="13425D"/>
                </a:solidFill>
                <a:latin typeface="Arial"/>
                <a:cs typeface="Arial"/>
              </a:rPr>
              <a:t>Sample</a:t>
            </a:r>
            <a:r>
              <a:rPr dirty="0" sz="2400" spc="-110" b="1">
                <a:solidFill>
                  <a:srgbClr val="13425D"/>
                </a:solidFill>
                <a:latin typeface="Arial"/>
                <a:cs typeface="Arial"/>
              </a:rPr>
              <a:t> </a:t>
            </a:r>
            <a:r>
              <a:rPr dirty="0" sz="2400" spc="-60" b="1">
                <a:solidFill>
                  <a:srgbClr val="13425D"/>
                </a:solidFill>
                <a:latin typeface="Arial"/>
                <a:cs typeface="Arial"/>
              </a:rPr>
              <a:t>preparation:</a:t>
            </a:r>
            <a:endParaRPr sz="2400"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spcBef>
                <a:spcPts val="580"/>
              </a:spcBef>
              <a:buClr>
                <a:srgbClr val="EF7E09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dirty="0" sz="2400" spc="-130">
                <a:solidFill>
                  <a:srgbClr val="313131"/>
                </a:solidFill>
                <a:latin typeface="Arial"/>
                <a:cs typeface="Arial"/>
              </a:rPr>
              <a:t>10</a:t>
            </a:r>
            <a:r>
              <a:rPr dirty="0" sz="2400" spc="-12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40">
                <a:solidFill>
                  <a:srgbClr val="313131"/>
                </a:solidFill>
                <a:latin typeface="Arial"/>
                <a:cs typeface="Arial"/>
              </a:rPr>
              <a:t>ml</a:t>
            </a:r>
            <a:r>
              <a:rPr dirty="0" sz="2400" spc="-12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13131"/>
                </a:solidFill>
                <a:latin typeface="Arial"/>
                <a:cs typeface="Arial"/>
              </a:rPr>
              <a:t>of</a:t>
            </a:r>
            <a:r>
              <a:rPr dirty="0" sz="2400" spc="-12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60">
                <a:solidFill>
                  <a:srgbClr val="313131"/>
                </a:solidFill>
                <a:latin typeface="Arial"/>
                <a:cs typeface="Arial"/>
              </a:rPr>
              <a:t>(soft</a:t>
            </a:r>
            <a:r>
              <a:rPr dirty="0" sz="2400" spc="-114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50">
                <a:solidFill>
                  <a:srgbClr val="313131"/>
                </a:solidFill>
                <a:latin typeface="Arial"/>
                <a:cs typeface="Arial"/>
              </a:rPr>
              <a:t>drink</a:t>
            </a:r>
            <a:r>
              <a:rPr dirty="0" sz="2400" spc="-13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55">
                <a:solidFill>
                  <a:srgbClr val="313131"/>
                </a:solidFill>
                <a:latin typeface="Arial"/>
                <a:cs typeface="Arial"/>
              </a:rPr>
              <a:t>samples</a:t>
            </a: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30">
                <a:solidFill>
                  <a:srgbClr val="313131"/>
                </a:solidFill>
                <a:latin typeface="Arial"/>
                <a:cs typeface="Arial"/>
              </a:rPr>
              <a:t>or</a:t>
            </a:r>
            <a:r>
              <a:rPr dirty="0" sz="24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313131"/>
                </a:solidFill>
                <a:latin typeface="Arial"/>
                <a:cs typeface="Arial"/>
              </a:rPr>
              <a:t>hot</a:t>
            </a:r>
            <a:r>
              <a:rPr dirty="0" sz="2400" spc="-13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55">
                <a:solidFill>
                  <a:srgbClr val="313131"/>
                </a:solidFill>
                <a:latin typeface="Arial"/>
                <a:cs typeface="Arial"/>
              </a:rPr>
              <a:t>water</a:t>
            </a:r>
            <a:r>
              <a:rPr dirty="0" sz="2400" spc="-12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75">
                <a:solidFill>
                  <a:srgbClr val="313131"/>
                </a:solidFill>
                <a:latin typeface="Arial"/>
                <a:cs typeface="Arial"/>
              </a:rPr>
              <a:t>extract</a:t>
            </a:r>
            <a:r>
              <a:rPr dirty="0" sz="2400" spc="-14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13131"/>
                </a:solidFill>
                <a:latin typeface="Arial"/>
                <a:cs typeface="Arial"/>
              </a:rPr>
              <a:t>of</a:t>
            </a:r>
            <a:r>
              <a:rPr dirty="0" sz="2400" spc="-12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85">
                <a:solidFill>
                  <a:srgbClr val="313131"/>
                </a:solidFill>
                <a:latin typeface="Arial"/>
                <a:cs typeface="Arial"/>
              </a:rPr>
              <a:t>tea</a:t>
            </a: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50">
                <a:solidFill>
                  <a:srgbClr val="313131"/>
                </a:solidFill>
                <a:latin typeface="Arial"/>
                <a:cs typeface="Arial"/>
              </a:rPr>
              <a:t>samples)</a:t>
            </a:r>
            <a:r>
              <a:rPr dirty="0" sz="2400" spc="-13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30">
                <a:solidFill>
                  <a:srgbClr val="313131"/>
                </a:solidFill>
                <a:latin typeface="Arial"/>
                <a:cs typeface="Arial"/>
              </a:rPr>
              <a:t>is</a:t>
            </a: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05">
                <a:solidFill>
                  <a:srgbClr val="313131"/>
                </a:solidFill>
                <a:latin typeface="Arial"/>
                <a:cs typeface="Arial"/>
              </a:rPr>
              <a:t>taken</a:t>
            </a:r>
            <a:r>
              <a:rPr dirty="0" sz="2400" spc="-13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25">
                <a:solidFill>
                  <a:srgbClr val="313131"/>
                </a:solidFill>
                <a:latin typeface="Arial"/>
                <a:cs typeface="Arial"/>
              </a:rPr>
              <a:t>in</a:t>
            </a:r>
            <a:endParaRPr sz="24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</a:pP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separating</a:t>
            </a:r>
            <a:r>
              <a:rPr dirty="0" sz="2400" spc="-12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85">
                <a:solidFill>
                  <a:srgbClr val="313131"/>
                </a:solidFill>
                <a:latin typeface="Arial"/>
                <a:cs typeface="Arial"/>
              </a:rPr>
              <a:t>funnels,</a:t>
            </a:r>
            <a:r>
              <a:rPr dirty="0" sz="24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25">
                <a:solidFill>
                  <a:srgbClr val="313131"/>
                </a:solidFill>
                <a:latin typeface="Arial"/>
                <a:cs typeface="Arial"/>
              </a:rPr>
              <a:t>and</a:t>
            </a: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30">
                <a:solidFill>
                  <a:srgbClr val="313131"/>
                </a:solidFill>
                <a:latin typeface="Arial"/>
                <a:cs typeface="Arial"/>
              </a:rPr>
              <a:t>10</a:t>
            </a:r>
            <a:r>
              <a:rPr dirty="0" sz="2400" spc="-114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40">
                <a:solidFill>
                  <a:srgbClr val="313131"/>
                </a:solidFill>
                <a:latin typeface="Arial"/>
                <a:cs typeface="Arial"/>
              </a:rPr>
              <a:t>ml</a:t>
            </a:r>
            <a:r>
              <a:rPr dirty="0" sz="2400" spc="-12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13131"/>
                </a:solidFill>
                <a:latin typeface="Arial"/>
                <a:cs typeface="Arial"/>
              </a:rPr>
              <a:t>of</a:t>
            </a: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60">
                <a:solidFill>
                  <a:srgbClr val="313131"/>
                </a:solidFill>
                <a:latin typeface="Arial"/>
                <a:cs typeface="Arial"/>
              </a:rPr>
              <a:t>chloroform</a:t>
            </a:r>
            <a:r>
              <a:rPr dirty="0" sz="2400" spc="-12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80">
                <a:solidFill>
                  <a:srgbClr val="313131"/>
                </a:solidFill>
                <a:latin typeface="Arial"/>
                <a:cs typeface="Arial"/>
              </a:rPr>
              <a:t>was</a:t>
            </a:r>
            <a:r>
              <a:rPr dirty="0" sz="2400" spc="-114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25">
                <a:solidFill>
                  <a:srgbClr val="313131"/>
                </a:solidFill>
                <a:latin typeface="Arial"/>
                <a:cs typeface="Arial"/>
              </a:rPr>
              <a:t>added</a:t>
            </a:r>
            <a:r>
              <a:rPr dirty="0" sz="24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13131"/>
                </a:solidFill>
                <a:latin typeface="Arial"/>
                <a:cs typeface="Arial"/>
              </a:rPr>
              <a:t>to</a:t>
            </a:r>
            <a:r>
              <a:rPr dirty="0" sz="2400" spc="-13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60">
                <a:solidFill>
                  <a:srgbClr val="313131"/>
                </a:solidFill>
                <a:latin typeface="Arial"/>
                <a:cs typeface="Arial"/>
              </a:rPr>
              <a:t>each</a:t>
            </a:r>
            <a:r>
              <a:rPr dirty="0" sz="24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13131"/>
                </a:solidFill>
                <a:latin typeface="Arial"/>
                <a:cs typeface="Arial"/>
              </a:rPr>
              <a:t>sample.</a:t>
            </a:r>
            <a:endParaRPr sz="2400">
              <a:latin typeface="Arial"/>
              <a:cs typeface="Arial"/>
            </a:endParaRPr>
          </a:p>
          <a:p>
            <a:pPr marL="469265" marR="169545" indent="-457200">
              <a:lnSpc>
                <a:spcPct val="100000"/>
              </a:lnSpc>
              <a:spcBef>
                <a:spcPts val="575"/>
              </a:spcBef>
              <a:buClr>
                <a:srgbClr val="EF7E09"/>
              </a:buClr>
              <a:buAutoNum type="arabicPeriod" startAt="2"/>
              <a:tabLst>
                <a:tab pos="469265" algn="l"/>
                <a:tab pos="469900" algn="l"/>
              </a:tabLst>
            </a:pPr>
            <a:r>
              <a:rPr dirty="0" sz="2400" spc="-190">
                <a:solidFill>
                  <a:srgbClr val="313131"/>
                </a:solidFill>
                <a:latin typeface="Arial"/>
                <a:cs typeface="Arial"/>
              </a:rPr>
              <a:t>The</a:t>
            </a:r>
            <a:r>
              <a:rPr dirty="0" sz="2400" spc="-8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separating</a:t>
            </a:r>
            <a:r>
              <a:rPr dirty="0" sz="2400" spc="-114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65">
                <a:solidFill>
                  <a:srgbClr val="313131"/>
                </a:solidFill>
                <a:latin typeface="Arial"/>
                <a:cs typeface="Arial"/>
              </a:rPr>
              <a:t>funnel</a:t>
            </a:r>
            <a:r>
              <a:rPr dirty="0" sz="2400" spc="-8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should</a:t>
            </a:r>
            <a:r>
              <a:rPr dirty="0" sz="2400" spc="-9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25">
                <a:solidFill>
                  <a:srgbClr val="313131"/>
                </a:solidFill>
                <a:latin typeface="Arial"/>
                <a:cs typeface="Arial"/>
              </a:rPr>
              <a:t>be</a:t>
            </a:r>
            <a:r>
              <a:rPr dirty="0" sz="2400" spc="-9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70">
                <a:solidFill>
                  <a:srgbClr val="313131"/>
                </a:solidFill>
                <a:latin typeface="Arial"/>
                <a:cs typeface="Arial"/>
              </a:rPr>
              <a:t>shaken</a:t>
            </a:r>
            <a:r>
              <a:rPr dirty="0" sz="2400" spc="-9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00">
                <a:solidFill>
                  <a:srgbClr val="313131"/>
                </a:solidFill>
                <a:latin typeface="Arial"/>
                <a:cs typeface="Arial"/>
              </a:rPr>
              <a:t>vigorously</a:t>
            </a:r>
            <a:r>
              <a:rPr dirty="0" sz="24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313131"/>
                </a:solidFill>
                <a:latin typeface="Arial"/>
                <a:cs typeface="Arial"/>
              </a:rPr>
              <a:t>for</a:t>
            </a:r>
            <a:r>
              <a:rPr dirty="0" sz="2400" spc="-12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30">
                <a:solidFill>
                  <a:srgbClr val="313131"/>
                </a:solidFill>
                <a:latin typeface="Arial"/>
                <a:cs typeface="Arial"/>
              </a:rPr>
              <a:t>5</a:t>
            </a:r>
            <a:r>
              <a:rPr dirty="0" sz="24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60">
                <a:solidFill>
                  <a:srgbClr val="313131"/>
                </a:solidFill>
                <a:latin typeface="Arial"/>
                <a:cs typeface="Arial"/>
              </a:rPr>
              <a:t>min</a:t>
            </a: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45">
                <a:solidFill>
                  <a:srgbClr val="313131"/>
                </a:solidFill>
                <a:latin typeface="Arial"/>
                <a:cs typeface="Arial"/>
              </a:rPr>
              <a:t>while</a:t>
            </a:r>
            <a:r>
              <a:rPr dirty="0" sz="2400" spc="-9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30">
                <a:solidFill>
                  <a:srgbClr val="313131"/>
                </a:solidFill>
                <a:latin typeface="Arial"/>
                <a:cs typeface="Arial"/>
              </a:rPr>
              <a:t>shaking,</a:t>
            </a: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313131"/>
                </a:solidFill>
                <a:latin typeface="Arial"/>
                <a:cs typeface="Arial"/>
              </a:rPr>
              <a:t>open </a:t>
            </a:r>
            <a:r>
              <a:rPr dirty="0" sz="2400" spc="-35">
                <a:solidFill>
                  <a:srgbClr val="313131"/>
                </a:solidFill>
                <a:latin typeface="Arial"/>
                <a:cs typeface="Arial"/>
              </a:rPr>
              <a:t>the</a:t>
            </a:r>
            <a:r>
              <a:rPr dirty="0" sz="24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14">
                <a:solidFill>
                  <a:srgbClr val="313131"/>
                </a:solidFill>
                <a:latin typeface="Arial"/>
                <a:cs typeface="Arial"/>
              </a:rPr>
              <a:t>cover</a:t>
            </a:r>
            <a:r>
              <a:rPr dirty="0" sz="24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30">
                <a:solidFill>
                  <a:srgbClr val="313131"/>
                </a:solidFill>
                <a:latin typeface="Arial"/>
                <a:cs typeface="Arial"/>
              </a:rPr>
              <a:t>from</a:t>
            </a:r>
            <a:r>
              <a:rPr dirty="0" sz="2400" spc="-12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25">
                <a:solidFill>
                  <a:srgbClr val="313131"/>
                </a:solidFill>
                <a:latin typeface="Arial"/>
                <a:cs typeface="Arial"/>
              </a:rPr>
              <a:t>time</a:t>
            </a: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13131"/>
                </a:solidFill>
                <a:latin typeface="Arial"/>
                <a:cs typeface="Arial"/>
              </a:rPr>
              <a:t>to</a:t>
            </a: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25">
                <a:solidFill>
                  <a:srgbClr val="313131"/>
                </a:solidFill>
                <a:latin typeface="Arial"/>
                <a:cs typeface="Arial"/>
              </a:rPr>
              <a:t>time</a:t>
            </a:r>
            <a:r>
              <a:rPr dirty="0" sz="2400" spc="-12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13131"/>
                </a:solidFill>
                <a:latin typeface="Arial"/>
                <a:cs typeface="Arial"/>
              </a:rPr>
              <a:t>to</a:t>
            </a: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35">
                <a:solidFill>
                  <a:srgbClr val="313131"/>
                </a:solidFill>
                <a:latin typeface="Arial"/>
                <a:cs typeface="Arial"/>
              </a:rPr>
              <a:t>release</a:t>
            </a:r>
            <a:r>
              <a:rPr dirty="0" sz="24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55">
                <a:solidFill>
                  <a:srgbClr val="313131"/>
                </a:solidFill>
                <a:latin typeface="Arial"/>
                <a:cs typeface="Arial"/>
              </a:rPr>
              <a:t>any</a:t>
            </a:r>
            <a:r>
              <a:rPr dirty="0" sz="24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30">
                <a:solidFill>
                  <a:srgbClr val="313131"/>
                </a:solidFill>
                <a:latin typeface="Arial"/>
                <a:cs typeface="Arial"/>
              </a:rPr>
              <a:t>pressure</a:t>
            </a:r>
            <a:r>
              <a:rPr dirty="0" sz="24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13131"/>
                </a:solidFill>
                <a:latin typeface="Arial"/>
                <a:cs typeface="Arial"/>
              </a:rPr>
              <a:t>within</a:t>
            </a: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40">
                <a:solidFill>
                  <a:srgbClr val="313131"/>
                </a:solidFill>
                <a:latin typeface="Arial"/>
                <a:cs typeface="Arial"/>
              </a:rPr>
              <a:t>the</a:t>
            </a: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65">
                <a:solidFill>
                  <a:srgbClr val="313131"/>
                </a:solidFill>
                <a:latin typeface="Arial"/>
                <a:cs typeface="Arial"/>
              </a:rPr>
              <a:t>funnel.</a:t>
            </a:r>
            <a:r>
              <a:rPr dirty="0" sz="2400" spc="-14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u="sng" sz="2400" spc="-235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Be</a:t>
            </a:r>
            <a:r>
              <a:rPr dirty="0" u="sng" sz="2400" spc="-114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400" spc="-20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sure</a:t>
            </a:r>
            <a:r>
              <a:rPr dirty="0" sz="2400" spc="-2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u="sng" sz="2400" spc="-65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funnel</a:t>
            </a:r>
            <a:r>
              <a:rPr dirty="0" u="sng" sz="2400" spc="-90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400" spc="-130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is</a:t>
            </a:r>
            <a:r>
              <a:rPr dirty="0" u="sng" sz="2400" spc="-110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400" spc="-55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pointing</a:t>
            </a:r>
            <a:r>
              <a:rPr dirty="0" u="sng" sz="2400" spc="-100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400" spc="-160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away</a:t>
            </a:r>
            <a:r>
              <a:rPr dirty="0" u="sng" sz="2400" spc="-100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400" spc="-35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from</a:t>
            </a:r>
            <a:r>
              <a:rPr dirty="0" u="sng" sz="2400" spc="-114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400" spc="-110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you</a:t>
            </a:r>
            <a:r>
              <a:rPr dirty="0" u="sng" sz="2400" spc="-95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400" spc="-90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before</a:t>
            </a:r>
            <a:r>
              <a:rPr dirty="0" u="sng" sz="2400" spc="-80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400" spc="-10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opening.</a:t>
            </a:r>
            <a:endParaRPr sz="2400"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spcBef>
                <a:spcPts val="580"/>
              </a:spcBef>
              <a:buClr>
                <a:srgbClr val="EF7E09"/>
              </a:buClr>
              <a:buAutoNum type="arabicPeriod" startAt="2"/>
              <a:tabLst>
                <a:tab pos="469265" algn="l"/>
                <a:tab pos="469900" algn="l"/>
              </a:tabLst>
            </a:pPr>
            <a:r>
              <a:rPr dirty="0" sz="2400" spc="-190">
                <a:solidFill>
                  <a:srgbClr val="313131"/>
                </a:solidFill>
                <a:latin typeface="Arial"/>
                <a:cs typeface="Arial"/>
              </a:rPr>
              <a:t>The</a:t>
            </a:r>
            <a:r>
              <a:rPr dirty="0" sz="2400" spc="-9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85">
                <a:solidFill>
                  <a:srgbClr val="313131"/>
                </a:solidFill>
                <a:latin typeface="Arial"/>
                <a:cs typeface="Arial"/>
              </a:rPr>
              <a:t>solutions</a:t>
            </a:r>
            <a:r>
              <a:rPr dirty="0" sz="2400" spc="-114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50">
                <a:solidFill>
                  <a:srgbClr val="313131"/>
                </a:solidFill>
                <a:latin typeface="Arial"/>
                <a:cs typeface="Arial"/>
              </a:rPr>
              <a:t>then</a:t>
            </a:r>
            <a:r>
              <a:rPr dirty="0" sz="24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80">
                <a:solidFill>
                  <a:srgbClr val="313131"/>
                </a:solidFill>
                <a:latin typeface="Arial"/>
                <a:cs typeface="Arial"/>
              </a:rPr>
              <a:t>allowed</a:t>
            </a:r>
            <a:r>
              <a:rPr dirty="0" sz="2400" spc="-9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13131"/>
                </a:solidFill>
                <a:latin typeface="Arial"/>
                <a:cs typeface="Arial"/>
              </a:rPr>
              <a:t>to</a:t>
            </a:r>
            <a:r>
              <a:rPr dirty="0" sz="24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20">
                <a:solidFill>
                  <a:srgbClr val="313131"/>
                </a:solidFill>
                <a:latin typeface="Arial"/>
                <a:cs typeface="Arial"/>
              </a:rPr>
              <a:t>separate</a:t>
            </a: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313131"/>
                </a:solidFill>
                <a:latin typeface="Arial"/>
                <a:cs typeface="Arial"/>
              </a:rPr>
              <a:t>for</a:t>
            </a:r>
            <a:r>
              <a:rPr dirty="0" sz="2400" spc="-130">
                <a:solidFill>
                  <a:srgbClr val="313131"/>
                </a:solidFill>
                <a:latin typeface="Arial"/>
                <a:cs typeface="Arial"/>
              </a:rPr>
              <a:t> 10</a:t>
            </a: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60">
                <a:solidFill>
                  <a:srgbClr val="313131"/>
                </a:solidFill>
                <a:latin typeface="Arial"/>
                <a:cs typeface="Arial"/>
              </a:rPr>
              <a:t>min</a:t>
            </a:r>
            <a:r>
              <a:rPr dirty="0" sz="2400" spc="-114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45">
                <a:solidFill>
                  <a:srgbClr val="313131"/>
                </a:solidFill>
                <a:latin typeface="Arial"/>
                <a:cs typeface="Arial"/>
              </a:rPr>
              <a:t>at</a:t>
            </a:r>
            <a:r>
              <a:rPr dirty="0" sz="2400" spc="-114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80">
                <a:solidFill>
                  <a:srgbClr val="313131"/>
                </a:solidFill>
                <a:latin typeface="Arial"/>
                <a:cs typeface="Arial"/>
              </a:rPr>
              <a:t>room</a:t>
            </a:r>
            <a:r>
              <a:rPr dirty="0" sz="2400" spc="-12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13131"/>
                </a:solidFill>
                <a:latin typeface="Arial"/>
                <a:cs typeface="Arial"/>
              </a:rPr>
              <a:t>temperature.</a:t>
            </a:r>
            <a:endParaRPr sz="2400">
              <a:latin typeface="Arial"/>
              <a:cs typeface="Arial"/>
            </a:endParaRPr>
          </a:p>
          <a:p>
            <a:pPr marL="469265" marR="5080" indent="-457200">
              <a:lnSpc>
                <a:spcPct val="100000"/>
              </a:lnSpc>
              <a:spcBef>
                <a:spcPts val="575"/>
              </a:spcBef>
              <a:buClr>
                <a:srgbClr val="EF7E09"/>
              </a:buClr>
              <a:buAutoNum type="arabicPeriod" startAt="2"/>
              <a:tabLst>
                <a:tab pos="469265" algn="l"/>
                <a:tab pos="469900" algn="l"/>
              </a:tabLst>
            </a:pPr>
            <a:r>
              <a:rPr dirty="0" sz="2400" spc="-125">
                <a:solidFill>
                  <a:srgbClr val="313131"/>
                </a:solidFill>
                <a:latin typeface="Arial"/>
                <a:cs typeface="Arial"/>
              </a:rPr>
              <a:t>Only</a:t>
            </a: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40">
                <a:solidFill>
                  <a:srgbClr val="313131"/>
                </a:solidFill>
                <a:latin typeface="Arial"/>
                <a:cs typeface="Arial"/>
              </a:rPr>
              <a:t>the</a:t>
            </a: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60">
                <a:solidFill>
                  <a:srgbClr val="313131"/>
                </a:solidFill>
                <a:latin typeface="Arial"/>
                <a:cs typeface="Arial"/>
              </a:rPr>
              <a:t>lower</a:t>
            </a:r>
            <a:r>
              <a:rPr dirty="0" sz="24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60">
                <a:solidFill>
                  <a:srgbClr val="313131"/>
                </a:solidFill>
                <a:latin typeface="Arial"/>
                <a:cs typeface="Arial"/>
              </a:rPr>
              <a:t>chloroform</a:t>
            </a:r>
            <a:r>
              <a:rPr dirty="0" sz="2400" spc="-12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95">
                <a:solidFill>
                  <a:srgbClr val="313131"/>
                </a:solidFill>
                <a:latin typeface="Arial"/>
                <a:cs typeface="Arial"/>
              </a:rPr>
              <a:t>layer</a:t>
            </a:r>
            <a:r>
              <a:rPr dirty="0" sz="2400" spc="-114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13131"/>
                </a:solidFill>
                <a:latin typeface="Arial"/>
                <a:cs typeface="Arial"/>
              </a:rPr>
              <a:t>will</a:t>
            </a:r>
            <a:r>
              <a:rPr dirty="0" sz="2400" spc="-12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25">
                <a:solidFill>
                  <a:srgbClr val="313131"/>
                </a:solidFill>
                <a:latin typeface="Arial"/>
                <a:cs typeface="Arial"/>
              </a:rPr>
              <a:t>be</a:t>
            </a:r>
            <a:r>
              <a:rPr dirty="0" sz="24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85">
                <a:solidFill>
                  <a:srgbClr val="313131"/>
                </a:solidFill>
                <a:latin typeface="Arial"/>
                <a:cs typeface="Arial"/>
              </a:rPr>
              <a:t>collected</a:t>
            </a:r>
            <a:r>
              <a:rPr dirty="0" sz="2400" spc="-12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13131"/>
                </a:solidFill>
                <a:latin typeface="Arial"/>
                <a:cs typeface="Arial"/>
              </a:rPr>
              <a:t>for</a:t>
            </a:r>
            <a:r>
              <a:rPr dirty="0" sz="2400" spc="-114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13131"/>
                </a:solidFill>
                <a:latin typeface="Arial"/>
                <a:cs typeface="Arial"/>
              </a:rPr>
              <a:t>further</a:t>
            </a:r>
            <a:r>
              <a:rPr dirty="0" sz="24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40">
                <a:solidFill>
                  <a:srgbClr val="313131"/>
                </a:solidFill>
                <a:latin typeface="Arial"/>
                <a:cs typeface="Arial"/>
              </a:rPr>
              <a:t>analysis</a:t>
            </a:r>
            <a:r>
              <a:rPr dirty="0" sz="24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40">
                <a:solidFill>
                  <a:srgbClr val="313131"/>
                </a:solidFill>
                <a:latin typeface="Arial"/>
                <a:cs typeface="Arial"/>
              </a:rPr>
              <a:t>in</a:t>
            </a:r>
            <a:r>
              <a:rPr dirty="0" sz="2400" spc="-13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95">
                <a:solidFill>
                  <a:srgbClr val="313131"/>
                </a:solidFill>
                <a:latin typeface="Arial"/>
                <a:cs typeface="Arial"/>
              </a:rPr>
              <a:t>a</a:t>
            </a:r>
            <a:r>
              <a:rPr dirty="0" sz="24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50">
                <a:solidFill>
                  <a:srgbClr val="313131"/>
                </a:solidFill>
                <a:latin typeface="Arial"/>
                <a:cs typeface="Arial"/>
              </a:rPr>
              <a:t>test</a:t>
            </a:r>
            <a:r>
              <a:rPr dirty="0" sz="2400" spc="-12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313131"/>
                </a:solidFill>
                <a:latin typeface="Arial"/>
                <a:cs typeface="Arial"/>
              </a:rPr>
              <a:t>tube or</a:t>
            </a:r>
            <a:r>
              <a:rPr dirty="0" sz="2400" spc="-14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13131"/>
                </a:solidFill>
                <a:latin typeface="Arial"/>
                <a:cs typeface="Arial"/>
              </a:rPr>
              <a:t>flask.</a:t>
            </a:r>
            <a:endParaRPr sz="2400"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spcBef>
                <a:spcPts val="575"/>
              </a:spcBef>
              <a:buClr>
                <a:srgbClr val="EF7E09"/>
              </a:buClr>
              <a:buAutoNum type="arabicPeriod" startAt="2"/>
              <a:tabLst>
                <a:tab pos="469265" algn="l"/>
                <a:tab pos="469900" algn="l"/>
              </a:tabLst>
            </a:pPr>
            <a:r>
              <a:rPr dirty="0" sz="2400" spc="-170">
                <a:solidFill>
                  <a:srgbClr val="313131"/>
                </a:solidFill>
                <a:latin typeface="Arial"/>
                <a:cs typeface="Arial"/>
              </a:rPr>
              <a:t>This</a:t>
            </a:r>
            <a:r>
              <a:rPr dirty="0" sz="24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60">
                <a:solidFill>
                  <a:srgbClr val="313131"/>
                </a:solidFill>
                <a:latin typeface="Arial"/>
                <a:cs typeface="Arial"/>
              </a:rPr>
              <a:t>chloroform</a:t>
            </a:r>
            <a:r>
              <a:rPr dirty="0" sz="2400" spc="-114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95">
                <a:solidFill>
                  <a:srgbClr val="313131"/>
                </a:solidFill>
                <a:latin typeface="Arial"/>
                <a:cs typeface="Arial"/>
              </a:rPr>
              <a:t>layer</a:t>
            </a:r>
            <a:r>
              <a:rPr dirty="0" sz="2400" spc="-114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13131"/>
                </a:solidFill>
                <a:latin typeface="Arial"/>
                <a:cs typeface="Arial"/>
              </a:rPr>
              <a:t>will</a:t>
            </a:r>
            <a:r>
              <a:rPr dirty="0" sz="2400" spc="-114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25">
                <a:solidFill>
                  <a:srgbClr val="313131"/>
                </a:solidFill>
                <a:latin typeface="Arial"/>
                <a:cs typeface="Arial"/>
              </a:rPr>
              <a:t>be</a:t>
            </a:r>
            <a:r>
              <a:rPr dirty="0" sz="24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40">
                <a:solidFill>
                  <a:srgbClr val="313131"/>
                </a:solidFill>
                <a:latin typeface="Arial"/>
                <a:cs typeface="Arial"/>
              </a:rPr>
              <a:t>diluted</a:t>
            </a:r>
            <a:r>
              <a:rPr dirty="0" sz="24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13131"/>
                </a:solidFill>
                <a:latin typeface="Arial"/>
                <a:cs typeface="Arial"/>
              </a:rPr>
              <a:t>with</a:t>
            </a: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90">
                <a:solidFill>
                  <a:srgbClr val="313131"/>
                </a:solidFill>
                <a:latin typeface="Arial"/>
                <a:cs typeface="Arial"/>
              </a:rPr>
              <a:t>pure</a:t>
            </a:r>
            <a:r>
              <a:rPr dirty="0" sz="2400" spc="-8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60">
                <a:solidFill>
                  <a:srgbClr val="313131"/>
                </a:solidFill>
                <a:latin typeface="Arial"/>
                <a:cs typeface="Arial"/>
              </a:rPr>
              <a:t>chloroform</a:t>
            </a:r>
            <a:r>
              <a:rPr dirty="0" sz="2400" spc="-13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85">
                <a:solidFill>
                  <a:srgbClr val="313131"/>
                </a:solidFill>
                <a:latin typeface="Arial"/>
                <a:cs typeface="Arial"/>
              </a:rPr>
              <a:t>(as</a:t>
            </a:r>
            <a:r>
              <a:rPr dirty="0" sz="24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20">
                <a:solidFill>
                  <a:srgbClr val="313131"/>
                </a:solidFill>
                <a:latin typeface="Arial"/>
                <a:cs typeface="Arial"/>
              </a:rPr>
              <a:t>shown</a:t>
            </a:r>
            <a:r>
              <a:rPr dirty="0" sz="2400" spc="-9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30">
                <a:solidFill>
                  <a:srgbClr val="313131"/>
                </a:solidFill>
                <a:latin typeface="Arial"/>
                <a:cs typeface="Arial"/>
              </a:rPr>
              <a:t>in</a:t>
            </a:r>
            <a:r>
              <a:rPr dirty="0" sz="24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35">
                <a:solidFill>
                  <a:srgbClr val="313131"/>
                </a:solidFill>
                <a:latin typeface="Arial"/>
                <a:cs typeface="Arial"/>
              </a:rPr>
              <a:t>the</a:t>
            </a:r>
            <a:r>
              <a:rPr dirty="0" sz="24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13131"/>
                </a:solidFill>
                <a:latin typeface="Arial"/>
                <a:cs typeface="Arial"/>
              </a:rPr>
              <a:t>table)</a:t>
            </a:r>
            <a:endParaRPr sz="24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5"/>
              </a:spcBef>
            </a:pPr>
            <a:r>
              <a:rPr dirty="0" sz="2400" spc="-70">
                <a:solidFill>
                  <a:srgbClr val="313131"/>
                </a:solidFill>
                <a:latin typeface="Arial"/>
                <a:cs typeface="Arial"/>
              </a:rPr>
              <a:t>appropriately</a:t>
            </a:r>
            <a:r>
              <a:rPr dirty="0" sz="2400" spc="-9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13131"/>
                </a:solidFill>
                <a:latin typeface="Arial"/>
                <a:cs typeface="Arial"/>
              </a:rPr>
              <a:t>to</a:t>
            </a:r>
            <a:r>
              <a:rPr dirty="0" sz="24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read</a:t>
            </a:r>
            <a:r>
              <a:rPr dirty="0" sz="2400" spc="-8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30">
                <a:solidFill>
                  <a:srgbClr val="313131"/>
                </a:solidFill>
                <a:latin typeface="Arial"/>
                <a:cs typeface="Arial"/>
              </a:rPr>
              <a:t>absorbance.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747776" y="5698642"/>
            <a:ext cx="745363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dirty="0" sz="2400" spc="-25">
                <a:solidFill>
                  <a:srgbClr val="EF7E09"/>
                </a:solidFill>
                <a:latin typeface="Arial"/>
                <a:cs typeface="Arial"/>
              </a:rPr>
              <a:t>6.</a:t>
            </a:r>
            <a:r>
              <a:rPr dirty="0" sz="2400">
                <a:solidFill>
                  <a:srgbClr val="EF7E09"/>
                </a:solidFill>
                <a:latin typeface="Arial"/>
                <a:cs typeface="Arial"/>
              </a:rPr>
              <a:t>	</a:t>
            </a:r>
            <a:r>
              <a:rPr dirty="0" sz="2400" spc="-140">
                <a:solidFill>
                  <a:srgbClr val="313131"/>
                </a:solidFill>
                <a:latin typeface="Arial"/>
                <a:cs typeface="Arial"/>
              </a:rPr>
              <a:t>Absorbance</a:t>
            </a:r>
            <a:r>
              <a:rPr dirty="0" sz="2400" spc="-114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45">
                <a:solidFill>
                  <a:srgbClr val="313131"/>
                </a:solidFill>
                <a:latin typeface="Arial"/>
                <a:cs typeface="Arial"/>
              </a:rPr>
              <a:t>at</a:t>
            </a:r>
            <a:r>
              <a:rPr dirty="0" sz="2400" spc="-114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30">
                <a:solidFill>
                  <a:srgbClr val="313131"/>
                </a:solidFill>
                <a:latin typeface="Arial"/>
                <a:cs typeface="Arial"/>
              </a:rPr>
              <a:t>270</a:t>
            </a:r>
            <a:r>
              <a:rPr dirty="0" sz="24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95">
                <a:solidFill>
                  <a:srgbClr val="313131"/>
                </a:solidFill>
                <a:latin typeface="Arial"/>
                <a:cs typeface="Arial"/>
              </a:rPr>
              <a:t>nm</a:t>
            </a:r>
            <a:r>
              <a:rPr dirty="0" sz="2400" spc="-114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30">
                <a:solidFill>
                  <a:srgbClr val="313131"/>
                </a:solidFill>
                <a:latin typeface="Arial"/>
                <a:cs typeface="Arial"/>
              </a:rPr>
              <a:t>against</a:t>
            </a:r>
            <a:r>
              <a:rPr dirty="0" sz="2400" spc="-114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90">
                <a:solidFill>
                  <a:srgbClr val="313131"/>
                </a:solidFill>
                <a:latin typeface="Arial"/>
                <a:cs typeface="Arial"/>
              </a:rPr>
              <a:t>pure </a:t>
            </a:r>
            <a:r>
              <a:rPr dirty="0" sz="2400" spc="-60">
                <a:solidFill>
                  <a:srgbClr val="313131"/>
                </a:solidFill>
                <a:latin typeface="Arial"/>
                <a:cs typeface="Arial"/>
              </a:rPr>
              <a:t>chloroform</a:t>
            </a:r>
            <a:r>
              <a:rPr dirty="0" sz="2400" spc="-13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235">
                <a:solidFill>
                  <a:srgbClr val="313131"/>
                </a:solidFill>
                <a:latin typeface="Arial"/>
                <a:cs typeface="Arial"/>
              </a:rPr>
              <a:t>as</a:t>
            </a:r>
            <a:r>
              <a:rPr dirty="0" sz="24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313131"/>
                </a:solidFill>
                <a:latin typeface="Arial"/>
                <a:cs typeface="Arial"/>
              </a:rPr>
              <a:t>blank.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0932032" y="5765698"/>
            <a:ext cx="1651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252525"/>
                </a:solidFill>
                <a:latin typeface="Impact"/>
                <a:cs typeface="Impact"/>
              </a:rPr>
              <a:t>10</a:t>
            </a:r>
            <a:endParaRPr sz="120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0956417" y="5765698"/>
            <a:ext cx="1416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252525"/>
                </a:solidFill>
                <a:latin typeface="Impact"/>
                <a:cs typeface="Impact"/>
              </a:rPr>
              <a:t>11</a:t>
            </a:r>
            <a:endParaRPr sz="1200">
              <a:latin typeface="Impact"/>
              <a:cs typeface="Impact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4325873" y="1400555"/>
            <a:ext cx="3579495" cy="4005579"/>
            <a:chOff x="4325873" y="1400555"/>
            <a:chExt cx="3579495" cy="4005579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13247" y="1400555"/>
              <a:ext cx="2491740" cy="4005072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4325873" y="2945764"/>
              <a:ext cx="1600200" cy="111760"/>
            </a:xfrm>
            <a:custGeom>
              <a:avLst/>
              <a:gdLst/>
              <a:ahLst/>
              <a:cxnLst/>
              <a:rect l="l" t="t" r="r" b="b"/>
              <a:pathLst>
                <a:path w="1600200" h="111760">
                  <a:moveTo>
                    <a:pt x="95503" y="0"/>
                  </a:moveTo>
                  <a:lnTo>
                    <a:pt x="90804" y="2794"/>
                  </a:lnTo>
                  <a:lnTo>
                    <a:pt x="0" y="55753"/>
                  </a:lnTo>
                  <a:lnTo>
                    <a:pt x="90804" y="108712"/>
                  </a:lnTo>
                  <a:lnTo>
                    <a:pt x="95503" y="111506"/>
                  </a:lnTo>
                  <a:lnTo>
                    <a:pt x="101599" y="109982"/>
                  </a:lnTo>
                  <a:lnTo>
                    <a:pt x="104393" y="105156"/>
                  </a:lnTo>
                  <a:lnTo>
                    <a:pt x="107187" y="100457"/>
                  </a:lnTo>
                  <a:lnTo>
                    <a:pt x="105536" y="94361"/>
                  </a:lnTo>
                  <a:lnTo>
                    <a:pt x="100837" y="91694"/>
                  </a:lnTo>
                  <a:lnTo>
                    <a:pt x="56206" y="65659"/>
                  </a:lnTo>
                  <a:lnTo>
                    <a:pt x="19557" y="65659"/>
                  </a:lnTo>
                  <a:lnTo>
                    <a:pt x="19557" y="45847"/>
                  </a:lnTo>
                  <a:lnTo>
                    <a:pt x="56206" y="45847"/>
                  </a:lnTo>
                  <a:lnTo>
                    <a:pt x="100837" y="19812"/>
                  </a:lnTo>
                  <a:lnTo>
                    <a:pt x="105536" y="17145"/>
                  </a:lnTo>
                  <a:lnTo>
                    <a:pt x="107187" y="11049"/>
                  </a:lnTo>
                  <a:lnTo>
                    <a:pt x="104393" y="6350"/>
                  </a:lnTo>
                  <a:lnTo>
                    <a:pt x="101599" y="1524"/>
                  </a:lnTo>
                  <a:lnTo>
                    <a:pt x="95503" y="0"/>
                  </a:lnTo>
                  <a:close/>
                </a:path>
                <a:path w="1600200" h="111760">
                  <a:moveTo>
                    <a:pt x="56206" y="45847"/>
                  </a:moveTo>
                  <a:lnTo>
                    <a:pt x="19557" y="45847"/>
                  </a:lnTo>
                  <a:lnTo>
                    <a:pt x="19557" y="65659"/>
                  </a:lnTo>
                  <a:lnTo>
                    <a:pt x="56206" y="65659"/>
                  </a:lnTo>
                  <a:lnTo>
                    <a:pt x="53811" y="64262"/>
                  </a:lnTo>
                  <a:lnTo>
                    <a:pt x="24637" y="64262"/>
                  </a:lnTo>
                  <a:lnTo>
                    <a:pt x="24637" y="47244"/>
                  </a:lnTo>
                  <a:lnTo>
                    <a:pt x="53811" y="47244"/>
                  </a:lnTo>
                  <a:lnTo>
                    <a:pt x="56206" y="45847"/>
                  </a:lnTo>
                  <a:close/>
                </a:path>
                <a:path w="1600200" h="111760">
                  <a:moveTo>
                    <a:pt x="1600199" y="45847"/>
                  </a:moveTo>
                  <a:lnTo>
                    <a:pt x="56206" y="45847"/>
                  </a:lnTo>
                  <a:lnTo>
                    <a:pt x="39224" y="55753"/>
                  </a:lnTo>
                  <a:lnTo>
                    <a:pt x="56206" y="65659"/>
                  </a:lnTo>
                  <a:lnTo>
                    <a:pt x="1600199" y="65659"/>
                  </a:lnTo>
                  <a:lnTo>
                    <a:pt x="1600199" y="45847"/>
                  </a:lnTo>
                  <a:close/>
                </a:path>
                <a:path w="1600200" h="111760">
                  <a:moveTo>
                    <a:pt x="24637" y="47244"/>
                  </a:moveTo>
                  <a:lnTo>
                    <a:pt x="24637" y="64262"/>
                  </a:lnTo>
                  <a:lnTo>
                    <a:pt x="39224" y="55753"/>
                  </a:lnTo>
                  <a:lnTo>
                    <a:pt x="24637" y="47244"/>
                  </a:lnTo>
                  <a:close/>
                </a:path>
                <a:path w="1600200" h="111760">
                  <a:moveTo>
                    <a:pt x="39224" y="55753"/>
                  </a:moveTo>
                  <a:lnTo>
                    <a:pt x="24637" y="64262"/>
                  </a:lnTo>
                  <a:lnTo>
                    <a:pt x="53811" y="64262"/>
                  </a:lnTo>
                  <a:lnTo>
                    <a:pt x="39224" y="55753"/>
                  </a:lnTo>
                  <a:close/>
                </a:path>
                <a:path w="1600200" h="111760">
                  <a:moveTo>
                    <a:pt x="53811" y="47244"/>
                  </a:moveTo>
                  <a:lnTo>
                    <a:pt x="24637" y="47244"/>
                  </a:lnTo>
                  <a:lnTo>
                    <a:pt x="39224" y="55753"/>
                  </a:lnTo>
                  <a:lnTo>
                    <a:pt x="53811" y="472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75512" y="2671063"/>
            <a:ext cx="3322954" cy="6356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987425" marR="5080" indent="-97536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13425D"/>
                </a:solidFill>
                <a:latin typeface="Times New Roman"/>
                <a:cs typeface="Times New Roman"/>
              </a:rPr>
              <a:t>Chloroform</a:t>
            </a:r>
            <a:r>
              <a:rPr dirty="0" sz="2000" spc="-55">
                <a:solidFill>
                  <a:srgbClr val="13425D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13425D"/>
                </a:solidFill>
                <a:latin typeface="Times New Roman"/>
                <a:cs typeface="Times New Roman"/>
              </a:rPr>
              <a:t>layer</a:t>
            </a:r>
            <a:r>
              <a:rPr dirty="0" sz="2000" spc="-80">
                <a:solidFill>
                  <a:srgbClr val="13425D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13425D"/>
                </a:solidFill>
                <a:latin typeface="Times New Roman"/>
                <a:cs typeface="Times New Roman"/>
              </a:rPr>
              <a:t>(which</a:t>
            </a:r>
            <a:r>
              <a:rPr dirty="0" sz="2000" spc="-25">
                <a:solidFill>
                  <a:srgbClr val="13425D"/>
                </a:solidFill>
                <a:latin typeface="Times New Roman"/>
                <a:cs typeface="Times New Roman"/>
              </a:rPr>
              <a:t> </a:t>
            </a:r>
            <a:r>
              <a:rPr dirty="0" sz="2000" spc="-20">
                <a:solidFill>
                  <a:srgbClr val="13425D"/>
                </a:solidFill>
                <a:latin typeface="Times New Roman"/>
                <a:cs typeface="Times New Roman"/>
              </a:rPr>
              <a:t>must </a:t>
            </a:r>
            <a:r>
              <a:rPr dirty="0" sz="2000">
                <a:solidFill>
                  <a:srgbClr val="13425D"/>
                </a:solidFill>
                <a:latin typeface="Times New Roman"/>
                <a:cs typeface="Times New Roman"/>
              </a:rPr>
              <a:t>be</a:t>
            </a:r>
            <a:r>
              <a:rPr dirty="0" sz="2000" spc="-10">
                <a:solidFill>
                  <a:srgbClr val="13425D"/>
                </a:solidFill>
                <a:latin typeface="Times New Roman"/>
                <a:cs typeface="Times New Roman"/>
              </a:rPr>
              <a:t> collected)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3094" y="502412"/>
            <a:ext cx="204343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175">
                <a:solidFill>
                  <a:srgbClr val="783E04"/>
                </a:solidFill>
              </a:rPr>
              <a:t>Method:</a:t>
            </a:r>
            <a:endParaRPr sz="4400"/>
          </a:p>
        </p:txBody>
      </p:sp>
      <p:sp>
        <p:nvSpPr>
          <p:cNvPr id="3" name="object 3" descr=""/>
          <p:cNvSpPr txBox="1"/>
          <p:nvPr/>
        </p:nvSpPr>
        <p:spPr>
          <a:xfrm>
            <a:off x="912367" y="1480261"/>
            <a:ext cx="554736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13425D"/>
                </a:solidFill>
                <a:latin typeface="Times New Roman"/>
                <a:cs typeface="Times New Roman"/>
              </a:rPr>
              <a:t>Second:</a:t>
            </a:r>
            <a:r>
              <a:rPr dirty="0" sz="2400" spc="-15" b="1">
                <a:solidFill>
                  <a:srgbClr val="13425D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13425D"/>
                </a:solidFill>
                <a:latin typeface="Times New Roman"/>
                <a:cs typeface="Times New Roman"/>
              </a:rPr>
              <a:t>Preparation</a:t>
            </a:r>
            <a:r>
              <a:rPr dirty="0" sz="2400" spc="-25" b="1">
                <a:solidFill>
                  <a:srgbClr val="13425D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13425D"/>
                </a:solidFill>
                <a:latin typeface="Times New Roman"/>
                <a:cs typeface="Times New Roman"/>
              </a:rPr>
              <a:t>of</a:t>
            </a:r>
            <a:r>
              <a:rPr dirty="0" sz="2400" spc="-20" b="1">
                <a:solidFill>
                  <a:srgbClr val="13425D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13425D"/>
                </a:solidFill>
                <a:latin typeface="Times New Roman"/>
                <a:cs typeface="Times New Roman"/>
              </a:rPr>
              <a:t>caffeine</a:t>
            </a:r>
            <a:r>
              <a:rPr dirty="0" sz="2400" spc="-35" b="1">
                <a:solidFill>
                  <a:srgbClr val="13425D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13425D"/>
                </a:solidFill>
                <a:latin typeface="Times New Roman"/>
                <a:cs typeface="Times New Roman"/>
              </a:rPr>
              <a:t>standard</a:t>
            </a:r>
            <a:r>
              <a:rPr dirty="0" sz="2400" spc="-10" b="1">
                <a:solidFill>
                  <a:srgbClr val="13425D"/>
                </a:solidFill>
                <a:latin typeface="Times New Roman"/>
                <a:cs typeface="Times New Roman"/>
              </a:rPr>
              <a:t> </a:t>
            </a:r>
            <a:r>
              <a:rPr dirty="0" sz="2400" spc="-50" b="1">
                <a:solidFill>
                  <a:srgbClr val="13425D"/>
                </a:solidFill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828800" y="2796539"/>
            <a:ext cx="8067675" cy="372110"/>
            <a:chOff x="1828800" y="2796539"/>
            <a:chExt cx="8067675" cy="372110"/>
          </a:xfrm>
        </p:grpSpPr>
        <p:sp>
          <p:nvSpPr>
            <p:cNvPr id="5" name="object 5" descr=""/>
            <p:cNvSpPr/>
            <p:nvPr/>
          </p:nvSpPr>
          <p:spPr>
            <a:xfrm>
              <a:off x="1828800" y="2802889"/>
              <a:ext cx="8067675" cy="365760"/>
            </a:xfrm>
            <a:custGeom>
              <a:avLst/>
              <a:gdLst/>
              <a:ahLst/>
              <a:cxnLst/>
              <a:rect l="l" t="t" r="r" b="b"/>
              <a:pathLst>
                <a:path w="8067675" h="365760">
                  <a:moveTo>
                    <a:pt x="3790061" y="0"/>
                  </a:moveTo>
                  <a:lnTo>
                    <a:pt x="1390523" y="0"/>
                  </a:lnTo>
                  <a:lnTo>
                    <a:pt x="0" y="0"/>
                  </a:lnTo>
                  <a:lnTo>
                    <a:pt x="0" y="365760"/>
                  </a:lnTo>
                  <a:lnTo>
                    <a:pt x="1390523" y="365760"/>
                  </a:lnTo>
                  <a:lnTo>
                    <a:pt x="3790061" y="365760"/>
                  </a:lnTo>
                  <a:lnTo>
                    <a:pt x="3790061" y="0"/>
                  </a:lnTo>
                  <a:close/>
                </a:path>
                <a:path w="8067675" h="365760">
                  <a:moveTo>
                    <a:pt x="8067675" y="0"/>
                  </a:moveTo>
                  <a:lnTo>
                    <a:pt x="6189726" y="0"/>
                  </a:lnTo>
                  <a:lnTo>
                    <a:pt x="3790188" y="0"/>
                  </a:lnTo>
                  <a:lnTo>
                    <a:pt x="3790188" y="365760"/>
                  </a:lnTo>
                  <a:lnTo>
                    <a:pt x="6189726" y="365760"/>
                  </a:lnTo>
                  <a:lnTo>
                    <a:pt x="8067675" y="365760"/>
                  </a:lnTo>
                  <a:lnTo>
                    <a:pt x="8067675" y="0"/>
                  </a:lnTo>
                  <a:close/>
                </a:path>
              </a:pathLst>
            </a:custGeom>
            <a:solidFill>
              <a:srgbClr val="EF7E09">
                <a:alpha val="1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828800" y="2802889"/>
              <a:ext cx="8067675" cy="0"/>
            </a:xfrm>
            <a:custGeom>
              <a:avLst/>
              <a:gdLst/>
              <a:ahLst/>
              <a:cxnLst/>
              <a:rect l="l" t="t" r="r" b="b"/>
              <a:pathLst>
                <a:path w="8067675" h="0">
                  <a:moveTo>
                    <a:pt x="0" y="0"/>
                  </a:moveTo>
                  <a:lnTo>
                    <a:pt x="8067675" y="0"/>
                  </a:lnTo>
                </a:path>
              </a:pathLst>
            </a:custGeom>
            <a:ln w="12700">
              <a:solidFill>
                <a:srgbClr val="EF7E0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/>
          <p:nvPr/>
        </p:nvSpPr>
        <p:spPr>
          <a:xfrm>
            <a:off x="1828800" y="3534409"/>
            <a:ext cx="8067675" cy="365760"/>
          </a:xfrm>
          <a:custGeom>
            <a:avLst/>
            <a:gdLst/>
            <a:ahLst/>
            <a:cxnLst/>
            <a:rect l="l" t="t" r="r" b="b"/>
            <a:pathLst>
              <a:path w="8067675" h="365760">
                <a:moveTo>
                  <a:pt x="3790061" y="0"/>
                </a:moveTo>
                <a:lnTo>
                  <a:pt x="1390523" y="0"/>
                </a:lnTo>
                <a:lnTo>
                  <a:pt x="0" y="0"/>
                </a:lnTo>
                <a:lnTo>
                  <a:pt x="0" y="365760"/>
                </a:lnTo>
                <a:lnTo>
                  <a:pt x="1390523" y="365760"/>
                </a:lnTo>
                <a:lnTo>
                  <a:pt x="3790061" y="365760"/>
                </a:lnTo>
                <a:lnTo>
                  <a:pt x="3790061" y="0"/>
                </a:lnTo>
                <a:close/>
              </a:path>
              <a:path w="8067675" h="365760">
                <a:moveTo>
                  <a:pt x="8067675" y="0"/>
                </a:moveTo>
                <a:lnTo>
                  <a:pt x="6189726" y="0"/>
                </a:lnTo>
                <a:lnTo>
                  <a:pt x="3790188" y="0"/>
                </a:lnTo>
                <a:lnTo>
                  <a:pt x="3790188" y="365760"/>
                </a:lnTo>
                <a:lnTo>
                  <a:pt x="6189726" y="365760"/>
                </a:lnTo>
                <a:lnTo>
                  <a:pt x="8067675" y="365760"/>
                </a:lnTo>
                <a:lnTo>
                  <a:pt x="8067675" y="0"/>
                </a:lnTo>
                <a:close/>
              </a:path>
            </a:pathLst>
          </a:custGeom>
          <a:solidFill>
            <a:srgbClr val="EF7E09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1828800" y="4265929"/>
            <a:ext cx="8067675" cy="365760"/>
          </a:xfrm>
          <a:custGeom>
            <a:avLst/>
            <a:gdLst/>
            <a:ahLst/>
            <a:cxnLst/>
            <a:rect l="l" t="t" r="r" b="b"/>
            <a:pathLst>
              <a:path w="8067675" h="365760">
                <a:moveTo>
                  <a:pt x="3790061" y="0"/>
                </a:moveTo>
                <a:lnTo>
                  <a:pt x="1390523" y="0"/>
                </a:lnTo>
                <a:lnTo>
                  <a:pt x="0" y="0"/>
                </a:lnTo>
                <a:lnTo>
                  <a:pt x="0" y="365760"/>
                </a:lnTo>
                <a:lnTo>
                  <a:pt x="1390523" y="365760"/>
                </a:lnTo>
                <a:lnTo>
                  <a:pt x="3790061" y="365760"/>
                </a:lnTo>
                <a:lnTo>
                  <a:pt x="3790061" y="0"/>
                </a:lnTo>
                <a:close/>
              </a:path>
              <a:path w="8067675" h="365760">
                <a:moveTo>
                  <a:pt x="8067675" y="0"/>
                </a:moveTo>
                <a:lnTo>
                  <a:pt x="6189726" y="0"/>
                </a:lnTo>
                <a:lnTo>
                  <a:pt x="3790188" y="0"/>
                </a:lnTo>
                <a:lnTo>
                  <a:pt x="3790188" y="365760"/>
                </a:lnTo>
                <a:lnTo>
                  <a:pt x="6189726" y="365760"/>
                </a:lnTo>
                <a:lnTo>
                  <a:pt x="8067675" y="365760"/>
                </a:lnTo>
                <a:lnTo>
                  <a:pt x="8067675" y="0"/>
                </a:lnTo>
                <a:close/>
              </a:path>
            </a:pathLst>
          </a:custGeom>
          <a:solidFill>
            <a:srgbClr val="EF7E09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1828800" y="4997450"/>
            <a:ext cx="8067675" cy="365760"/>
          </a:xfrm>
          <a:custGeom>
            <a:avLst/>
            <a:gdLst/>
            <a:ahLst/>
            <a:cxnLst/>
            <a:rect l="l" t="t" r="r" b="b"/>
            <a:pathLst>
              <a:path w="8067675" h="365760">
                <a:moveTo>
                  <a:pt x="3790061" y="0"/>
                </a:moveTo>
                <a:lnTo>
                  <a:pt x="1390523" y="0"/>
                </a:lnTo>
                <a:lnTo>
                  <a:pt x="0" y="0"/>
                </a:lnTo>
                <a:lnTo>
                  <a:pt x="0" y="365760"/>
                </a:lnTo>
                <a:lnTo>
                  <a:pt x="1390523" y="365760"/>
                </a:lnTo>
                <a:lnTo>
                  <a:pt x="3790061" y="365760"/>
                </a:lnTo>
                <a:lnTo>
                  <a:pt x="3790061" y="0"/>
                </a:lnTo>
                <a:close/>
              </a:path>
              <a:path w="8067675" h="365760">
                <a:moveTo>
                  <a:pt x="8067675" y="0"/>
                </a:moveTo>
                <a:lnTo>
                  <a:pt x="6189726" y="0"/>
                </a:lnTo>
                <a:lnTo>
                  <a:pt x="3790188" y="0"/>
                </a:lnTo>
                <a:lnTo>
                  <a:pt x="3790188" y="365760"/>
                </a:lnTo>
                <a:lnTo>
                  <a:pt x="6189726" y="365760"/>
                </a:lnTo>
                <a:lnTo>
                  <a:pt x="8067675" y="365760"/>
                </a:lnTo>
                <a:lnTo>
                  <a:pt x="8067675" y="0"/>
                </a:lnTo>
                <a:close/>
              </a:path>
            </a:pathLst>
          </a:custGeom>
          <a:solidFill>
            <a:srgbClr val="EF7E09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0" name="object 10" descr=""/>
          <p:cNvGrpSpPr/>
          <p:nvPr/>
        </p:nvGrpSpPr>
        <p:grpSpPr>
          <a:xfrm>
            <a:off x="1828800" y="5729020"/>
            <a:ext cx="8067675" cy="372110"/>
            <a:chOff x="1828800" y="5729020"/>
            <a:chExt cx="8067675" cy="372110"/>
          </a:xfrm>
        </p:grpSpPr>
        <p:sp>
          <p:nvSpPr>
            <p:cNvPr id="11" name="object 11" descr=""/>
            <p:cNvSpPr/>
            <p:nvPr/>
          </p:nvSpPr>
          <p:spPr>
            <a:xfrm>
              <a:off x="1828800" y="5729020"/>
              <a:ext cx="8067675" cy="365760"/>
            </a:xfrm>
            <a:custGeom>
              <a:avLst/>
              <a:gdLst/>
              <a:ahLst/>
              <a:cxnLst/>
              <a:rect l="l" t="t" r="r" b="b"/>
              <a:pathLst>
                <a:path w="8067675" h="365760">
                  <a:moveTo>
                    <a:pt x="3790061" y="0"/>
                  </a:moveTo>
                  <a:lnTo>
                    <a:pt x="1390523" y="0"/>
                  </a:lnTo>
                  <a:lnTo>
                    <a:pt x="0" y="0"/>
                  </a:lnTo>
                  <a:lnTo>
                    <a:pt x="0" y="365760"/>
                  </a:lnTo>
                  <a:lnTo>
                    <a:pt x="1390523" y="365760"/>
                  </a:lnTo>
                  <a:lnTo>
                    <a:pt x="3790061" y="365760"/>
                  </a:lnTo>
                  <a:lnTo>
                    <a:pt x="3790061" y="0"/>
                  </a:lnTo>
                  <a:close/>
                </a:path>
                <a:path w="8067675" h="365760">
                  <a:moveTo>
                    <a:pt x="8067675" y="0"/>
                  </a:moveTo>
                  <a:lnTo>
                    <a:pt x="3790188" y="0"/>
                  </a:lnTo>
                  <a:lnTo>
                    <a:pt x="3790188" y="365760"/>
                  </a:lnTo>
                  <a:lnTo>
                    <a:pt x="8067675" y="365760"/>
                  </a:lnTo>
                  <a:lnTo>
                    <a:pt x="8067675" y="0"/>
                  </a:lnTo>
                  <a:close/>
                </a:path>
              </a:pathLst>
            </a:custGeom>
            <a:solidFill>
              <a:srgbClr val="EF7E09">
                <a:alpha val="1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828800" y="6094780"/>
              <a:ext cx="8067675" cy="0"/>
            </a:xfrm>
            <a:custGeom>
              <a:avLst/>
              <a:gdLst/>
              <a:ahLst/>
              <a:cxnLst/>
              <a:rect l="l" t="t" r="r" b="b"/>
              <a:pathLst>
                <a:path w="8067675" h="0">
                  <a:moveTo>
                    <a:pt x="0" y="0"/>
                  </a:moveTo>
                  <a:lnTo>
                    <a:pt x="8067675" y="0"/>
                  </a:lnTo>
                </a:path>
              </a:pathLst>
            </a:custGeom>
            <a:ln w="12700">
              <a:solidFill>
                <a:srgbClr val="EF7E0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3" name="object 13" descr=""/>
          <p:cNvGraphicFramePr>
            <a:graphicFrameLocks noGrp="1"/>
          </p:cNvGraphicFramePr>
          <p:nvPr/>
        </p:nvGraphicFramePr>
        <p:xfrm>
          <a:off x="1004569" y="2098929"/>
          <a:ext cx="10198100" cy="40932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3770"/>
                <a:gridCol w="2632075"/>
                <a:gridCol w="1931035"/>
                <a:gridCol w="3333115"/>
              </a:tblGrid>
              <a:tr h="697230">
                <a:tc>
                  <a:txBody>
                    <a:bodyPr/>
                    <a:lstStyle/>
                    <a:p>
                      <a:pPr algn="ctr" marL="8147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10" b="1">
                          <a:latin typeface="Arial"/>
                          <a:cs typeface="Arial"/>
                        </a:rPr>
                        <a:t>Tubes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T w="12700">
                      <a:solidFill>
                        <a:srgbClr val="EF7E0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52780" marR="598805" indent="-29908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125" b="1">
                          <a:latin typeface="Arial"/>
                          <a:cs typeface="Arial"/>
                        </a:rPr>
                        <a:t>Caffeine</a:t>
                      </a:r>
                      <a:r>
                        <a:rPr dirty="0" sz="1800" spc="-8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35" b="1">
                          <a:latin typeface="Arial"/>
                          <a:cs typeface="Arial"/>
                        </a:rPr>
                        <a:t>standard </a:t>
                      </a:r>
                      <a:r>
                        <a:rPr dirty="0" sz="1800" spc="-10" b="1">
                          <a:latin typeface="Arial"/>
                          <a:cs typeface="Arial"/>
                        </a:rPr>
                        <a:t>(100µg/ml)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T w="12700">
                      <a:solidFill>
                        <a:srgbClr val="EF7E0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88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10" b="1">
                          <a:latin typeface="Arial"/>
                          <a:cs typeface="Arial"/>
                        </a:rPr>
                        <a:t>Sample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T w="12700">
                      <a:solidFill>
                        <a:srgbClr val="EF7E0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995044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40" b="1">
                          <a:latin typeface="Arial"/>
                          <a:cs typeface="Arial"/>
                        </a:rPr>
                        <a:t>Chloroform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T w="12700">
                      <a:solidFill>
                        <a:srgbClr val="EF7E09"/>
                      </a:solidFill>
                      <a:prstDash val="solid"/>
                    </a:lnT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marL="814069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800" spc="-25" b="1">
                          <a:latin typeface="Arial"/>
                          <a:cs typeface="Arial"/>
                        </a:rPr>
                        <a:t>S1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114"/>
                </a:tc>
                <a:tc>
                  <a:txBody>
                    <a:bodyPr/>
                    <a:lstStyle/>
                    <a:p>
                      <a:pPr marL="1045844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800" spc="-25">
                          <a:latin typeface="Arial"/>
                          <a:cs typeface="Arial"/>
                        </a:rPr>
                        <a:t>0.1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114"/>
                </a:tc>
                <a:tc>
                  <a:txBody>
                    <a:bodyPr/>
                    <a:lstStyle/>
                    <a:p>
                      <a:pPr algn="ctr" marR="698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800" spc="-6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800" spc="-50">
                          <a:latin typeface="Arial"/>
                          <a:cs typeface="Arial"/>
                        </a:rPr>
                        <a:t>-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114"/>
                </a:tc>
                <a:tc>
                  <a:txBody>
                    <a:bodyPr/>
                    <a:lstStyle/>
                    <a:p>
                      <a:pPr algn="ctr" marR="99631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800" spc="-25">
                          <a:latin typeface="Arial"/>
                          <a:cs typeface="Arial"/>
                        </a:rPr>
                        <a:t>2.9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114"/>
                </a:tc>
              </a:tr>
              <a:tr h="365760">
                <a:tc>
                  <a:txBody>
                    <a:bodyPr/>
                    <a:lstStyle/>
                    <a:p>
                      <a:pPr algn="ctr" marL="814069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25" b="1">
                          <a:latin typeface="Arial"/>
                          <a:cs typeface="Arial"/>
                        </a:rPr>
                        <a:t>S2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115"/>
                </a:tc>
                <a:tc>
                  <a:txBody>
                    <a:bodyPr/>
                    <a:lstStyle/>
                    <a:p>
                      <a:pPr marL="1045844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25">
                          <a:latin typeface="Arial"/>
                          <a:cs typeface="Arial"/>
                        </a:rPr>
                        <a:t>0.2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115"/>
                </a:tc>
                <a:tc>
                  <a:txBody>
                    <a:bodyPr/>
                    <a:lstStyle/>
                    <a:p>
                      <a:pPr algn="ctr" marR="698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60">
                          <a:latin typeface="Arial"/>
                          <a:cs typeface="Arial"/>
                        </a:rPr>
                        <a:t>--</a:t>
                      </a:r>
                      <a:r>
                        <a:rPr dirty="0" sz="1800" spc="-50">
                          <a:latin typeface="Arial"/>
                          <a:cs typeface="Arial"/>
                        </a:rPr>
                        <a:t>-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115"/>
                </a:tc>
                <a:tc>
                  <a:txBody>
                    <a:bodyPr/>
                    <a:lstStyle/>
                    <a:p>
                      <a:pPr algn="ctr" marR="99631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25">
                          <a:latin typeface="Arial"/>
                          <a:cs typeface="Arial"/>
                        </a:rPr>
                        <a:t>2.8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115"/>
                </a:tc>
              </a:tr>
              <a:tr h="365125">
                <a:tc>
                  <a:txBody>
                    <a:bodyPr/>
                    <a:lstStyle/>
                    <a:p>
                      <a:pPr algn="ctr" marL="814069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25" b="1">
                          <a:latin typeface="Arial"/>
                          <a:cs typeface="Arial"/>
                        </a:rPr>
                        <a:t>S3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115"/>
                </a:tc>
                <a:tc>
                  <a:txBody>
                    <a:bodyPr/>
                    <a:lstStyle/>
                    <a:p>
                      <a:pPr marL="1045844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25">
                          <a:latin typeface="Arial"/>
                          <a:cs typeface="Arial"/>
                        </a:rPr>
                        <a:t>0.3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115"/>
                </a:tc>
                <a:tc>
                  <a:txBody>
                    <a:bodyPr/>
                    <a:lstStyle/>
                    <a:p>
                      <a:pPr algn="ctr" marR="698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60">
                          <a:latin typeface="Arial"/>
                          <a:cs typeface="Arial"/>
                        </a:rPr>
                        <a:t>---</a:t>
                      </a:r>
                      <a:r>
                        <a:rPr dirty="0" sz="1800" spc="-50">
                          <a:latin typeface="Arial"/>
                          <a:cs typeface="Arial"/>
                        </a:rPr>
                        <a:t>-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115"/>
                </a:tc>
                <a:tc>
                  <a:txBody>
                    <a:bodyPr/>
                    <a:lstStyle/>
                    <a:p>
                      <a:pPr algn="ctr" marR="99631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25">
                          <a:latin typeface="Arial"/>
                          <a:cs typeface="Arial"/>
                        </a:rPr>
                        <a:t>2.7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115"/>
                </a:tc>
              </a:tr>
              <a:tr h="365760">
                <a:tc>
                  <a:txBody>
                    <a:bodyPr/>
                    <a:lstStyle/>
                    <a:p>
                      <a:pPr algn="ctr" marL="814069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25" b="1">
                          <a:latin typeface="Arial"/>
                          <a:cs typeface="Arial"/>
                        </a:rPr>
                        <a:t>S4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115"/>
                </a:tc>
                <a:tc>
                  <a:txBody>
                    <a:bodyPr/>
                    <a:lstStyle/>
                    <a:p>
                      <a:pPr marL="1045844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25">
                          <a:latin typeface="Arial"/>
                          <a:cs typeface="Arial"/>
                        </a:rPr>
                        <a:t>0.4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115"/>
                </a:tc>
                <a:tc>
                  <a:txBody>
                    <a:bodyPr/>
                    <a:lstStyle/>
                    <a:p>
                      <a:pPr algn="ctr" marR="698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60">
                          <a:latin typeface="Arial"/>
                          <a:cs typeface="Arial"/>
                        </a:rPr>
                        <a:t>---</a:t>
                      </a:r>
                      <a:r>
                        <a:rPr dirty="0" sz="1800" spc="-50">
                          <a:latin typeface="Arial"/>
                          <a:cs typeface="Arial"/>
                        </a:rPr>
                        <a:t>-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115"/>
                </a:tc>
                <a:tc>
                  <a:txBody>
                    <a:bodyPr/>
                    <a:lstStyle/>
                    <a:p>
                      <a:pPr algn="ctr" marR="99631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25">
                          <a:latin typeface="Arial"/>
                          <a:cs typeface="Arial"/>
                        </a:rPr>
                        <a:t>2.6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115"/>
                </a:tc>
              </a:tr>
              <a:tr h="365760">
                <a:tc>
                  <a:txBody>
                    <a:bodyPr/>
                    <a:lstStyle/>
                    <a:p>
                      <a:pPr algn="ctr" marL="814069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25" b="1">
                          <a:latin typeface="Arial"/>
                          <a:cs typeface="Arial"/>
                        </a:rPr>
                        <a:t>S5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115"/>
                </a:tc>
                <a:tc>
                  <a:txBody>
                    <a:bodyPr/>
                    <a:lstStyle/>
                    <a:p>
                      <a:pPr marL="1045844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25">
                          <a:latin typeface="Arial"/>
                          <a:cs typeface="Arial"/>
                        </a:rPr>
                        <a:t>0.5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115"/>
                </a:tc>
                <a:tc>
                  <a:txBody>
                    <a:bodyPr/>
                    <a:lstStyle/>
                    <a:p>
                      <a:pPr algn="ctr" marR="698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60">
                          <a:latin typeface="Arial"/>
                          <a:cs typeface="Arial"/>
                        </a:rPr>
                        <a:t>---</a:t>
                      </a:r>
                      <a:r>
                        <a:rPr dirty="0" sz="1800" spc="-50">
                          <a:latin typeface="Arial"/>
                          <a:cs typeface="Arial"/>
                        </a:rPr>
                        <a:t>-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115"/>
                </a:tc>
                <a:tc>
                  <a:txBody>
                    <a:bodyPr/>
                    <a:lstStyle/>
                    <a:p>
                      <a:pPr algn="ctr" marR="99631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25">
                          <a:latin typeface="Arial"/>
                          <a:cs typeface="Arial"/>
                        </a:rPr>
                        <a:t>2.5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115"/>
                </a:tc>
              </a:tr>
              <a:tr h="365760">
                <a:tc>
                  <a:txBody>
                    <a:bodyPr/>
                    <a:lstStyle/>
                    <a:p>
                      <a:pPr algn="ctr" marL="814069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25" b="1">
                          <a:latin typeface="Arial"/>
                          <a:cs typeface="Arial"/>
                        </a:rPr>
                        <a:t>S6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115"/>
                </a:tc>
                <a:tc>
                  <a:txBody>
                    <a:bodyPr/>
                    <a:lstStyle/>
                    <a:p>
                      <a:pPr marL="1045844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25">
                          <a:latin typeface="Arial"/>
                          <a:cs typeface="Arial"/>
                        </a:rPr>
                        <a:t>0.6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115"/>
                </a:tc>
                <a:tc>
                  <a:txBody>
                    <a:bodyPr/>
                    <a:lstStyle/>
                    <a:p>
                      <a:pPr algn="ctr" marR="698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60">
                          <a:latin typeface="Arial"/>
                          <a:cs typeface="Arial"/>
                        </a:rPr>
                        <a:t>---</a:t>
                      </a:r>
                      <a:r>
                        <a:rPr dirty="0" sz="1800" spc="-50">
                          <a:latin typeface="Arial"/>
                          <a:cs typeface="Arial"/>
                        </a:rPr>
                        <a:t>-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115"/>
                </a:tc>
                <a:tc>
                  <a:txBody>
                    <a:bodyPr/>
                    <a:lstStyle/>
                    <a:p>
                      <a:pPr algn="ctr" marR="99631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25">
                          <a:latin typeface="Arial"/>
                          <a:cs typeface="Arial"/>
                        </a:rPr>
                        <a:t>2.4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115"/>
                </a:tc>
              </a:tr>
              <a:tr h="365760">
                <a:tc>
                  <a:txBody>
                    <a:bodyPr/>
                    <a:lstStyle/>
                    <a:p>
                      <a:pPr algn="ctr" marL="814069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 spc="-25" b="1">
                          <a:latin typeface="Arial"/>
                          <a:cs typeface="Arial"/>
                        </a:rPr>
                        <a:t>S7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marL="1045844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 spc="-25">
                          <a:latin typeface="Arial"/>
                          <a:cs typeface="Arial"/>
                        </a:rPr>
                        <a:t>0.7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ctr" marR="698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 spc="-60">
                          <a:latin typeface="Arial"/>
                          <a:cs typeface="Arial"/>
                        </a:rPr>
                        <a:t>---</a:t>
                      </a:r>
                      <a:r>
                        <a:rPr dirty="0" sz="1800" spc="-50">
                          <a:latin typeface="Arial"/>
                          <a:cs typeface="Arial"/>
                        </a:rPr>
                        <a:t>-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ctr" marR="9963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 spc="-25">
                          <a:latin typeface="Arial"/>
                          <a:cs typeface="Arial"/>
                        </a:rPr>
                        <a:t>2.3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</a:tr>
              <a:tr h="365760">
                <a:tc>
                  <a:txBody>
                    <a:bodyPr/>
                    <a:lstStyle/>
                    <a:p>
                      <a:pPr algn="ctr" marL="814069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 spc="-25" b="1">
                          <a:latin typeface="Arial"/>
                          <a:cs typeface="Arial"/>
                        </a:rPr>
                        <a:t>S8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marL="1045844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 spc="-25">
                          <a:latin typeface="Arial"/>
                          <a:cs typeface="Arial"/>
                        </a:rPr>
                        <a:t>0.8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ctr" marR="698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 spc="-60">
                          <a:latin typeface="Arial"/>
                          <a:cs typeface="Arial"/>
                        </a:rPr>
                        <a:t>---</a:t>
                      </a:r>
                      <a:r>
                        <a:rPr dirty="0" sz="1800" spc="-50">
                          <a:latin typeface="Arial"/>
                          <a:cs typeface="Arial"/>
                        </a:rPr>
                        <a:t>-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ctr" marR="9963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 spc="-25">
                          <a:latin typeface="Arial"/>
                          <a:cs typeface="Arial"/>
                        </a:rPr>
                        <a:t>2.2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</a:tr>
              <a:tr h="470534">
                <a:tc>
                  <a:txBody>
                    <a:bodyPr/>
                    <a:lstStyle/>
                    <a:p>
                      <a:pPr algn="ctr" marL="81343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 spc="-10" b="1">
                          <a:latin typeface="Arial"/>
                          <a:cs typeface="Arial"/>
                        </a:rPr>
                        <a:t>Sample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marL="10502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 spc="-60">
                          <a:latin typeface="Arial"/>
                          <a:cs typeface="Arial"/>
                        </a:rPr>
                        <a:t>---</a:t>
                      </a:r>
                      <a:r>
                        <a:rPr dirty="0" sz="1800" spc="-50">
                          <a:latin typeface="Arial"/>
                          <a:cs typeface="Arial"/>
                        </a:rPr>
                        <a:t>-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 gridSpan="2">
                  <a:txBody>
                    <a:bodyPr/>
                    <a:lstStyle/>
                    <a:p>
                      <a:pPr marL="840740">
                        <a:lnSpc>
                          <a:spcPct val="100000"/>
                        </a:lnSpc>
                        <a:spcBef>
                          <a:spcPts val="250"/>
                        </a:spcBef>
                        <a:tabLst>
                          <a:tab pos="5089525" algn="l"/>
                        </a:tabLst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(try</a:t>
                      </a:r>
                      <a:r>
                        <a:rPr dirty="0" sz="18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30">
                          <a:latin typeface="Arial"/>
                          <a:cs typeface="Arial"/>
                        </a:rPr>
                        <a:t>different</a:t>
                      </a:r>
                      <a:r>
                        <a:rPr dirty="0" sz="180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dilutions)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	</a:t>
                      </a:r>
                      <a:r>
                        <a:rPr dirty="0" baseline="20833" sz="1800" spc="-37" b="1">
                          <a:solidFill>
                            <a:srgbClr val="252525"/>
                          </a:solidFill>
                          <a:latin typeface="Impact"/>
                          <a:cs typeface="Impact"/>
                        </a:rPr>
                        <a:t>12</a:t>
                      </a:r>
                      <a:endParaRPr baseline="20833" sz="1800">
                        <a:latin typeface="Impact"/>
                        <a:cs typeface="Impact"/>
                      </a:endParaRPr>
                    </a:p>
                  </a:txBody>
                  <a:tcPr marL="0" marR="0" marB="0" marT="3175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9294" y="495046"/>
            <a:ext cx="2336800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0">
                <a:solidFill>
                  <a:srgbClr val="13425D"/>
                </a:solidFill>
              </a:rPr>
              <a:t>-</a:t>
            </a:r>
            <a:r>
              <a:rPr dirty="0" spc="-235">
                <a:solidFill>
                  <a:srgbClr val="13425D"/>
                </a:solidFill>
              </a:rPr>
              <a:t> </a:t>
            </a:r>
            <a:r>
              <a:rPr dirty="0" spc="-445">
                <a:solidFill>
                  <a:srgbClr val="13425D"/>
                </a:solidFill>
              </a:rPr>
              <a:t>Results: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fld id="{81D60167-4931-47E6-BA6A-407CBD079E47}" type="slidenum">
              <a:rPr dirty="0" spc="-25"/>
              <a:t>13</a:t>
            </a:fld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2345944" y="1515363"/>
          <a:ext cx="7445375" cy="43440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7565"/>
                <a:gridCol w="2609850"/>
                <a:gridCol w="2638425"/>
              </a:tblGrid>
              <a:tr h="640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800" spc="-10" b="1">
                          <a:latin typeface="Arial"/>
                          <a:cs typeface="Arial"/>
                        </a:rPr>
                        <a:t>Tubes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114">
                    <a:lnL w="12700">
                      <a:solidFill>
                        <a:srgbClr val="1B577B"/>
                      </a:solidFill>
                      <a:prstDash val="solid"/>
                    </a:lnL>
                    <a:lnR w="12700">
                      <a:solidFill>
                        <a:srgbClr val="1B577B"/>
                      </a:solidFill>
                      <a:prstDash val="solid"/>
                    </a:lnR>
                    <a:lnT w="12700">
                      <a:solidFill>
                        <a:srgbClr val="1B577B"/>
                      </a:solidFill>
                      <a:prstDash val="solid"/>
                    </a:lnT>
                    <a:lnB w="28575">
                      <a:solidFill>
                        <a:srgbClr val="1B577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800" spc="-165" b="1">
                          <a:latin typeface="Arial"/>
                          <a:cs typeface="Arial"/>
                        </a:rPr>
                        <a:t>Absorbance</a:t>
                      </a:r>
                      <a:r>
                        <a:rPr dirty="0" sz="1800" spc="-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65" b="1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8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0" b="1">
                          <a:latin typeface="Arial"/>
                          <a:cs typeface="Arial"/>
                        </a:rPr>
                        <a:t>270</a:t>
                      </a:r>
                      <a:r>
                        <a:rPr dirty="0" sz="18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25" b="1">
                          <a:latin typeface="Arial"/>
                          <a:cs typeface="Arial"/>
                        </a:rPr>
                        <a:t>nm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114">
                    <a:lnL w="12700">
                      <a:solidFill>
                        <a:srgbClr val="1B577B"/>
                      </a:solidFill>
                      <a:prstDash val="solid"/>
                    </a:lnL>
                    <a:lnR w="12700">
                      <a:solidFill>
                        <a:srgbClr val="1B577B"/>
                      </a:solidFill>
                      <a:prstDash val="solid"/>
                    </a:lnR>
                    <a:lnT w="12700">
                      <a:solidFill>
                        <a:srgbClr val="1B577B"/>
                      </a:solidFill>
                      <a:prstDash val="solid"/>
                    </a:lnT>
                    <a:lnB w="28575">
                      <a:solidFill>
                        <a:srgbClr val="1B577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800" spc="-125" b="1">
                          <a:latin typeface="Arial"/>
                          <a:cs typeface="Arial"/>
                        </a:rPr>
                        <a:t>Caffeine</a:t>
                      </a:r>
                      <a:r>
                        <a:rPr dirty="0" sz="1800" spc="-8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60" b="1">
                          <a:latin typeface="Arial"/>
                          <a:cs typeface="Arial"/>
                        </a:rPr>
                        <a:t>Concentration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800" spc="-10" b="1">
                          <a:latin typeface="Arial"/>
                          <a:cs typeface="Arial"/>
                        </a:rPr>
                        <a:t>µg/ml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114">
                    <a:lnL w="12700">
                      <a:solidFill>
                        <a:srgbClr val="1B577B"/>
                      </a:solidFill>
                      <a:prstDash val="solid"/>
                    </a:lnL>
                    <a:lnR w="12700">
                      <a:solidFill>
                        <a:srgbClr val="1B577B"/>
                      </a:solidFill>
                      <a:prstDash val="solid"/>
                    </a:lnR>
                    <a:lnT w="12700">
                      <a:solidFill>
                        <a:srgbClr val="1B577B"/>
                      </a:solidFill>
                      <a:prstDash val="solid"/>
                    </a:lnT>
                    <a:lnB w="28575">
                      <a:solidFill>
                        <a:srgbClr val="1B577B"/>
                      </a:solidFill>
                      <a:prstDash val="solid"/>
                    </a:lnB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800" spc="-25" b="1">
                          <a:latin typeface="Arial"/>
                          <a:cs typeface="Arial"/>
                        </a:rPr>
                        <a:t>S1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114">
                    <a:lnL w="12700">
                      <a:solidFill>
                        <a:srgbClr val="1B577B"/>
                      </a:solidFill>
                      <a:prstDash val="solid"/>
                    </a:lnL>
                    <a:lnR w="12700">
                      <a:solidFill>
                        <a:srgbClr val="1B577B"/>
                      </a:solidFill>
                      <a:prstDash val="solid"/>
                    </a:lnR>
                    <a:lnT w="28575">
                      <a:solidFill>
                        <a:srgbClr val="1B577B"/>
                      </a:solidFill>
                      <a:prstDash val="solid"/>
                    </a:lnT>
                    <a:lnB w="12700">
                      <a:solidFill>
                        <a:srgbClr val="1B577B"/>
                      </a:solidFill>
                      <a:prstDash val="solid"/>
                    </a:lnB>
                    <a:solidFill>
                      <a:srgbClr val="1B577B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1B577B"/>
                      </a:solidFill>
                      <a:prstDash val="solid"/>
                    </a:lnL>
                    <a:lnR w="12700">
                      <a:solidFill>
                        <a:srgbClr val="1B577B"/>
                      </a:solidFill>
                      <a:prstDash val="solid"/>
                    </a:lnR>
                    <a:lnT w="28575">
                      <a:solidFill>
                        <a:srgbClr val="1B577B"/>
                      </a:solidFill>
                      <a:prstDash val="solid"/>
                    </a:lnT>
                    <a:lnB w="12700">
                      <a:solidFill>
                        <a:srgbClr val="1B577B"/>
                      </a:solidFill>
                      <a:prstDash val="solid"/>
                    </a:lnB>
                    <a:solidFill>
                      <a:srgbClr val="1B577B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1B577B"/>
                      </a:solidFill>
                      <a:prstDash val="solid"/>
                    </a:lnL>
                    <a:lnR w="12700">
                      <a:solidFill>
                        <a:srgbClr val="1B577B"/>
                      </a:solidFill>
                      <a:prstDash val="solid"/>
                    </a:lnR>
                    <a:lnT w="28575">
                      <a:solidFill>
                        <a:srgbClr val="1B577B"/>
                      </a:solidFill>
                      <a:prstDash val="solid"/>
                    </a:lnT>
                    <a:lnB w="12700">
                      <a:solidFill>
                        <a:srgbClr val="1B577B"/>
                      </a:solidFill>
                      <a:prstDash val="solid"/>
                    </a:lnB>
                    <a:solidFill>
                      <a:srgbClr val="1B577B">
                        <a:alpha val="19999"/>
                      </a:srgbClr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25" b="1">
                          <a:latin typeface="Arial"/>
                          <a:cs typeface="Arial"/>
                        </a:rPr>
                        <a:t>S2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1B577B"/>
                      </a:solidFill>
                      <a:prstDash val="solid"/>
                    </a:lnL>
                    <a:lnR w="12700">
                      <a:solidFill>
                        <a:srgbClr val="1B577B"/>
                      </a:solidFill>
                      <a:prstDash val="solid"/>
                    </a:lnR>
                    <a:lnT w="12700">
                      <a:solidFill>
                        <a:srgbClr val="1B577B"/>
                      </a:solidFill>
                      <a:prstDash val="solid"/>
                    </a:lnT>
                    <a:lnB w="12700">
                      <a:solidFill>
                        <a:srgbClr val="1B577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1B577B"/>
                      </a:solidFill>
                      <a:prstDash val="solid"/>
                    </a:lnL>
                    <a:lnR w="12700">
                      <a:solidFill>
                        <a:srgbClr val="1B577B"/>
                      </a:solidFill>
                      <a:prstDash val="solid"/>
                    </a:lnR>
                    <a:lnT w="12700">
                      <a:solidFill>
                        <a:srgbClr val="1B577B"/>
                      </a:solidFill>
                      <a:prstDash val="solid"/>
                    </a:lnT>
                    <a:lnB w="12700">
                      <a:solidFill>
                        <a:srgbClr val="1B577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1B577B"/>
                      </a:solidFill>
                      <a:prstDash val="solid"/>
                    </a:lnL>
                    <a:lnR w="12700">
                      <a:solidFill>
                        <a:srgbClr val="1B577B"/>
                      </a:solidFill>
                      <a:prstDash val="solid"/>
                    </a:lnR>
                    <a:lnT w="12700">
                      <a:solidFill>
                        <a:srgbClr val="1B577B"/>
                      </a:solidFill>
                      <a:prstDash val="solid"/>
                    </a:lnT>
                    <a:lnB w="12700">
                      <a:solidFill>
                        <a:srgbClr val="1B577B"/>
                      </a:solidFill>
                      <a:prstDash val="solid"/>
                    </a:lnB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25" b="1">
                          <a:latin typeface="Arial"/>
                          <a:cs typeface="Arial"/>
                        </a:rPr>
                        <a:t>S3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1B577B"/>
                      </a:solidFill>
                      <a:prstDash val="solid"/>
                    </a:lnL>
                    <a:lnR w="12700">
                      <a:solidFill>
                        <a:srgbClr val="1B577B"/>
                      </a:solidFill>
                      <a:prstDash val="solid"/>
                    </a:lnR>
                    <a:lnT w="12700">
                      <a:solidFill>
                        <a:srgbClr val="1B577B"/>
                      </a:solidFill>
                      <a:prstDash val="solid"/>
                    </a:lnT>
                    <a:lnB w="12700">
                      <a:solidFill>
                        <a:srgbClr val="1B577B"/>
                      </a:solidFill>
                      <a:prstDash val="solid"/>
                    </a:lnB>
                    <a:solidFill>
                      <a:srgbClr val="1B577B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1B577B"/>
                      </a:solidFill>
                      <a:prstDash val="solid"/>
                    </a:lnL>
                    <a:lnR w="12700">
                      <a:solidFill>
                        <a:srgbClr val="1B577B"/>
                      </a:solidFill>
                      <a:prstDash val="solid"/>
                    </a:lnR>
                    <a:lnT w="12700">
                      <a:solidFill>
                        <a:srgbClr val="1B577B"/>
                      </a:solidFill>
                      <a:prstDash val="solid"/>
                    </a:lnT>
                    <a:lnB w="12700">
                      <a:solidFill>
                        <a:srgbClr val="1B577B"/>
                      </a:solidFill>
                      <a:prstDash val="solid"/>
                    </a:lnB>
                    <a:solidFill>
                      <a:srgbClr val="1B577B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1B577B"/>
                      </a:solidFill>
                      <a:prstDash val="solid"/>
                    </a:lnL>
                    <a:lnR w="12700">
                      <a:solidFill>
                        <a:srgbClr val="1B577B"/>
                      </a:solidFill>
                      <a:prstDash val="solid"/>
                    </a:lnR>
                    <a:lnT w="12700">
                      <a:solidFill>
                        <a:srgbClr val="1B577B"/>
                      </a:solidFill>
                      <a:prstDash val="solid"/>
                    </a:lnT>
                    <a:lnB w="12700">
                      <a:solidFill>
                        <a:srgbClr val="1B577B"/>
                      </a:solidFill>
                      <a:prstDash val="solid"/>
                    </a:lnB>
                    <a:solidFill>
                      <a:srgbClr val="1B577B">
                        <a:alpha val="19999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25" b="1">
                          <a:latin typeface="Arial"/>
                          <a:cs typeface="Arial"/>
                        </a:rPr>
                        <a:t>S4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1B577B"/>
                      </a:solidFill>
                      <a:prstDash val="solid"/>
                    </a:lnL>
                    <a:lnR w="12700">
                      <a:solidFill>
                        <a:srgbClr val="1B577B"/>
                      </a:solidFill>
                      <a:prstDash val="solid"/>
                    </a:lnR>
                    <a:lnT w="12700">
                      <a:solidFill>
                        <a:srgbClr val="1B577B"/>
                      </a:solidFill>
                      <a:prstDash val="solid"/>
                    </a:lnT>
                    <a:lnB w="12700">
                      <a:solidFill>
                        <a:srgbClr val="1B577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1B577B"/>
                      </a:solidFill>
                      <a:prstDash val="solid"/>
                    </a:lnL>
                    <a:lnR w="12700">
                      <a:solidFill>
                        <a:srgbClr val="1B577B"/>
                      </a:solidFill>
                      <a:prstDash val="solid"/>
                    </a:lnR>
                    <a:lnT w="12700">
                      <a:solidFill>
                        <a:srgbClr val="1B577B"/>
                      </a:solidFill>
                      <a:prstDash val="solid"/>
                    </a:lnT>
                    <a:lnB w="12700">
                      <a:solidFill>
                        <a:srgbClr val="1B577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1B577B"/>
                      </a:solidFill>
                      <a:prstDash val="solid"/>
                    </a:lnL>
                    <a:lnR w="12700">
                      <a:solidFill>
                        <a:srgbClr val="1B577B"/>
                      </a:solidFill>
                      <a:prstDash val="solid"/>
                    </a:lnR>
                    <a:lnT w="12700">
                      <a:solidFill>
                        <a:srgbClr val="1B577B"/>
                      </a:solidFill>
                      <a:prstDash val="solid"/>
                    </a:lnT>
                    <a:lnB w="12700">
                      <a:solidFill>
                        <a:srgbClr val="1B577B"/>
                      </a:solidFill>
                      <a:prstDash val="solid"/>
                    </a:lnB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25" b="1">
                          <a:latin typeface="Arial"/>
                          <a:cs typeface="Arial"/>
                        </a:rPr>
                        <a:t>S5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1B577B"/>
                      </a:solidFill>
                      <a:prstDash val="solid"/>
                    </a:lnL>
                    <a:lnR w="12700">
                      <a:solidFill>
                        <a:srgbClr val="1B577B"/>
                      </a:solidFill>
                      <a:prstDash val="solid"/>
                    </a:lnR>
                    <a:lnT w="12700">
                      <a:solidFill>
                        <a:srgbClr val="1B577B"/>
                      </a:solidFill>
                      <a:prstDash val="solid"/>
                    </a:lnT>
                    <a:lnB w="12700">
                      <a:solidFill>
                        <a:srgbClr val="1B577B"/>
                      </a:solidFill>
                      <a:prstDash val="solid"/>
                    </a:lnB>
                    <a:solidFill>
                      <a:srgbClr val="1B577B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1B577B"/>
                      </a:solidFill>
                      <a:prstDash val="solid"/>
                    </a:lnL>
                    <a:lnR w="12700">
                      <a:solidFill>
                        <a:srgbClr val="1B577B"/>
                      </a:solidFill>
                      <a:prstDash val="solid"/>
                    </a:lnR>
                    <a:lnT w="12700">
                      <a:solidFill>
                        <a:srgbClr val="1B577B"/>
                      </a:solidFill>
                      <a:prstDash val="solid"/>
                    </a:lnT>
                    <a:lnB w="12700">
                      <a:solidFill>
                        <a:srgbClr val="1B577B"/>
                      </a:solidFill>
                      <a:prstDash val="solid"/>
                    </a:lnB>
                    <a:solidFill>
                      <a:srgbClr val="1B577B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1B577B"/>
                      </a:solidFill>
                      <a:prstDash val="solid"/>
                    </a:lnL>
                    <a:lnR w="12700">
                      <a:solidFill>
                        <a:srgbClr val="1B577B"/>
                      </a:solidFill>
                      <a:prstDash val="solid"/>
                    </a:lnR>
                    <a:lnT w="12700">
                      <a:solidFill>
                        <a:srgbClr val="1B577B"/>
                      </a:solidFill>
                      <a:prstDash val="solid"/>
                    </a:lnT>
                    <a:lnB w="12700">
                      <a:solidFill>
                        <a:srgbClr val="1B577B"/>
                      </a:solidFill>
                      <a:prstDash val="solid"/>
                    </a:lnB>
                    <a:solidFill>
                      <a:srgbClr val="1B577B">
                        <a:alpha val="19999"/>
                      </a:srgbClr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25" b="1">
                          <a:latin typeface="Arial"/>
                          <a:cs typeface="Arial"/>
                        </a:rPr>
                        <a:t>S6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1B577B"/>
                      </a:solidFill>
                      <a:prstDash val="solid"/>
                    </a:lnL>
                    <a:lnR w="12700">
                      <a:solidFill>
                        <a:srgbClr val="1B577B"/>
                      </a:solidFill>
                      <a:prstDash val="solid"/>
                    </a:lnR>
                    <a:lnT w="12700">
                      <a:solidFill>
                        <a:srgbClr val="1B577B"/>
                      </a:solidFill>
                      <a:prstDash val="solid"/>
                    </a:lnT>
                    <a:lnB w="12700">
                      <a:solidFill>
                        <a:srgbClr val="1B577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1B577B"/>
                      </a:solidFill>
                      <a:prstDash val="solid"/>
                    </a:lnL>
                    <a:lnR w="12700">
                      <a:solidFill>
                        <a:srgbClr val="1B577B"/>
                      </a:solidFill>
                      <a:prstDash val="solid"/>
                    </a:lnR>
                    <a:lnT w="12700">
                      <a:solidFill>
                        <a:srgbClr val="1B577B"/>
                      </a:solidFill>
                      <a:prstDash val="solid"/>
                    </a:lnT>
                    <a:lnB w="12700">
                      <a:solidFill>
                        <a:srgbClr val="1B577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1B577B"/>
                      </a:solidFill>
                      <a:prstDash val="solid"/>
                    </a:lnL>
                    <a:lnR w="12700">
                      <a:solidFill>
                        <a:srgbClr val="1B577B"/>
                      </a:solidFill>
                      <a:prstDash val="solid"/>
                    </a:lnR>
                    <a:lnT w="12700">
                      <a:solidFill>
                        <a:srgbClr val="1B577B"/>
                      </a:solidFill>
                      <a:prstDash val="solid"/>
                    </a:lnT>
                    <a:lnB w="12700">
                      <a:solidFill>
                        <a:srgbClr val="1B577B"/>
                      </a:solidFill>
                      <a:prstDash val="soli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25" b="1">
                          <a:latin typeface="Arial"/>
                          <a:cs typeface="Arial"/>
                        </a:rPr>
                        <a:t>S7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1B577B"/>
                      </a:solidFill>
                      <a:prstDash val="solid"/>
                    </a:lnL>
                    <a:lnR w="12700">
                      <a:solidFill>
                        <a:srgbClr val="1B577B"/>
                      </a:solidFill>
                      <a:prstDash val="solid"/>
                    </a:lnR>
                    <a:lnT w="12700">
                      <a:solidFill>
                        <a:srgbClr val="1B577B"/>
                      </a:solidFill>
                      <a:prstDash val="solid"/>
                    </a:lnT>
                    <a:lnB w="12700">
                      <a:solidFill>
                        <a:srgbClr val="1B577B"/>
                      </a:solidFill>
                      <a:prstDash val="solid"/>
                    </a:lnB>
                    <a:solidFill>
                      <a:srgbClr val="1B577B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1B577B"/>
                      </a:solidFill>
                      <a:prstDash val="solid"/>
                    </a:lnL>
                    <a:lnR w="12700">
                      <a:solidFill>
                        <a:srgbClr val="1B577B"/>
                      </a:solidFill>
                      <a:prstDash val="solid"/>
                    </a:lnR>
                    <a:lnT w="12700">
                      <a:solidFill>
                        <a:srgbClr val="1B577B"/>
                      </a:solidFill>
                      <a:prstDash val="solid"/>
                    </a:lnT>
                    <a:lnB w="12700">
                      <a:solidFill>
                        <a:srgbClr val="1B577B"/>
                      </a:solidFill>
                      <a:prstDash val="solid"/>
                    </a:lnB>
                    <a:solidFill>
                      <a:srgbClr val="1B577B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1B577B"/>
                      </a:solidFill>
                      <a:prstDash val="solid"/>
                    </a:lnL>
                    <a:lnR w="12700">
                      <a:solidFill>
                        <a:srgbClr val="1B577B"/>
                      </a:solidFill>
                      <a:prstDash val="solid"/>
                    </a:lnR>
                    <a:lnT w="12700">
                      <a:solidFill>
                        <a:srgbClr val="1B577B"/>
                      </a:solidFill>
                      <a:prstDash val="solid"/>
                    </a:lnT>
                    <a:lnB w="12700">
                      <a:solidFill>
                        <a:srgbClr val="1B577B"/>
                      </a:solidFill>
                      <a:prstDash val="solid"/>
                    </a:lnB>
                    <a:solidFill>
                      <a:srgbClr val="1B577B">
                        <a:alpha val="19999"/>
                      </a:srgbClr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25" b="1">
                          <a:latin typeface="Arial"/>
                          <a:cs typeface="Arial"/>
                        </a:rPr>
                        <a:t>S8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1B577B"/>
                      </a:solidFill>
                      <a:prstDash val="solid"/>
                    </a:lnL>
                    <a:lnR w="12700">
                      <a:solidFill>
                        <a:srgbClr val="1B577B"/>
                      </a:solidFill>
                      <a:prstDash val="solid"/>
                    </a:lnR>
                    <a:lnT w="12700">
                      <a:solidFill>
                        <a:srgbClr val="1B577B"/>
                      </a:solidFill>
                      <a:prstDash val="solid"/>
                    </a:lnT>
                    <a:lnB w="12700">
                      <a:solidFill>
                        <a:srgbClr val="1B577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1B577B"/>
                      </a:solidFill>
                      <a:prstDash val="solid"/>
                    </a:lnL>
                    <a:lnR w="12700">
                      <a:solidFill>
                        <a:srgbClr val="1B577B"/>
                      </a:solidFill>
                      <a:prstDash val="solid"/>
                    </a:lnR>
                    <a:lnT w="12700">
                      <a:solidFill>
                        <a:srgbClr val="1B577B"/>
                      </a:solidFill>
                      <a:prstDash val="solid"/>
                    </a:lnT>
                    <a:lnB w="12700">
                      <a:solidFill>
                        <a:srgbClr val="1B577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1B577B"/>
                      </a:solidFill>
                      <a:prstDash val="solid"/>
                    </a:lnL>
                    <a:lnR w="12700">
                      <a:solidFill>
                        <a:srgbClr val="1B577B"/>
                      </a:solidFill>
                      <a:prstDash val="solid"/>
                    </a:lnR>
                    <a:lnT w="12700">
                      <a:solidFill>
                        <a:srgbClr val="1B577B"/>
                      </a:solidFill>
                      <a:prstDash val="solid"/>
                    </a:lnT>
                    <a:lnB w="12700">
                      <a:solidFill>
                        <a:srgbClr val="1B577B"/>
                      </a:solidFill>
                      <a:prstDash val="soli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 spc="-125" b="1">
                          <a:latin typeface="Arial"/>
                          <a:cs typeface="Arial"/>
                        </a:rPr>
                        <a:t>Soft</a:t>
                      </a:r>
                      <a:r>
                        <a:rPr dirty="0" sz="1800" spc="-8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14" b="1">
                          <a:latin typeface="Arial"/>
                          <a:cs typeface="Arial"/>
                        </a:rPr>
                        <a:t>drink</a:t>
                      </a:r>
                      <a:r>
                        <a:rPr dirty="0" sz="1800" spc="-9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latin typeface="Arial"/>
                          <a:cs typeface="Arial"/>
                        </a:rPr>
                        <a:t>Sample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1B577B"/>
                      </a:solidFill>
                      <a:prstDash val="solid"/>
                    </a:lnL>
                    <a:lnR w="12700">
                      <a:solidFill>
                        <a:srgbClr val="1B577B"/>
                      </a:solidFill>
                      <a:prstDash val="solid"/>
                    </a:lnR>
                    <a:lnT w="12700">
                      <a:solidFill>
                        <a:srgbClr val="1B577B"/>
                      </a:solidFill>
                      <a:prstDash val="solid"/>
                    </a:lnT>
                    <a:lnB w="12700">
                      <a:solidFill>
                        <a:srgbClr val="1B577B"/>
                      </a:solidFill>
                      <a:prstDash val="solid"/>
                    </a:lnB>
                    <a:solidFill>
                      <a:srgbClr val="1B577B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1B577B"/>
                      </a:solidFill>
                      <a:prstDash val="solid"/>
                    </a:lnL>
                    <a:lnR w="12700">
                      <a:solidFill>
                        <a:srgbClr val="1B577B"/>
                      </a:solidFill>
                      <a:prstDash val="solid"/>
                    </a:lnR>
                    <a:lnT w="12700">
                      <a:solidFill>
                        <a:srgbClr val="1B577B"/>
                      </a:solidFill>
                      <a:prstDash val="solid"/>
                    </a:lnT>
                    <a:lnB w="12700">
                      <a:solidFill>
                        <a:srgbClr val="1B577B"/>
                      </a:solidFill>
                      <a:prstDash val="solid"/>
                    </a:lnB>
                    <a:solidFill>
                      <a:srgbClr val="1B577B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1B577B"/>
                      </a:solidFill>
                      <a:prstDash val="solid"/>
                    </a:lnL>
                    <a:lnR w="12700">
                      <a:solidFill>
                        <a:srgbClr val="1B577B"/>
                      </a:solidFill>
                      <a:prstDash val="solid"/>
                    </a:lnR>
                    <a:lnT w="12700">
                      <a:solidFill>
                        <a:srgbClr val="1B577B"/>
                      </a:solidFill>
                      <a:prstDash val="solid"/>
                    </a:lnT>
                    <a:lnB w="12700">
                      <a:solidFill>
                        <a:srgbClr val="1B577B"/>
                      </a:solidFill>
                      <a:prstDash val="solid"/>
                    </a:lnB>
                    <a:solidFill>
                      <a:srgbClr val="1B577B">
                        <a:alpha val="19999"/>
                      </a:srgbClr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204" b="1">
                          <a:latin typeface="Arial"/>
                          <a:cs typeface="Arial"/>
                        </a:rPr>
                        <a:t>Tea</a:t>
                      </a:r>
                      <a:r>
                        <a:rPr dirty="0" sz="1800" spc="-8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latin typeface="Arial"/>
                          <a:cs typeface="Arial"/>
                        </a:rPr>
                        <a:t>sample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1B577B"/>
                      </a:solidFill>
                      <a:prstDash val="solid"/>
                    </a:lnL>
                    <a:lnR w="12700">
                      <a:solidFill>
                        <a:srgbClr val="1B577B"/>
                      </a:solidFill>
                      <a:prstDash val="solid"/>
                    </a:lnR>
                    <a:lnT w="12700">
                      <a:solidFill>
                        <a:srgbClr val="1B577B"/>
                      </a:solidFill>
                      <a:prstDash val="solid"/>
                    </a:lnT>
                    <a:lnB w="12700">
                      <a:solidFill>
                        <a:srgbClr val="1B577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1B577B"/>
                      </a:solidFill>
                      <a:prstDash val="solid"/>
                    </a:lnL>
                    <a:lnR w="12700">
                      <a:solidFill>
                        <a:srgbClr val="1B577B"/>
                      </a:solidFill>
                      <a:prstDash val="solid"/>
                    </a:lnR>
                    <a:lnT w="12700">
                      <a:solidFill>
                        <a:srgbClr val="1B577B"/>
                      </a:solidFill>
                      <a:prstDash val="solid"/>
                    </a:lnT>
                    <a:lnB w="12700">
                      <a:solidFill>
                        <a:srgbClr val="1B577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1B577B"/>
                      </a:solidFill>
                      <a:prstDash val="solid"/>
                    </a:lnL>
                    <a:lnR w="12700">
                      <a:solidFill>
                        <a:srgbClr val="1B577B"/>
                      </a:solidFill>
                      <a:prstDash val="solid"/>
                    </a:lnR>
                    <a:lnT w="12700">
                      <a:solidFill>
                        <a:srgbClr val="1B577B"/>
                      </a:solidFill>
                      <a:prstDash val="solid"/>
                    </a:lnT>
                    <a:lnB w="12700">
                      <a:solidFill>
                        <a:srgbClr val="1B577B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5369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45"/>
              <a:t>-</a:t>
            </a:r>
            <a:r>
              <a:rPr dirty="0" spc="-235"/>
              <a:t> </a:t>
            </a:r>
            <a:r>
              <a:rPr dirty="0" spc="-390"/>
              <a:t>Calculations: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fld id="{81D60167-4931-47E6-BA6A-407CBD079E47}" type="slidenum">
              <a:rPr dirty="0" spc="-25"/>
              <a:t>13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704189" y="1967865"/>
            <a:ext cx="750887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7020" indent="-274955">
              <a:lnSpc>
                <a:spcPct val="100000"/>
              </a:lnSpc>
              <a:spcBef>
                <a:spcPts val="100"/>
              </a:spcBef>
              <a:buClr>
                <a:srgbClr val="EF7E09"/>
              </a:buClr>
              <a:buFont typeface="Arial"/>
              <a:buChar char="•"/>
              <a:tabLst>
                <a:tab pos="287020" algn="l"/>
                <a:tab pos="287655" algn="l"/>
                <a:tab pos="3408679" algn="l"/>
              </a:tabLst>
            </a:pPr>
            <a:r>
              <a:rPr dirty="0" sz="2400" spc="-180" b="1">
                <a:solidFill>
                  <a:srgbClr val="13425D"/>
                </a:solidFill>
                <a:latin typeface="Arial"/>
                <a:cs typeface="Arial"/>
              </a:rPr>
              <a:t>Concentration</a:t>
            </a:r>
            <a:r>
              <a:rPr dirty="0" sz="2400" spc="-70" b="1">
                <a:solidFill>
                  <a:srgbClr val="13425D"/>
                </a:solidFill>
                <a:latin typeface="Arial"/>
                <a:cs typeface="Arial"/>
              </a:rPr>
              <a:t> </a:t>
            </a:r>
            <a:r>
              <a:rPr dirty="0" sz="2400" spc="-10" b="1">
                <a:solidFill>
                  <a:srgbClr val="13425D"/>
                </a:solidFill>
                <a:latin typeface="Arial"/>
                <a:cs typeface="Arial"/>
              </a:rPr>
              <a:t>(µg/ml)=</a:t>
            </a:r>
            <a:r>
              <a:rPr dirty="0" sz="2400" b="1">
                <a:solidFill>
                  <a:srgbClr val="13425D"/>
                </a:solidFill>
                <a:latin typeface="Arial"/>
                <a:cs typeface="Arial"/>
              </a:rPr>
              <a:t>	</a:t>
            </a:r>
            <a:r>
              <a:rPr dirty="0" sz="2400" spc="-130">
                <a:solidFill>
                  <a:srgbClr val="313131"/>
                </a:solidFill>
                <a:latin typeface="Arial"/>
                <a:cs typeface="Arial"/>
              </a:rPr>
              <a:t>conc. </a:t>
            </a:r>
            <a:r>
              <a:rPr dirty="0" sz="2400" spc="-30">
                <a:solidFill>
                  <a:srgbClr val="313131"/>
                </a:solidFill>
                <a:latin typeface="Arial"/>
                <a:cs typeface="Arial"/>
              </a:rPr>
              <a:t>from</a:t>
            </a:r>
            <a:r>
              <a:rPr dirty="0" sz="2400" spc="-12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curve</a:t>
            </a:r>
            <a:r>
              <a:rPr dirty="0" sz="24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75">
                <a:solidFill>
                  <a:srgbClr val="313131"/>
                </a:solidFill>
                <a:latin typeface="Arial"/>
                <a:cs typeface="Arial"/>
              </a:rPr>
              <a:t>x</a:t>
            </a:r>
            <a:r>
              <a:rPr dirty="0" sz="24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25">
                <a:solidFill>
                  <a:srgbClr val="313131"/>
                </a:solidFill>
                <a:latin typeface="Arial"/>
                <a:cs typeface="Arial"/>
              </a:rPr>
              <a:t>dilution</a:t>
            </a: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13131"/>
                </a:solidFill>
                <a:latin typeface="Arial"/>
                <a:cs typeface="Arial"/>
              </a:rPr>
              <a:t>factor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1036319" y="3351301"/>
            <a:ext cx="10058400" cy="2849880"/>
            <a:chOff x="1036319" y="3351301"/>
            <a:chExt cx="10058400" cy="284988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52899" y="3351301"/>
              <a:ext cx="3857244" cy="2849753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47972" y="3546347"/>
              <a:ext cx="3287268" cy="2279904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57683" rIns="0" bIns="0" rtlCol="0" vert="horz">
            <a:spAutoFit/>
          </a:bodyPr>
          <a:lstStyle/>
          <a:p>
            <a:pPr marL="201295">
              <a:lnSpc>
                <a:spcPct val="100000"/>
              </a:lnSpc>
              <a:spcBef>
                <a:spcPts val="100"/>
              </a:spcBef>
            </a:pPr>
            <a:r>
              <a:rPr dirty="0" sz="5400" spc="-170">
                <a:solidFill>
                  <a:srgbClr val="001F5F"/>
                </a:solidFill>
              </a:rPr>
              <a:t>-</a:t>
            </a:r>
            <a:r>
              <a:rPr dirty="0" sz="5400" spc="-270">
                <a:solidFill>
                  <a:srgbClr val="001F5F"/>
                </a:solidFill>
              </a:rPr>
              <a:t> </a:t>
            </a:r>
            <a:r>
              <a:rPr dirty="0" sz="5400" spc="-370">
                <a:solidFill>
                  <a:srgbClr val="001F5F"/>
                </a:solidFill>
              </a:rPr>
              <a:t>Caffeine:</a:t>
            </a:r>
            <a:endParaRPr sz="5400"/>
          </a:p>
        </p:txBody>
      </p:sp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95250">
              <a:lnSpc>
                <a:spcPct val="100000"/>
              </a:lnSpc>
              <a:spcBef>
                <a:spcPts val="110"/>
              </a:spcBef>
            </a:pPr>
            <a:fld id="{81D60167-4931-47E6-BA6A-407CBD079E47}" type="slidenum">
              <a:rPr dirty="0"/>
              <a:t>3</a:t>
            </a:fld>
          </a:p>
        </p:txBody>
      </p:sp>
      <p:sp>
        <p:nvSpPr>
          <p:cNvPr id="6" name="object 6" descr=""/>
          <p:cNvSpPr txBox="1"/>
          <p:nvPr/>
        </p:nvSpPr>
        <p:spPr>
          <a:xfrm>
            <a:off x="702970" y="2057780"/>
            <a:ext cx="7296150" cy="12693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100"/>
              </a:spcBef>
              <a:buClr>
                <a:srgbClr val="EF7E09"/>
              </a:buClr>
              <a:buChar char="•"/>
              <a:tabLst>
                <a:tab pos="286385" algn="l"/>
                <a:tab pos="287020" algn="l"/>
              </a:tabLst>
            </a:pPr>
            <a:r>
              <a:rPr dirty="0" sz="2400" spc="-120">
                <a:solidFill>
                  <a:srgbClr val="313131"/>
                </a:solidFill>
                <a:latin typeface="Arial"/>
                <a:cs typeface="Arial"/>
              </a:rPr>
              <a:t>Caffeine,</a:t>
            </a:r>
            <a:r>
              <a:rPr dirty="0" sz="2400" spc="-114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40">
                <a:solidFill>
                  <a:srgbClr val="313131"/>
                </a:solidFill>
                <a:latin typeface="Arial"/>
                <a:cs typeface="Arial"/>
              </a:rPr>
              <a:t>the</a:t>
            </a:r>
            <a:r>
              <a:rPr dirty="0" sz="2400" spc="-13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common</a:t>
            </a:r>
            <a:r>
              <a:rPr dirty="0" sz="2400" spc="-135">
                <a:solidFill>
                  <a:srgbClr val="313131"/>
                </a:solidFill>
                <a:latin typeface="Arial"/>
                <a:cs typeface="Arial"/>
              </a:rPr>
              <a:t> name</a:t>
            </a:r>
            <a:r>
              <a:rPr dirty="0" sz="2400" spc="-12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13131"/>
                </a:solidFill>
                <a:latin typeface="Arial"/>
                <a:cs typeface="Arial"/>
              </a:rPr>
              <a:t>for</a:t>
            </a:r>
            <a:r>
              <a:rPr dirty="0" sz="2400" spc="-9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10">
                <a:solidFill>
                  <a:srgbClr val="13425D"/>
                </a:solidFill>
                <a:latin typeface="Arial"/>
                <a:cs typeface="Arial"/>
              </a:rPr>
              <a:t>1,3,7-</a:t>
            </a:r>
            <a:r>
              <a:rPr dirty="0" sz="2400" spc="-30">
                <a:solidFill>
                  <a:srgbClr val="13425D"/>
                </a:solidFill>
                <a:latin typeface="Arial"/>
                <a:cs typeface="Arial"/>
              </a:rPr>
              <a:t>trimethylxanthine.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EF7E09"/>
              </a:buClr>
              <a:buFont typeface="Arial"/>
              <a:buChar char="•"/>
            </a:pPr>
            <a:endParaRPr sz="3500">
              <a:latin typeface="Arial"/>
              <a:cs typeface="Arial"/>
            </a:endParaRPr>
          </a:p>
          <a:p>
            <a:pPr marL="286385" indent="-273685">
              <a:lnSpc>
                <a:spcPct val="100000"/>
              </a:lnSpc>
              <a:buClr>
                <a:srgbClr val="EF7E09"/>
              </a:buClr>
              <a:buChar char="•"/>
              <a:tabLst>
                <a:tab pos="286385" algn="l"/>
                <a:tab pos="287020" algn="l"/>
              </a:tabLst>
            </a:pPr>
            <a:r>
              <a:rPr dirty="0" sz="2400">
                <a:solidFill>
                  <a:srgbClr val="313131"/>
                </a:solidFill>
                <a:latin typeface="Arial"/>
                <a:cs typeface="Arial"/>
              </a:rPr>
              <a:t>It</a:t>
            </a:r>
            <a:r>
              <a:rPr dirty="0" sz="2400" spc="-13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25">
                <a:solidFill>
                  <a:srgbClr val="313131"/>
                </a:solidFill>
                <a:latin typeface="Arial"/>
                <a:cs typeface="Arial"/>
              </a:rPr>
              <a:t>belongs</a:t>
            </a: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13131"/>
                </a:solidFill>
                <a:latin typeface="Arial"/>
                <a:cs typeface="Arial"/>
              </a:rPr>
              <a:t>to</a:t>
            </a:r>
            <a:r>
              <a:rPr dirty="0" sz="2400" spc="-13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95">
                <a:solidFill>
                  <a:srgbClr val="313131"/>
                </a:solidFill>
                <a:latin typeface="Arial"/>
                <a:cs typeface="Arial"/>
              </a:rPr>
              <a:t>a</a:t>
            </a:r>
            <a:r>
              <a:rPr dirty="0" sz="24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95">
                <a:solidFill>
                  <a:srgbClr val="313131"/>
                </a:solidFill>
                <a:latin typeface="Arial"/>
                <a:cs typeface="Arial"/>
              </a:rPr>
              <a:t>group</a:t>
            </a:r>
            <a:r>
              <a:rPr dirty="0" sz="2400" spc="-114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13131"/>
                </a:solidFill>
                <a:latin typeface="Arial"/>
                <a:cs typeface="Arial"/>
              </a:rPr>
              <a:t>of</a:t>
            </a:r>
            <a:r>
              <a:rPr dirty="0" sz="24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13425D"/>
                </a:solidFill>
                <a:latin typeface="Arial"/>
                <a:cs typeface="Arial"/>
              </a:rPr>
              <a:t>methylxanthene.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99668" y="106705"/>
            <a:ext cx="9890125" cy="5737225"/>
          </a:xfrm>
          <a:prstGeom prst="rect">
            <a:avLst/>
          </a:prstGeom>
        </p:spPr>
        <p:txBody>
          <a:bodyPr wrap="square" lIns="0" tIns="3575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815"/>
              </a:spcBef>
            </a:pPr>
            <a:r>
              <a:rPr dirty="0" sz="4800" spc="-150" b="1">
                <a:solidFill>
                  <a:srgbClr val="783E04"/>
                </a:solidFill>
                <a:latin typeface="Arial"/>
                <a:cs typeface="Arial"/>
              </a:rPr>
              <a:t>-</a:t>
            </a:r>
            <a:r>
              <a:rPr dirty="0" sz="4800" spc="-210" b="1">
                <a:solidFill>
                  <a:srgbClr val="783E04"/>
                </a:solidFill>
                <a:latin typeface="Arial"/>
                <a:cs typeface="Arial"/>
              </a:rPr>
              <a:t> </a:t>
            </a:r>
            <a:r>
              <a:rPr dirty="0" sz="4800" spc="-535" b="1">
                <a:solidFill>
                  <a:srgbClr val="783E04"/>
                </a:solidFill>
                <a:latin typeface="Arial"/>
                <a:cs typeface="Arial"/>
              </a:rPr>
              <a:t>Sources</a:t>
            </a:r>
            <a:r>
              <a:rPr dirty="0" sz="4800" spc="-229" b="1">
                <a:solidFill>
                  <a:srgbClr val="783E04"/>
                </a:solidFill>
                <a:latin typeface="Arial"/>
                <a:cs typeface="Arial"/>
              </a:rPr>
              <a:t> </a:t>
            </a:r>
            <a:r>
              <a:rPr dirty="0" sz="4800" spc="-225" b="1">
                <a:solidFill>
                  <a:srgbClr val="783E04"/>
                </a:solidFill>
                <a:latin typeface="Arial"/>
                <a:cs typeface="Arial"/>
              </a:rPr>
              <a:t>of</a:t>
            </a:r>
            <a:r>
              <a:rPr dirty="0" sz="4800" spc="-240" b="1">
                <a:solidFill>
                  <a:srgbClr val="783E04"/>
                </a:solidFill>
                <a:latin typeface="Arial"/>
                <a:cs typeface="Arial"/>
              </a:rPr>
              <a:t> </a:t>
            </a:r>
            <a:r>
              <a:rPr dirty="0" sz="4800" spc="-305" b="1">
                <a:solidFill>
                  <a:srgbClr val="783E04"/>
                </a:solidFill>
                <a:latin typeface="Arial"/>
                <a:cs typeface="Arial"/>
              </a:rPr>
              <a:t>caffeine:</a:t>
            </a:r>
            <a:endParaRPr sz="4800">
              <a:latin typeface="Arial"/>
              <a:cs typeface="Arial"/>
            </a:endParaRPr>
          </a:p>
          <a:p>
            <a:pPr marL="288290" marR="904875" indent="-274320">
              <a:lnSpc>
                <a:spcPct val="100000"/>
              </a:lnSpc>
              <a:spcBef>
                <a:spcPts val="1355"/>
              </a:spcBef>
              <a:buClr>
                <a:srgbClr val="EF7E09"/>
              </a:buClr>
              <a:buChar char="•"/>
              <a:tabLst>
                <a:tab pos="288290" algn="l"/>
                <a:tab pos="288925" algn="l"/>
              </a:tabLst>
            </a:pPr>
            <a:r>
              <a:rPr dirty="0" sz="2400" spc="-135">
                <a:solidFill>
                  <a:srgbClr val="313131"/>
                </a:solidFill>
                <a:latin typeface="Arial"/>
                <a:cs typeface="Arial"/>
              </a:rPr>
              <a:t>Caffeine</a:t>
            </a:r>
            <a:r>
              <a:rPr dirty="0" sz="24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30">
                <a:solidFill>
                  <a:srgbClr val="313131"/>
                </a:solidFill>
                <a:latin typeface="Arial"/>
                <a:cs typeface="Arial"/>
              </a:rPr>
              <a:t>is</a:t>
            </a:r>
            <a:r>
              <a:rPr dirty="0" sz="2400" spc="-12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95">
                <a:solidFill>
                  <a:srgbClr val="313131"/>
                </a:solidFill>
                <a:latin typeface="Arial"/>
                <a:cs typeface="Arial"/>
              </a:rPr>
              <a:t>a</a:t>
            </a:r>
            <a:r>
              <a:rPr dirty="0" sz="24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14">
                <a:solidFill>
                  <a:srgbClr val="313131"/>
                </a:solidFill>
                <a:latin typeface="Arial"/>
                <a:cs typeface="Arial"/>
              </a:rPr>
              <a:t>chemical</a:t>
            </a:r>
            <a:r>
              <a:rPr dirty="0" sz="2400" spc="-13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13131"/>
                </a:solidFill>
                <a:latin typeface="Arial"/>
                <a:cs typeface="Arial"/>
              </a:rPr>
              <a:t>that</a:t>
            </a:r>
            <a:r>
              <a:rPr dirty="0" sz="2400" spc="-114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30">
                <a:solidFill>
                  <a:srgbClr val="313131"/>
                </a:solidFill>
                <a:latin typeface="Arial"/>
                <a:cs typeface="Arial"/>
              </a:rPr>
              <a:t>is</a:t>
            </a:r>
            <a:r>
              <a:rPr dirty="0" sz="24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75">
                <a:solidFill>
                  <a:srgbClr val="13425D"/>
                </a:solidFill>
                <a:latin typeface="Arial"/>
                <a:cs typeface="Arial"/>
              </a:rPr>
              <a:t>found</a:t>
            </a:r>
            <a:r>
              <a:rPr dirty="0" sz="2400" spc="-105">
                <a:solidFill>
                  <a:srgbClr val="13425D"/>
                </a:solidFill>
                <a:latin typeface="Arial"/>
                <a:cs typeface="Arial"/>
              </a:rPr>
              <a:t> </a:t>
            </a:r>
            <a:r>
              <a:rPr dirty="0" sz="2400" spc="-60">
                <a:solidFill>
                  <a:srgbClr val="13425D"/>
                </a:solidFill>
                <a:latin typeface="Arial"/>
                <a:cs typeface="Arial"/>
              </a:rPr>
              <a:t>naturally</a:t>
            </a:r>
            <a:r>
              <a:rPr dirty="0" sz="2400" spc="-105">
                <a:solidFill>
                  <a:srgbClr val="13425D"/>
                </a:solidFill>
                <a:latin typeface="Arial"/>
                <a:cs typeface="Arial"/>
              </a:rPr>
              <a:t> </a:t>
            </a:r>
            <a:r>
              <a:rPr dirty="0" sz="2400" spc="-40">
                <a:solidFill>
                  <a:srgbClr val="313131"/>
                </a:solidFill>
                <a:latin typeface="Arial"/>
                <a:cs typeface="Arial"/>
              </a:rPr>
              <a:t>in</a:t>
            </a:r>
            <a:r>
              <a:rPr dirty="0" sz="2400" spc="-12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35">
                <a:solidFill>
                  <a:srgbClr val="313131"/>
                </a:solidFill>
                <a:latin typeface="Arial"/>
                <a:cs typeface="Arial"/>
              </a:rPr>
              <a:t>the</a:t>
            </a:r>
            <a:r>
              <a:rPr dirty="0" sz="24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60">
                <a:solidFill>
                  <a:srgbClr val="13425D"/>
                </a:solidFill>
                <a:latin typeface="Arial"/>
                <a:cs typeface="Arial"/>
              </a:rPr>
              <a:t>leaves</a:t>
            </a:r>
            <a:r>
              <a:rPr dirty="0" sz="2400" spc="-100">
                <a:solidFill>
                  <a:srgbClr val="13425D"/>
                </a:solidFill>
                <a:latin typeface="Arial"/>
                <a:cs typeface="Arial"/>
              </a:rPr>
              <a:t> </a:t>
            </a:r>
            <a:r>
              <a:rPr dirty="0" sz="2400" spc="-130">
                <a:solidFill>
                  <a:srgbClr val="313131"/>
                </a:solidFill>
                <a:latin typeface="Arial"/>
                <a:cs typeface="Arial"/>
              </a:rPr>
              <a:t>and</a:t>
            </a:r>
            <a:r>
              <a:rPr dirty="0" sz="24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85">
                <a:solidFill>
                  <a:srgbClr val="13425D"/>
                </a:solidFill>
                <a:latin typeface="Arial"/>
                <a:cs typeface="Arial"/>
              </a:rPr>
              <a:t>seeds</a:t>
            </a:r>
            <a:r>
              <a:rPr dirty="0" sz="2400" spc="-110">
                <a:solidFill>
                  <a:srgbClr val="13425D"/>
                </a:solidFill>
                <a:latin typeface="Arial"/>
                <a:cs typeface="Arial"/>
              </a:rPr>
              <a:t> </a:t>
            </a:r>
            <a:r>
              <a:rPr dirty="0" sz="2400" spc="-25">
                <a:solidFill>
                  <a:srgbClr val="313131"/>
                </a:solidFill>
                <a:latin typeface="Arial"/>
                <a:cs typeface="Arial"/>
              </a:rPr>
              <a:t>of </a:t>
            </a:r>
            <a:r>
              <a:rPr dirty="0" sz="2400" spc="-105">
                <a:solidFill>
                  <a:srgbClr val="313131"/>
                </a:solidFill>
                <a:latin typeface="Arial"/>
                <a:cs typeface="Arial"/>
              </a:rPr>
              <a:t>various</a:t>
            </a:r>
            <a:r>
              <a:rPr dirty="0" sz="2400" spc="-12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13131"/>
                </a:solidFill>
                <a:latin typeface="Arial"/>
                <a:cs typeface="Arial"/>
              </a:rPr>
              <a:t>plants.</a:t>
            </a:r>
            <a:endParaRPr sz="2400">
              <a:latin typeface="Arial"/>
              <a:cs typeface="Arial"/>
            </a:endParaRPr>
          </a:p>
          <a:p>
            <a:pPr marL="288290" indent="-274955">
              <a:lnSpc>
                <a:spcPct val="100000"/>
              </a:lnSpc>
              <a:spcBef>
                <a:spcPts val="575"/>
              </a:spcBef>
              <a:buClr>
                <a:srgbClr val="EF7E09"/>
              </a:buClr>
              <a:buChar char="•"/>
              <a:tabLst>
                <a:tab pos="288290" algn="l"/>
                <a:tab pos="288925" algn="l"/>
              </a:tabLst>
            </a:pPr>
            <a:r>
              <a:rPr dirty="0" u="sng" sz="2400" spc="-80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Natural</a:t>
            </a:r>
            <a:r>
              <a:rPr dirty="0" u="sng" sz="2400" spc="-114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400" spc="-155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sources</a:t>
            </a:r>
            <a:r>
              <a:rPr dirty="0" u="sng" sz="2400" spc="-100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400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of</a:t>
            </a:r>
            <a:r>
              <a:rPr dirty="0" u="sng" sz="2400" spc="-100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400" spc="-95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caffeine</a:t>
            </a:r>
            <a:r>
              <a:rPr dirty="0" u="sng" sz="2400" spc="-90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400" spc="-85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include</a:t>
            </a:r>
            <a:r>
              <a:rPr dirty="0" sz="2400" spc="-105">
                <a:solidFill>
                  <a:srgbClr val="313131"/>
                </a:solidFill>
                <a:latin typeface="Arial"/>
                <a:cs typeface="Arial"/>
              </a:rPr>
              <a:t> coffee</a:t>
            </a:r>
            <a:r>
              <a:rPr dirty="0" sz="2400" spc="-8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50">
                <a:solidFill>
                  <a:srgbClr val="313131"/>
                </a:solidFill>
                <a:latin typeface="Arial"/>
                <a:cs typeface="Arial"/>
              </a:rPr>
              <a:t>beans,</a:t>
            </a:r>
            <a:r>
              <a:rPr dirty="0" sz="24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60">
                <a:solidFill>
                  <a:srgbClr val="313131"/>
                </a:solidFill>
                <a:latin typeface="Arial"/>
                <a:cs typeface="Arial"/>
              </a:rPr>
              <a:t>cocoa</a:t>
            </a:r>
            <a:r>
              <a:rPr dirty="0" sz="2400" spc="-12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50">
                <a:solidFill>
                  <a:srgbClr val="313131"/>
                </a:solidFill>
                <a:latin typeface="Arial"/>
                <a:cs typeface="Arial"/>
              </a:rPr>
              <a:t>beans,</a:t>
            </a:r>
            <a:r>
              <a:rPr dirty="0" sz="24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14">
                <a:solidFill>
                  <a:srgbClr val="313131"/>
                </a:solidFill>
                <a:latin typeface="Arial"/>
                <a:cs typeface="Arial"/>
              </a:rPr>
              <a:t>kola</a:t>
            </a: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75">
                <a:solidFill>
                  <a:srgbClr val="313131"/>
                </a:solidFill>
                <a:latin typeface="Arial"/>
                <a:cs typeface="Arial"/>
              </a:rPr>
              <a:t>nuts,</a:t>
            </a:r>
            <a:r>
              <a:rPr dirty="0" sz="24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25">
                <a:solidFill>
                  <a:srgbClr val="313131"/>
                </a:solidFill>
                <a:latin typeface="Arial"/>
                <a:cs typeface="Arial"/>
              </a:rPr>
              <a:t>tea</a:t>
            </a:r>
            <a:endParaRPr sz="2400">
              <a:latin typeface="Arial"/>
              <a:cs typeface="Arial"/>
            </a:endParaRPr>
          </a:p>
          <a:p>
            <a:pPr marL="288290">
              <a:lnSpc>
                <a:spcPct val="100000"/>
              </a:lnSpc>
              <a:spcBef>
                <a:spcPts val="5"/>
              </a:spcBef>
            </a:pPr>
            <a:r>
              <a:rPr dirty="0" sz="2400" spc="-160">
                <a:solidFill>
                  <a:srgbClr val="313131"/>
                </a:solidFill>
                <a:latin typeface="Arial"/>
                <a:cs typeface="Arial"/>
              </a:rPr>
              <a:t>leaves</a:t>
            </a:r>
            <a:r>
              <a:rPr dirty="0" sz="24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30">
                <a:solidFill>
                  <a:srgbClr val="313131"/>
                </a:solidFill>
                <a:latin typeface="Arial"/>
                <a:cs typeface="Arial"/>
              </a:rPr>
              <a:t>and</a:t>
            </a:r>
            <a:r>
              <a:rPr dirty="0" sz="24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313131"/>
                </a:solidFill>
                <a:latin typeface="Arial"/>
                <a:cs typeface="Arial"/>
              </a:rPr>
              <a:t>fruits</a:t>
            </a:r>
            <a:r>
              <a:rPr dirty="0" sz="24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13131"/>
                </a:solidFill>
                <a:latin typeface="Arial"/>
                <a:cs typeface="Arial"/>
              </a:rPr>
              <a:t>of</a:t>
            </a: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85">
                <a:solidFill>
                  <a:srgbClr val="313131"/>
                </a:solidFill>
                <a:latin typeface="Arial"/>
                <a:cs typeface="Arial"/>
              </a:rPr>
              <a:t>more</a:t>
            </a:r>
            <a:r>
              <a:rPr dirty="0" sz="24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65">
                <a:solidFill>
                  <a:srgbClr val="313131"/>
                </a:solidFill>
                <a:latin typeface="Arial"/>
                <a:cs typeface="Arial"/>
              </a:rPr>
              <a:t>than</a:t>
            </a:r>
            <a:r>
              <a:rPr dirty="0" sz="24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30">
                <a:solidFill>
                  <a:srgbClr val="313131"/>
                </a:solidFill>
                <a:latin typeface="Arial"/>
                <a:cs typeface="Arial"/>
              </a:rPr>
              <a:t>60 </a:t>
            </a:r>
            <a:r>
              <a:rPr dirty="0" sz="2400" spc="-10">
                <a:solidFill>
                  <a:srgbClr val="313131"/>
                </a:solidFill>
                <a:latin typeface="Arial"/>
                <a:cs typeface="Arial"/>
              </a:rPr>
              <a:t>plants.</a:t>
            </a:r>
            <a:endParaRPr sz="2400">
              <a:latin typeface="Arial"/>
              <a:cs typeface="Arial"/>
            </a:endParaRPr>
          </a:p>
          <a:p>
            <a:pPr marL="288290" indent="-274955">
              <a:lnSpc>
                <a:spcPct val="100000"/>
              </a:lnSpc>
              <a:spcBef>
                <a:spcPts val="575"/>
              </a:spcBef>
              <a:buClr>
                <a:srgbClr val="EF7E09"/>
              </a:buClr>
              <a:buChar char="•"/>
              <a:tabLst>
                <a:tab pos="288290" algn="l"/>
                <a:tab pos="288925" algn="l"/>
              </a:tabLst>
            </a:pPr>
            <a:r>
              <a:rPr dirty="0" sz="2400" spc="-290">
                <a:solidFill>
                  <a:srgbClr val="13425D"/>
                </a:solidFill>
                <a:latin typeface="Arial"/>
                <a:cs typeface="Arial"/>
              </a:rPr>
              <a:t>Tea</a:t>
            </a:r>
            <a:r>
              <a:rPr dirty="0" sz="2400" spc="-80">
                <a:solidFill>
                  <a:srgbClr val="13425D"/>
                </a:solidFill>
                <a:latin typeface="Arial"/>
                <a:cs typeface="Arial"/>
              </a:rPr>
              <a:t> </a:t>
            </a:r>
            <a:r>
              <a:rPr dirty="0" sz="2400" spc="-160">
                <a:solidFill>
                  <a:srgbClr val="313131"/>
                </a:solidFill>
                <a:latin typeface="Arial"/>
                <a:cs typeface="Arial"/>
              </a:rPr>
              <a:t>leaves</a:t>
            </a:r>
            <a:r>
              <a:rPr dirty="0" sz="2400" spc="-9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contains </a:t>
            </a:r>
            <a:r>
              <a:rPr dirty="0" sz="2400" spc="-195">
                <a:solidFill>
                  <a:srgbClr val="13425D"/>
                </a:solidFill>
                <a:latin typeface="Arial"/>
                <a:cs typeface="Arial"/>
              </a:rPr>
              <a:t>1.5%</a:t>
            </a:r>
            <a:r>
              <a:rPr dirty="0" sz="2400" spc="-95">
                <a:solidFill>
                  <a:srgbClr val="13425D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13425D"/>
                </a:solidFill>
                <a:latin typeface="Arial"/>
                <a:cs typeface="Arial"/>
              </a:rPr>
              <a:t>to</a:t>
            </a:r>
            <a:r>
              <a:rPr dirty="0" sz="2400" spc="-114">
                <a:solidFill>
                  <a:srgbClr val="13425D"/>
                </a:solidFill>
                <a:latin typeface="Arial"/>
                <a:cs typeface="Arial"/>
              </a:rPr>
              <a:t> </a:t>
            </a:r>
            <a:r>
              <a:rPr dirty="0" sz="2400" spc="-195">
                <a:solidFill>
                  <a:srgbClr val="13425D"/>
                </a:solidFill>
                <a:latin typeface="Arial"/>
                <a:cs typeface="Arial"/>
              </a:rPr>
              <a:t>3.5%</a:t>
            </a:r>
            <a:r>
              <a:rPr dirty="0" sz="2400" spc="-95">
                <a:solidFill>
                  <a:srgbClr val="13425D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13131"/>
                </a:solidFill>
                <a:latin typeface="Arial"/>
                <a:cs typeface="Arial"/>
              </a:rPr>
              <a:t>caffeine.</a:t>
            </a:r>
            <a:endParaRPr sz="2400">
              <a:latin typeface="Arial"/>
              <a:cs typeface="Arial"/>
            </a:endParaRPr>
          </a:p>
          <a:p>
            <a:pPr marL="356870" indent="-343535">
              <a:lnSpc>
                <a:spcPct val="100000"/>
              </a:lnSpc>
              <a:spcBef>
                <a:spcPts val="575"/>
              </a:spcBef>
              <a:buClr>
                <a:srgbClr val="EF7E09"/>
              </a:buClr>
              <a:buChar char="•"/>
              <a:tabLst>
                <a:tab pos="356870" algn="l"/>
                <a:tab pos="357505" algn="l"/>
              </a:tabLst>
            </a:pPr>
            <a:r>
              <a:rPr dirty="0" sz="2400" spc="-175">
                <a:solidFill>
                  <a:srgbClr val="313131"/>
                </a:solidFill>
                <a:latin typeface="Arial"/>
                <a:cs typeface="Arial"/>
              </a:rPr>
              <a:t>Roasted</a:t>
            </a:r>
            <a:r>
              <a:rPr dirty="0" sz="2400" spc="-12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00">
                <a:solidFill>
                  <a:srgbClr val="313131"/>
                </a:solidFill>
                <a:latin typeface="Arial"/>
                <a:cs typeface="Arial"/>
              </a:rPr>
              <a:t>coffee</a:t>
            </a:r>
            <a:r>
              <a:rPr dirty="0" sz="2400" spc="-8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65">
                <a:solidFill>
                  <a:srgbClr val="313131"/>
                </a:solidFill>
                <a:latin typeface="Arial"/>
                <a:cs typeface="Arial"/>
              </a:rPr>
              <a:t>beans</a:t>
            </a:r>
            <a:r>
              <a:rPr dirty="0" sz="24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80">
                <a:solidFill>
                  <a:srgbClr val="313131"/>
                </a:solidFill>
                <a:latin typeface="Arial"/>
                <a:cs typeface="Arial"/>
              </a:rPr>
              <a:t>contain</a:t>
            </a:r>
            <a:r>
              <a:rPr dirty="0" sz="2400" spc="-9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85">
                <a:solidFill>
                  <a:srgbClr val="313131"/>
                </a:solidFill>
                <a:latin typeface="Arial"/>
                <a:cs typeface="Arial"/>
              </a:rPr>
              <a:t>0.75%</a:t>
            </a:r>
            <a:r>
              <a:rPr dirty="0" sz="2400" spc="-9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13131"/>
                </a:solidFill>
                <a:latin typeface="Arial"/>
                <a:cs typeface="Arial"/>
              </a:rPr>
              <a:t>to</a:t>
            </a:r>
            <a:r>
              <a:rPr dirty="0" sz="24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90">
                <a:solidFill>
                  <a:srgbClr val="313131"/>
                </a:solidFill>
                <a:latin typeface="Arial"/>
                <a:cs typeface="Arial"/>
              </a:rPr>
              <a:t>1.5%</a:t>
            </a: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13131"/>
                </a:solidFill>
                <a:latin typeface="Arial"/>
                <a:cs typeface="Arial"/>
              </a:rPr>
              <a:t>caffeine.</a:t>
            </a:r>
            <a:endParaRPr sz="2400">
              <a:latin typeface="Arial"/>
              <a:cs typeface="Arial"/>
            </a:endParaRPr>
          </a:p>
          <a:p>
            <a:pPr marL="356870" indent="-343535">
              <a:lnSpc>
                <a:spcPct val="100000"/>
              </a:lnSpc>
              <a:spcBef>
                <a:spcPts val="575"/>
              </a:spcBef>
              <a:buClr>
                <a:srgbClr val="EF7E09"/>
              </a:buClr>
              <a:buChar char="•"/>
              <a:tabLst>
                <a:tab pos="356870" algn="l"/>
                <a:tab pos="357505" algn="l"/>
              </a:tabLst>
            </a:pPr>
            <a:r>
              <a:rPr dirty="0" sz="2400" spc="-210">
                <a:solidFill>
                  <a:srgbClr val="313131"/>
                </a:solidFill>
                <a:latin typeface="Arial"/>
                <a:cs typeface="Arial"/>
              </a:rPr>
              <a:t>Cocoa</a:t>
            </a:r>
            <a:r>
              <a:rPr dirty="0" sz="2400" spc="-12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30">
                <a:solidFill>
                  <a:srgbClr val="313131"/>
                </a:solidFill>
                <a:latin typeface="Arial"/>
                <a:cs typeface="Arial"/>
              </a:rPr>
              <a:t>bean</a:t>
            </a:r>
            <a:r>
              <a:rPr dirty="0" sz="24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contains</a:t>
            </a:r>
            <a:r>
              <a:rPr dirty="0" sz="2400" spc="-114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85">
                <a:solidFill>
                  <a:srgbClr val="313131"/>
                </a:solidFill>
                <a:latin typeface="Arial"/>
                <a:cs typeface="Arial"/>
              </a:rPr>
              <a:t>0.03%</a:t>
            </a:r>
            <a:r>
              <a:rPr dirty="0" sz="2400" spc="-9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13131"/>
                </a:solidFill>
                <a:latin typeface="Arial"/>
                <a:cs typeface="Arial"/>
              </a:rPr>
              <a:t>to</a:t>
            </a:r>
            <a:r>
              <a:rPr dirty="0" sz="2400" spc="-12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95">
                <a:solidFill>
                  <a:srgbClr val="313131"/>
                </a:solidFill>
                <a:latin typeface="Arial"/>
                <a:cs typeface="Arial"/>
              </a:rPr>
              <a:t>1.7%</a:t>
            </a:r>
            <a:r>
              <a:rPr dirty="0" sz="24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13131"/>
                </a:solidFill>
                <a:latin typeface="Arial"/>
                <a:cs typeface="Arial"/>
              </a:rPr>
              <a:t>caffeine.</a:t>
            </a:r>
            <a:endParaRPr sz="2400">
              <a:latin typeface="Arial"/>
              <a:cs typeface="Arial"/>
            </a:endParaRPr>
          </a:p>
          <a:p>
            <a:pPr marL="288290" indent="-274955">
              <a:lnSpc>
                <a:spcPct val="100000"/>
              </a:lnSpc>
              <a:spcBef>
                <a:spcPts val="580"/>
              </a:spcBef>
              <a:buClr>
                <a:srgbClr val="EF7E09"/>
              </a:buClr>
              <a:buChar char="•"/>
              <a:tabLst>
                <a:tab pos="288290" algn="l"/>
                <a:tab pos="288925" algn="l"/>
              </a:tabLst>
            </a:pPr>
            <a:r>
              <a:rPr dirty="0" sz="2400" spc="-135">
                <a:solidFill>
                  <a:srgbClr val="313131"/>
                </a:solidFill>
                <a:latin typeface="Arial"/>
                <a:cs typeface="Arial"/>
              </a:rPr>
              <a:t>Caffeine</a:t>
            </a:r>
            <a:r>
              <a:rPr dirty="0" sz="2400" spc="-9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70">
                <a:solidFill>
                  <a:srgbClr val="313131"/>
                </a:solidFill>
                <a:latin typeface="Arial"/>
                <a:cs typeface="Arial"/>
              </a:rPr>
              <a:t>can</a:t>
            </a: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25">
                <a:solidFill>
                  <a:srgbClr val="313131"/>
                </a:solidFill>
                <a:latin typeface="Arial"/>
                <a:cs typeface="Arial"/>
              </a:rPr>
              <a:t>be</a:t>
            </a:r>
            <a:r>
              <a:rPr dirty="0" sz="2400" spc="-9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80" b="1">
                <a:solidFill>
                  <a:srgbClr val="313131"/>
                </a:solidFill>
                <a:latin typeface="Arial"/>
                <a:cs typeface="Arial"/>
              </a:rPr>
              <a:t>added</a:t>
            </a:r>
            <a:r>
              <a:rPr dirty="0" sz="2400" spc="-85" b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13131"/>
                </a:solidFill>
                <a:latin typeface="Arial"/>
                <a:cs typeface="Arial"/>
              </a:rPr>
              <a:t>to</a:t>
            </a:r>
            <a:r>
              <a:rPr dirty="0" sz="24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20">
                <a:solidFill>
                  <a:srgbClr val="313131"/>
                </a:solidFill>
                <a:latin typeface="Arial"/>
                <a:cs typeface="Arial"/>
              </a:rPr>
              <a:t>energy</a:t>
            </a:r>
            <a:r>
              <a:rPr dirty="0" sz="24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90">
                <a:solidFill>
                  <a:srgbClr val="313131"/>
                </a:solidFill>
                <a:latin typeface="Arial"/>
                <a:cs typeface="Arial"/>
              </a:rPr>
              <a:t>drinks</a:t>
            </a:r>
            <a:r>
              <a:rPr dirty="0" sz="2400" spc="-9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30">
                <a:solidFill>
                  <a:srgbClr val="313131"/>
                </a:solidFill>
                <a:latin typeface="Arial"/>
                <a:cs typeface="Arial"/>
              </a:rPr>
              <a:t>and</a:t>
            </a:r>
            <a:r>
              <a:rPr dirty="0" sz="2400" spc="-9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50">
                <a:solidFill>
                  <a:srgbClr val="313131"/>
                </a:solidFill>
                <a:latin typeface="Arial"/>
                <a:cs typeface="Arial"/>
              </a:rPr>
              <a:t>some</a:t>
            </a: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00">
                <a:solidFill>
                  <a:srgbClr val="313131"/>
                </a:solidFill>
                <a:latin typeface="Arial"/>
                <a:cs typeface="Arial"/>
              </a:rPr>
              <a:t>carbonated </a:t>
            </a:r>
            <a:r>
              <a:rPr dirty="0" sz="2400" spc="-95">
                <a:solidFill>
                  <a:srgbClr val="313131"/>
                </a:solidFill>
                <a:latin typeface="Arial"/>
                <a:cs typeface="Arial"/>
              </a:rPr>
              <a:t>drinks</a:t>
            </a:r>
            <a:r>
              <a:rPr dirty="0" sz="2400" spc="-114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30">
                <a:solidFill>
                  <a:srgbClr val="313131"/>
                </a:solidFill>
                <a:latin typeface="Arial"/>
                <a:cs typeface="Arial"/>
              </a:rPr>
              <a:t>and</a:t>
            </a:r>
            <a:r>
              <a:rPr dirty="0" sz="2400" spc="-8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65" b="1">
                <a:solidFill>
                  <a:srgbClr val="313131"/>
                </a:solidFill>
                <a:latin typeface="Arial"/>
                <a:cs typeface="Arial"/>
              </a:rPr>
              <a:t>drug</a:t>
            </a:r>
            <a:endParaRPr sz="2400">
              <a:latin typeface="Arial"/>
              <a:cs typeface="Arial"/>
            </a:endParaRPr>
          </a:p>
          <a:p>
            <a:pPr marL="288290">
              <a:lnSpc>
                <a:spcPct val="100000"/>
              </a:lnSpc>
            </a:pPr>
            <a:r>
              <a:rPr dirty="0" sz="2400" spc="-10">
                <a:solidFill>
                  <a:srgbClr val="313131"/>
                </a:solidFill>
                <a:latin typeface="Arial"/>
                <a:cs typeface="Arial"/>
              </a:rPr>
              <a:t>products.</a:t>
            </a:r>
            <a:endParaRPr sz="2400">
              <a:latin typeface="Arial"/>
              <a:cs typeface="Arial"/>
            </a:endParaRPr>
          </a:p>
          <a:p>
            <a:pPr marL="288290" indent="-274955">
              <a:lnSpc>
                <a:spcPct val="100000"/>
              </a:lnSpc>
              <a:spcBef>
                <a:spcPts val="575"/>
              </a:spcBef>
              <a:buClr>
                <a:srgbClr val="EF7E09"/>
              </a:buClr>
              <a:buChar char="•"/>
              <a:tabLst>
                <a:tab pos="288290" algn="l"/>
                <a:tab pos="288925" algn="l"/>
              </a:tabLst>
            </a:pPr>
            <a:r>
              <a:rPr dirty="0" sz="2400" spc="-140">
                <a:solidFill>
                  <a:srgbClr val="313131"/>
                </a:solidFill>
                <a:latin typeface="Arial"/>
                <a:cs typeface="Arial"/>
              </a:rPr>
              <a:t>Various</a:t>
            </a:r>
            <a:r>
              <a:rPr dirty="0" sz="2400" spc="-114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00">
                <a:solidFill>
                  <a:srgbClr val="313131"/>
                </a:solidFill>
                <a:latin typeface="Arial"/>
                <a:cs typeface="Arial"/>
              </a:rPr>
              <a:t>carbonated</a:t>
            </a: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55">
                <a:solidFill>
                  <a:srgbClr val="313131"/>
                </a:solidFill>
                <a:latin typeface="Arial"/>
                <a:cs typeface="Arial"/>
              </a:rPr>
              <a:t>beverages</a:t>
            </a:r>
            <a:r>
              <a:rPr dirty="0" sz="24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85">
                <a:solidFill>
                  <a:srgbClr val="313131"/>
                </a:solidFill>
                <a:latin typeface="Arial"/>
                <a:cs typeface="Arial"/>
              </a:rPr>
              <a:t>contain</a:t>
            </a:r>
            <a:r>
              <a:rPr dirty="0" sz="2400" spc="-12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95">
                <a:solidFill>
                  <a:srgbClr val="313131"/>
                </a:solidFill>
                <a:latin typeface="Arial"/>
                <a:cs typeface="Arial"/>
              </a:rPr>
              <a:t>caffeine</a:t>
            </a:r>
            <a:r>
              <a:rPr dirty="0" sz="24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30">
                <a:solidFill>
                  <a:srgbClr val="313131"/>
                </a:solidFill>
                <a:latin typeface="Arial"/>
                <a:cs typeface="Arial"/>
              </a:rPr>
              <a:t>in</a:t>
            </a:r>
            <a:r>
              <a:rPr dirty="0" sz="24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35">
                <a:solidFill>
                  <a:srgbClr val="313131"/>
                </a:solidFill>
                <a:latin typeface="Arial"/>
                <a:cs typeface="Arial"/>
              </a:rPr>
              <a:t>the</a:t>
            </a:r>
            <a:r>
              <a:rPr dirty="0" sz="24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u="sng" sz="2400" spc="-75">
                <a:solidFill>
                  <a:srgbClr val="13425D"/>
                </a:solidFill>
                <a:uFill>
                  <a:solidFill>
                    <a:srgbClr val="13425D"/>
                  </a:solidFill>
                </a:uFill>
                <a:latin typeface="Arial"/>
                <a:cs typeface="Arial"/>
              </a:rPr>
              <a:t>amount</a:t>
            </a:r>
            <a:r>
              <a:rPr dirty="0" u="sng" sz="2400" spc="-125">
                <a:solidFill>
                  <a:srgbClr val="13425D"/>
                </a:solidFill>
                <a:uFill>
                  <a:solidFill>
                    <a:srgbClr val="13425D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400" spc="-135">
                <a:solidFill>
                  <a:srgbClr val="13425D"/>
                </a:solidFill>
                <a:uFill>
                  <a:solidFill>
                    <a:srgbClr val="13425D"/>
                  </a:solidFill>
                </a:uFill>
                <a:latin typeface="Arial"/>
                <a:cs typeface="Arial"/>
              </a:rPr>
              <a:t>30</a:t>
            </a:r>
            <a:r>
              <a:rPr dirty="0" u="sng" sz="2400" spc="-114">
                <a:solidFill>
                  <a:srgbClr val="13425D"/>
                </a:solidFill>
                <a:uFill>
                  <a:solidFill>
                    <a:srgbClr val="13425D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400">
                <a:solidFill>
                  <a:srgbClr val="13425D"/>
                </a:solidFill>
                <a:uFill>
                  <a:solidFill>
                    <a:srgbClr val="13425D"/>
                  </a:solidFill>
                </a:uFill>
                <a:latin typeface="Arial"/>
                <a:cs typeface="Arial"/>
              </a:rPr>
              <a:t>to</a:t>
            </a:r>
            <a:r>
              <a:rPr dirty="0" u="sng" sz="2400" spc="-114">
                <a:solidFill>
                  <a:srgbClr val="13425D"/>
                </a:solidFill>
                <a:uFill>
                  <a:solidFill>
                    <a:srgbClr val="13425D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400" spc="-135">
                <a:solidFill>
                  <a:srgbClr val="13425D"/>
                </a:solidFill>
                <a:uFill>
                  <a:solidFill>
                    <a:srgbClr val="13425D"/>
                  </a:solidFill>
                </a:uFill>
                <a:latin typeface="Arial"/>
                <a:cs typeface="Arial"/>
              </a:rPr>
              <a:t>60</a:t>
            </a:r>
            <a:r>
              <a:rPr dirty="0" u="sng" sz="2400" spc="-114">
                <a:solidFill>
                  <a:srgbClr val="13425D"/>
                </a:solidFill>
                <a:uFill>
                  <a:solidFill>
                    <a:srgbClr val="13425D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400" spc="-25">
                <a:solidFill>
                  <a:srgbClr val="13425D"/>
                </a:solidFill>
                <a:uFill>
                  <a:solidFill>
                    <a:srgbClr val="13425D"/>
                  </a:solidFill>
                </a:uFill>
                <a:latin typeface="Arial"/>
                <a:cs typeface="Arial"/>
              </a:rPr>
              <a:t>mg</a:t>
            </a:r>
            <a:endParaRPr sz="2400">
              <a:latin typeface="Arial"/>
              <a:cs typeface="Arial"/>
            </a:endParaRPr>
          </a:p>
          <a:p>
            <a:pPr marL="288290">
              <a:lnSpc>
                <a:spcPct val="100000"/>
              </a:lnSpc>
              <a:spcBef>
                <a:spcPts val="5"/>
              </a:spcBef>
            </a:pPr>
            <a:r>
              <a:rPr dirty="0" u="sng" sz="2400" spc="-75">
                <a:solidFill>
                  <a:srgbClr val="13425D"/>
                </a:solidFill>
                <a:uFill>
                  <a:solidFill>
                    <a:srgbClr val="13425D"/>
                  </a:solidFill>
                </a:uFill>
                <a:latin typeface="Arial"/>
                <a:cs typeface="Arial"/>
              </a:rPr>
              <a:t>per</a:t>
            </a:r>
            <a:r>
              <a:rPr dirty="0" u="sng" sz="2400" spc="-100">
                <a:solidFill>
                  <a:srgbClr val="13425D"/>
                </a:solidFill>
                <a:uFill>
                  <a:solidFill>
                    <a:srgbClr val="13425D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400" spc="-130">
                <a:solidFill>
                  <a:srgbClr val="13425D"/>
                </a:solidFill>
                <a:uFill>
                  <a:solidFill>
                    <a:srgbClr val="13425D"/>
                  </a:solidFill>
                </a:uFill>
                <a:latin typeface="Arial"/>
                <a:cs typeface="Arial"/>
              </a:rPr>
              <a:t>355</a:t>
            </a:r>
            <a:r>
              <a:rPr dirty="0" u="sng" sz="2400" spc="-114">
                <a:solidFill>
                  <a:srgbClr val="13425D"/>
                </a:solidFill>
                <a:uFill>
                  <a:solidFill>
                    <a:srgbClr val="13425D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400" spc="-25">
                <a:solidFill>
                  <a:srgbClr val="13425D"/>
                </a:solidFill>
                <a:uFill>
                  <a:solidFill>
                    <a:srgbClr val="13425D"/>
                  </a:solidFill>
                </a:uFill>
                <a:latin typeface="Arial"/>
                <a:cs typeface="Arial"/>
              </a:rPr>
              <a:t>ml.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95250">
              <a:lnSpc>
                <a:spcPct val="100000"/>
              </a:lnSpc>
              <a:spcBef>
                <a:spcPts val="110"/>
              </a:spcBef>
            </a:pPr>
            <a:fld id="{81D60167-4931-47E6-BA6A-407CBD079E47}" type="slidenum">
              <a:rPr dirty="0"/>
              <a:t>3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94004" rIns="0" bIns="0" rtlCol="0" vert="horz">
            <a:spAutoFit/>
          </a:bodyPr>
          <a:lstStyle/>
          <a:p>
            <a:pPr marL="99695">
              <a:lnSpc>
                <a:spcPct val="100000"/>
              </a:lnSpc>
              <a:spcBef>
                <a:spcPts val="95"/>
              </a:spcBef>
            </a:pPr>
            <a:r>
              <a:rPr dirty="0" sz="4000" spc="-345">
                <a:solidFill>
                  <a:srgbClr val="D96B77"/>
                </a:solidFill>
              </a:rPr>
              <a:t>The</a:t>
            </a:r>
            <a:r>
              <a:rPr dirty="0" sz="4000" spc="-195">
                <a:solidFill>
                  <a:srgbClr val="D96B77"/>
                </a:solidFill>
              </a:rPr>
              <a:t> </a:t>
            </a:r>
            <a:r>
              <a:rPr dirty="0" sz="4000" spc="-215">
                <a:solidFill>
                  <a:srgbClr val="D96B77"/>
                </a:solidFill>
              </a:rPr>
              <a:t>effect</a:t>
            </a:r>
            <a:r>
              <a:rPr dirty="0" sz="4000" spc="-195">
                <a:solidFill>
                  <a:srgbClr val="D96B77"/>
                </a:solidFill>
              </a:rPr>
              <a:t> </a:t>
            </a:r>
            <a:r>
              <a:rPr dirty="0" sz="4000" spc="-204">
                <a:solidFill>
                  <a:srgbClr val="D96B77"/>
                </a:solidFill>
              </a:rPr>
              <a:t>of</a:t>
            </a:r>
            <a:r>
              <a:rPr dirty="0" sz="4000" spc="-195">
                <a:solidFill>
                  <a:srgbClr val="D96B77"/>
                </a:solidFill>
              </a:rPr>
              <a:t> </a:t>
            </a:r>
            <a:r>
              <a:rPr dirty="0" sz="4000" spc="-265">
                <a:solidFill>
                  <a:srgbClr val="D96B77"/>
                </a:solidFill>
              </a:rPr>
              <a:t>caffeine:</a:t>
            </a:r>
            <a:endParaRPr sz="4000"/>
          </a:p>
        </p:txBody>
      </p:sp>
      <p:grpSp>
        <p:nvGrpSpPr>
          <p:cNvPr id="3" name="object 3" descr=""/>
          <p:cNvGrpSpPr/>
          <p:nvPr/>
        </p:nvGrpSpPr>
        <p:grpSpPr>
          <a:xfrm>
            <a:off x="1127760" y="5059679"/>
            <a:ext cx="2486660" cy="565150"/>
            <a:chOff x="1127760" y="5059679"/>
            <a:chExt cx="2486660" cy="56515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27760" y="5059679"/>
              <a:ext cx="2486405" cy="564641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80160" y="5402579"/>
              <a:ext cx="2181605" cy="48006"/>
            </a:xfrm>
            <a:prstGeom prst="rect">
              <a:avLst/>
            </a:prstGeom>
          </p:spPr>
        </p:pic>
      </p:grpSp>
      <p:sp>
        <p:nvSpPr>
          <p:cNvPr id="6" name="object 6" descr=""/>
          <p:cNvSpPr txBox="1"/>
          <p:nvPr/>
        </p:nvSpPr>
        <p:spPr>
          <a:xfrm>
            <a:off x="747776" y="1699641"/>
            <a:ext cx="10615930" cy="37458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105"/>
              </a:spcBef>
              <a:buClr>
                <a:srgbClr val="EF7E09"/>
              </a:buClr>
              <a:buChar char="•"/>
              <a:tabLst>
                <a:tab pos="286385" algn="l"/>
                <a:tab pos="287020" algn="l"/>
              </a:tabLst>
            </a:pPr>
            <a:r>
              <a:rPr dirty="0" sz="2000" spc="-114">
                <a:solidFill>
                  <a:srgbClr val="313131"/>
                </a:solidFill>
                <a:latin typeface="Arial"/>
                <a:cs typeface="Arial"/>
              </a:rPr>
              <a:t>Caffeine’s</a:t>
            </a:r>
            <a:r>
              <a:rPr dirty="0" sz="2000" spc="-9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85">
                <a:solidFill>
                  <a:srgbClr val="313131"/>
                </a:solidFill>
                <a:latin typeface="Arial"/>
                <a:cs typeface="Arial"/>
              </a:rPr>
              <a:t>main</a:t>
            </a:r>
            <a:r>
              <a:rPr dirty="0" sz="2000" spc="-7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45">
                <a:solidFill>
                  <a:srgbClr val="313131"/>
                </a:solidFill>
                <a:latin typeface="Arial"/>
                <a:cs typeface="Arial"/>
              </a:rPr>
              <a:t>effect</a:t>
            </a:r>
            <a:r>
              <a:rPr dirty="0" sz="2000" spc="-8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70">
                <a:solidFill>
                  <a:srgbClr val="313131"/>
                </a:solidFill>
                <a:latin typeface="Arial"/>
                <a:cs typeface="Arial"/>
              </a:rPr>
              <a:t>on</a:t>
            </a:r>
            <a:r>
              <a:rPr dirty="0" sz="2000" spc="-11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60">
                <a:solidFill>
                  <a:srgbClr val="313131"/>
                </a:solidFill>
                <a:latin typeface="Arial"/>
                <a:cs typeface="Arial"/>
              </a:rPr>
              <a:t>your</a:t>
            </a:r>
            <a:r>
              <a:rPr dirty="0" sz="2000" spc="-11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80">
                <a:solidFill>
                  <a:srgbClr val="313131"/>
                </a:solidFill>
                <a:latin typeface="Arial"/>
                <a:cs typeface="Arial"/>
              </a:rPr>
              <a:t>body</a:t>
            </a:r>
            <a:r>
              <a:rPr dirty="0" sz="2000" spc="-114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10">
                <a:solidFill>
                  <a:srgbClr val="313131"/>
                </a:solidFill>
                <a:latin typeface="Arial"/>
                <a:cs typeface="Arial"/>
              </a:rPr>
              <a:t>is</a:t>
            </a:r>
            <a:r>
              <a:rPr dirty="0" sz="2000" spc="-8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13131"/>
                </a:solidFill>
                <a:latin typeface="Arial"/>
                <a:cs typeface="Arial"/>
              </a:rPr>
              <a:t>to</a:t>
            </a:r>
            <a:r>
              <a:rPr dirty="0" sz="2000" spc="-9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40">
                <a:solidFill>
                  <a:srgbClr val="13425D"/>
                </a:solidFill>
                <a:latin typeface="Arial"/>
                <a:cs typeface="Arial"/>
              </a:rPr>
              <a:t>make</a:t>
            </a:r>
            <a:r>
              <a:rPr dirty="0" sz="2000" spc="-90">
                <a:solidFill>
                  <a:srgbClr val="13425D"/>
                </a:solidFill>
                <a:latin typeface="Arial"/>
                <a:cs typeface="Arial"/>
              </a:rPr>
              <a:t> you</a:t>
            </a:r>
            <a:r>
              <a:rPr dirty="0" sz="2000" spc="-110">
                <a:solidFill>
                  <a:srgbClr val="13425D"/>
                </a:solidFill>
                <a:latin typeface="Arial"/>
                <a:cs typeface="Arial"/>
              </a:rPr>
              <a:t> </a:t>
            </a:r>
            <a:r>
              <a:rPr dirty="0" sz="2000" spc="-60">
                <a:solidFill>
                  <a:srgbClr val="13425D"/>
                </a:solidFill>
                <a:latin typeface="Arial"/>
                <a:cs typeface="Arial"/>
              </a:rPr>
              <a:t>feel</a:t>
            </a:r>
            <a:r>
              <a:rPr dirty="0" sz="2000" spc="-95">
                <a:solidFill>
                  <a:srgbClr val="13425D"/>
                </a:solidFill>
                <a:latin typeface="Arial"/>
                <a:cs typeface="Arial"/>
              </a:rPr>
              <a:t> </a:t>
            </a:r>
            <a:r>
              <a:rPr dirty="0" sz="2000" spc="-65">
                <a:solidFill>
                  <a:srgbClr val="13425D"/>
                </a:solidFill>
                <a:latin typeface="Arial"/>
                <a:cs typeface="Arial"/>
              </a:rPr>
              <a:t>more</a:t>
            </a:r>
            <a:r>
              <a:rPr dirty="0" sz="2000" spc="-85">
                <a:solidFill>
                  <a:srgbClr val="13425D"/>
                </a:solidFill>
                <a:latin typeface="Arial"/>
                <a:cs typeface="Arial"/>
              </a:rPr>
              <a:t> </a:t>
            </a:r>
            <a:r>
              <a:rPr dirty="0" sz="2000" spc="-140">
                <a:solidFill>
                  <a:srgbClr val="13425D"/>
                </a:solidFill>
                <a:latin typeface="Arial"/>
                <a:cs typeface="Arial"/>
              </a:rPr>
              <a:t>awake</a:t>
            </a:r>
            <a:r>
              <a:rPr dirty="0" sz="2000" spc="-90">
                <a:solidFill>
                  <a:srgbClr val="13425D"/>
                </a:solidFill>
                <a:latin typeface="Arial"/>
                <a:cs typeface="Arial"/>
              </a:rPr>
              <a:t> </a:t>
            </a:r>
            <a:r>
              <a:rPr dirty="0" sz="2000" spc="-110">
                <a:solidFill>
                  <a:srgbClr val="13425D"/>
                </a:solidFill>
                <a:latin typeface="Arial"/>
                <a:cs typeface="Arial"/>
              </a:rPr>
              <a:t>and</a:t>
            </a:r>
            <a:r>
              <a:rPr dirty="0" sz="2000" spc="-90">
                <a:solidFill>
                  <a:srgbClr val="13425D"/>
                </a:solidFill>
                <a:latin typeface="Arial"/>
                <a:cs typeface="Arial"/>
              </a:rPr>
              <a:t> </a:t>
            </a:r>
            <a:r>
              <a:rPr dirty="0" sz="2000" spc="-25">
                <a:solidFill>
                  <a:srgbClr val="13425D"/>
                </a:solidFill>
                <a:latin typeface="Arial"/>
                <a:cs typeface="Arial"/>
              </a:rPr>
              <a:t>alert</a:t>
            </a:r>
            <a:r>
              <a:rPr dirty="0" sz="2000" spc="-80">
                <a:solidFill>
                  <a:srgbClr val="13425D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13425D"/>
                </a:solidFill>
                <a:latin typeface="Arial"/>
                <a:cs typeface="Arial"/>
              </a:rPr>
              <a:t>for</a:t>
            </a:r>
            <a:r>
              <a:rPr dirty="0" sz="2000" spc="-105">
                <a:solidFill>
                  <a:srgbClr val="13425D"/>
                </a:solidFill>
                <a:latin typeface="Arial"/>
                <a:cs typeface="Arial"/>
              </a:rPr>
              <a:t> </a:t>
            </a:r>
            <a:r>
              <a:rPr dirty="0" sz="2000" spc="-165">
                <a:solidFill>
                  <a:srgbClr val="13425D"/>
                </a:solidFill>
                <a:latin typeface="Arial"/>
                <a:cs typeface="Arial"/>
              </a:rPr>
              <a:t>a</a:t>
            </a:r>
            <a:r>
              <a:rPr dirty="0" sz="2000" spc="-100">
                <a:solidFill>
                  <a:srgbClr val="13425D"/>
                </a:solidFill>
                <a:latin typeface="Arial"/>
                <a:cs typeface="Arial"/>
              </a:rPr>
              <a:t> </a:t>
            </a:r>
            <a:r>
              <a:rPr dirty="0" sz="2000" spc="-45">
                <a:solidFill>
                  <a:srgbClr val="13425D"/>
                </a:solidFill>
                <a:latin typeface="Arial"/>
                <a:cs typeface="Arial"/>
              </a:rPr>
              <a:t>while</a:t>
            </a:r>
            <a:r>
              <a:rPr dirty="0" sz="2000" spc="-45">
                <a:solidFill>
                  <a:srgbClr val="313131"/>
                </a:solidFill>
                <a:latin typeface="Arial"/>
                <a:cs typeface="Arial"/>
              </a:rPr>
              <a:t>,</a:t>
            </a:r>
            <a:r>
              <a:rPr dirty="0" sz="2000" spc="-8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13131"/>
                </a:solidFill>
                <a:latin typeface="Arial"/>
                <a:cs typeface="Arial"/>
              </a:rPr>
              <a:t>but</a:t>
            </a:r>
            <a:r>
              <a:rPr dirty="0" sz="20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65">
                <a:solidFill>
                  <a:srgbClr val="313131"/>
                </a:solidFill>
                <a:latin typeface="Arial"/>
                <a:cs typeface="Arial"/>
              </a:rPr>
              <a:t>it</a:t>
            </a:r>
            <a:r>
              <a:rPr dirty="0" sz="2000" spc="-9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25">
                <a:solidFill>
                  <a:srgbClr val="313131"/>
                </a:solidFill>
                <a:latin typeface="Arial"/>
                <a:cs typeface="Arial"/>
              </a:rPr>
              <a:t>can</a:t>
            </a:r>
            <a:endParaRPr sz="2000">
              <a:latin typeface="Arial"/>
              <a:cs typeface="Arial"/>
            </a:endParaRPr>
          </a:p>
          <a:p>
            <a:pPr marL="287020">
              <a:lnSpc>
                <a:spcPct val="100000"/>
              </a:lnSpc>
            </a:pPr>
            <a:r>
              <a:rPr dirty="0" sz="2000" spc="-114">
                <a:solidFill>
                  <a:srgbClr val="313131"/>
                </a:solidFill>
                <a:latin typeface="Arial"/>
                <a:cs typeface="Arial"/>
              </a:rPr>
              <a:t>also</a:t>
            </a:r>
            <a:r>
              <a:rPr dirty="0" sz="2000" spc="-9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u="sng" sz="2000" spc="-150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cause</a:t>
            </a:r>
            <a:r>
              <a:rPr dirty="0" u="sng" sz="2000" spc="-90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000" spc="-10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problems.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Arial"/>
              <a:cs typeface="Arial"/>
            </a:endParaRPr>
          </a:p>
          <a:p>
            <a:pPr marL="286385" marR="5080" indent="-273685">
              <a:lnSpc>
                <a:spcPct val="100000"/>
              </a:lnSpc>
              <a:buClr>
                <a:srgbClr val="EF7E09"/>
              </a:buClr>
              <a:buChar char="•"/>
              <a:tabLst>
                <a:tab pos="286385" algn="l"/>
                <a:tab pos="287020" algn="l"/>
              </a:tabLst>
            </a:pPr>
            <a:r>
              <a:rPr dirty="0" sz="2000" spc="-85">
                <a:solidFill>
                  <a:srgbClr val="313131"/>
                </a:solidFill>
                <a:latin typeface="Arial"/>
                <a:cs typeface="Arial"/>
              </a:rPr>
              <a:t>Many</a:t>
            </a:r>
            <a:r>
              <a:rPr dirty="0" sz="20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90">
                <a:solidFill>
                  <a:srgbClr val="313131"/>
                </a:solidFill>
                <a:latin typeface="Arial"/>
                <a:cs typeface="Arial"/>
              </a:rPr>
              <a:t>studies</a:t>
            </a:r>
            <a:r>
              <a:rPr dirty="0" sz="2000" spc="-7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50">
                <a:solidFill>
                  <a:srgbClr val="313131"/>
                </a:solidFill>
                <a:latin typeface="Arial"/>
                <a:cs typeface="Arial"/>
              </a:rPr>
              <a:t>confirm</a:t>
            </a:r>
            <a:r>
              <a:rPr dirty="0" sz="20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80">
                <a:solidFill>
                  <a:srgbClr val="313131"/>
                </a:solidFill>
                <a:latin typeface="Arial"/>
                <a:cs typeface="Arial"/>
              </a:rPr>
              <a:t>caffeine's</a:t>
            </a:r>
            <a:r>
              <a:rPr dirty="0" sz="2000" spc="-6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60" b="1">
                <a:solidFill>
                  <a:srgbClr val="313131"/>
                </a:solidFill>
                <a:latin typeface="Arial"/>
                <a:cs typeface="Arial"/>
              </a:rPr>
              <a:t>(if</a:t>
            </a:r>
            <a:r>
              <a:rPr dirty="0" sz="2000" spc="-85" b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20" b="1">
                <a:solidFill>
                  <a:srgbClr val="313131"/>
                </a:solidFill>
                <a:latin typeface="Arial"/>
                <a:cs typeface="Arial"/>
              </a:rPr>
              <a:t>it</a:t>
            </a:r>
            <a:r>
              <a:rPr dirty="0" sz="2000" spc="-100" b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90" b="1">
                <a:solidFill>
                  <a:srgbClr val="313131"/>
                </a:solidFill>
                <a:latin typeface="Arial"/>
                <a:cs typeface="Arial"/>
              </a:rPr>
              <a:t>consumed</a:t>
            </a:r>
            <a:r>
              <a:rPr dirty="0" sz="2000" spc="-110" b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25" b="1">
                <a:solidFill>
                  <a:srgbClr val="313131"/>
                </a:solidFill>
                <a:latin typeface="Arial"/>
                <a:cs typeface="Arial"/>
              </a:rPr>
              <a:t>properly</a:t>
            </a:r>
            <a:r>
              <a:rPr dirty="0" sz="2000" spc="-85" b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55" b="1">
                <a:solidFill>
                  <a:srgbClr val="313131"/>
                </a:solidFill>
                <a:latin typeface="Arial"/>
                <a:cs typeface="Arial"/>
              </a:rPr>
              <a:t>)</a:t>
            </a:r>
            <a:r>
              <a:rPr dirty="0" sz="2000" spc="-95" b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25">
                <a:solidFill>
                  <a:srgbClr val="313131"/>
                </a:solidFill>
                <a:latin typeface="Arial"/>
                <a:cs typeface="Arial"/>
              </a:rPr>
              <a:t>ability</a:t>
            </a:r>
            <a:r>
              <a:rPr dirty="0" sz="2000" spc="-8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13131"/>
                </a:solidFill>
                <a:latin typeface="Arial"/>
                <a:cs typeface="Arial"/>
              </a:rPr>
              <a:t>to</a:t>
            </a:r>
            <a:r>
              <a:rPr dirty="0" sz="2000" spc="-8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14">
                <a:solidFill>
                  <a:srgbClr val="313131"/>
                </a:solidFill>
                <a:latin typeface="Arial"/>
                <a:cs typeface="Arial"/>
              </a:rPr>
              <a:t>enhance</a:t>
            </a:r>
            <a:r>
              <a:rPr dirty="0" sz="2000" spc="-9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65">
                <a:solidFill>
                  <a:srgbClr val="313131"/>
                </a:solidFill>
                <a:latin typeface="Arial"/>
                <a:cs typeface="Arial"/>
              </a:rPr>
              <a:t>mood</a:t>
            </a:r>
            <a:r>
              <a:rPr dirty="0" sz="20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90">
                <a:solidFill>
                  <a:srgbClr val="313131"/>
                </a:solidFill>
                <a:latin typeface="Arial"/>
                <a:cs typeface="Arial"/>
              </a:rPr>
              <a:t>and,</a:t>
            </a:r>
            <a:r>
              <a:rPr dirty="0" sz="2000" spc="-9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313131"/>
                </a:solidFill>
                <a:latin typeface="Arial"/>
                <a:cs typeface="Arial"/>
              </a:rPr>
              <a:t>exercise </a:t>
            </a:r>
            <a:r>
              <a:rPr dirty="0" sz="2000" spc="-75">
                <a:solidFill>
                  <a:srgbClr val="313131"/>
                </a:solidFill>
                <a:latin typeface="Arial"/>
                <a:cs typeface="Arial"/>
              </a:rPr>
              <a:t>performance,</a:t>
            </a:r>
            <a:r>
              <a:rPr dirty="0" sz="2000" spc="-9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25">
                <a:solidFill>
                  <a:srgbClr val="313131"/>
                </a:solidFill>
                <a:latin typeface="Arial"/>
                <a:cs typeface="Arial"/>
              </a:rPr>
              <a:t>the</a:t>
            </a:r>
            <a:r>
              <a:rPr dirty="0" sz="2000" spc="-8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25">
                <a:solidFill>
                  <a:srgbClr val="313131"/>
                </a:solidFill>
                <a:latin typeface="Arial"/>
                <a:cs typeface="Arial"/>
              </a:rPr>
              <a:t>speed</a:t>
            </a:r>
            <a:r>
              <a:rPr dirty="0" sz="2000" spc="-8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30">
                <a:solidFill>
                  <a:srgbClr val="313131"/>
                </a:solidFill>
                <a:latin typeface="Arial"/>
                <a:cs typeface="Arial"/>
              </a:rPr>
              <a:t>at</a:t>
            </a:r>
            <a:r>
              <a:rPr dirty="0" sz="2000" spc="-7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65">
                <a:solidFill>
                  <a:srgbClr val="313131"/>
                </a:solidFill>
                <a:latin typeface="Arial"/>
                <a:cs typeface="Arial"/>
              </a:rPr>
              <a:t>which</a:t>
            </a:r>
            <a:r>
              <a:rPr dirty="0" sz="20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35">
                <a:solidFill>
                  <a:srgbClr val="313131"/>
                </a:solidFill>
                <a:latin typeface="Arial"/>
                <a:cs typeface="Arial"/>
              </a:rPr>
              <a:t>information</a:t>
            </a:r>
            <a:r>
              <a:rPr dirty="0" sz="2000" spc="-8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10">
                <a:solidFill>
                  <a:srgbClr val="313131"/>
                </a:solidFill>
                <a:latin typeface="Arial"/>
                <a:cs typeface="Arial"/>
              </a:rPr>
              <a:t>is</a:t>
            </a:r>
            <a:r>
              <a:rPr dirty="0" sz="2000" spc="-8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14">
                <a:solidFill>
                  <a:srgbClr val="313131"/>
                </a:solidFill>
                <a:latin typeface="Arial"/>
                <a:cs typeface="Arial"/>
              </a:rPr>
              <a:t>processed,</a:t>
            </a:r>
            <a:r>
              <a:rPr dirty="0" sz="2000" spc="-8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20">
                <a:solidFill>
                  <a:srgbClr val="313131"/>
                </a:solidFill>
                <a:latin typeface="Arial"/>
                <a:cs typeface="Arial"/>
              </a:rPr>
              <a:t>awareness,</a:t>
            </a:r>
            <a:r>
              <a:rPr dirty="0" sz="2000" spc="-6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35">
                <a:solidFill>
                  <a:srgbClr val="313131"/>
                </a:solidFill>
                <a:latin typeface="Arial"/>
                <a:cs typeface="Arial"/>
              </a:rPr>
              <a:t>attention,</a:t>
            </a:r>
            <a:r>
              <a:rPr dirty="0" sz="2000" spc="-8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00">
                <a:solidFill>
                  <a:srgbClr val="313131"/>
                </a:solidFill>
                <a:latin typeface="Arial"/>
                <a:cs typeface="Arial"/>
              </a:rPr>
              <a:t>and</a:t>
            </a:r>
            <a:r>
              <a:rPr dirty="0" sz="2000" spc="-8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60">
                <a:solidFill>
                  <a:srgbClr val="313131"/>
                </a:solidFill>
                <a:latin typeface="Arial"/>
                <a:cs typeface="Arial"/>
              </a:rPr>
              <a:t>reaction</a:t>
            </a:r>
            <a:r>
              <a:rPr dirty="0" sz="2000" spc="-9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313131"/>
                </a:solidFill>
                <a:latin typeface="Arial"/>
                <a:cs typeface="Arial"/>
              </a:rPr>
              <a:t>time.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EF7E09"/>
              </a:buClr>
              <a:buFont typeface="Arial"/>
              <a:buChar char="•"/>
            </a:pPr>
            <a:endParaRPr sz="2900">
              <a:latin typeface="Arial"/>
              <a:cs typeface="Arial"/>
            </a:endParaRPr>
          </a:p>
          <a:p>
            <a:pPr marL="286385" marR="152400" indent="-273685">
              <a:lnSpc>
                <a:spcPct val="100000"/>
              </a:lnSpc>
              <a:spcBef>
                <a:spcPts val="5"/>
              </a:spcBef>
              <a:buClr>
                <a:srgbClr val="EF7E09"/>
              </a:buClr>
              <a:buChar char="•"/>
              <a:tabLst>
                <a:tab pos="286385" algn="l"/>
                <a:tab pos="287020" algn="l"/>
              </a:tabLst>
            </a:pPr>
            <a:r>
              <a:rPr dirty="0" sz="2000" spc="-100">
                <a:solidFill>
                  <a:srgbClr val="13425D"/>
                </a:solidFill>
                <a:latin typeface="Arial"/>
                <a:cs typeface="Arial"/>
              </a:rPr>
              <a:t>Non</a:t>
            </a:r>
            <a:r>
              <a:rPr dirty="0" sz="2000" spc="-114">
                <a:solidFill>
                  <a:srgbClr val="13425D"/>
                </a:solidFill>
                <a:latin typeface="Arial"/>
                <a:cs typeface="Arial"/>
              </a:rPr>
              <a:t> </a:t>
            </a:r>
            <a:r>
              <a:rPr dirty="0" sz="2000" spc="-55">
                <a:solidFill>
                  <a:srgbClr val="13425D"/>
                </a:solidFill>
                <a:latin typeface="Arial"/>
                <a:cs typeface="Arial"/>
              </a:rPr>
              <a:t>proper</a:t>
            </a:r>
            <a:r>
              <a:rPr dirty="0" sz="2000" spc="-105">
                <a:solidFill>
                  <a:srgbClr val="13425D"/>
                </a:solidFill>
                <a:latin typeface="Arial"/>
                <a:cs typeface="Arial"/>
              </a:rPr>
              <a:t> consuming</a:t>
            </a:r>
            <a:r>
              <a:rPr dirty="0" sz="2000" spc="-120">
                <a:solidFill>
                  <a:srgbClr val="13425D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13425D"/>
                </a:solidFill>
                <a:latin typeface="Arial"/>
                <a:cs typeface="Arial"/>
              </a:rPr>
              <a:t>of</a:t>
            </a:r>
            <a:r>
              <a:rPr dirty="0" sz="2000" spc="-105">
                <a:solidFill>
                  <a:srgbClr val="13425D"/>
                </a:solidFill>
                <a:latin typeface="Arial"/>
                <a:cs typeface="Arial"/>
              </a:rPr>
              <a:t> </a:t>
            </a:r>
            <a:r>
              <a:rPr dirty="0" sz="2000" spc="-80">
                <a:solidFill>
                  <a:srgbClr val="13425D"/>
                </a:solidFill>
                <a:latin typeface="Arial"/>
                <a:cs typeface="Arial"/>
              </a:rPr>
              <a:t>caffeine</a:t>
            </a:r>
            <a:r>
              <a:rPr dirty="0" sz="2000" spc="-95">
                <a:solidFill>
                  <a:srgbClr val="13425D"/>
                </a:solidFill>
                <a:latin typeface="Arial"/>
                <a:cs typeface="Arial"/>
              </a:rPr>
              <a:t> </a:t>
            </a:r>
            <a:r>
              <a:rPr dirty="0" sz="2000" spc="-130">
                <a:solidFill>
                  <a:srgbClr val="13425D"/>
                </a:solidFill>
                <a:latin typeface="Arial"/>
                <a:cs typeface="Arial"/>
              </a:rPr>
              <a:t>can</a:t>
            </a:r>
            <a:r>
              <a:rPr dirty="0" sz="2000" spc="-110">
                <a:solidFill>
                  <a:srgbClr val="13425D"/>
                </a:solidFill>
                <a:latin typeface="Arial"/>
                <a:cs typeface="Arial"/>
              </a:rPr>
              <a:t> </a:t>
            </a:r>
            <a:r>
              <a:rPr dirty="0" sz="2000" spc="-140">
                <a:solidFill>
                  <a:srgbClr val="13425D"/>
                </a:solidFill>
                <a:latin typeface="Arial"/>
                <a:cs typeface="Arial"/>
              </a:rPr>
              <a:t>make</a:t>
            </a:r>
            <a:r>
              <a:rPr dirty="0" sz="2000" spc="-95">
                <a:solidFill>
                  <a:srgbClr val="13425D"/>
                </a:solidFill>
                <a:latin typeface="Arial"/>
                <a:cs typeface="Arial"/>
              </a:rPr>
              <a:t> you</a:t>
            </a:r>
            <a:r>
              <a:rPr dirty="0" sz="2000" spc="-110">
                <a:solidFill>
                  <a:srgbClr val="13425D"/>
                </a:solidFill>
                <a:latin typeface="Arial"/>
                <a:cs typeface="Arial"/>
              </a:rPr>
              <a:t> </a:t>
            </a:r>
            <a:r>
              <a:rPr dirty="0" sz="2000" spc="-155">
                <a:solidFill>
                  <a:srgbClr val="313131"/>
                </a:solidFill>
                <a:latin typeface="Arial"/>
                <a:cs typeface="Arial"/>
              </a:rPr>
              <a:t>shaky,</a:t>
            </a:r>
            <a:r>
              <a:rPr dirty="0" sz="2000" spc="-9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40">
                <a:solidFill>
                  <a:srgbClr val="313131"/>
                </a:solidFill>
                <a:latin typeface="Arial"/>
                <a:cs typeface="Arial"/>
              </a:rPr>
              <a:t>make</a:t>
            </a:r>
            <a:r>
              <a:rPr dirty="0" sz="20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65">
                <a:solidFill>
                  <a:srgbClr val="313131"/>
                </a:solidFill>
                <a:latin typeface="Arial"/>
                <a:cs typeface="Arial"/>
              </a:rPr>
              <a:t>it</a:t>
            </a:r>
            <a:r>
              <a:rPr dirty="0" sz="2000" spc="-9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85">
                <a:solidFill>
                  <a:srgbClr val="313131"/>
                </a:solidFill>
                <a:latin typeface="Arial"/>
                <a:cs typeface="Arial"/>
              </a:rPr>
              <a:t>hard</a:t>
            </a:r>
            <a:r>
              <a:rPr dirty="0" sz="2000" spc="-9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13131"/>
                </a:solidFill>
                <a:latin typeface="Arial"/>
                <a:cs typeface="Arial"/>
              </a:rPr>
              <a:t>to</a:t>
            </a:r>
            <a:r>
              <a:rPr dirty="0" sz="20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30">
                <a:solidFill>
                  <a:srgbClr val="313131"/>
                </a:solidFill>
                <a:latin typeface="Arial"/>
                <a:cs typeface="Arial"/>
              </a:rPr>
              <a:t>fall</a:t>
            </a:r>
            <a:r>
              <a:rPr dirty="0" sz="20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70">
                <a:solidFill>
                  <a:srgbClr val="313131"/>
                </a:solidFill>
                <a:latin typeface="Arial"/>
                <a:cs typeface="Arial"/>
              </a:rPr>
              <a:t>asleep,</a:t>
            </a:r>
            <a:r>
              <a:rPr dirty="0" sz="2000" spc="37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60">
                <a:solidFill>
                  <a:srgbClr val="313131"/>
                </a:solidFill>
                <a:latin typeface="Arial"/>
                <a:cs typeface="Arial"/>
              </a:rPr>
              <a:t>your</a:t>
            </a:r>
            <a:r>
              <a:rPr dirty="0" sz="2000" spc="-114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50">
                <a:solidFill>
                  <a:srgbClr val="313131"/>
                </a:solidFill>
                <a:latin typeface="Arial"/>
                <a:cs typeface="Arial"/>
              </a:rPr>
              <a:t>heart</a:t>
            </a:r>
            <a:r>
              <a:rPr dirty="0" sz="2000" spc="-9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20">
                <a:solidFill>
                  <a:srgbClr val="313131"/>
                </a:solidFill>
                <a:latin typeface="Arial"/>
                <a:cs typeface="Arial"/>
              </a:rPr>
              <a:t>beat </a:t>
            </a:r>
            <a:r>
              <a:rPr dirty="0" sz="2000" spc="-75">
                <a:solidFill>
                  <a:srgbClr val="313131"/>
                </a:solidFill>
                <a:latin typeface="Arial"/>
                <a:cs typeface="Arial"/>
              </a:rPr>
              <a:t>faster</a:t>
            </a:r>
            <a:r>
              <a:rPr dirty="0" sz="2000" spc="-6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70">
                <a:solidFill>
                  <a:srgbClr val="313131"/>
                </a:solidFill>
                <a:latin typeface="Arial"/>
                <a:cs typeface="Arial"/>
              </a:rPr>
              <a:t>, </a:t>
            </a:r>
            <a:r>
              <a:rPr dirty="0" sz="2000" spc="-110">
                <a:solidFill>
                  <a:srgbClr val="313131"/>
                </a:solidFill>
                <a:latin typeface="Arial"/>
                <a:cs typeface="Arial"/>
              </a:rPr>
              <a:t>raise</a:t>
            </a:r>
            <a:r>
              <a:rPr dirty="0" sz="2000" spc="-60">
                <a:solidFill>
                  <a:srgbClr val="313131"/>
                </a:solidFill>
                <a:latin typeface="Arial"/>
                <a:cs typeface="Arial"/>
              </a:rPr>
              <a:t> your</a:t>
            </a:r>
            <a:r>
              <a:rPr dirty="0" sz="20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60">
                <a:solidFill>
                  <a:srgbClr val="313131"/>
                </a:solidFill>
                <a:latin typeface="Arial"/>
                <a:cs typeface="Arial"/>
              </a:rPr>
              <a:t>blood</a:t>
            </a:r>
            <a:r>
              <a:rPr dirty="0" sz="2000" spc="-9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05">
                <a:solidFill>
                  <a:srgbClr val="313131"/>
                </a:solidFill>
                <a:latin typeface="Arial"/>
                <a:cs typeface="Arial"/>
              </a:rPr>
              <a:t>pressure</a:t>
            </a:r>
            <a:r>
              <a:rPr dirty="0" sz="2000" spc="-7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70">
                <a:solidFill>
                  <a:srgbClr val="313131"/>
                </a:solidFill>
                <a:latin typeface="Arial"/>
                <a:cs typeface="Arial"/>
              </a:rPr>
              <a:t>,</a:t>
            </a:r>
            <a:r>
              <a:rPr dirty="0" sz="2000" spc="-7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50">
                <a:solidFill>
                  <a:srgbClr val="313131"/>
                </a:solidFill>
                <a:latin typeface="Arial"/>
                <a:cs typeface="Arial"/>
              </a:rPr>
              <a:t>cause</a:t>
            </a:r>
            <a:r>
              <a:rPr dirty="0" sz="2000" spc="-7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25">
                <a:solidFill>
                  <a:srgbClr val="313131"/>
                </a:solidFill>
                <a:latin typeface="Arial"/>
                <a:cs typeface="Arial"/>
              </a:rPr>
              <a:t>headaches,</a:t>
            </a:r>
            <a:r>
              <a:rPr dirty="0" sz="2000" spc="-8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14">
                <a:solidFill>
                  <a:srgbClr val="313131"/>
                </a:solidFill>
                <a:latin typeface="Arial"/>
                <a:cs typeface="Arial"/>
              </a:rPr>
              <a:t>nervousness,</a:t>
            </a:r>
            <a:r>
              <a:rPr dirty="0" sz="2000" spc="-7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65">
                <a:solidFill>
                  <a:srgbClr val="313131"/>
                </a:solidFill>
                <a:latin typeface="Arial"/>
                <a:cs typeface="Arial"/>
              </a:rPr>
              <a:t>In</a:t>
            </a:r>
            <a:r>
              <a:rPr dirty="0" sz="2000" spc="-8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40">
                <a:solidFill>
                  <a:srgbClr val="313131"/>
                </a:solidFill>
                <a:latin typeface="Arial"/>
                <a:cs typeface="Arial"/>
              </a:rPr>
              <a:t>massive</a:t>
            </a:r>
            <a:r>
              <a:rPr dirty="0" sz="2000" spc="-3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35">
                <a:solidFill>
                  <a:srgbClr val="313131"/>
                </a:solidFill>
                <a:latin typeface="Arial"/>
                <a:cs typeface="Arial"/>
              </a:rPr>
              <a:t>doses,</a:t>
            </a:r>
            <a:r>
              <a:rPr dirty="0" sz="2000" spc="-9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80">
                <a:solidFill>
                  <a:srgbClr val="313131"/>
                </a:solidFill>
                <a:latin typeface="Arial"/>
                <a:cs typeface="Arial"/>
              </a:rPr>
              <a:t>caffeine</a:t>
            </a:r>
            <a:r>
              <a:rPr dirty="0" sz="2000" spc="-7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25">
                <a:solidFill>
                  <a:srgbClr val="313131"/>
                </a:solidFill>
                <a:latin typeface="Arial"/>
                <a:cs typeface="Arial"/>
              </a:rPr>
              <a:t>is </a:t>
            </a:r>
            <a:r>
              <a:rPr dirty="0" sz="2000" spc="-10">
                <a:solidFill>
                  <a:srgbClr val="313131"/>
                </a:solidFill>
                <a:latin typeface="Arial"/>
                <a:cs typeface="Arial"/>
              </a:rPr>
              <a:t>lethal.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EF7E09"/>
              </a:buClr>
              <a:buFont typeface="Arial"/>
              <a:buChar char="•"/>
            </a:pPr>
            <a:endParaRPr sz="2900">
              <a:latin typeface="Arial"/>
              <a:cs typeface="Arial"/>
            </a:endParaRPr>
          </a:p>
          <a:p>
            <a:pPr marL="342900" indent="-330835">
              <a:lnSpc>
                <a:spcPct val="100000"/>
              </a:lnSpc>
              <a:spcBef>
                <a:spcPts val="5"/>
              </a:spcBef>
              <a:buClr>
                <a:srgbClr val="EF7E09"/>
              </a:buClr>
              <a:buChar char="•"/>
              <a:tabLst>
                <a:tab pos="342900" algn="l"/>
                <a:tab pos="343535" algn="l"/>
              </a:tabLst>
            </a:pPr>
            <a:r>
              <a:rPr dirty="0" sz="2000" spc="-180">
                <a:solidFill>
                  <a:srgbClr val="313131"/>
                </a:solidFill>
                <a:latin typeface="Arial"/>
                <a:cs typeface="Arial"/>
              </a:rPr>
              <a:t>A</a:t>
            </a:r>
            <a:r>
              <a:rPr dirty="0" sz="2000" spc="-8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u="sng" sz="2000" spc="-45">
                <a:solidFill>
                  <a:srgbClr val="EF7E09"/>
                </a:solidFill>
                <a:uFill>
                  <a:solidFill>
                    <a:srgbClr val="EF7E09"/>
                  </a:solidFill>
                </a:uFill>
                <a:latin typeface="Arial"/>
                <a:cs typeface="Arial"/>
              </a:rPr>
              <a:t>fatal</a:t>
            </a:r>
            <a:r>
              <a:rPr dirty="0" u="sng" sz="2000" spc="-80">
                <a:solidFill>
                  <a:srgbClr val="EF7E09"/>
                </a:solidFill>
                <a:uFill>
                  <a:solidFill>
                    <a:srgbClr val="EF7E09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000" spc="-125">
                <a:solidFill>
                  <a:srgbClr val="EF7E09"/>
                </a:solidFill>
                <a:uFill>
                  <a:solidFill>
                    <a:srgbClr val="EF7E09"/>
                  </a:solidFill>
                </a:uFill>
                <a:latin typeface="Arial"/>
                <a:cs typeface="Arial"/>
              </a:rPr>
              <a:t>dose</a:t>
            </a:r>
            <a:r>
              <a:rPr dirty="0" u="sng" sz="2000" spc="-100">
                <a:solidFill>
                  <a:srgbClr val="EF7E09"/>
                </a:solidFill>
                <a:uFill>
                  <a:solidFill>
                    <a:srgbClr val="EF7E09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000">
                <a:solidFill>
                  <a:srgbClr val="EF7E09"/>
                </a:solidFill>
                <a:uFill>
                  <a:solidFill>
                    <a:srgbClr val="EF7E09"/>
                  </a:solidFill>
                </a:uFill>
                <a:latin typeface="Arial"/>
                <a:cs typeface="Arial"/>
              </a:rPr>
              <a:t>of</a:t>
            </a:r>
            <a:r>
              <a:rPr dirty="0" u="sng" sz="2000" spc="-95">
                <a:solidFill>
                  <a:srgbClr val="EF7E09"/>
                </a:solidFill>
                <a:uFill>
                  <a:solidFill>
                    <a:srgbClr val="EF7E09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000" spc="-85">
                <a:solidFill>
                  <a:srgbClr val="EF7E09"/>
                </a:solidFill>
                <a:uFill>
                  <a:solidFill>
                    <a:srgbClr val="EF7E09"/>
                  </a:solidFill>
                </a:uFill>
                <a:latin typeface="Arial"/>
                <a:cs typeface="Arial"/>
              </a:rPr>
              <a:t>caffeine</a:t>
            </a:r>
            <a:r>
              <a:rPr dirty="0" sz="2000" spc="-65">
                <a:solidFill>
                  <a:srgbClr val="EF7E09"/>
                </a:solidFill>
                <a:latin typeface="Arial"/>
                <a:cs typeface="Arial"/>
              </a:rPr>
              <a:t> </a:t>
            </a:r>
            <a:r>
              <a:rPr dirty="0" sz="2000" spc="-110">
                <a:solidFill>
                  <a:srgbClr val="313131"/>
                </a:solidFill>
                <a:latin typeface="Arial"/>
                <a:cs typeface="Arial"/>
              </a:rPr>
              <a:t>is</a:t>
            </a:r>
            <a:r>
              <a:rPr dirty="0" sz="20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75">
                <a:solidFill>
                  <a:srgbClr val="313131"/>
                </a:solidFill>
                <a:latin typeface="Arial"/>
                <a:cs typeface="Arial"/>
              </a:rPr>
              <a:t>more</a:t>
            </a:r>
            <a:r>
              <a:rPr dirty="0" sz="2000" spc="-8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40">
                <a:solidFill>
                  <a:srgbClr val="313131"/>
                </a:solidFill>
                <a:latin typeface="Arial"/>
                <a:cs typeface="Arial"/>
              </a:rPr>
              <a:t>than</a:t>
            </a:r>
            <a:r>
              <a:rPr dirty="0" sz="2000" spc="-9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10">
                <a:solidFill>
                  <a:srgbClr val="313131"/>
                </a:solidFill>
                <a:latin typeface="Arial"/>
                <a:cs typeface="Arial"/>
              </a:rPr>
              <a:t>10</a:t>
            </a:r>
            <a:r>
              <a:rPr dirty="0" sz="20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30">
                <a:solidFill>
                  <a:srgbClr val="313131"/>
                </a:solidFill>
                <a:latin typeface="Arial"/>
                <a:cs typeface="Arial"/>
              </a:rPr>
              <a:t>grams</a:t>
            </a:r>
            <a:r>
              <a:rPr dirty="0" sz="2000" spc="-8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55">
                <a:solidFill>
                  <a:srgbClr val="313131"/>
                </a:solidFill>
                <a:latin typeface="Arial"/>
                <a:cs typeface="Arial"/>
              </a:rPr>
              <a:t>(about</a:t>
            </a:r>
            <a:r>
              <a:rPr dirty="0" sz="20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05">
                <a:solidFill>
                  <a:srgbClr val="313131"/>
                </a:solidFill>
                <a:latin typeface="Arial"/>
                <a:cs typeface="Arial"/>
              </a:rPr>
              <a:t>170 </a:t>
            </a:r>
            <a:r>
              <a:rPr dirty="0" sz="2000" spc="-55">
                <a:solidFill>
                  <a:srgbClr val="313131"/>
                </a:solidFill>
                <a:latin typeface="Arial"/>
                <a:cs typeface="Arial"/>
              </a:rPr>
              <a:t>mg/kg</a:t>
            </a:r>
            <a:r>
              <a:rPr dirty="0" sz="20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85">
                <a:solidFill>
                  <a:srgbClr val="313131"/>
                </a:solidFill>
                <a:latin typeface="Arial"/>
                <a:cs typeface="Arial"/>
              </a:rPr>
              <a:t>body</a:t>
            </a:r>
            <a:r>
              <a:rPr dirty="0" sz="2000" spc="-12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313131"/>
                </a:solidFill>
                <a:latin typeface="Arial"/>
                <a:cs typeface="Arial"/>
              </a:rPr>
              <a:t>weight).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95250">
              <a:lnSpc>
                <a:spcPct val="100000"/>
              </a:lnSpc>
              <a:spcBef>
                <a:spcPts val="110"/>
              </a:spcBef>
            </a:pPr>
            <a:fld id="{81D60167-4931-47E6-BA6A-407CBD079E47}" type="slidenum">
              <a:rPr dirty="0"/>
              <a:t>3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877011" y="1207134"/>
            <a:ext cx="7873365" cy="28790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Clr>
                <a:srgbClr val="EF7E09"/>
              </a:buClr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400" spc="-165" b="1">
                <a:solidFill>
                  <a:srgbClr val="13425D"/>
                </a:solidFill>
                <a:latin typeface="Arial"/>
                <a:cs typeface="Arial"/>
              </a:rPr>
              <a:t>Caffeine</a:t>
            </a:r>
            <a:r>
              <a:rPr dirty="0" sz="2400" spc="-100" b="1">
                <a:solidFill>
                  <a:srgbClr val="13425D"/>
                </a:solidFill>
                <a:latin typeface="Arial"/>
                <a:cs typeface="Arial"/>
              </a:rPr>
              <a:t> </a:t>
            </a:r>
            <a:r>
              <a:rPr dirty="0" sz="2400" spc="-240" b="1">
                <a:solidFill>
                  <a:srgbClr val="13425D"/>
                </a:solidFill>
                <a:latin typeface="Arial"/>
                <a:cs typeface="Arial"/>
              </a:rPr>
              <a:t>is</a:t>
            </a:r>
            <a:r>
              <a:rPr dirty="0" sz="2400" spc="-100" b="1">
                <a:solidFill>
                  <a:srgbClr val="13425D"/>
                </a:solidFill>
                <a:latin typeface="Arial"/>
                <a:cs typeface="Arial"/>
              </a:rPr>
              <a:t> </a:t>
            </a:r>
            <a:r>
              <a:rPr dirty="0" sz="2400" spc="-195" b="1">
                <a:solidFill>
                  <a:srgbClr val="13425D"/>
                </a:solidFill>
                <a:latin typeface="Arial"/>
                <a:cs typeface="Arial"/>
              </a:rPr>
              <a:t>classified</a:t>
            </a:r>
            <a:r>
              <a:rPr dirty="0" sz="2400" spc="-100" b="1">
                <a:solidFill>
                  <a:srgbClr val="13425D"/>
                </a:solidFill>
                <a:latin typeface="Arial"/>
                <a:cs typeface="Arial"/>
              </a:rPr>
              <a:t> </a:t>
            </a:r>
            <a:r>
              <a:rPr dirty="0" sz="2400" spc="-270" b="1">
                <a:solidFill>
                  <a:srgbClr val="13425D"/>
                </a:solidFill>
                <a:latin typeface="Arial"/>
                <a:cs typeface="Arial"/>
              </a:rPr>
              <a:t>as</a:t>
            </a:r>
            <a:r>
              <a:rPr dirty="0" sz="2400" spc="-105" b="1">
                <a:solidFill>
                  <a:srgbClr val="13425D"/>
                </a:solidFill>
                <a:latin typeface="Arial"/>
                <a:cs typeface="Arial"/>
              </a:rPr>
              <a:t> </a:t>
            </a:r>
            <a:r>
              <a:rPr dirty="0" sz="2400" spc="-170" b="1">
                <a:solidFill>
                  <a:srgbClr val="13425D"/>
                </a:solidFill>
                <a:latin typeface="Arial"/>
                <a:cs typeface="Arial"/>
              </a:rPr>
              <a:t>a</a:t>
            </a:r>
            <a:r>
              <a:rPr dirty="0" sz="2400" spc="-100" b="1">
                <a:solidFill>
                  <a:srgbClr val="13425D"/>
                </a:solidFill>
                <a:latin typeface="Arial"/>
                <a:cs typeface="Arial"/>
              </a:rPr>
              <a:t> </a:t>
            </a:r>
            <a:r>
              <a:rPr dirty="0" sz="2400" spc="-155" b="1">
                <a:solidFill>
                  <a:srgbClr val="13425D"/>
                </a:solidFill>
                <a:latin typeface="Arial"/>
                <a:cs typeface="Arial"/>
              </a:rPr>
              <a:t>central</a:t>
            </a:r>
            <a:r>
              <a:rPr dirty="0" sz="2400" spc="-120" b="1">
                <a:solidFill>
                  <a:srgbClr val="13425D"/>
                </a:solidFill>
                <a:latin typeface="Arial"/>
                <a:cs typeface="Arial"/>
              </a:rPr>
              <a:t> </a:t>
            </a:r>
            <a:r>
              <a:rPr dirty="0" sz="2400" spc="-200" b="1">
                <a:solidFill>
                  <a:srgbClr val="13425D"/>
                </a:solidFill>
                <a:latin typeface="Arial"/>
                <a:cs typeface="Arial"/>
              </a:rPr>
              <a:t>nervous</a:t>
            </a:r>
            <a:r>
              <a:rPr dirty="0" sz="2400" spc="-100" b="1">
                <a:solidFill>
                  <a:srgbClr val="13425D"/>
                </a:solidFill>
                <a:latin typeface="Arial"/>
                <a:cs typeface="Arial"/>
              </a:rPr>
              <a:t> </a:t>
            </a:r>
            <a:r>
              <a:rPr dirty="0" sz="2400" spc="-229" b="1">
                <a:solidFill>
                  <a:srgbClr val="13425D"/>
                </a:solidFill>
                <a:latin typeface="Arial"/>
                <a:cs typeface="Arial"/>
              </a:rPr>
              <a:t>system</a:t>
            </a:r>
            <a:r>
              <a:rPr dirty="0" sz="2400" spc="-110" b="1">
                <a:solidFill>
                  <a:srgbClr val="13425D"/>
                </a:solidFill>
                <a:latin typeface="Arial"/>
                <a:cs typeface="Arial"/>
              </a:rPr>
              <a:t> </a:t>
            </a:r>
            <a:r>
              <a:rPr dirty="0" sz="2400" spc="-145" b="1">
                <a:solidFill>
                  <a:srgbClr val="13425D"/>
                </a:solidFill>
                <a:latin typeface="Arial"/>
                <a:cs typeface="Arial"/>
              </a:rPr>
              <a:t>stimulant</a:t>
            </a:r>
            <a:r>
              <a:rPr dirty="0" sz="2400" spc="-105" b="1">
                <a:solidFill>
                  <a:srgbClr val="13425D"/>
                </a:solidFill>
                <a:latin typeface="Arial"/>
                <a:cs typeface="Arial"/>
              </a:rPr>
              <a:t> </a:t>
            </a:r>
            <a:r>
              <a:rPr dirty="0" sz="2400" spc="-50" b="1">
                <a:solidFill>
                  <a:srgbClr val="13425D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lvl="1" marL="1318895" indent="-316230">
              <a:lnSpc>
                <a:spcPct val="100000"/>
              </a:lnSpc>
              <a:spcBef>
                <a:spcPts val="2014"/>
              </a:spcBef>
              <a:buAutoNum type="arabicPlain"/>
              <a:tabLst>
                <a:tab pos="1319530" algn="l"/>
              </a:tabLst>
            </a:pPr>
            <a:r>
              <a:rPr dirty="0" sz="2400" spc="-155">
                <a:solidFill>
                  <a:srgbClr val="313131"/>
                </a:solidFill>
                <a:latin typeface="Arial"/>
                <a:cs typeface="Arial"/>
              </a:rPr>
              <a:t>An</a:t>
            </a:r>
            <a:r>
              <a:rPr dirty="0" sz="2400" spc="-114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30">
                <a:solidFill>
                  <a:srgbClr val="313131"/>
                </a:solidFill>
                <a:latin typeface="Arial"/>
                <a:cs typeface="Arial"/>
              </a:rPr>
              <a:t>increase </a:t>
            </a:r>
            <a:r>
              <a:rPr dirty="0" sz="2400" spc="-30">
                <a:solidFill>
                  <a:srgbClr val="313131"/>
                </a:solidFill>
                <a:latin typeface="Arial"/>
                <a:cs typeface="Arial"/>
              </a:rPr>
              <a:t>in</a:t>
            </a:r>
            <a:r>
              <a:rPr dirty="0" sz="2400" spc="-114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50">
                <a:solidFill>
                  <a:srgbClr val="313131"/>
                </a:solidFill>
                <a:latin typeface="Arial"/>
                <a:cs typeface="Arial"/>
              </a:rPr>
              <a:t>heart</a:t>
            </a:r>
            <a:r>
              <a:rPr dirty="0" sz="2400" spc="-13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313131"/>
                </a:solidFill>
                <a:latin typeface="Arial"/>
                <a:cs typeface="Arial"/>
              </a:rPr>
              <a:t>rate.</a:t>
            </a:r>
            <a:endParaRPr sz="2400">
              <a:latin typeface="Arial"/>
              <a:cs typeface="Arial"/>
            </a:endParaRPr>
          </a:p>
          <a:p>
            <a:pPr lvl="1" marL="1318895" indent="-316230">
              <a:lnSpc>
                <a:spcPct val="100000"/>
              </a:lnSpc>
              <a:spcBef>
                <a:spcPts val="2014"/>
              </a:spcBef>
              <a:buAutoNum type="arabicPlain"/>
              <a:tabLst>
                <a:tab pos="1319530" algn="l"/>
              </a:tabLst>
            </a:pPr>
            <a:r>
              <a:rPr dirty="0" sz="2400" spc="-85">
                <a:solidFill>
                  <a:srgbClr val="313131"/>
                </a:solidFill>
                <a:latin typeface="Arial"/>
                <a:cs typeface="Arial"/>
              </a:rPr>
              <a:t>Constriction</a:t>
            </a:r>
            <a:r>
              <a:rPr dirty="0" sz="2400" spc="-13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13131"/>
                </a:solidFill>
                <a:latin typeface="Arial"/>
                <a:cs typeface="Arial"/>
              </a:rPr>
              <a:t>of</a:t>
            </a:r>
            <a:r>
              <a:rPr dirty="0" sz="24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75">
                <a:solidFill>
                  <a:srgbClr val="313131"/>
                </a:solidFill>
                <a:latin typeface="Arial"/>
                <a:cs typeface="Arial"/>
              </a:rPr>
              <a:t>blood</a:t>
            </a:r>
            <a:r>
              <a:rPr dirty="0" sz="24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30">
                <a:solidFill>
                  <a:srgbClr val="313131"/>
                </a:solidFill>
                <a:latin typeface="Arial"/>
                <a:cs typeface="Arial"/>
              </a:rPr>
              <a:t>vessels.</a:t>
            </a:r>
            <a:endParaRPr sz="2400">
              <a:latin typeface="Arial"/>
              <a:cs typeface="Arial"/>
            </a:endParaRPr>
          </a:p>
          <a:p>
            <a:pPr lvl="1" marL="1318895" indent="-316230">
              <a:lnSpc>
                <a:spcPct val="100000"/>
              </a:lnSpc>
              <a:spcBef>
                <a:spcPts val="2020"/>
              </a:spcBef>
              <a:buAutoNum type="arabicPlain"/>
              <a:tabLst>
                <a:tab pos="1319530" algn="l"/>
              </a:tabLst>
            </a:pPr>
            <a:r>
              <a:rPr dirty="0" sz="2400" spc="-185">
                <a:solidFill>
                  <a:srgbClr val="313131"/>
                </a:solidFill>
                <a:latin typeface="Arial"/>
                <a:cs typeface="Arial"/>
              </a:rPr>
              <a:t>Relaxed</a:t>
            </a:r>
            <a:r>
              <a:rPr dirty="0" sz="2400" spc="-13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50">
                <a:solidFill>
                  <a:srgbClr val="313131"/>
                </a:solidFill>
                <a:latin typeface="Arial"/>
                <a:cs typeface="Arial"/>
              </a:rPr>
              <a:t>air</a:t>
            </a:r>
            <a:r>
              <a:rPr dirty="0" sz="2400" spc="-114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215">
                <a:solidFill>
                  <a:srgbClr val="313131"/>
                </a:solidFill>
                <a:latin typeface="Arial"/>
                <a:cs typeface="Arial"/>
              </a:rPr>
              <a:t>passages</a:t>
            </a:r>
            <a:r>
              <a:rPr dirty="0" sz="24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13131"/>
                </a:solidFill>
                <a:latin typeface="Arial"/>
                <a:cs typeface="Arial"/>
              </a:rPr>
              <a:t>to</a:t>
            </a:r>
            <a:r>
              <a:rPr dirty="0" sz="2400" spc="-114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80">
                <a:solidFill>
                  <a:srgbClr val="313131"/>
                </a:solidFill>
                <a:latin typeface="Arial"/>
                <a:cs typeface="Arial"/>
              </a:rPr>
              <a:t>improve</a:t>
            </a:r>
            <a:r>
              <a:rPr dirty="0" sz="24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13131"/>
                </a:solidFill>
                <a:latin typeface="Arial"/>
                <a:cs typeface="Arial"/>
              </a:rPr>
              <a:t>breathing.</a:t>
            </a:r>
            <a:endParaRPr sz="2400">
              <a:latin typeface="Arial"/>
              <a:cs typeface="Arial"/>
            </a:endParaRPr>
          </a:p>
          <a:p>
            <a:pPr lvl="1" marL="1318895" indent="-316230">
              <a:lnSpc>
                <a:spcPct val="100000"/>
              </a:lnSpc>
              <a:spcBef>
                <a:spcPts val="2014"/>
              </a:spcBef>
              <a:buAutoNum type="arabicPlain"/>
              <a:tabLst>
                <a:tab pos="1319530" algn="l"/>
              </a:tabLst>
            </a:pPr>
            <a:r>
              <a:rPr dirty="0" sz="2400" spc="-195">
                <a:solidFill>
                  <a:srgbClr val="313131"/>
                </a:solidFill>
                <a:latin typeface="Arial"/>
                <a:cs typeface="Arial"/>
              </a:rPr>
              <a:t>ease</a:t>
            </a:r>
            <a:r>
              <a:rPr dirty="0" sz="2400" spc="-12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13131"/>
                </a:solidFill>
                <a:latin typeface="Arial"/>
                <a:cs typeface="Arial"/>
              </a:rPr>
              <a:t>of</a:t>
            </a:r>
            <a:r>
              <a:rPr dirty="0" sz="2400" spc="-12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30">
                <a:solidFill>
                  <a:srgbClr val="313131"/>
                </a:solidFill>
                <a:latin typeface="Arial"/>
                <a:cs typeface="Arial"/>
              </a:rPr>
              <a:t>muscle </a:t>
            </a:r>
            <a:r>
              <a:rPr dirty="0" sz="2400" spc="-10">
                <a:solidFill>
                  <a:srgbClr val="313131"/>
                </a:solidFill>
                <a:latin typeface="Arial"/>
                <a:cs typeface="Arial"/>
              </a:rPr>
              <a:t>contraction.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95250">
              <a:lnSpc>
                <a:spcPct val="100000"/>
              </a:lnSpc>
              <a:spcBef>
                <a:spcPts val="110"/>
              </a:spcBef>
            </a:pPr>
            <a:fld id="{81D60167-4931-47E6-BA6A-407CBD079E47}" type="slidenum">
              <a:rPr dirty="0"/>
              <a:t>3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53694" rIns="0" bIns="0" rtlCol="0" vert="horz">
            <a:spAutoFit/>
          </a:bodyPr>
          <a:lstStyle/>
          <a:p>
            <a:pPr marL="201295">
              <a:lnSpc>
                <a:spcPct val="100000"/>
              </a:lnSpc>
              <a:spcBef>
                <a:spcPts val="100"/>
              </a:spcBef>
            </a:pPr>
            <a:r>
              <a:rPr dirty="0" spc="-355">
                <a:solidFill>
                  <a:srgbClr val="771F28"/>
                </a:solidFill>
              </a:rPr>
              <a:t>Mechanism</a:t>
            </a:r>
            <a:r>
              <a:rPr dirty="0" spc="-229">
                <a:solidFill>
                  <a:srgbClr val="771F28"/>
                </a:solidFill>
              </a:rPr>
              <a:t> </a:t>
            </a:r>
            <a:r>
              <a:rPr dirty="0" spc="-225">
                <a:solidFill>
                  <a:srgbClr val="771F28"/>
                </a:solidFill>
              </a:rPr>
              <a:t>of</a:t>
            </a:r>
            <a:r>
              <a:rPr dirty="0" spc="-229">
                <a:solidFill>
                  <a:srgbClr val="771F28"/>
                </a:solidFill>
              </a:rPr>
              <a:t> </a:t>
            </a:r>
            <a:r>
              <a:rPr dirty="0" spc="-320">
                <a:solidFill>
                  <a:srgbClr val="771F28"/>
                </a:solidFill>
              </a:rPr>
              <a:t>action: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73735" y="1816455"/>
            <a:ext cx="10477500" cy="276987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580"/>
              </a:spcBef>
              <a:buClr>
                <a:srgbClr val="EF7E09"/>
              </a:buClr>
              <a:buChar char="•"/>
              <a:tabLst>
                <a:tab pos="286385" algn="l"/>
                <a:tab pos="287020" algn="l"/>
              </a:tabLst>
            </a:pPr>
            <a:r>
              <a:rPr dirty="0" sz="2000" spc="-105">
                <a:solidFill>
                  <a:srgbClr val="13425D"/>
                </a:solidFill>
                <a:latin typeface="Arial"/>
                <a:cs typeface="Arial"/>
              </a:rPr>
              <a:t>Adenosine</a:t>
            </a:r>
            <a:r>
              <a:rPr dirty="0" sz="2000" spc="-95">
                <a:solidFill>
                  <a:srgbClr val="13425D"/>
                </a:solidFill>
                <a:latin typeface="Arial"/>
                <a:cs typeface="Arial"/>
              </a:rPr>
              <a:t> </a:t>
            </a:r>
            <a:r>
              <a:rPr dirty="0" sz="2000" spc="-110">
                <a:solidFill>
                  <a:srgbClr val="313131"/>
                </a:solidFill>
                <a:latin typeface="Arial"/>
                <a:cs typeface="Arial"/>
              </a:rPr>
              <a:t>is</a:t>
            </a:r>
            <a:r>
              <a:rPr dirty="0" sz="2000" spc="-7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65">
                <a:solidFill>
                  <a:srgbClr val="313131"/>
                </a:solidFill>
                <a:latin typeface="Arial"/>
                <a:cs typeface="Arial"/>
              </a:rPr>
              <a:t>a</a:t>
            </a:r>
            <a:r>
              <a:rPr dirty="0" sz="2000" spc="-8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60">
                <a:solidFill>
                  <a:srgbClr val="313131"/>
                </a:solidFill>
                <a:latin typeface="Arial"/>
                <a:cs typeface="Arial"/>
              </a:rPr>
              <a:t>central</a:t>
            </a:r>
            <a:r>
              <a:rPr dirty="0" sz="2000" spc="-8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95">
                <a:solidFill>
                  <a:srgbClr val="313131"/>
                </a:solidFill>
                <a:latin typeface="Arial"/>
                <a:cs typeface="Arial"/>
              </a:rPr>
              <a:t>nervous</a:t>
            </a:r>
            <a:r>
              <a:rPr dirty="0" sz="2000" spc="-9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30">
                <a:solidFill>
                  <a:srgbClr val="313131"/>
                </a:solidFill>
                <a:latin typeface="Arial"/>
                <a:cs typeface="Arial"/>
              </a:rPr>
              <a:t>system</a:t>
            </a:r>
            <a:r>
              <a:rPr dirty="0" sz="2000" spc="-4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60">
                <a:solidFill>
                  <a:srgbClr val="13425D"/>
                </a:solidFill>
                <a:latin typeface="Arial"/>
                <a:cs typeface="Arial"/>
              </a:rPr>
              <a:t>neuromodulator</a:t>
            </a:r>
            <a:r>
              <a:rPr dirty="0" sz="2000" spc="-85">
                <a:solidFill>
                  <a:srgbClr val="13425D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13131"/>
                </a:solidFill>
                <a:latin typeface="Arial"/>
                <a:cs typeface="Arial"/>
              </a:rPr>
              <a:t>that</a:t>
            </a:r>
            <a:r>
              <a:rPr dirty="0" sz="2000" spc="-6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55">
                <a:solidFill>
                  <a:srgbClr val="313131"/>
                </a:solidFill>
                <a:latin typeface="Arial"/>
                <a:cs typeface="Arial"/>
              </a:rPr>
              <a:t>has</a:t>
            </a:r>
            <a:r>
              <a:rPr dirty="0" sz="2000" spc="-9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85">
                <a:solidFill>
                  <a:srgbClr val="313131"/>
                </a:solidFill>
                <a:latin typeface="Arial"/>
                <a:cs typeface="Arial"/>
              </a:rPr>
              <a:t>specific</a:t>
            </a:r>
            <a:r>
              <a:rPr dirty="0" sz="2000" spc="-6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313131"/>
                </a:solidFill>
                <a:latin typeface="Arial"/>
                <a:cs typeface="Arial"/>
              </a:rPr>
              <a:t>receptors.</a:t>
            </a:r>
            <a:endParaRPr sz="2000">
              <a:latin typeface="Arial"/>
              <a:cs typeface="Arial"/>
            </a:endParaRPr>
          </a:p>
          <a:p>
            <a:pPr marL="286385" indent="-273685">
              <a:lnSpc>
                <a:spcPct val="100000"/>
              </a:lnSpc>
              <a:spcBef>
                <a:spcPts val="480"/>
              </a:spcBef>
              <a:buClr>
                <a:srgbClr val="EF7E09"/>
              </a:buClr>
              <a:buChar char="•"/>
              <a:tabLst>
                <a:tab pos="286385" algn="l"/>
                <a:tab pos="287020" algn="l"/>
              </a:tabLst>
            </a:pPr>
            <a:r>
              <a:rPr dirty="0" sz="2000" spc="-90">
                <a:solidFill>
                  <a:srgbClr val="313131"/>
                </a:solidFill>
                <a:latin typeface="Arial"/>
                <a:cs typeface="Arial"/>
              </a:rPr>
              <a:t>When</a:t>
            </a:r>
            <a:r>
              <a:rPr dirty="0" sz="2000" spc="-105">
                <a:solidFill>
                  <a:srgbClr val="313131"/>
                </a:solidFill>
                <a:latin typeface="Arial"/>
                <a:cs typeface="Arial"/>
              </a:rPr>
              <a:t> adenosine</a:t>
            </a:r>
            <a:r>
              <a:rPr dirty="0" sz="2000" spc="-9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85">
                <a:solidFill>
                  <a:srgbClr val="313131"/>
                </a:solidFill>
                <a:latin typeface="Arial"/>
                <a:cs typeface="Arial"/>
              </a:rPr>
              <a:t>binds</a:t>
            </a:r>
            <a:r>
              <a:rPr dirty="0" sz="20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13131"/>
                </a:solidFill>
                <a:latin typeface="Arial"/>
                <a:cs typeface="Arial"/>
              </a:rPr>
              <a:t>to</a:t>
            </a:r>
            <a:r>
              <a:rPr dirty="0" sz="2000" spc="-8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35">
                <a:solidFill>
                  <a:srgbClr val="313131"/>
                </a:solidFill>
                <a:latin typeface="Arial"/>
                <a:cs typeface="Arial"/>
              </a:rPr>
              <a:t>its</a:t>
            </a:r>
            <a:r>
              <a:rPr dirty="0" sz="2000" spc="-80">
                <a:solidFill>
                  <a:srgbClr val="313131"/>
                </a:solidFill>
                <a:latin typeface="Arial"/>
                <a:cs typeface="Arial"/>
              </a:rPr>
              <a:t> receptors,</a:t>
            </a:r>
            <a:r>
              <a:rPr dirty="0" sz="2000" spc="-75">
                <a:solidFill>
                  <a:srgbClr val="313131"/>
                </a:solidFill>
                <a:latin typeface="Arial"/>
                <a:cs typeface="Arial"/>
              </a:rPr>
              <a:t> neural</a:t>
            </a:r>
            <a:r>
              <a:rPr dirty="0" sz="20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40">
                <a:solidFill>
                  <a:srgbClr val="313131"/>
                </a:solidFill>
                <a:latin typeface="Arial"/>
                <a:cs typeface="Arial"/>
              </a:rPr>
              <a:t>activity</a:t>
            </a:r>
            <a:r>
              <a:rPr dirty="0" sz="2000" spc="-8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10">
                <a:solidFill>
                  <a:srgbClr val="313131"/>
                </a:solidFill>
                <a:latin typeface="Arial"/>
                <a:cs typeface="Arial"/>
              </a:rPr>
              <a:t>slows</a:t>
            </a:r>
            <a:r>
              <a:rPr dirty="0" sz="2000" spc="-7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65">
                <a:solidFill>
                  <a:srgbClr val="313131"/>
                </a:solidFill>
                <a:latin typeface="Arial"/>
                <a:cs typeface="Arial"/>
              </a:rPr>
              <a:t>down,</a:t>
            </a:r>
            <a:r>
              <a:rPr dirty="0" sz="20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10">
                <a:solidFill>
                  <a:srgbClr val="313131"/>
                </a:solidFill>
                <a:latin typeface="Arial"/>
                <a:cs typeface="Arial"/>
              </a:rPr>
              <a:t>and</a:t>
            </a:r>
            <a:r>
              <a:rPr dirty="0" sz="20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90">
                <a:solidFill>
                  <a:srgbClr val="313131"/>
                </a:solidFill>
                <a:latin typeface="Arial"/>
                <a:cs typeface="Arial"/>
              </a:rPr>
              <a:t>you</a:t>
            </a:r>
            <a:r>
              <a:rPr dirty="0" sz="20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60">
                <a:solidFill>
                  <a:srgbClr val="313131"/>
                </a:solidFill>
                <a:latin typeface="Arial"/>
                <a:cs typeface="Arial"/>
              </a:rPr>
              <a:t>feel</a:t>
            </a:r>
            <a:r>
              <a:rPr dirty="0" sz="2000" spc="-9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313131"/>
                </a:solidFill>
                <a:latin typeface="Arial"/>
                <a:cs typeface="Arial"/>
              </a:rPr>
              <a:t>sleepy.</a:t>
            </a:r>
            <a:endParaRPr sz="2000">
              <a:latin typeface="Arial"/>
              <a:cs typeface="Arial"/>
            </a:endParaRPr>
          </a:p>
          <a:p>
            <a:pPr marL="286385">
              <a:lnSpc>
                <a:spcPct val="100000"/>
              </a:lnSpc>
              <a:spcBef>
                <a:spcPts val="15"/>
              </a:spcBef>
            </a:pPr>
            <a:r>
              <a:rPr dirty="0" sz="2000" spc="-95">
                <a:solidFill>
                  <a:srgbClr val="313131"/>
                </a:solidFill>
                <a:latin typeface="Wingdings"/>
                <a:cs typeface="Wingdings"/>
              </a:rPr>
              <a:t></a:t>
            </a:r>
            <a:r>
              <a:rPr dirty="0" sz="2000" spc="-95">
                <a:solidFill>
                  <a:srgbClr val="313131"/>
                </a:solidFill>
                <a:latin typeface="Arial"/>
                <a:cs typeface="Arial"/>
              </a:rPr>
              <a:t>Adenosine</a:t>
            </a:r>
            <a:r>
              <a:rPr dirty="0" sz="2000" spc="-8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70">
                <a:solidFill>
                  <a:srgbClr val="313131"/>
                </a:solidFill>
                <a:latin typeface="Arial"/>
                <a:cs typeface="Arial"/>
              </a:rPr>
              <a:t>thus</a:t>
            </a:r>
            <a:r>
              <a:rPr dirty="0" sz="2000" spc="-7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55">
                <a:solidFill>
                  <a:srgbClr val="313131"/>
                </a:solidFill>
                <a:latin typeface="Arial"/>
                <a:cs typeface="Arial"/>
              </a:rPr>
              <a:t>facilitates</a:t>
            </a:r>
            <a:r>
              <a:rPr dirty="0" sz="2000" spc="-4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10">
                <a:solidFill>
                  <a:srgbClr val="313131"/>
                </a:solidFill>
                <a:latin typeface="Arial"/>
                <a:cs typeface="Arial"/>
              </a:rPr>
              <a:t>sleep</a:t>
            </a:r>
            <a:r>
              <a:rPr dirty="0" sz="2000" spc="-5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10">
                <a:solidFill>
                  <a:srgbClr val="313131"/>
                </a:solidFill>
                <a:latin typeface="Arial"/>
                <a:cs typeface="Arial"/>
              </a:rPr>
              <a:t>and</a:t>
            </a:r>
            <a:r>
              <a:rPr dirty="0" sz="2000" spc="-7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70">
                <a:solidFill>
                  <a:srgbClr val="313131"/>
                </a:solidFill>
                <a:latin typeface="Arial"/>
                <a:cs typeface="Arial"/>
              </a:rPr>
              <a:t>dilates</a:t>
            </a:r>
            <a:r>
              <a:rPr dirty="0" sz="2000" spc="-5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35">
                <a:solidFill>
                  <a:srgbClr val="313131"/>
                </a:solidFill>
                <a:latin typeface="Arial"/>
                <a:cs typeface="Arial"/>
              </a:rPr>
              <a:t>the</a:t>
            </a:r>
            <a:r>
              <a:rPr dirty="0" sz="2000" spc="-7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60">
                <a:solidFill>
                  <a:srgbClr val="313131"/>
                </a:solidFill>
                <a:latin typeface="Arial"/>
                <a:cs typeface="Arial"/>
              </a:rPr>
              <a:t>blood</a:t>
            </a:r>
            <a:r>
              <a:rPr dirty="0" sz="2000" spc="-9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55">
                <a:solidFill>
                  <a:srgbClr val="313131"/>
                </a:solidFill>
                <a:latin typeface="Arial"/>
                <a:cs typeface="Arial"/>
              </a:rPr>
              <a:t>vessels</a:t>
            </a:r>
            <a:r>
              <a:rPr dirty="0" sz="2000" spc="-4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35" b="1">
                <a:solidFill>
                  <a:srgbClr val="313131"/>
                </a:solidFill>
                <a:latin typeface="Arial"/>
                <a:cs typeface="Arial"/>
              </a:rPr>
              <a:t>(opposite</a:t>
            </a:r>
            <a:r>
              <a:rPr dirty="0" sz="2000" spc="-110" b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20" b="1">
                <a:solidFill>
                  <a:srgbClr val="313131"/>
                </a:solidFill>
                <a:latin typeface="Arial"/>
                <a:cs typeface="Arial"/>
              </a:rPr>
              <a:t>action)</a:t>
            </a:r>
            <a:r>
              <a:rPr dirty="0" sz="2000" spc="-95" b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50">
                <a:solidFill>
                  <a:srgbClr val="313131"/>
                </a:solidFill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900">
              <a:latin typeface="Arial"/>
              <a:cs typeface="Arial"/>
            </a:endParaRPr>
          </a:p>
          <a:p>
            <a:pPr marL="286385" marR="884555" indent="-274320">
              <a:lnSpc>
                <a:spcPct val="100000"/>
              </a:lnSpc>
              <a:buClr>
                <a:srgbClr val="EF7E09"/>
              </a:buClr>
              <a:buChar char="•"/>
              <a:tabLst>
                <a:tab pos="286385" algn="l"/>
                <a:tab pos="287020" algn="l"/>
              </a:tabLst>
            </a:pPr>
            <a:r>
              <a:rPr dirty="0" sz="2000" spc="-105">
                <a:solidFill>
                  <a:srgbClr val="313131"/>
                </a:solidFill>
                <a:latin typeface="Arial"/>
                <a:cs typeface="Arial"/>
              </a:rPr>
              <a:t>Caffeine</a:t>
            </a:r>
            <a:r>
              <a:rPr dirty="0" sz="2000" spc="-7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14">
                <a:solidFill>
                  <a:srgbClr val="313131"/>
                </a:solidFill>
                <a:latin typeface="Arial"/>
                <a:cs typeface="Arial"/>
              </a:rPr>
              <a:t>acts</a:t>
            </a:r>
            <a:r>
              <a:rPr dirty="0" sz="2000" spc="-6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200">
                <a:solidFill>
                  <a:srgbClr val="313131"/>
                </a:solidFill>
                <a:latin typeface="Arial"/>
                <a:cs typeface="Arial"/>
              </a:rPr>
              <a:t>as</a:t>
            </a:r>
            <a:r>
              <a:rPr dirty="0" sz="2000" spc="-7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20">
                <a:solidFill>
                  <a:srgbClr val="313131"/>
                </a:solidFill>
                <a:latin typeface="Arial"/>
                <a:cs typeface="Arial"/>
              </a:rPr>
              <a:t>an</a:t>
            </a:r>
            <a:r>
              <a:rPr dirty="0" sz="2000" spc="-6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45" b="1">
                <a:solidFill>
                  <a:srgbClr val="13425D"/>
                </a:solidFill>
                <a:latin typeface="Arial"/>
                <a:cs typeface="Arial"/>
              </a:rPr>
              <a:t>adenosine-</a:t>
            </a:r>
            <a:r>
              <a:rPr dirty="0" sz="2000" spc="-130" b="1">
                <a:solidFill>
                  <a:srgbClr val="13425D"/>
                </a:solidFill>
                <a:latin typeface="Arial"/>
                <a:cs typeface="Arial"/>
              </a:rPr>
              <a:t>receptor</a:t>
            </a:r>
            <a:r>
              <a:rPr dirty="0" sz="2000" spc="-85" b="1">
                <a:solidFill>
                  <a:srgbClr val="13425D"/>
                </a:solidFill>
                <a:latin typeface="Arial"/>
                <a:cs typeface="Arial"/>
              </a:rPr>
              <a:t> </a:t>
            </a:r>
            <a:r>
              <a:rPr dirty="0" sz="2000" spc="-140" b="1">
                <a:solidFill>
                  <a:srgbClr val="13425D"/>
                </a:solidFill>
                <a:latin typeface="Arial"/>
                <a:cs typeface="Arial"/>
              </a:rPr>
              <a:t>antagonist</a:t>
            </a:r>
            <a:r>
              <a:rPr dirty="0" sz="2000" spc="-140">
                <a:solidFill>
                  <a:srgbClr val="313131"/>
                </a:solidFill>
                <a:latin typeface="Arial"/>
                <a:cs typeface="Arial"/>
              </a:rPr>
              <a:t>.</a:t>
            </a:r>
            <a:r>
              <a:rPr dirty="0" sz="20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45">
                <a:solidFill>
                  <a:srgbClr val="313131"/>
                </a:solidFill>
                <a:latin typeface="Arial"/>
                <a:cs typeface="Arial"/>
              </a:rPr>
              <a:t>This</a:t>
            </a:r>
            <a:r>
              <a:rPr dirty="0" sz="2000" spc="-8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40">
                <a:solidFill>
                  <a:srgbClr val="313131"/>
                </a:solidFill>
                <a:latin typeface="Arial"/>
                <a:cs typeface="Arial"/>
              </a:rPr>
              <a:t>means</a:t>
            </a:r>
            <a:r>
              <a:rPr dirty="0" sz="2000" spc="-6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13131"/>
                </a:solidFill>
                <a:latin typeface="Arial"/>
                <a:cs typeface="Arial"/>
              </a:rPr>
              <a:t>that</a:t>
            </a:r>
            <a:r>
              <a:rPr dirty="0" sz="2000" spc="-7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65">
                <a:solidFill>
                  <a:srgbClr val="313131"/>
                </a:solidFill>
                <a:latin typeface="Arial"/>
                <a:cs typeface="Arial"/>
              </a:rPr>
              <a:t>it</a:t>
            </a:r>
            <a:r>
              <a:rPr dirty="0" sz="2000" spc="-7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85">
                <a:solidFill>
                  <a:srgbClr val="313131"/>
                </a:solidFill>
                <a:latin typeface="Arial"/>
                <a:cs typeface="Arial"/>
              </a:rPr>
              <a:t>binds </a:t>
            </a:r>
            <a:r>
              <a:rPr dirty="0" sz="2000">
                <a:solidFill>
                  <a:srgbClr val="313131"/>
                </a:solidFill>
                <a:latin typeface="Arial"/>
                <a:cs typeface="Arial"/>
              </a:rPr>
              <a:t>to</a:t>
            </a:r>
            <a:r>
              <a:rPr dirty="0" sz="2000" spc="-7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85">
                <a:solidFill>
                  <a:srgbClr val="313131"/>
                </a:solidFill>
                <a:latin typeface="Arial"/>
                <a:cs typeface="Arial"/>
              </a:rPr>
              <a:t>these</a:t>
            </a:r>
            <a:r>
              <a:rPr dirty="0" sz="2000" spc="-5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u="sng" sz="2000" spc="-45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same</a:t>
            </a:r>
            <a:r>
              <a:rPr dirty="0" sz="2000" spc="-4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u="sng" sz="2000" spc="-80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receptors</a:t>
            </a:r>
            <a:r>
              <a:rPr dirty="0" sz="2000" spc="-80">
                <a:solidFill>
                  <a:srgbClr val="313131"/>
                </a:solidFill>
                <a:latin typeface="Arial"/>
                <a:cs typeface="Arial"/>
              </a:rPr>
              <a:t>,</a:t>
            </a:r>
            <a:r>
              <a:rPr dirty="0" sz="2000" spc="-6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13131"/>
                </a:solidFill>
                <a:latin typeface="Arial"/>
                <a:cs typeface="Arial"/>
              </a:rPr>
              <a:t>but</a:t>
            </a:r>
            <a:r>
              <a:rPr dirty="0" sz="2000" spc="-9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4EA4D7"/>
                </a:solidFill>
                <a:latin typeface="Arial"/>
                <a:cs typeface="Arial"/>
              </a:rPr>
              <a:t>without</a:t>
            </a:r>
            <a:r>
              <a:rPr dirty="0" sz="2000" spc="-105">
                <a:solidFill>
                  <a:srgbClr val="4EA4D7"/>
                </a:solidFill>
                <a:latin typeface="Arial"/>
                <a:cs typeface="Arial"/>
              </a:rPr>
              <a:t> </a:t>
            </a:r>
            <a:r>
              <a:rPr dirty="0" sz="2000" spc="-85">
                <a:solidFill>
                  <a:srgbClr val="4EA4D7"/>
                </a:solidFill>
                <a:latin typeface="Arial"/>
                <a:cs typeface="Arial"/>
              </a:rPr>
              <a:t>reducing</a:t>
            </a:r>
            <a:r>
              <a:rPr dirty="0" sz="2000" spc="-105">
                <a:solidFill>
                  <a:srgbClr val="4EA4D7"/>
                </a:solidFill>
                <a:latin typeface="Arial"/>
                <a:cs typeface="Arial"/>
              </a:rPr>
              <a:t> </a:t>
            </a:r>
            <a:r>
              <a:rPr dirty="0" sz="2000" spc="-75">
                <a:solidFill>
                  <a:srgbClr val="4EA4D7"/>
                </a:solidFill>
                <a:latin typeface="Arial"/>
                <a:cs typeface="Arial"/>
              </a:rPr>
              <a:t>neural</a:t>
            </a:r>
            <a:r>
              <a:rPr dirty="0" sz="2000" spc="-85">
                <a:solidFill>
                  <a:srgbClr val="4EA4D7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4EA4D7"/>
                </a:solidFill>
                <a:latin typeface="Arial"/>
                <a:cs typeface="Arial"/>
              </a:rPr>
              <a:t>activity</a:t>
            </a:r>
            <a:r>
              <a:rPr dirty="0" sz="2000" spc="-10">
                <a:solidFill>
                  <a:srgbClr val="313131"/>
                </a:solidFill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286385" marR="5080" indent="-274320">
              <a:lnSpc>
                <a:spcPct val="100000"/>
              </a:lnSpc>
              <a:spcBef>
                <a:spcPts val="484"/>
              </a:spcBef>
              <a:buClr>
                <a:srgbClr val="EF7E09"/>
              </a:buClr>
              <a:buChar char="•"/>
              <a:tabLst>
                <a:tab pos="286385" algn="l"/>
                <a:tab pos="287020" algn="l"/>
              </a:tabLst>
            </a:pPr>
            <a:r>
              <a:rPr dirty="0" sz="2000" spc="-120">
                <a:solidFill>
                  <a:srgbClr val="313131"/>
                </a:solidFill>
                <a:latin typeface="Arial"/>
                <a:cs typeface="Arial"/>
              </a:rPr>
              <a:t>Fewer</a:t>
            </a:r>
            <a:r>
              <a:rPr dirty="0" sz="2000" spc="-9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80">
                <a:solidFill>
                  <a:srgbClr val="313131"/>
                </a:solidFill>
                <a:latin typeface="Arial"/>
                <a:cs typeface="Arial"/>
              </a:rPr>
              <a:t>receptors </a:t>
            </a:r>
            <a:r>
              <a:rPr dirty="0" sz="2000" spc="-100">
                <a:solidFill>
                  <a:srgbClr val="313131"/>
                </a:solidFill>
                <a:latin typeface="Arial"/>
                <a:cs typeface="Arial"/>
              </a:rPr>
              <a:t>are</a:t>
            </a:r>
            <a:r>
              <a:rPr dirty="0" sz="2000" spc="-9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65">
                <a:solidFill>
                  <a:srgbClr val="313131"/>
                </a:solidFill>
                <a:latin typeface="Arial"/>
                <a:cs typeface="Arial"/>
              </a:rPr>
              <a:t>thus</a:t>
            </a:r>
            <a:r>
              <a:rPr dirty="0" sz="20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90">
                <a:solidFill>
                  <a:srgbClr val="313131"/>
                </a:solidFill>
                <a:latin typeface="Arial"/>
                <a:cs typeface="Arial"/>
              </a:rPr>
              <a:t>available</a:t>
            </a:r>
            <a:r>
              <a:rPr dirty="0" sz="2000" spc="-6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13131"/>
                </a:solidFill>
                <a:latin typeface="Arial"/>
                <a:cs typeface="Arial"/>
              </a:rPr>
              <a:t>to</a:t>
            </a:r>
            <a:r>
              <a:rPr dirty="0" sz="20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25">
                <a:solidFill>
                  <a:srgbClr val="313131"/>
                </a:solidFill>
                <a:latin typeface="Arial"/>
                <a:cs typeface="Arial"/>
              </a:rPr>
              <a:t>the</a:t>
            </a:r>
            <a:r>
              <a:rPr dirty="0" sz="2000" spc="-9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50">
                <a:solidFill>
                  <a:srgbClr val="313131"/>
                </a:solidFill>
                <a:latin typeface="Arial"/>
                <a:cs typeface="Arial"/>
              </a:rPr>
              <a:t>natural</a:t>
            </a:r>
            <a:r>
              <a:rPr dirty="0" sz="2000" spc="-8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20">
                <a:solidFill>
                  <a:srgbClr val="313131"/>
                </a:solidFill>
                <a:latin typeface="Arial"/>
                <a:cs typeface="Arial"/>
              </a:rPr>
              <a:t>“braking”</a:t>
            </a:r>
            <a:r>
              <a:rPr dirty="0" sz="2000" spc="-11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60">
                <a:solidFill>
                  <a:srgbClr val="313131"/>
                </a:solidFill>
                <a:latin typeface="Arial"/>
                <a:cs typeface="Arial"/>
              </a:rPr>
              <a:t>action</a:t>
            </a:r>
            <a:r>
              <a:rPr dirty="0" sz="2000" spc="-8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13131"/>
                </a:solidFill>
                <a:latin typeface="Arial"/>
                <a:cs typeface="Arial"/>
              </a:rPr>
              <a:t>of</a:t>
            </a:r>
            <a:r>
              <a:rPr dirty="0" sz="20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00">
                <a:solidFill>
                  <a:srgbClr val="313131"/>
                </a:solidFill>
                <a:latin typeface="Arial"/>
                <a:cs typeface="Arial"/>
              </a:rPr>
              <a:t>adenosine, </a:t>
            </a:r>
            <a:r>
              <a:rPr dirty="0" sz="2000" spc="-110">
                <a:solidFill>
                  <a:srgbClr val="313131"/>
                </a:solidFill>
                <a:latin typeface="Arial"/>
                <a:cs typeface="Arial"/>
              </a:rPr>
              <a:t>and</a:t>
            </a:r>
            <a:r>
              <a:rPr dirty="0" sz="2000" spc="-9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75">
                <a:solidFill>
                  <a:srgbClr val="313131"/>
                </a:solidFill>
                <a:latin typeface="Arial"/>
                <a:cs typeface="Arial"/>
              </a:rPr>
              <a:t>neural</a:t>
            </a:r>
            <a:r>
              <a:rPr dirty="0" sz="20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313131"/>
                </a:solidFill>
                <a:latin typeface="Arial"/>
                <a:cs typeface="Arial"/>
              </a:rPr>
              <a:t>activity </a:t>
            </a:r>
            <a:r>
              <a:rPr dirty="0" sz="2000" spc="-45">
                <a:solidFill>
                  <a:srgbClr val="313131"/>
                </a:solidFill>
                <a:latin typeface="Arial"/>
                <a:cs typeface="Arial"/>
              </a:rPr>
              <a:t>therefore</a:t>
            </a:r>
            <a:r>
              <a:rPr dirty="0" sz="20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45">
                <a:solidFill>
                  <a:srgbClr val="313131"/>
                </a:solidFill>
                <a:latin typeface="Arial"/>
                <a:cs typeface="Arial"/>
              </a:rPr>
              <a:t>speeds</a:t>
            </a:r>
            <a:r>
              <a:rPr dirty="0" sz="2000" spc="-7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25">
                <a:solidFill>
                  <a:srgbClr val="313131"/>
                </a:solidFill>
                <a:latin typeface="Arial"/>
                <a:cs typeface="Arial"/>
              </a:rPr>
              <a:t>up.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73735" y="4986350"/>
            <a:ext cx="10394315" cy="94106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5"/>
              </a:spcBef>
              <a:buClr>
                <a:srgbClr val="EF7E09"/>
              </a:buClr>
              <a:buFont typeface="Arial"/>
              <a:buChar char="•"/>
              <a:tabLst>
                <a:tab pos="286385" algn="l"/>
                <a:tab pos="287020" algn="l"/>
              </a:tabLst>
            </a:pPr>
            <a:r>
              <a:rPr dirty="0" sz="2000" spc="-140" b="1">
                <a:solidFill>
                  <a:srgbClr val="313131"/>
                </a:solidFill>
                <a:latin typeface="Arial"/>
                <a:cs typeface="Arial"/>
              </a:rPr>
              <a:t>Caffeine</a:t>
            </a:r>
            <a:r>
              <a:rPr dirty="0" sz="2000" spc="-80" b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14">
                <a:solidFill>
                  <a:srgbClr val="313131"/>
                </a:solidFill>
                <a:latin typeface="Arial"/>
                <a:cs typeface="Arial"/>
              </a:rPr>
              <a:t>also</a:t>
            </a:r>
            <a:r>
              <a:rPr dirty="0" sz="2000" spc="-9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65">
                <a:solidFill>
                  <a:srgbClr val="313131"/>
                </a:solidFill>
                <a:latin typeface="Arial"/>
                <a:cs typeface="Arial"/>
              </a:rPr>
              <a:t>causes</a:t>
            </a:r>
            <a:r>
              <a:rPr dirty="0" sz="2000" spc="-9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25">
                <a:solidFill>
                  <a:srgbClr val="313131"/>
                </a:solidFill>
                <a:latin typeface="Arial"/>
                <a:cs typeface="Arial"/>
              </a:rPr>
              <a:t>the</a:t>
            </a:r>
            <a:r>
              <a:rPr dirty="0" sz="2000" spc="-9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u="sng" sz="2000" spc="-20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pituitary</a:t>
            </a:r>
            <a:r>
              <a:rPr dirty="0" u="sng" sz="2000" spc="-100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000" spc="-90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gland</a:t>
            </a:r>
            <a:r>
              <a:rPr dirty="0" u="sng" sz="2000" spc="-95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000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to</a:t>
            </a:r>
            <a:r>
              <a:rPr dirty="0" u="sng" sz="2000" spc="-105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000" spc="-100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secrete</a:t>
            </a:r>
            <a:r>
              <a:rPr dirty="0" u="sng" sz="2000" spc="-65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000" spc="-90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hormones</a:t>
            </a:r>
            <a:r>
              <a:rPr dirty="0" sz="20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13131"/>
                </a:solidFill>
                <a:latin typeface="Arial"/>
                <a:cs typeface="Arial"/>
              </a:rPr>
              <a:t>that</a:t>
            </a:r>
            <a:r>
              <a:rPr dirty="0" sz="2000" spc="-9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20">
                <a:solidFill>
                  <a:srgbClr val="313131"/>
                </a:solidFill>
                <a:latin typeface="Arial"/>
                <a:cs typeface="Arial"/>
              </a:rPr>
              <a:t>in</a:t>
            </a:r>
            <a:r>
              <a:rPr dirty="0" sz="2000" spc="-9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13131"/>
                </a:solidFill>
                <a:latin typeface="Arial"/>
                <a:cs typeface="Arial"/>
              </a:rPr>
              <a:t>turn</a:t>
            </a:r>
            <a:r>
              <a:rPr dirty="0" sz="2000" spc="-9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50">
                <a:solidFill>
                  <a:srgbClr val="313131"/>
                </a:solidFill>
                <a:latin typeface="Arial"/>
                <a:cs typeface="Arial"/>
              </a:rPr>
              <a:t>cause</a:t>
            </a:r>
            <a:r>
              <a:rPr dirty="0" sz="20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35">
                <a:solidFill>
                  <a:srgbClr val="313131"/>
                </a:solidFill>
                <a:latin typeface="Arial"/>
                <a:cs typeface="Arial"/>
              </a:rPr>
              <a:t>the</a:t>
            </a:r>
            <a:r>
              <a:rPr dirty="0" sz="20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85">
                <a:solidFill>
                  <a:srgbClr val="313131"/>
                </a:solidFill>
                <a:latin typeface="Arial"/>
                <a:cs typeface="Arial"/>
              </a:rPr>
              <a:t>adrenal</a:t>
            </a:r>
            <a:r>
              <a:rPr dirty="0" sz="20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313131"/>
                </a:solidFill>
                <a:latin typeface="Arial"/>
                <a:cs typeface="Arial"/>
              </a:rPr>
              <a:t>glands </a:t>
            </a:r>
            <a:r>
              <a:rPr dirty="0" sz="2000">
                <a:solidFill>
                  <a:srgbClr val="313131"/>
                </a:solidFill>
                <a:latin typeface="Arial"/>
                <a:cs typeface="Arial"/>
              </a:rPr>
              <a:t>to</a:t>
            </a:r>
            <a:r>
              <a:rPr dirty="0" sz="2000" spc="-9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85">
                <a:solidFill>
                  <a:srgbClr val="313131"/>
                </a:solidFill>
                <a:latin typeface="Arial"/>
                <a:cs typeface="Arial"/>
              </a:rPr>
              <a:t>produce</a:t>
            </a:r>
            <a:r>
              <a:rPr dirty="0" sz="20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75">
                <a:solidFill>
                  <a:srgbClr val="313131"/>
                </a:solidFill>
                <a:latin typeface="Arial"/>
                <a:cs typeface="Arial"/>
              </a:rPr>
              <a:t>more </a:t>
            </a:r>
            <a:r>
              <a:rPr dirty="0" sz="2000" spc="-125" b="1">
                <a:solidFill>
                  <a:srgbClr val="B45F07"/>
                </a:solidFill>
                <a:latin typeface="Arial"/>
                <a:cs typeface="Arial"/>
              </a:rPr>
              <a:t>adrenalin</a:t>
            </a:r>
            <a:r>
              <a:rPr dirty="0" sz="2000" spc="-90" b="1">
                <a:solidFill>
                  <a:srgbClr val="B45F07"/>
                </a:solidFill>
                <a:latin typeface="Arial"/>
                <a:cs typeface="Arial"/>
              </a:rPr>
              <a:t> </a:t>
            </a:r>
            <a:r>
              <a:rPr dirty="0" sz="2000" spc="-140">
                <a:solidFill>
                  <a:srgbClr val="313131"/>
                </a:solidFill>
                <a:latin typeface="Arial"/>
                <a:cs typeface="Arial"/>
              </a:rPr>
              <a:t>so</a:t>
            </a:r>
            <a:r>
              <a:rPr dirty="0" sz="20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65">
                <a:solidFill>
                  <a:srgbClr val="313131"/>
                </a:solidFill>
                <a:latin typeface="Arial"/>
                <a:cs typeface="Arial"/>
              </a:rPr>
              <a:t>it</a:t>
            </a:r>
            <a:r>
              <a:rPr dirty="0" sz="2000" spc="-7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u="sng" sz="2000" spc="-120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increases</a:t>
            </a:r>
            <a:r>
              <a:rPr dirty="0" sz="2000" spc="-7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60">
                <a:solidFill>
                  <a:srgbClr val="313131"/>
                </a:solidFill>
                <a:latin typeface="Arial"/>
                <a:cs typeface="Arial"/>
              </a:rPr>
              <a:t>your</a:t>
            </a:r>
            <a:r>
              <a:rPr dirty="0" sz="20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25">
                <a:solidFill>
                  <a:srgbClr val="313131"/>
                </a:solidFill>
                <a:latin typeface="Arial"/>
                <a:cs typeface="Arial"/>
              </a:rPr>
              <a:t>attention</a:t>
            </a:r>
            <a:r>
              <a:rPr dirty="0" sz="2000" spc="-7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80">
                <a:solidFill>
                  <a:srgbClr val="313131"/>
                </a:solidFill>
                <a:latin typeface="Arial"/>
                <a:cs typeface="Arial"/>
              </a:rPr>
              <a:t>level</a:t>
            </a:r>
            <a:r>
              <a:rPr dirty="0" sz="2000" spc="-6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10">
                <a:solidFill>
                  <a:srgbClr val="313131"/>
                </a:solidFill>
                <a:latin typeface="Arial"/>
                <a:cs typeface="Arial"/>
              </a:rPr>
              <a:t>and</a:t>
            </a:r>
            <a:r>
              <a:rPr dirty="0" sz="20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25">
                <a:solidFill>
                  <a:srgbClr val="313131"/>
                </a:solidFill>
                <a:latin typeface="Arial"/>
                <a:cs typeface="Arial"/>
              </a:rPr>
              <a:t>gives</a:t>
            </a:r>
            <a:r>
              <a:rPr dirty="0" sz="2000" spc="-7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60">
                <a:solidFill>
                  <a:srgbClr val="313131"/>
                </a:solidFill>
                <a:latin typeface="Arial"/>
                <a:cs typeface="Arial"/>
              </a:rPr>
              <a:t>your</a:t>
            </a:r>
            <a:r>
              <a:rPr dirty="0" sz="20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35">
                <a:solidFill>
                  <a:srgbClr val="313131"/>
                </a:solidFill>
                <a:latin typeface="Arial"/>
                <a:cs typeface="Arial"/>
              </a:rPr>
              <a:t>entire</a:t>
            </a:r>
            <a:r>
              <a:rPr dirty="0" sz="2000" spc="-7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25">
                <a:solidFill>
                  <a:srgbClr val="313131"/>
                </a:solidFill>
                <a:latin typeface="Arial"/>
                <a:cs typeface="Arial"/>
              </a:rPr>
              <a:t>system</a:t>
            </a:r>
            <a:r>
              <a:rPr dirty="0" sz="2000" spc="-8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25">
                <a:solidFill>
                  <a:srgbClr val="313131"/>
                </a:solidFill>
                <a:latin typeface="Arial"/>
                <a:cs typeface="Arial"/>
              </a:rPr>
              <a:t>an </a:t>
            </a:r>
            <a:r>
              <a:rPr dirty="0" sz="2000" spc="-80">
                <a:solidFill>
                  <a:srgbClr val="313131"/>
                </a:solidFill>
                <a:latin typeface="Arial"/>
                <a:cs typeface="Arial"/>
              </a:rPr>
              <a:t>extra </a:t>
            </a:r>
            <a:r>
              <a:rPr dirty="0" sz="2000" spc="-60">
                <a:solidFill>
                  <a:srgbClr val="313131"/>
                </a:solidFill>
                <a:latin typeface="Arial"/>
                <a:cs typeface="Arial"/>
              </a:rPr>
              <a:t>burst</a:t>
            </a:r>
            <a:r>
              <a:rPr dirty="0" sz="2000" spc="-9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13131"/>
                </a:solidFill>
                <a:latin typeface="Arial"/>
                <a:cs typeface="Arial"/>
              </a:rPr>
              <a:t>of</a:t>
            </a:r>
            <a:r>
              <a:rPr dirty="0" sz="2000" spc="-9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313131"/>
                </a:solidFill>
                <a:latin typeface="Arial"/>
                <a:cs typeface="Arial"/>
              </a:rPr>
              <a:t>energy.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0989944" y="5765698"/>
            <a:ext cx="1079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252525"/>
                </a:solidFill>
                <a:latin typeface="Impact"/>
                <a:cs typeface="Impact"/>
              </a:rPr>
              <a:t>6</a:t>
            </a:r>
            <a:endParaRPr sz="1200">
              <a:latin typeface="Impact"/>
              <a:cs typeface="Impact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06892" y="434340"/>
            <a:ext cx="3367887" cy="123773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4943" y="5287467"/>
            <a:ext cx="3848735" cy="8483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400">
                <a:solidFill>
                  <a:srgbClr val="252525"/>
                </a:solidFill>
                <a:latin typeface="Impact"/>
                <a:cs typeface="Impact"/>
              </a:rPr>
              <a:t>Practical</a:t>
            </a:r>
            <a:r>
              <a:rPr dirty="0" sz="5400" spc="-5">
                <a:solidFill>
                  <a:srgbClr val="252525"/>
                </a:solidFill>
                <a:latin typeface="Impact"/>
                <a:cs typeface="Impact"/>
              </a:rPr>
              <a:t> </a:t>
            </a:r>
            <a:r>
              <a:rPr dirty="0" sz="5400" spc="-20">
                <a:solidFill>
                  <a:srgbClr val="252525"/>
                </a:solidFill>
                <a:latin typeface="Impact"/>
                <a:cs typeface="Impact"/>
              </a:rPr>
              <a:t>Part</a:t>
            </a:r>
            <a:endParaRPr sz="5400">
              <a:latin typeface="Impact"/>
              <a:cs typeface="Impact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1012805" y="5765698"/>
            <a:ext cx="850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252525"/>
                </a:solidFill>
                <a:latin typeface="Impact"/>
                <a:cs typeface="Impact"/>
              </a:rPr>
              <a:t>7</a:t>
            </a:r>
            <a:endParaRPr sz="120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02539" rIns="0" bIns="0" rtlCol="0" vert="horz">
            <a:spAutoFit/>
          </a:bodyPr>
          <a:lstStyle/>
          <a:p>
            <a:pPr marL="201295">
              <a:lnSpc>
                <a:spcPct val="100000"/>
              </a:lnSpc>
              <a:spcBef>
                <a:spcPts val="100"/>
              </a:spcBef>
            </a:pPr>
            <a:r>
              <a:rPr dirty="0" sz="5400" spc="-170">
                <a:solidFill>
                  <a:srgbClr val="001F5F"/>
                </a:solidFill>
              </a:rPr>
              <a:t>-</a:t>
            </a:r>
            <a:r>
              <a:rPr dirty="0" sz="5400" spc="-270">
                <a:solidFill>
                  <a:srgbClr val="001F5F"/>
                </a:solidFill>
              </a:rPr>
              <a:t> </a:t>
            </a:r>
            <a:r>
              <a:rPr dirty="0" sz="5400" spc="-360">
                <a:solidFill>
                  <a:srgbClr val="001F5F"/>
                </a:solidFill>
              </a:rPr>
              <a:t>Objective:</a:t>
            </a:r>
            <a:endParaRPr sz="5400"/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95885">
              <a:lnSpc>
                <a:spcPct val="100000"/>
              </a:lnSpc>
              <a:spcBef>
                <a:spcPts val="110"/>
              </a:spcBef>
            </a:pPr>
            <a:fld id="{81D60167-4931-47E6-BA6A-407CBD079E47}" type="slidenum">
              <a:rPr dirty="0"/>
              <a:t>8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442976" y="2092197"/>
            <a:ext cx="1027811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0"/>
              </a:spcBef>
              <a:buClr>
                <a:srgbClr val="EF7E09"/>
              </a:buClr>
              <a:buChar char="•"/>
              <a:tabLst>
                <a:tab pos="286385" algn="l"/>
                <a:tab pos="287020" algn="l"/>
              </a:tabLst>
            </a:pPr>
            <a:r>
              <a:rPr dirty="0" sz="2400" spc="-70">
                <a:solidFill>
                  <a:srgbClr val="313131"/>
                </a:solidFill>
                <a:latin typeface="Arial"/>
                <a:cs typeface="Arial"/>
              </a:rPr>
              <a:t>Determination</a:t>
            </a:r>
            <a:r>
              <a:rPr dirty="0" sz="2400" spc="-14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13131"/>
                </a:solidFill>
                <a:latin typeface="Arial"/>
                <a:cs typeface="Arial"/>
              </a:rPr>
              <a:t>of</a:t>
            </a: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95">
                <a:solidFill>
                  <a:srgbClr val="313131"/>
                </a:solidFill>
                <a:latin typeface="Arial"/>
                <a:cs typeface="Arial"/>
              </a:rPr>
              <a:t>caffeine</a:t>
            </a:r>
            <a:r>
              <a:rPr dirty="0" sz="24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65">
                <a:solidFill>
                  <a:srgbClr val="313131"/>
                </a:solidFill>
                <a:latin typeface="Arial"/>
                <a:cs typeface="Arial"/>
              </a:rPr>
              <a:t>content</a:t>
            </a:r>
            <a:r>
              <a:rPr dirty="0" sz="2400" spc="-12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30">
                <a:solidFill>
                  <a:srgbClr val="313131"/>
                </a:solidFill>
                <a:latin typeface="Arial"/>
                <a:cs typeface="Arial"/>
              </a:rPr>
              <a:t>in</a:t>
            </a: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85">
                <a:solidFill>
                  <a:srgbClr val="313131"/>
                </a:solidFill>
                <a:latin typeface="Arial"/>
                <a:cs typeface="Arial"/>
              </a:rPr>
              <a:t>tea</a:t>
            </a: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30">
                <a:solidFill>
                  <a:srgbClr val="313131"/>
                </a:solidFill>
                <a:latin typeface="Arial"/>
                <a:cs typeface="Arial"/>
              </a:rPr>
              <a:t>and</a:t>
            </a:r>
            <a:r>
              <a:rPr dirty="0" sz="24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45">
                <a:solidFill>
                  <a:srgbClr val="313131"/>
                </a:solidFill>
                <a:latin typeface="Arial"/>
                <a:cs typeface="Arial"/>
              </a:rPr>
              <a:t>soft</a:t>
            </a:r>
            <a:r>
              <a:rPr dirty="0" sz="2400" spc="-9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50">
                <a:solidFill>
                  <a:srgbClr val="313131"/>
                </a:solidFill>
                <a:latin typeface="Arial"/>
                <a:cs typeface="Arial"/>
              </a:rPr>
              <a:t>drink</a:t>
            </a:r>
            <a:r>
              <a:rPr dirty="0" sz="2400" spc="-114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30">
                <a:solidFill>
                  <a:srgbClr val="313131"/>
                </a:solidFill>
                <a:latin typeface="Arial"/>
                <a:cs typeface="Arial"/>
              </a:rPr>
              <a:t>using</a:t>
            </a:r>
            <a:r>
              <a:rPr dirty="0" sz="2400" spc="-114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45">
                <a:solidFill>
                  <a:srgbClr val="313131"/>
                </a:solidFill>
                <a:latin typeface="Arial"/>
                <a:cs typeface="Arial"/>
              </a:rPr>
              <a:t>direct</a:t>
            </a:r>
            <a:r>
              <a:rPr dirty="0" sz="2400" spc="-12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75">
                <a:solidFill>
                  <a:srgbClr val="313131"/>
                </a:solidFill>
                <a:latin typeface="Arial"/>
                <a:cs typeface="Arial"/>
              </a:rPr>
              <a:t>absorption</a:t>
            </a:r>
            <a:r>
              <a:rPr dirty="0" sz="2400" spc="-114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25">
                <a:solidFill>
                  <a:srgbClr val="313131"/>
                </a:solidFill>
                <a:latin typeface="Arial"/>
                <a:cs typeface="Arial"/>
              </a:rPr>
              <a:t>of </a:t>
            </a:r>
            <a:r>
              <a:rPr dirty="0" sz="2400" spc="-95">
                <a:solidFill>
                  <a:srgbClr val="313131"/>
                </a:solidFill>
                <a:latin typeface="Arial"/>
                <a:cs typeface="Arial"/>
              </a:rPr>
              <a:t>caffeine</a:t>
            </a:r>
            <a:r>
              <a:rPr dirty="0" sz="24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45">
                <a:solidFill>
                  <a:srgbClr val="313131"/>
                </a:solidFill>
                <a:latin typeface="Arial"/>
                <a:cs typeface="Arial"/>
              </a:rPr>
              <a:t>at</a:t>
            </a: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30">
                <a:solidFill>
                  <a:srgbClr val="313131"/>
                </a:solidFill>
                <a:latin typeface="Arial"/>
                <a:cs typeface="Arial"/>
              </a:rPr>
              <a:t>270</a:t>
            </a:r>
            <a:r>
              <a:rPr dirty="0" sz="2400" spc="-12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25">
                <a:solidFill>
                  <a:srgbClr val="313131"/>
                </a:solidFill>
                <a:latin typeface="Arial"/>
                <a:cs typeface="Arial"/>
              </a:rPr>
              <a:t>nm.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53694" rIns="0" bIns="0" rtlCol="0" vert="horz">
            <a:spAutoFit/>
          </a:bodyPr>
          <a:lstStyle/>
          <a:p>
            <a:pPr marL="201295">
              <a:lnSpc>
                <a:spcPct val="100000"/>
              </a:lnSpc>
              <a:spcBef>
                <a:spcPts val="100"/>
              </a:spcBef>
            </a:pPr>
            <a:r>
              <a:rPr dirty="0" spc="-150">
                <a:solidFill>
                  <a:srgbClr val="50131B"/>
                </a:solidFill>
              </a:rPr>
              <a:t>-</a:t>
            </a:r>
            <a:r>
              <a:rPr dirty="0" spc="-235">
                <a:solidFill>
                  <a:srgbClr val="50131B"/>
                </a:solidFill>
              </a:rPr>
              <a:t> </a:t>
            </a:r>
            <a:r>
              <a:rPr dirty="0" spc="-340">
                <a:solidFill>
                  <a:srgbClr val="50131B"/>
                </a:solidFill>
              </a:rPr>
              <a:t>Principle: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95885">
              <a:lnSpc>
                <a:spcPct val="100000"/>
              </a:lnSpc>
              <a:spcBef>
                <a:spcPts val="110"/>
              </a:spcBef>
            </a:pPr>
            <a:fld id="{81D60167-4931-47E6-BA6A-407CBD079E47}" type="slidenum">
              <a:rPr dirty="0"/>
              <a:t>8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660908" y="1846529"/>
            <a:ext cx="10925175" cy="3721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6385" indent="-273685">
              <a:lnSpc>
                <a:spcPts val="2750"/>
              </a:lnSpc>
              <a:spcBef>
                <a:spcPts val="100"/>
              </a:spcBef>
              <a:buClr>
                <a:srgbClr val="EF7E09"/>
              </a:buClr>
              <a:buChar char="•"/>
              <a:tabLst>
                <a:tab pos="286385" algn="l"/>
                <a:tab pos="287020" algn="l"/>
                <a:tab pos="5606415" algn="l"/>
              </a:tabLst>
            </a:pPr>
            <a:r>
              <a:rPr dirty="0" sz="2400" spc="-225">
                <a:solidFill>
                  <a:srgbClr val="313131"/>
                </a:solidFill>
                <a:latin typeface="Arial"/>
                <a:cs typeface="Arial"/>
              </a:rPr>
              <a:t>Even</a:t>
            </a:r>
            <a:r>
              <a:rPr dirty="0" sz="2400" spc="-114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70">
                <a:solidFill>
                  <a:srgbClr val="313131"/>
                </a:solidFill>
                <a:latin typeface="Arial"/>
                <a:cs typeface="Arial"/>
              </a:rPr>
              <a:t>though</a:t>
            </a:r>
            <a:r>
              <a:rPr dirty="0" sz="2400" spc="-12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95">
                <a:solidFill>
                  <a:srgbClr val="313131"/>
                </a:solidFill>
                <a:latin typeface="Arial"/>
                <a:cs typeface="Arial"/>
              </a:rPr>
              <a:t>caffeine</a:t>
            </a: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30">
                <a:solidFill>
                  <a:srgbClr val="313131"/>
                </a:solidFill>
                <a:latin typeface="Arial"/>
                <a:cs typeface="Arial"/>
              </a:rPr>
              <a:t>is</a:t>
            </a:r>
            <a:r>
              <a:rPr dirty="0" sz="2400" spc="-114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u="sng" sz="2400" spc="-90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soluble</a:t>
            </a:r>
            <a:r>
              <a:rPr dirty="0" u="sng" sz="2400" spc="-110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400" spc="-35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in</a:t>
            </a:r>
            <a:r>
              <a:rPr dirty="0" u="sng" sz="2400" spc="-120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400" spc="-95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Arial"/>
                <a:cs typeface="Arial"/>
              </a:rPr>
              <a:t>water</a:t>
            </a:r>
            <a:r>
              <a:rPr dirty="0" sz="2400" spc="-95">
                <a:solidFill>
                  <a:srgbClr val="313131"/>
                </a:solidFill>
                <a:latin typeface="Arial"/>
                <a:cs typeface="Arial"/>
              </a:rPr>
              <a:t>,</a:t>
            </a:r>
            <a:r>
              <a:rPr dirty="0" sz="2400" spc="-13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45">
                <a:solidFill>
                  <a:srgbClr val="313131"/>
                </a:solidFill>
                <a:latin typeface="Arial"/>
                <a:cs typeface="Arial"/>
              </a:rPr>
              <a:t>it</a:t>
            </a:r>
            <a:r>
              <a:rPr dirty="0" sz="2400">
                <a:solidFill>
                  <a:srgbClr val="313131"/>
                </a:solidFill>
                <a:latin typeface="Arial"/>
                <a:cs typeface="Arial"/>
              </a:rPr>
              <a:t>	</a:t>
            </a:r>
            <a:r>
              <a:rPr dirty="0" sz="2400" spc="-130">
                <a:solidFill>
                  <a:srgbClr val="313131"/>
                </a:solidFill>
                <a:latin typeface="Arial"/>
                <a:cs typeface="Arial"/>
              </a:rPr>
              <a:t>is</a:t>
            </a:r>
            <a:r>
              <a:rPr dirty="0" sz="2400" spc="-12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55" b="1">
                <a:solidFill>
                  <a:srgbClr val="313131"/>
                </a:solidFill>
                <a:latin typeface="Arial"/>
                <a:cs typeface="Arial"/>
              </a:rPr>
              <a:t>more</a:t>
            </a:r>
            <a:r>
              <a:rPr dirty="0" sz="2400" spc="-140" b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80" b="1">
                <a:solidFill>
                  <a:srgbClr val="313131"/>
                </a:solidFill>
                <a:latin typeface="Arial"/>
                <a:cs typeface="Arial"/>
              </a:rPr>
              <a:t>soluble</a:t>
            </a:r>
            <a:r>
              <a:rPr dirty="0" sz="2400" spc="-114" b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35" b="1">
                <a:solidFill>
                  <a:srgbClr val="313131"/>
                </a:solidFill>
                <a:latin typeface="Arial"/>
                <a:cs typeface="Arial"/>
              </a:rPr>
              <a:t>in</a:t>
            </a:r>
            <a:r>
              <a:rPr dirty="0" sz="2400" spc="-125" b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60" b="1">
                <a:solidFill>
                  <a:srgbClr val="313131"/>
                </a:solidFill>
                <a:latin typeface="Arial"/>
                <a:cs typeface="Arial"/>
              </a:rPr>
              <a:t>chloroform.</a:t>
            </a:r>
            <a:endParaRPr sz="2400">
              <a:latin typeface="Arial"/>
              <a:cs typeface="Arial"/>
            </a:endParaRPr>
          </a:p>
          <a:p>
            <a:pPr marL="287020" marR="5080">
              <a:lnSpc>
                <a:spcPct val="89600"/>
              </a:lnSpc>
              <a:spcBef>
                <a:spcPts val="170"/>
              </a:spcBef>
            </a:pPr>
            <a:r>
              <a:rPr dirty="0" sz="2400" spc="-95">
                <a:solidFill>
                  <a:srgbClr val="313131"/>
                </a:solidFill>
                <a:latin typeface="Wingdings"/>
                <a:cs typeface="Wingdings"/>
              </a:rPr>
              <a:t></a:t>
            </a:r>
            <a:r>
              <a:rPr dirty="0" sz="2400" spc="-95">
                <a:solidFill>
                  <a:srgbClr val="313131"/>
                </a:solidFill>
                <a:latin typeface="Arial"/>
                <a:cs typeface="Arial"/>
              </a:rPr>
              <a:t>Therefore,</a:t>
            </a:r>
            <a:r>
              <a:rPr dirty="0" sz="2400" spc="-6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95">
                <a:solidFill>
                  <a:srgbClr val="313131"/>
                </a:solidFill>
                <a:latin typeface="Arial"/>
                <a:cs typeface="Arial"/>
              </a:rPr>
              <a:t>caffeine </a:t>
            </a:r>
            <a:r>
              <a:rPr dirty="0" sz="2400" spc="-170">
                <a:solidFill>
                  <a:srgbClr val="313131"/>
                </a:solidFill>
                <a:latin typeface="Arial"/>
                <a:cs typeface="Arial"/>
              </a:rPr>
              <a:t>can</a:t>
            </a:r>
            <a:r>
              <a:rPr dirty="0" sz="2400" spc="-114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25">
                <a:solidFill>
                  <a:srgbClr val="313131"/>
                </a:solidFill>
                <a:latin typeface="Arial"/>
                <a:cs typeface="Arial"/>
              </a:rPr>
              <a:t>be</a:t>
            </a:r>
            <a:r>
              <a:rPr dirty="0" sz="2400" spc="-8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90">
                <a:solidFill>
                  <a:srgbClr val="B45F07"/>
                </a:solidFill>
                <a:latin typeface="Arial"/>
                <a:cs typeface="Arial"/>
              </a:rPr>
              <a:t>extracted</a:t>
            </a:r>
            <a:r>
              <a:rPr dirty="0" sz="2400" spc="-140">
                <a:solidFill>
                  <a:srgbClr val="B45F07"/>
                </a:solidFill>
                <a:latin typeface="Arial"/>
                <a:cs typeface="Arial"/>
              </a:rPr>
              <a:t> </a:t>
            </a:r>
            <a:r>
              <a:rPr dirty="0" sz="2400" spc="-114">
                <a:solidFill>
                  <a:srgbClr val="B45F07"/>
                </a:solidFill>
                <a:latin typeface="Arial"/>
                <a:cs typeface="Arial"/>
              </a:rPr>
              <a:t>by</a:t>
            </a:r>
            <a:r>
              <a:rPr dirty="0" sz="2400" spc="-95">
                <a:solidFill>
                  <a:srgbClr val="B45F07"/>
                </a:solidFill>
                <a:latin typeface="Arial"/>
                <a:cs typeface="Arial"/>
              </a:rPr>
              <a:t> </a:t>
            </a:r>
            <a:r>
              <a:rPr dirty="0" sz="2400" spc="-60">
                <a:solidFill>
                  <a:srgbClr val="B45F07"/>
                </a:solidFill>
                <a:latin typeface="Arial"/>
                <a:cs typeface="Arial"/>
              </a:rPr>
              <a:t>chloroform</a:t>
            </a:r>
            <a:r>
              <a:rPr dirty="0" sz="2400" spc="-100">
                <a:solidFill>
                  <a:srgbClr val="B45F07"/>
                </a:solidFill>
                <a:latin typeface="Arial"/>
                <a:cs typeface="Arial"/>
              </a:rPr>
              <a:t> </a:t>
            </a:r>
            <a:r>
              <a:rPr dirty="0" sz="2400" spc="-30">
                <a:solidFill>
                  <a:srgbClr val="313131"/>
                </a:solidFill>
                <a:latin typeface="Arial"/>
                <a:cs typeface="Arial"/>
              </a:rPr>
              <a:t>from</a:t>
            </a:r>
            <a:r>
              <a:rPr dirty="0" sz="2400" spc="-12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35">
                <a:solidFill>
                  <a:srgbClr val="313131"/>
                </a:solidFill>
                <a:latin typeface="Arial"/>
                <a:cs typeface="Arial"/>
              </a:rPr>
              <a:t>the</a:t>
            </a:r>
            <a:r>
              <a:rPr dirty="0" sz="24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35">
                <a:solidFill>
                  <a:srgbClr val="313131"/>
                </a:solidFill>
                <a:latin typeface="Arial"/>
                <a:cs typeface="Arial"/>
              </a:rPr>
              <a:t>aqueous</a:t>
            </a: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55">
                <a:solidFill>
                  <a:srgbClr val="313131"/>
                </a:solidFill>
                <a:latin typeface="Arial"/>
                <a:cs typeface="Arial"/>
              </a:rPr>
              <a:t>mixture</a:t>
            </a: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25">
                <a:solidFill>
                  <a:srgbClr val="313131"/>
                </a:solidFill>
                <a:latin typeface="Arial"/>
                <a:cs typeface="Arial"/>
              </a:rPr>
              <a:t>using </a:t>
            </a:r>
            <a:r>
              <a:rPr dirty="0" sz="2400" spc="-100">
                <a:solidFill>
                  <a:srgbClr val="F8B168"/>
                </a:solidFill>
                <a:latin typeface="Arial"/>
                <a:cs typeface="Arial"/>
              </a:rPr>
              <a:t>Liquid-</a:t>
            </a:r>
            <a:r>
              <a:rPr dirty="0" sz="2400" spc="-35">
                <a:solidFill>
                  <a:srgbClr val="F8B168"/>
                </a:solidFill>
                <a:latin typeface="Arial"/>
                <a:cs typeface="Arial"/>
              </a:rPr>
              <a:t>liquid</a:t>
            </a:r>
            <a:r>
              <a:rPr dirty="0" sz="2400" spc="-90">
                <a:solidFill>
                  <a:srgbClr val="F8B168"/>
                </a:solidFill>
                <a:latin typeface="Arial"/>
                <a:cs typeface="Arial"/>
              </a:rPr>
              <a:t> </a:t>
            </a:r>
            <a:r>
              <a:rPr dirty="0" sz="2400" spc="-70">
                <a:solidFill>
                  <a:srgbClr val="F8B168"/>
                </a:solidFill>
                <a:latin typeface="Arial"/>
                <a:cs typeface="Arial"/>
              </a:rPr>
              <a:t>extraction</a:t>
            </a:r>
            <a:r>
              <a:rPr dirty="0" sz="2400" spc="-135">
                <a:solidFill>
                  <a:srgbClr val="F8B168"/>
                </a:solidFill>
                <a:latin typeface="Arial"/>
                <a:cs typeface="Arial"/>
              </a:rPr>
              <a:t> </a:t>
            </a:r>
            <a:r>
              <a:rPr dirty="0" sz="2400" spc="-114">
                <a:solidFill>
                  <a:srgbClr val="313131"/>
                </a:solidFill>
                <a:latin typeface="Arial"/>
                <a:cs typeface="Arial"/>
              </a:rPr>
              <a:t>involves</a:t>
            </a:r>
            <a:r>
              <a:rPr dirty="0" sz="2400" spc="-9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35">
                <a:solidFill>
                  <a:srgbClr val="313131"/>
                </a:solidFill>
                <a:latin typeface="Arial"/>
                <a:cs typeface="Arial"/>
              </a:rPr>
              <a:t>the</a:t>
            </a:r>
            <a:r>
              <a:rPr dirty="0" sz="2400" spc="-9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35">
                <a:solidFill>
                  <a:srgbClr val="313131"/>
                </a:solidFill>
                <a:latin typeface="Arial"/>
                <a:cs typeface="Arial"/>
              </a:rPr>
              <a:t>distribution</a:t>
            </a:r>
            <a:r>
              <a:rPr dirty="0" sz="2400" spc="-114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13131"/>
                </a:solidFill>
                <a:latin typeface="Arial"/>
                <a:cs typeface="Arial"/>
              </a:rPr>
              <a:t>of</a:t>
            </a:r>
            <a:r>
              <a:rPr dirty="0" sz="24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95">
                <a:solidFill>
                  <a:srgbClr val="313131"/>
                </a:solidFill>
                <a:latin typeface="Arial"/>
                <a:cs typeface="Arial"/>
              </a:rPr>
              <a:t>a</a:t>
            </a:r>
            <a:r>
              <a:rPr dirty="0" sz="2400" spc="-9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45">
                <a:solidFill>
                  <a:srgbClr val="313131"/>
                </a:solidFill>
                <a:latin typeface="Arial"/>
                <a:cs typeface="Arial"/>
              </a:rPr>
              <a:t>substance</a:t>
            </a:r>
            <a:r>
              <a:rPr dirty="0" sz="2400" spc="-114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80">
                <a:solidFill>
                  <a:srgbClr val="313131"/>
                </a:solidFill>
                <a:latin typeface="Arial"/>
                <a:cs typeface="Arial"/>
              </a:rPr>
              <a:t>between</a:t>
            </a:r>
            <a:r>
              <a:rPr dirty="0" sz="24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25">
                <a:solidFill>
                  <a:srgbClr val="313131"/>
                </a:solidFill>
                <a:latin typeface="Arial"/>
                <a:cs typeface="Arial"/>
              </a:rPr>
              <a:t>two </a:t>
            </a:r>
            <a:r>
              <a:rPr dirty="0" sz="2400" spc="-85">
                <a:solidFill>
                  <a:srgbClr val="313131"/>
                </a:solidFill>
                <a:latin typeface="Arial"/>
                <a:cs typeface="Arial"/>
              </a:rPr>
              <a:t>immiscible</a:t>
            </a:r>
            <a:r>
              <a:rPr dirty="0" sz="2400" spc="-13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35">
                <a:solidFill>
                  <a:srgbClr val="313131"/>
                </a:solidFill>
                <a:latin typeface="Arial"/>
                <a:cs typeface="Arial"/>
              </a:rPr>
              <a:t>liquid</a:t>
            </a: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13131"/>
                </a:solidFill>
                <a:latin typeface="Arial"/>
                <a:cs typeface="Arial"/>
              </a:rPr>
              <a:t>phases.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000">
              <a:latin typeface="Arial"/>
              <a:cs typeface="Arial"/>
            </a:endParaRPr>
          </a:p>
          <a:p>
            <a:pPr marL="286385" indent="-273685">
              <a:lnSpc>
                <a:spcPct val="100000"/>
              </a:lnSpc>
              <a:spcBef>
                <a:spcPts val="5"/>
              </a:spcBef>
              <a:buClr>
                <a:srgbClr val="EF7E09"/>
              </a:buClr>
              <a:buChar char="•"/>
              <a:tabLst>
                <a:tab pos="286385" algn="l"/>
                <a:tab pos="287020" algn="l"/>
                <a:tab pos="3401695" algn="l"/>
              </a:tabLst>
            </a:pPr>
            <a:r>
              <a:rPr dirty="0" sz="2400" spc="-135">
                <a:solidFill>
                  <a:srgbClr val="313131"/>
                </a:solidFill>
                <a:latin typeface="Arial"/>
                <a:cs typeface="Arial"/>
              </a:rPr>
              <a:t>Caffeine</a:t>
            </a:r>
            <a:r>
              <a:rPr dirty="0" sz="2400" spc="-8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40">
                <a:solidFill>
                  <a:srgbClr val="313131"/>
                </a:solidFill>
                <a:latin typeface="Arial"/>
                <a:cs typeface="Arial"/>
              </a:rPr>
              <a:t>absorbs</a:t>
            </a:r>
            <a:r>
              <a:rPr dirty="0" sz="2400" spc="-8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40">
                <a:solidFill>
                  <a:srgbClr val="313131"/>
                </a:solidFill>
                <a:latin typeface="Arial"/>
                <a:cs typeface="Arial"/>
              </a:rPr>
              <a:t>light</a:t>
            </a:r>
            <a:r>
              <a:rPr dirty="0" sz="24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25">
                <a:solidFill>
                  <a:srgbClr val="313131"/>
                </a:solidFill>
                <a:latin typeface="Arial"/>
                <a:cs typeface="Arial"/>
              </a:rPr>
              <a:t>at</a:t>
            </a:r>
            <a:r>
              <a:rPr dirty="0" sz="2400">
                <a:solidFill>
                  <a:srgbClr val="313131"/>
                </a:solidFill>
                <a:latin typeface="Arial"/>
                <a:cs typeface="Arial"/>
              </a:rPr>
              <a:t>	</a:t>
            </a:r>
            <a:r>
              <a:rPr dirty="0" sz="2400" spc="-125">
                <a:solidFill>
                  <a:srgbClr val="313131"/>
                </a:solidFill>
                <a:latin typeface="Arial"/>
                <a:cs typeface="Arial"/>
              </a:rPr>
              <a:t>270</a:t>
            </a:r>
            <a:r>
              <a:rPr dirty="0" sz="2400" spc="-13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95">
                <a:solidFill>
                  <a:srgbClr val="313131"/>
                </a:solidFill>
                <a:latin typeface="Arial"/>
                <a:cs typeface="Arial"/>
              </a:rPr>
              <a:t>nm</a:t>
            </a:r>
            <a:r>
              <a:rPr dirty="0" sz="2400" spc="-12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13131"/>
                </a:solidFill>
                <a:latin typeface="Arial"/>
                <a:cs typeface="Arial"/>
              </a:rPr>
              <a:t>directly.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EF7E09"/>
              </a:buClr>
              <a:buFont typeface="Arial"/>
              <a:buChar char="•"/>
            </a:pPr>
            <a:endParaRPr sz="3000">
              <a:latin typeface="Arial"/>
              <a:cs typeface="Arial"/>
            </a:endParaRPr>
          </a:p>
          <a:p>
            <a:pPr marL="286385" indent="-273685">
              <a:lnSpc>
                <a:spcPct val="100000"/>
              </a:lnSpc>
              <a:buClr>
                <a:srgbClr val="EF7E09"/>
              </a:buClr>
              <a:buFont typeface="Arial"/>
              <a:buChar char="•"/>
              <a:tabLst>
                <a:tab pos="286385" algn="l"/>
                <a:tab pos="287020" algn="l"/>
              </a:tabLst>
            </a:pPr>
            <a:r>
              <a:rPr dirty="0" sz="2400" spc="-10" b="1">
                <a:solidFill>
                  <a:srgbClr val="FF0000"/>
                </a:solidFill>
                <a:latin typeface="Arial"/>
                <a:cs typeface="Arial"/>
              </a:rPr>
              <a:t>Note:</a:t>
            </a:r>
            <a:endParaRPr sz="2400">
              <a:latin typeface="Arial"/>
              <a:cs typeface="Arial"/>
            </a:endParaRPr>
          </a:p>
          <a:p>
            <a:pPr marL="12700" marR="231775" indent="68580">
              <a:lnSpc>
                <a:spcPts val="2590"/>
              </a:lnSpc>
              <a:spcBef>
                <a:spcPts val="620"/>
              </a:spcBef>
            </a:pPr>
            <a:r>
              <a:rPr dirty="0" sz="2400" spc="-170">
                <a:solidFill>
                  <a:srgbClr val="313131"/>
                </a:solidFill>
                <a:latin typeface="Arial"/>
                <a:cs typeface="Arial"/>
              </a:rPr>
              <a:t>This</a:t>
            </a:r>
            <a:r>
              <a:rPr dirty="0" sz="2400" spc="-10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65">
                <a:solidFill>
                  <a:srgbClr val="313131"/>
                </a:solidFill>
                <a:latin typeface="Arial"/>
                <a:cs typeface="Arial"/>
              </a:rPr>
              <a:t>method</a:t>
            </a:r>
            <a:r>
              <a:rPr dirty="0" sz="2400" spc="-12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13131"/>
                </a:solidFill>
                <a:latin typeface="Arial"/>
                <a:cs typeface="Arial"/>
              </a:rPr>
              <a:t>will</a:t>
            </a:r>
            <a:r>
              <a:rPr dirty="0" sz="2400" spc="-114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30">
                <a:solidFill>
                  <a:srgbClr val="313131"/>
                </a:solidFill>
                <a:latin typeface="Arial"/>
                <a:cs typeface="Arial"/>
              </a:rPr>
              <a:t>give</a:t>
            </a:r>
            <a:r>
              <a:rPr dirty="0" sz="2400" spc="-9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95">
                <a:solidFill>
                  <a:srgbClr val="313131"/>
                </a:solidFill>
                <a:latin typeface="Arial"/>
                <a:cs typeface="Arial"/>
              </a:rPr>
              <a:t>a</a:t>
            </a:r>
            <a:r>
              <a:rPr dirty="0" sz="2400" spc="-9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20">
                <a:solidFill>
                  <a:srgbClr val="13425D"/>
                </a:solidFill>
                <a:latin typeface="Arial"/>
                <a:cs typeface="Arial"/>
              </a:rPr>
              <a:t>general</a:t>
            </a:r>
            <a:r>
              <a:rPr dirty="0" sz="2400" spc="-114">
                <a:solidFill>
                  <a:srgbClr val="13425D"/>
                </a:solidFill>
                <a:latin typeface="Arial"/>
                <a:cs typeface="Arial"/>
              </a:rPr>
              <a:t> </a:t>
            </a:r>
            <a:r>
              <a:rPr dirty="0" sz="2400" spc="-65">
                <a:solidFill>
                  <a:srgbClr val="13425D"/>
                </a:solidFill>
                <a:latin typeface="Arial"/>
                <a:cs typeface="Arial"/>
              </a:rPr>
              <a:t>estimation</a:t>
            </a:r>
            <a:r>
              <a:rPr dirty="0" sz="2400" spc="-110">
                <a:solidFill>
                  <a:srgbClr val="13425D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13131"/>
                </a:solidFill>
                <a:latin typeface="Arial"/>
                <a:cs typeface="Arial"/>
              </a:rPr>
              <a:t>of</a:t>
            </a: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95">
                <a:solidFill>
                  <a:srgbClr val="313131"/>
                </a:solidFill>
                <a:latin typeface="Arial"/>
                <a:cs typeface="Arial"/>
              </a:rPr>
              <a:t>caffeine </a:t>
            </a:r>
            <a:r>
              <a:rPr dirty="0" sz="2400" spc="-80">
                <a:solidFill>
                  <a:srgbClr val="313131"/>
                </a:solidFill>
                <a:latin typeface="Arial"/>
                <a:cs typeface="Arial"/>
              </a:rPr>
              <a:t>concentration,</a:t>
            </a:r>
            <a:r>
              <a:rPr dirty="0" sz="2400" spc="-12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70">
                <a:solidFill>
                  <a:srgbClr val="313131"/>
                </a:solidFill>
                <a:latin typeface="Arial"/>
                <a:cs typeface="Arial"/>
              </a:rPr>
              <a:t>it</a:t>
            </a: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13131"/>
                </a:solidFill>
                <a:latin typeface="Arial"/>
                <a:cs typeface="Arial"/>
              </a:rPr>
              <a:t>will</a:t>
            </a:r>
            <a:r>
              <a:rPr dirty="0" sz="24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13425D"/>
                </a:solidFill>
                <a:latin typeface="Arial"/>
                <a:cs typeface="Arial"/>
              </a:rPr>
              <a:t>not</a:t>
            </a:r>
            <a:r>
              <a:rPr dirty="0" sz="2400" spc="-110">
                <a:solidFill>
                  <a:srgbClr val="13425D"/>
                </a:solidFill>
                <a:latin typeface="Arial"/>
                <a:cs typeface="Arial"/>
              </a:rPr>
              <a:t> </a:t>
            </a:r>
            <a:r>
              <a:rPr dirty="0" sz="2400" spc="-130">
                <a:solidFill>
                  <a:srgbClr val="13425D"/>
                </a:solidFill>
                <a:latin typeface="Arial"/>
                <a:cs typeface="Arial"/>
              </a:rPr>
              <a:t>give</a:t>
            </a:r>
            <a:r>
              <a:rPr dirty="0" sz="2400" spc="-95">
                <a:solidFill>
                  <a:srgbClr val="13425D"/>
                </a:solidFill>
                <a:latin typeface="Arial"/>
                <a:cs typeface="Arial"/>
              </a:rPr>
              <a:t> </a:t>
            </a:r>
            <a:r>
              <a:rPr dirty="0" sz="2400" spc="-25">
                <a:solidFill>
                  <a:srgbClr val="13425D"/>
                </a:solidFill>
                <a:latin typeface="Arial"/>
                <a:cs typeface="Arial"/>
              </a:rPr>
              <a:t>an </a:t>
            </a:r>
            <a:r>
              <a:rPr dirty="0" sz="2400" spc="-120">
                <a:solidFill>
                  <a:srgbClr val="13425D"/>
                </a:solidFill>
                <a:latin typeface="Arial"/>
                <a:cs typeface="Arial"/>
              </a:rPr>
              <a:t>accurate</a:t>
            </a:r>
            <a:r>
              <a:rPr dirty="0" sz="2400" spc="-125">
                <a:solidFill>
                  <a:srgbClr val="13425D"/>
                </a:solidFill>
                <a:latin typeface="Arial"/>
                <a:cs typeface="Arial"/>
              </a:rPr>
              <a:t> </a:t>
            </a:r>
            <a:r>
              <a:rPr dirty="0" sz="2400" spc="-80">
                <a:solidFill>
                  <a:srgbClr val="13425D"/>
                </a:solidFill>
                <a:latin typeface="Arial"/>
                <a:cs typeface="Arial"/>
              </a:rPr>
              <a:t>concentration</a:t>
            </a:r>
            <a:r>
              <a:rPr dirty="0" sz="2400" spc="-110">
                <a:solidFill>
                  <a:srgbClr val="13425D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13131"/>
                </a:solidFill>
                <a:latin typeface="Arial"/>
                <a:cs typeface="Arial"/>
              </a:rPr>
              <a:t>of</a:t>
            </a:r>
            <a:r>
              <a:rPr dirty="0" sz="2400" spc="-11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95">
                <a:solidFill>
                  <a:srgbClr val="313131"/>
                </a:solidFill>
                <a:latin typeface="Arial"/>
                <a:cs typeface="Arial"/>
              </a:rPr>
              <a:t>caffeine </a:t>
            </a:r>
            <a:r>
              <a:rPr dirty="0" sz="2400" spc="-30">
                <a:solidFill>
                  <a:srgbClr val="313131"/>
                </a:solidFill>
                <a:latin typeface="Arial"/>
                <a:cs typeface="Arial"/>
              </a:rPr>
              <a:t>in</a:t>
            </a:r>
            <a:r>
              <a:rPr dirty="0" sz="2400" spc="-10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35">
                <a:solidFill>
                  <a:srgbClr val="313131"/>
                </a:solidFill>
                <a:latin typeface="Arial"/>
                <a:cs typeface="Arial"/>
              </a:rPr>
              <a:t>the</a:t>
            </a:r>
            <a:r>
              <a:rPr dirty="0" sz="2400" spc="-9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13131"/>
                </a:solidFill>
                <a:latin typeface="Arial"/>
                <a:cs typeface="Arial"/>
              </a:rPr>
              <a:t>sample.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Ghadah a</dc:creator>
  <dc:title>Title</dc:title>
  <dcterms:created xsi:type="dcterms:W3CDTF">2024-08-27T07:44:16Z</dcterms:created>
  <dcterms:modified xsi:type="dcterms:W3CDTF">2024-08-27T07:44:16Z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2017-03-25T00:00:00Z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2024-08-27T00:00:00Z</vt:filetime>
  </property>
  <property fmtid="{D5CDD505-2E9C-101B-9397-08002B2CF9AE}" pid="5" name="Producer">
    <vt:lpwstr>Microsoft® PowerPoint® 2016</vt:lpwstr>
  </property>
</Properties>
</file>