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2"/>
    <p:sldMasterId id="2147483680" r:id="rId3"/>
  </p:sldMasterIdLst>
  <p:notesMasterIdLst>
    <p:notesMasterId r:id="rId50"/>
  </p:notesMasterIdLst>
  <p:handoutMasterIdLst>
    <p:handoutMasterId r:id="rId51"/>
  </p:handoutMasterIdLst>
  <p:sldIdLst>
    <p:sldId id="341" r:id="rId4"/>
    <p:sldId id="422" r:id="rId5"/>
    <p:sldId id="471" r:id="rId6"/>
    <p:sldId id="473" r:id="rId7"/>
    <p:sldId id="474" r:id="rId8"/>
    <p:sldId id="475" r:id="rId9"/>
    <p:sldId id="476" r:id="rId10"/>
    <p:sldId id="477" r:id="rId11"/>
    <p:sldId id="478" r:id="rId12"/>
    <p:sldId id="479" r:id="rId13"/>
    <p:sldId id="480" r:id="rId14"/>
    <p:sldId id="482" r:id="rId15"/>
    <p:sldId id="483" r:id="rId16"/>
    <p:sldId id="484" r:id="rId17"/>
    <p:sldId id="485" r:id="rId18"/>
    <p:sldId id="486" r:id="rId19"/>
    <p:sldId id="487" r:id="rId20"/>
    <p:sldId id="488" r:id="rId21"/>
    <p:sldId id="489" r:id="rId22"/>
    <p:sldId id="490" r:id="rId23"/>
    <p:sldId id="491" r:id="rId24"/>
    <p:sldId id="493" r:id="rId25"/>
    <p:sldId id="494" r:id="rId26"/>
    <p:sldId id="495" r:id="rId27"/>
    <p:sldId id="496" r:id="rId28"/>
    <p:sldId id="497" r:id="rId29"/>
    <p:sldId id="498" r:id="rId30"/>
    <p:sldId id="499" r:id="rId31"/>
    <p:sldId id="500" r:id="rId32"/>
    <p:sldId id="501" r:id="rId33"/>
    <p:sldId id="502" r:id="rId34"/>
    <p:sldId id="503" r:id="rId35"/>
    <p:sldId id="504" r:id="rId36"/>
    <p:sldId id="505" r:id="rId37"/>
    <p:sldId id="506" r:id="rId38"/>
    <p:sldId id="507" r:id="rId39"/>
    <p:sldId id="508" r:id="rId40"/>
    <p:sldId id="509" r:id="rId41"/>
    <p:sldId id="510" r:id="rId42"/>
    <p:sldId id="511" r:id="rId43"/>
    <p:sldId id="512" r:id="rId44"/>
    <p:sldId id="513" r:id="rId45"/>
    <p:sldId id="514" r:id="rId46"/>
    <p:sldId id="515" r:id="rId47"/>
    <p:sldId id="516" r:id="rId48"/>
    <p:sldId id="518" r:id="rId49"/>
  </p:sldIdLst>
  <p:sldSz cx="12192000" cy="6858000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0BE5"/>
    <a:srgbClr val="FADA7A"/>
    <a:srgbClr val="FDF1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4660"/>
  </p:normalViewPr>
  <p:slideViewPr>
    <p:cSldViewPr>
      <p:cViewPr varScale="1">
        <p:scale>
          <a:sx n="47" d="100"/>
          <a:sy n="47" d="100"/>
        </p:scale>
        <p:origin x="544" y="44"/>
      </p:cViewPr>
      <p:guideLst>
        <p:guide orient="horz" pos="2160"/>
        <p:guide pos="384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03170175-C3ED-4C72-B085-79CCCD670CC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92977F1F-E40B-4E53-8E11-28ED506983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2D9FB51A-E05F-4494-ADA5-A77EAE266FCF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noProof="1"/>
              <a:t>Click to edit Master text styles</a:t>
            </a:r>
            <a:endParaRPr lang="en-US"/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13CD1B0D-083E-4DA2-81AD-16B7E97118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Rectangle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4DABC-DA05-4015-83B2-2638A957AA02}" type="datetime1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8/30/2026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3" name="Rectangle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4" name="Rectangle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A641FE-8A39-496A-B126-337E4611EFAF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5" name="Rectangle 7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9FB51A-E05F-4494-ADA5-A77EAE266FCF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CD1B0D-083E-4DA2-81AD-16B7E971189E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80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6D2E-700E-4704-8BA1-2EB7886101CE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180E7-8190-46B6-9A7B-72996C55D062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5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F2412-A763-4D75-9387-EE61D1ED0DAF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977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2610D-7BE9-4B70-AAAB-BB4CF2C343FD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55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AE92E-8221-40C9-AE3A-EF7A2391A327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F72BA-86C9-433D-93E5-A21FDF134A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58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D758C8-FB96-4BBE-B593-B9A97BF440A7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686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51824-834E-4010-9ADF-4251ED9672ED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24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29F902-B333-46ED-BAE3-A42FB359649E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79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0F94B-DA04-43B8-A0AF-84871E501C89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218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9A8515-3568-429E-B0B6-55190F842246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00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20212-8CDE-4A62-921C-0C6696FF4568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7D796-8150-4154-A545-979FC0A11C38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6199D-0275-474B-B6F6-69CE4E1C7045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C92BE-B393-47F2-86C3-1DFE636FE94E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F990-2925-42CC-BE18-7E97EEC0BD42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 and 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E0381-8DAB-46AF-BE10-06DEC2FD9A43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CEDEC-0099-47FD-95C0-694891690101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80096-FD6F-4307-B2C0-4CB69F6F72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72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DB663-A6DD-4C26-8F7C-C69455C3CBC2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7CBC7-F352-4C57-A812-0807C94B1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1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/>
            <a:fld id="{E1B24409-0788-44D4-9919-48BAEC8E58E4}" type="datetime2">
              <a:rPr lang="en-US" smtClean="0"/>
              <a:t>Sunday, August 30, 2026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p:hf hdr="0" ftr="0" dt="0"/>
  <p:txStyles>
    <p:titleStyle>
      <a:lvl1pPr algn="l" rtl="0" eaLnBrk="1" latinLnBrk="0" hangingPunct="1">
        <a:spcBef>
          <a:spcPct val="0"/>
        </a:spcBef>
        <a:buNone/>
        <a:defRPr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CB1E11-D185-452B-A6C8-205748FEBC60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775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jpeg"/><Relationship Id="rId5" Type="http://schemas.openxmlformats.org/officeDocument/2006/relationships/image" Target="../media/image29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5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0">
              <a:schemeClr val="accent3">
                <a:lumMod val="20000"/>
                <a:lumOff val="80000"/>
              </a:schemeClr>
            </a:gs>
            <a:gs pos="6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1752600" y="914400"/>
            <a:ext cx="9982200" cy="417619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4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CHEM 344 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(</a:t>
            </a:r>
            <a:r>
              <a:rPr lang="en-US" u="sng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REQUIRED COURSE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)</a:t>
            </a:r>
            <a:b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ORGANIC REACTION MECHANISM</a:t>
            </a:r>
            <a:b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FOR CHEMISTRY’ STUDENTS, COLLEGE OF SCIENCE</a:t>
            </a:r>
            <a:br>
              <a:rPr lang="en-US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Pre-requisites Course; CHEM 241</a:t>
            </a:r>
            <a:b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Credit Hours: 2(2+0)</a:t>
            </a:r>
            <a:endParaRPr lang="en-US" sz="3600" dirty="0">
              <a:solidFill>
                <a:srgbClr val="00206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992082-4EAC-4D0B-A2D7-6082AD72F50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FE0B7-6314-41DE-8EC5-D3CE0D49C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152402"/>
            <a:ext cx="1676400" cy="64401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531DB-4A96-4A66-8FC3-7114F60816C6}"/>
              </a:ext>
            </a:extLst>
          </p:cNvPr>
          <p:cNvCxnSpPr/>
          <p:nvPr/>
        </p:nvCxnSpPr>
        <p:spPr>
          <a:xfrm flipV="1">
            <a:off x="1752600" y="899597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74342B-4093-E2FF-012F-F5128E33AD94}"/>
              </a:ext>
            </a:extLst>
          </p:cNvPr>
          <p:cNvCxnSpPr/>
          <p:nvPr/>
        </p:nvCxnSpPr>
        <p:spPr>
          <a:xfrm flipV="1">
            <a:off x="1795992" y="5699141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8DF4A4D4-1842-F2CC-F3FA-874F1E6ED2D1}"/>
              </a:ext>
            </a:extLst>
          </p:cNvPr>
          <p:cNvSpPr txBox="1">
            <a:spLocks/>
          </p:cNvSpPr>
          <p:nvPr/>
        </p:nvSpPr>
        <p:spPr>
          <a:xfrm>
            <a:off x="7924800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Zainab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Almarhoon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https://faculty.ksu.edu.sa/en/zalmarhoon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674E9C3-19D2-88D7-B4CB-F0B4BCD068B0}"/>
              </a:ext>
            </a:extLst>
          </p:cNvPr>
          <p:cNvSpPr txBox="1">
            <a:spLocks/>
          </p:cNvSpPr>
          <p:nvPr/>
        </p:nvSpPr>
        <p:spPr>
          <a:xfrm>
            <a:off x="2087054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Mohamed El-Newehy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https://faculty.ksu.edu.sa/en/melnewehy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D055-5F1C-2C5A-E34C-8C85C06D7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52B4132F-DCF2-3F8E-AF94-C8EFA2CB7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7E010FF-9321-0630-D6AC-73E5BA8301DF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F35B7308-6892-AC8B-082E-4964C132A9C1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Aromatic Substitution Reactions;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Halogenation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3BACA5-56E2-CDC2-C922-EAE29F2D9582}"/>
              </a:ext>
            </a:extLst>
          </p:cNvPr>
          <p:cNvSpPr txBox="1"/>
          <p:nvPr/>
        </p:nvSpPr>
        <p:spPr>
          <a:xfrm>
            <a:off x="117297" y="666750"/>
            <a:ext cx="6064234" cy="587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Energy Diagram</a:t>
            </a:r>
            <a:endParaRPr lang="en-US" sz="2400" dirty="0"/>
          </a:p>
        </p:txBody>
      </p:sp>
      <p:pic>
        <p:nvPicPr>
          <p:cNvPr id="4100" name="Picture 4" descr="https://chem.libretexts.org/@api/deki/files/7928/enrdiag4.gif?revision=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0050"/>
          <a:stretch/>
        </p:blipFill>
        <p:spPr bwMode="auto">
          <a:xfrm>
            <a:off x="2881215" y="1467672"/>
            <a:ext cx="6600631" cy="489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59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B5A57-04F4-2721-DB8D-099CF4100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412F1780-FED3-CFDF-27F8-F47C35F81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C8446E5-4241-C343-1C06-F8825375FDE2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2E6B1806-B59C-1905-B1EB-35D47302EF59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Aromatic Substitution Reactions;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3C4CFF-79BD-512F-4A5E-7DBF47E8BF84}"/>
              </a:ext>
            </a:extLst>
          </p:cNvPr>
          <p:cNvSpPr/>
          <p:nvPr/>
        </p:nvSpPr>
        <p:spPr>
          <a:xfrm>
            <a:off x="475958" y="1219200"/>
            <a:ext cx="6064234" cy="280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Preliminary step: </a:t>
            </a:r>
          </a:p>
          <a:p>
            <a:pPr marL="292100" algn="just">
              <a:lnSpc>
                <a:spcPct val="150000"/>
              </a:lnSpc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Activation of HNO</a:t>
            </a:r>
            <a:r>
              <a:rPr 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sulfuric acid to produce a stronger electrophile (</a:t>
            </a:r>
            <a:r>
              <a:rPr lang="en-US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nitronium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ion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through the protonation of nitric acid by sulfuric acid, which causes the loss of a water molecule and formation of a </a:t>
            </a:r>
            <a:r>
              <a:rPr lang="en-US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nitronium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ion.</a:t>
            </a:r>
            <a:endParaRPr lang="en-US" sz="2000" b="1" i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Mechanism showing sulfuric acid activating nitric acid. ">
            <a:extLst>
              <a:ext uri="{FF2B5EF4-FFF2-40B4-BE49-F238E27FC236}">
                <a16:creationId xmlns:a16="http://schemas.microsoft.com/office/drawing/2014/main" id="{CC3A8764-744F-8824-E69B-A9B3315630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" t="5929" r="2786" b="4452"/>
          <a:stretch/>
        </p:blipFill>
        <p:spPr bwMode="auto">
          <a:xfrm>
            <a:off x="6705600" y="1672342"/>
            <a:ext cx="5462591" cy="194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000C02-84A6-629E-66D2-476798BF6FBB}"/>
              </a:ext>
            </a:extLst>
          </p:cNvPr>
          <p:cNvSpPr/>
          <p:nvPr/>
        </p:nvSpPr>
        <p:spPr>
          <a:xfrm>
            <a:off x="475957" y="4267200"/>
            <a:ext cx="114112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nitronium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ion as a good electrophile, is attacked by benzene to produce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Nitrobenzene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F85240-B751-458A-9BA0-CF8BE40E4C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2" t="3822" b="1633"/>
          <a:stretch/>
        </p:blipFill>
        <p:spPr>
          <a:xfrm>
            <a:off x="1782653" y="4878278"/>
            <a:ext cx="8797755" cy="15210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AE65AA-571F-5EAA-66CE-585EBC66A4EF}"/>
              </a:ext>
            </a:extLst>
          </p:cNvPr>
          <p:cNvSpPr txBox="1"/>
          <p:nvPr/>
        </p:nvSpPr>
        <p:spPr>
          <a:xfrm>
            <a:off x="117297" y="666750"/>
            <a:ext cx="6064234" cy="587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8667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D6C8A-7C6C-1BF3-D0D5-E482924C2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D8C52022-9671-5A82-2054-855FB5DEE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60526C9-9370-4974-2FF6-6A59AFE136C3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36346272-C97F-DEC2-E539-25082C53340E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Sulfonation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296" y="667962"/>
            <a:ext cx="11769903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Sulfonation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reversible reaction that produces </a:t>
            </a:r>
            <a:r>
              <a:rPr lang="en-US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benzenesulfonic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acid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adding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sulfur trioxide and fuming sulfuric acid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7170" name="Picture 2" descr="Benzene reacts with SO3 and H2SO4 to produce benzenesulfonic acid.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7" t="3232" r="3153" b="5907"/>
          <a:stretch/>
        </p:blipFill>
        <p:spPr bwMode="auto">
          <a:xfrm>
            <a:off x="4249647" y="1600200"/>
            <a:ext cx="3505200" cy="147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7297" y="3458787"/>
            <a:ext cx="1157833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is reversed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adding hot aqueous acid to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benzenesulfonic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 to produce benzene.</a:t>
            </a:r>
          </a:p>
        </p:txBody>
      </p:sp>
      <p:pic>
        <p:nvPicPr>
          <p:cNvPr id="7172" name="Picture 4" descr="Benzenesulfonic acid reacts with water, heat, and sulfuric acid to produce benzene.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" t="5775" r="1359" b="9740"/>
          <a:stretch/>
        </p:blipFill>
        <p:spPr bwMode="auto">
          <a:xfrm>
            <a:off x="4171950" y="4191000"/>
            <a:ext cx="3848100" cy="118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82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779A5-C5A5-19C0-2763-E4F640904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99EF6B93-E860-796B-C330-EDFF32D59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6EF16C-8768-4044-BD18-584D7C21B365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9031B2A-ECC3-9C62-AE2E-782CFC8C6043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Sulfonation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F296E4-8764-7F61-41BC-4811382150D7}"/>
              </a:ext>
            </a:extLst>
          </p:cNvPr>
          <p:cNvSpPr txBox="1"/>
          <p:nvPr/>
        </p:nvSpPr>
        <p:spPr>
          <a:xfrm>
            <a:off x="117297" y="666750"/>
            <a:ext cx="6064234" cy="587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3874" y="4723937"/>
            <a:ext cx="112227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benzene attacks the sulfur (and subsequent proton transfers occur) to produce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benzenesulfonic acid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5299" y="1263972"/>
            <a:ext cx="11578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Preliminary step: Reaction with a mixture of sulfuric acid and SO</a:t>
            </a:r>
            <a:r>
              <a:rPr lang="en-US" sz="2000" b="1" baseline="-25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4" r="38978" b="55562"/>
          <a:stretch/>
        </p:blipFill>
        <p:spPr bwMode="auto">
          <a:xfrm>
            <a:off x="3905764" y="3034531"/>
            <a:ext cx="4380471" cy="1550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71" b="6652"/>
          <a:stretch/>
        </p:blipFill>
        <p:spPr bwMode="auto">
          <a:xfrm>
            <a:off x="3200400" y="5243877"/>
            <a:ext cx="5803583" cy="1591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787400" y="1626008"/>
            <a:ext cx="11222736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Fuming sulfuric acid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(oleum), is a concentrated solution of dissolved sulfur trioxide in sulfuric acid.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sulfur in sulfur trioxide is electrophilic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because the oxygen's pull electrons away from it because oxygen is very electronegative. </a:t>
            </a:r>
          </a:p>
        </p:txBody>
      </p:sp>
    </p:spTree>
    <p:extLst>
      <p:ext uri="{BB962C8B-B14F-4D97-AF65-F5344CB8AC3E}">
        <p14:creationId xmlns:p14="http://schemas.microsoft.com/office/powerpoint/2010/main" val="397364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A4705-A0C9-F8A4-180A-1B058D371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DBD839B-3C3A-7560-8FAC-209F04752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97835BC-366A-28C0-7D21-2216E152C05D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CFBB234-86A5-6438-C2BD-3A40BE28BEE7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Friedel-Crafts Alkylation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296" y="669442"/>
            <a:ext cx="11769903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Friedel-Crafts Alkylation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first discovered by French scientist Charles Friedel and his partner, American scientist James Crafts, in 1877.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reaction allowed for the formation of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alkyl benzenes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alkyl halides.</a:t>
            </a:r>
          </a:p>
        </p:txBody>
      </p:sp>
      <p:sp>
        <p:nvSpPr>
          <p:cNvPr id="2" name="Rectangle 1"/>
          <p:cNvSpPr/>
          <p:nvPr/>
        </p:nvSpPr>
        <p:spPr>
          <a:xfrm>
            <a:off x="117296" y="5495294"/>
            <a:ext cx="11617504" cy="1037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reactivity of </a:t>
            </a:r>
            <a:r>
              <a:rPr lang="en-US" sz="2000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haloalkanes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increases as you move up the periodic table and increase polarity. </a:t>
            </a:r>
          </a:p>
          <a:p>
            <a:pPr marL="342900" algn="just">
              <a:lnSpc>
                <a:spcPct val="150000"/>
              </a:lnSpc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e.g.,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 haloalkane is most reactive followed by </a:t>
            </a:r>
            <a:r>
              <a:rPr lang="en-US" sz="2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RCl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then </a:t>
            </a:r>
            <a:r>
              <a:rPr lang="en-US" sz="2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RBr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finally 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2380" t="49483" r="12700" b="1085"/>
          <a:stretch/>
        </p:blipFill>
        <p:spPr>
          <a:xfrm>
            <a:off x="9131300" y="3288240"/>
            <a:ext cx="2755899" cy="18946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4" t="4959"/>
          <a:stretch/>
        </p:blipFill>
        <p:spPr>
          <a:xfrm>
            <a:off x="790575" y="2459597"/>
            <a:ext cx="7772400" cy="272332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3385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3C4AE-41CA-A6CF-4764-598482F92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D25AC16E-0E64-F3B1-F962-5694AB87C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18C75B4-99A9-D1E8-026C-D0BE391C28BD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C302BFA-B975-DA98-68E9-376D09554892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Friedel-Crafts Alkylation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DBDC11-D305-D17B-1148-AFB37C1BAF83}"/>
              </a:ext>
            </a:extLst>
          </p:cNvPr>
          <p:cNvSpPr txBox="1"/>
          <p:nvPr/>
        </p:nvSpPr>
        <p:spPr>
          <a:xfrm>
            <a:off x="117297" y="666750"/>
            <a:ext cx="6064234" cy="587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3577" y="1204615"/>
            <a:ext cx="11335903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Preliminary step: Activation of Electrophile with Lewis Acid</a:t>
            </a:r>
          </a:p>
          <a:p>
            <a:pPr marL="681038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steps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activates the haloalkane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creates a carbocation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acts as the electrophile. </a:t>
            </a:r>
          </a:p>
          <a:p>
            <a:pPr marL="681038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 and tertiary halides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 form the free carbocation in this step.</a:t>
            </a:r>
            <a:endParaRPr lang="en-US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step 1 of friedel crafts alkylation mechanism activation of electrophile with lewis aci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" t="65802" r="15711" b="3739"/>
          <a:stretch/>
        </p:blipFill>
        <p:spPr bwMode="auto">
          <a:xfrm>
            <a:off x="3200400" y="5233167"/>
            <a:ext cx="5791200" cy="157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tep 1 of friedel crafts alkylation mechanism activation of electrophile with lewis aci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8" t="20997" r="1087" b="47363"/>
          <a:stretch/>
        </p:blipFill>
        <p:spPr bwMode="auto">
          <a:xfrm>
            <a:off x="2286000" y="2762619"/>
            <a:ext cx="6858000" cy="168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13576" y="4724400"/>
            <a:ext cx="113359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1038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primary and methyl alkyl halides,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unlikely that a “free” carbocation is present.</a:t>
            </a:r>
            <a:endParaRPr lang="en-US" sz="2000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34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EA6B9-214F-58BF-74DC-D9C7C85FF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171CB6C8-7E9A-E6C0-788C-8E1B29A3F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AC588DF-4C5D-975F-BB3D-ABFA0137318B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0A85AB7F-EC34-437E-3455-806A06AD686D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Friedel-Crafts Alkylation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8B1147-0745-5169-8708-6E47A948B66C}"/>
              </a:ext>
            </a:extLst>
          </p:cNvPr>
          <p:cNvSpPr txBox="1"/>
          <p:nvPr/>
        </p:nvSpPr>
        <p:spPr>
          <a:xfrm>
            <a:off x="117297" y="666750"/>
            <a:ext cx="6064234" cy="587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3579" y="1272896"/>
            <a:ext cx="113359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 Attack of activated electrophile by aromatic ring (</a:t>
            </a:r>
            <a:r>
              <a:rPr lang="en-US" sz="20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rate-determining step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9458" name="Picture 2" descr="step 2 of friedel crafts alkylation mechanism attack of electrophile by aromatic r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" t="27666" r="1502" b="9176"/>
          <a:stretch/>
        </p:blipFill>
        <p:spPr bwMode="auto">
          <a:xfrm>
            <a:off x="2303146" y="1731792"/>
            <a:ext cx="6796000" cy="153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13579" y="3418164"/>
            <a:ext cx="113359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Deprotonation at carbon to regenerate aromatic ring</a:t>
            </a:r>
          </a:p>
        </p:txBody>
      </p:sp>
      <p:pic>
        <p:nvPicPr>
          <p:cNvPr id="19460" name="Picture 4" descr="step 3 of friedel crafts alkylation mechanism deprotonation of aromatic ring giving benzen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" t="15736" r="7425" b="27122"/>
          <a:stretch/>
        </p:blipFill>
        <p:spPr bwMode="auto">
          <a:xfrm>
            <a:off x="2743200" y="4073199"/>
            <a:ext cx="6178550" cy="182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50900" y="6038852"/>
            <a:ext cx="10007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NOTE: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This step regenerates AlCl</a:t>
            </a:r>
            <a:r>
              <a:rPr lang="en-US" sz="2000" i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which can react with more alkyl halide starting material.</a:t>
            </a:r>
            <a:endParaRPr lang="en-US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15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463BD-EC85-4B95-A2AF-45B530D9B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59B93F08-CB67-C6DD-671D-4AAD71D84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BBD9CF-1969-E0D8-AF17-58B0642C4BE6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831181AB-17C5-89DF-B70C-49E9FFC7A4E8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Friedel-Crafts Alkylation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9601B9-17F7-5C40-1456-64AE4E47D069}"/>
              </a:ext>
            </a:extLst>
          </p:cNvPr>
          <p:cNvSpPr txBox="1"/>
          <p:nvPr/>
        </p:nvSpPr>
        <p:spPr>
          <a:xfrm>
            <a:off x="117296" y="666750"/>
            <a:ext cx="6893103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Some Limitations of Friedel-crafts Alkylation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28048" y="1143000"/>
            <a:ext cx="11646656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 rearrangements:</a:t>
            </a:r>
          </a:p>
          <a:p>
            <a:pPr marL="681038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Friedel-Crafts alkylation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between propyl chloride and benzene does not give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propylbenzene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isopropyl benzene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1" y="2550545"/>
            <a:ext cx="6096000" cy="14986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1508" name="Picture 4" descr="mechanism for 1 2 hydride shift in the friedel crafts alkylation reac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" t="9677" r="26604" b="9677"/>
          <a:stretch/>
        </p:blipFill>
        <p:spPr bwMode="auto">
          <a:xfrm>
            <a:off x="4114800" y="5363411"/>
            <a:ext cx="4300196" cy="141453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05958" y="4191000"/>
            <a:ext cx="1116874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Carbocations can rearrange via </a:t>
            </a:r>
            <a:r>
              <a:rPr lang="en-US" sz="20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hydride and alkyl shifts,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a less stable carbocation is transformed into a more stable carbocation.</a:t>
            </a:r>
          </a:p>
        </p:txBody>
      </p:sp>
    </p:spTree>
    <p:extLst>
      <p:ext uri="{BB962C8B-B14F-4D97-AF65-F5344CB8AC3E}">
        <p14:creationId xmlns:p14="http://schemas.microsoft.com/office/powerpoint/2010/main" val="211885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33835-6B36-E843-3567-5E84B1AE5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6E6B7C4C-7F50-AF91-8F08-921F45D39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B7F1B1E-8244-FCA6-4AE2-BC7972E393E4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FD51635-C593-371E-56F6-E6580336B99B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Friedel-Crafts Alkylation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9FDE5F-A5BD-F89A-8730-AFD4EFE4228D}"/>
              </a:ext>
            </a:extLst>
          </p:cNvPr>
          <p:cNvSpPr txBox="1"/>
          <p:nvPr/>
        </p:nvSpPr>
        <p:spPr>
          <a:xfrm>
            <a:off x="117296" y="666750"/>
            <a:ext cx="6893103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Some Limitations of Friedel-crafts Alkylation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533399" y="1276290"/>
            <a:ext cx="113359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Other functional groups that form carbocations can also be used as starting materials:</a:t>
            </a:r>
          </a:p>
        </p:txBody>
      </p:sp>
      <p:pic>
        <p:nvPicPr>
          <p:cNvPr id="1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40" r="3135"/>
          <a:stretch/>
        </p:blipFill>
        <p:spPr bwMode="auto">
          <a:xfrm>
            <a:off x="1774575" y="3754907"/>
            <a:ext cx="9349984" cy="1262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7276512"/>
              </p:ext>
            </p:extLst>
          </p:nvPr>
        </p:nvGraphicFramePr>
        <p:xfrm>
          <a:off x="2590800" y="2236599"/>
          <a:ext cx="6797675" cy="57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S ChemDraw Drawing" r:id="rId4" imgW="4366045" imgH="366754" progId="ChemDraw.Document.6.0">
                  <p:embed/>
                </p:oleObj>
              </mc:Choice>
              <mc:Fallback>
                <p:oleObj name="CS ChemDraw Drawing" r:id="rId4" imgW="4366045" imgH="366754" progId="ChemDraw.Document.6.0">
                  <p:embed/>
                  <p:pic>
                    <p:nvPicPr>
                      <p:cNvPr id="1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236599"/>
                        <a:ext cx="6797675" cy="571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914400" y="1762065"/>
            <a:ext cx="110703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Protonation of an alkene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forms a carbocation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14400" y="3200400"/>
            <a:ext cx="99822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Protonation of an alcohol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followed by loss of water, likewise forms a carbocation</a:t>
            </a:r>
          </a:p>
        </p:txBody>
      </p:sp>
      <p:pic>
        <p:nvPicPr>
          <p:cNvPr id="15" name="Picture 7" descr="0012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023" y="5463832"/>
            <a:ext cx="6059019" cy="1314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70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ED7F3-3FD0-8029-DFD6-CF6FABC7F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3A1831F-8F69-B87C-CF4B-21E4947EA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721DC2E-9C55-5B1E-E5D1-51D368B28D5B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C70924AE-BA53-DB41-1C05-E8A1DA31BA52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Friedel-Crafts Alkylation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3F0BBE-A901-6453-1245-8D765064DA15}"/>
              </a:ext>
            </a:extLst>
          </p:cNvPr>
          <p:cNvSpPr txBox="1"/>
          <p:nvPr/>
        </p:nvSpPr>
        <p:spPr>
          <a:xfrm>
            <a:off x="117296" y="676275"/>
            <a:ext cx="6893103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Some Limitations of Friedel-crafts Alkylation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533399" y="1180886"/>
            <a:ext cx="112776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Alkylation of deactivating Systems:</a:t>
            </a:r>
          </a:p>
          <a:p>
            <a:pPr marL="338138" algn="just">
              <a:lnSpc>
                <a:spcPct val="150000"/>
              </a:lnSpc>
            </a:pPr>
            <a:r>
              <a:rPr 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Friedel-Crafts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fails with compounds such as nitrobenzene and other strong deactivating systems.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2282077"/>
            <a:ext cx="2771271" cy="11646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094" y="5023646"/>
            <a:ext cx="5460681" cy="15152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3399" y="3581400"/>
            <a:ext cx="112776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Friedel-Crafts alkylation can undergo polyalkylation:</a:t>
            </a:r>
          </a:p>
          <a:p>
            <a:pPr marL="338138"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adds an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electron-donating alkyl group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which activates the benzene ring to further alkylation.</a:t>
            </a:r>
          </a:p>
        </p:txBody>
      </p:sp>
    </p:spTree>
    <p:extLst>
      <p:ext uri="{BB962C8B-B14F-4D97-AF65-F5344CB8AC3E}">
        <p14:creationId xmlns:p14="http://schemas.microsoft.com/office/powerpoint/2010/main" val="359188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492369" y="2133600"/>
            <a:ext cx="11207262" cy="8382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Aromatic Substitution Reactions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7A2BDD-D331-44F0-96AA-4FB4ED4970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32D91">
                    <a:shade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32D91">
                  <a:shade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F96147A-B2A1-FD5B-D723-7E0F48C39726}"/>
              </a:ext>
            </a:extLst>
          </p:cNvPr>
          <p:cNvSpPr txBox="1">
            <a:spLocks/>
          </p:cNvSpPr>
          <p:nvPr/>
        </p:nvSpPr>
        <p:spPr>
          <a:xfrm>
            <a:off x="1828799" y="3048000"/>
            <a:ext cx="9870831" cy="8382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8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Electrophilic Aromatic Substitution Reactions</a:t>
            </a:r>
          </a:p>
          <a:p>
            <a:pPr>
              <a:spcBef>
                <a:spcPts val="0"/>
              </a:spcBef>
            </a:pPr>
            <a:r>
              <a:rPr lang="en-US" sz="28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Nucleophilic Aromatic Substitution Reactions of Aryl halides</a:t>
            </a:r>
          </a:p>
        </p:txBody>
      </p:sp>
    </p:spTree>
    <p:extLst>
      <p:ext uri="{BB962C8B-B14F-4D97-AF65-F5344CB8AC3E}">
        <p14:creationId xmlns:p14="http://schemas.microsoft.com/office/powerpoint/2010/main" val="215384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FAD8C-8B46-5DEB-590A-443E5B95A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B7854206-C6AD-85F1-7AA0-1BB729F12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6AD08C0-AFC3-BC73-04A3-1E6EBDDCF10C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837AB1A0-0BA4-7C00-E00E-9E8AC9FC03A2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Friedel-Crafts Alkylation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4AEC94-0742-6E53-A180-DBA43A6FF418}"/>
              </a:ext>
            </a:extLst>
          </p:cNvPr>
          <p:cNvSpPr txBox="1"/>
          <p:nvPr/>
        </p:nvSpPr>
        <p:spPr>
          <a:xfrm>
            <a:off x="117296" y="666750"/>
            <a:ext cx="6893103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Some Limitations of Friedel-crafts Alkylation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1143000"/>
            <a:ext cx="11335903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Friedel-Crafts reactions cannot be preformed with aromatic ring contains a NH</a:t>
            </a:r>
            <a:r>
              <a:rPr lang="en-US" sz="2000" b="1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NHR, or NR</a:t>
            </a:r>
            <a:r>
              <a:rPr lang="en-US" sz="2000" b="1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substituent. </a:t>
            </a:r>
          </a:p>
          <a:p>
            <a:pPr marL="681038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lone pair electrons on the amines react with the Lewis acid AlCl</a:t>
            </a:r>
            <a:r>
              <a:rPr lang="en-US" sz="2000" i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1038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places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 charge next to the benzene ring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which is so strongly deactivate the reaction.</a:t>
            </a:r>
            <a:endParaRPr lang="en-US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3207266"/>
            <a:ext cx="5554248" cy="157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77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B95F8-982B-68C8-84CE-1E22AC437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6C1F59C0-B088-717C-2277-B0CECBBE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545011C-F93F-CE8E-00B7-2BE4D9E7C3A3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AF404CEE-DF7C-9AA7-94E9-16D968A065A9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Friedel-Crafts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Acylation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5872" y="666750"/>
            <a:ext cx="11833251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Friedel–Crafts acylation is 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of an </a:t>
            </a:r>
            <a:r>
              <a:rPr lang="en-US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arene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acyl chlorides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a strong Lewis acid catalyst. 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841" y="1234796"/>
            <a:ext cx="6300317" cy="23285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70BA61-8C1B-6040-8C3A-1F744917259D}"/>
              </a:ext>
            </a:extLst>
          </p:cNvPr>
          <p:cNvSpPr txBox="1"/>
          <p:nvPr/>
        </p:nvSpPr>
        <p:spPr>
          <a:xfrm>
            <a:off x="117296" y="3429000"/>
            <a:ext cx="6893103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D831D7-CD52-5BD9-21C9-5C97324C6676}"/>
              </a:ext>
            </a:extLst>
          </p:cNvPr>
          <p:cNvSpPr/>
          <p:nvPr/>
        </p:nvSpPr>
        <p:spPr>
          <a:xfrm>
            <a:off x="533399" y="3957340"/>
            <a:ext cx="11335903" cy="1335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Preliminary step: Activation of Electrophile with Lewis Acid</a:t>
            </a:r>
          </a:p>
          <a:p>
            <a:pPr marL="338138" algn="just">
              <a:lnSpc>
                <a:spcPct val="150000"/>
              </a:lnSpc>
            </a:pP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Lewis's acid coordinates to the halogen, and departure of the halogen (as AlCl</a:t>
            </a:r>
            <a:r>
              <a:rPr lang="en-US" i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i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results in a stable, resonance-stabilized carbocation know as the “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acylium ion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E7F9A2-DB91-F586-EF52-0E878A2176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8" t="9522" b="2688"/>
          <a:stretch/>
        </p:blipFill>
        <p:spPr>
          <a:xfrm>
            <a:off x="2595397" y="5383582"/>
            <a:ext cx="6934200" cy="143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9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2DE23-DA14-BB4D-F562-CB03E1132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EC14C70-6A27-FDEF-0552-194946AF6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74258B0-069D-9E3B-8C3A-EAD591FEC588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B3AF2DD-37FB-FCEF-E248-DA2AEFD10022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Friedel-Crafts Acylation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1295400"/>
            <a:ext cx="113359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 Attack of activated electrophile by aromatic ring (</a:t>
            </a:r>
            <a:r>
              <a:rPr lang="en-US" sz="20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rate-determining step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3400" y="4476690"/>
            <a:ext cx="113359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Deprotonation at carbon to regenerate aromatic ring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830" t="5332"/>
          <a:stretch/>
        </p:blipFill>
        <p:spPr>
          <a:xfrm>
            <a:off x="3200400" y="1809849"/>
            <a:ext cx="6248439" cy="23400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892" t="10028"/>
          <a:stretch/>
        </p:blipFill>
        <p:spPr>
          <a:xfrm>
            <a:off x="3068767" y="4988806"/>
            <a:ext cx="6511703" cy="17326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4C44EB-51F5-DE2E-29AB-1A7A3932345F}"/>
              </a:ext>
            </a:extLst>
          </p:cNvPr>
          <p:cNvSpPr txBox="1"/>
          <p:nvPr/>
        </p:nvSpPr>
        <p:spPr>
          <a:xfrm>
            <a:off x="117296" y="666750"/>
            <a:ext cx="6893103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</p:spTree>
    <p:extLst>
      <p:ext uri="{BB962C8B-B14F-4D97-AF65-F5344CB8AC3E}">
        <p14:creationId xmlns:p14="http://schemas.microsoft.com/office/powerpoint/2010/main" val="260982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81EAA-4738-DA96-C3BB-4D019000F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E1C97816-950C-D055-3D6E-87AE96024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D3AD9F-0BD9-E028-B57E-5E51A5A6BCDC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733A563-38A6-3194-EFD5-4140A3AF1CA4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Friedel-Crafts Acylation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7297" y="666750"/>
            <a:ext cx="115783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Unlike the Friedel-Crafts alkylation,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rearrangement occurs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the Friedel-Crafts acylation.</a:t>
            </a:r>
          </a:p>
        </p:txBody>
      </p:sp>
      <p:sp>
        <p:nvSpPr>
          <p:cNvPr id="2" name="Rectangle 1"/>
          <p:cNvSpPr/>
          <p:nvPr/>
        </p:nvSpPr>
        <p:spPr>
          <a:xfrm>
            <a:off x="496264" y="1066800"/>
            <a:ext cx="11390935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opens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“workaround”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use the Friedel-Crafts acylation to obtain products that are otherwise difficult to obtain through the Friedel-Crafts alkylation due to carbocation rearrangements.</a:t>
            </a:r>
          </a:p>
        </p:txBody>
      </p:sp>
      <p:pic>
        <p:nvPicPr>
          <p:cNvPr id="23554" name="Picture 2" descr="rearrangement workaround in the friedel crafts acylation giving an alkylation equivalent wtih no rearrangeme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28936" r="1725" b="6383"/>
          <a:stretch/>
        </p:blipFill>
        <p:spPr bwMode="auto">
          <a:xfrm>
            <a:off x="2286000" y="3733800"/>
            <a:ext cx="7986268" cy="273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96264" y="2133600"/>
            <a:ext cx="11390935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rearrangement “workaround”</a:t>
            </a:r>
          </a:p>
          <a:p>
            <a:pPr marL="457200" algn="just">
              <a:lnSpc>
                <a:spcPct val="150000"/>
              </a:lnSpc>
            </a:pPr>
            <a:r>
              <a:rPr lang="en-US" sz="2000" i="1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 err="1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Friedel</a:t>
            </a:r>
            <a:r>
              <a:rPr lang="en-US" sz="2000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-Crafts acylation </a:t>
            </a:r>
            <a:r>
              <a:rPr lang="en-US" sz="2000" i="1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combination with reduction can be used as a workaround for situations where a </a:t>
            </a:r>
            <a:r>
              <a:rPr lang="en-US" sz="2000" i="1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Friedel</a:t>
            </a:r>
            <a:r>
              <a:rPr lang="en-US" sz="2000" i="1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-Crafts alkylation reaction would lead to rearrangement.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3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A9A8B-A6D8-7A5C-3AAC-5A64E15BE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B41D6EF-77AB-BA61-5C68-56576A90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97B0280-566E-5FE0-7E1D-7A0C4C1403A8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C9CA7789-68F6-59C0-5622-7055EF1B905A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Friedel-Crafts Acylation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45A3BE-696C-624A-95EC-D17870A72AAE}"/>
              </a:ext>
            </a:extLst>
          </p:cNvPr>
          <p:cNvSpPr txBox="1"/>
          <p:nvPr/>
        </p:nvSpPr>
        <p:spPr>
          <a:xfrm>
            <a:off x="117296" y="666750"/>
            <a:ext cx="6893103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Some limitations of Friedel-Crafts Acylation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26915" y="1143000"/>
            <a:ext cx="11335903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Friedel-Crafts acylation tends to fail on aromatic rings with strongly deactivating groups. </a:t>
            </a:r>
          </a:p>
          <a:p>
            <a:pPr marL="338138"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Similarly to alkylation, such as nitro, CF</a:t>
            </a:r>
            <a:r>
              <a:rPr lang="en-US" sz="2000" i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sulfonyl and so on. </a:t>
            </a:r>
            <a:endParaRPr lang="en-US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6916" y="2311064"/>
            <a:ext cx="11442388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Friedel-Crafts acylation cannot undergo further acylation:</a:t>
            </a:r>
          </a:p>
          <a:p>
            <a:pPr marL="338138"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problem does not occur during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Friedel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-Crafts Acylation because an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acyl group is deactivating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thus prevents further acylation.</a:t>
            </a:r>
            <a:endParaRPr lang="en-US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3962400"/>
            <a:ext cx="2971800" cy="179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9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86956-4855-95D7-AC27-5A6F43BC5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8C3FB1C3-060B-6C99-C11D-F62CC9E1F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BCCA80-B01C-C22C-95C8-17A6EEAFF62C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D988319A-A6D9-9028-C61B-29C268FF0124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38449B-3A44-054B-BCE6-42C0E5D12969}"/>
              </a:ext>
            </a:extLst>
          </p:cNvPr>
          <p:cNvSpPr txBox="1"/>
          <p:nvPr/>
        </p:nvSpPr>
        <p:spPr>
          <a:xfrm>
            <a:off x="117296" y="666750"/>
            <a:ext cx="11846104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 happens to the reaction rate if a substituent is added?</a:t>
            </a:r>
          </a:p>
        </p:txBody>
      </p:sp>
      <p:pic>
        <p:nvPicPr>
          <p:cNvPr id="24578" name="Picture 2" descr="effect of substituents on reaction rate methyl is activating trifluoromethyl is deactivat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" t="29288" r="1925" b="22816"/>
          <a:stretch/>
        </p:blipFill>
        <p:spPr bwMode="auto">
          <a:xfrm>
            <a:off x="2175764" y="1524000"/>
            <a:ext cx="7543800" cy="275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685800" y="4640720"/>
            <a:ext cx="110490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electron-donating group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results in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 than benzene itself.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electron-withdrawing group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(CF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results in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slower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 than benzene itself.</a:t>
            </a:r>
          </a:p>
        </p:txBody>
      </p:sp>
      <p:sp>
        <p:nvSpPr>
          <p:cNvPr id="2" name="Oval 1"/>
          <p:cNvSpPr/>
          <p:nvPr/>
        </p:nvSpPr>
        <p:spPr>
          <a:xfrm>
            <a:off x="4690364" y="2320757"/>
            <a:ext cx="381000" cy="3462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442964" y="2254808"/>
            <a:ext cx="457200" cy="4121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500364" y="2268643"/>
            <a:ext cx="457200" cy="4121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7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38488-65A2-2E9E-08BA-0050B908E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35E7936A-26F6-2A89-4CBE-A7B351894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C836115-467E-0144-E244-9D1FA7F0E3D1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842989A6-1174-1CDB-05CA-69AEB7DBA01D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BD5831-5535-3727-245A-135FB7887DF4}"/>
              </a:ext>
            </a:extLst>
          </p:cNvPr>
          <p:cNvSpPr txBox="1"/>
          <p:nvPr/>
        </p:nvSpPr>
        <p:spPr>
          <a:xfrm>
            <a:off x="117296" y="666750"/>
            <a:ext cx="11846104" cy="579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Table of activating and deactivating groups</a:t>
            </a:r>
          </a:p>
        </p:txBody>
      </p:sp>
      <p:pic>
        <p:nvPicPr>
          <p:cNvPr id="25604" name="Picture 4" descr="table of activating and deactivating groups for electrophilic aromatic substitution in approximate order of abilit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" t="10620" r="2187" b="15043"/>
          <a:stretch/>
        </p:blipFill>
        <p:spPr bwMode="auto">
          <a:xfrm>
            <a:off x="1295400" y="1371601"/>
            <a:ext cx="9220200" cy="48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48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1E8E1-7BF7-7495-6DF9-400633E64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B74ADA0D-D7FC-E463-7912-C4446A0F8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DCEADA5-7856-A216-1D4F-44B917721E39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99AFB0C5-E6D8-13DF-0048-5F6CF0D7411E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7297" y="666750"/>
            <a:ext cx="117856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substituted benzene compounds undergo electrophilic substitution reactions, 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features must be considered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(1) Inductive Effect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Resonance Effect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4776" y="1752600"/>
            <a:ext cx="100107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4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Inductive Effect; </a:t>
            </a:r>
            <a:r>
              <a:rPr lang="en-US" sz="24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“Sigma” (σ) donors and acceptors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53897" y="2253992"/>
            <a:ext cx="49373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Electron-donating group (e.g., Alkyl group)</a:t>
            </a:r>
            <a:endParaRPr lang="en-US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48466" y="2268372"/>
            <a:ext cx="5075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Electron-withdrawing group (e.g., CF</a:t>
            </a:r>
            <a:r>
              <a:rPr lang="en-US" b="1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E54FADD-6DB9-9188-5697-061C7378EB16}"/>
              </a:ext>
            </a:extLst>
          </p:cNvPr>
          <p:cNvGrpSpPr/>
          <p:nvPr/>
        </p:nvGrpSpPr>
        <p:grpSpPr>
          <a:xfrm>
            <a:off x="1219200" y="2688106"/>
            <a:ext cx="5063969" cy="1527474"/>
            <a:chOff x="1219200" y="2688106"/>
            <a:chExt cx="5063969" cy="152747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t="4496"/>
            <a:stretch/>
          </p:blipFill>
          <p:spPr>
            <a:xfrm>
              <a:off x="1219200" y="2918511"/>
              <a:ext cx="1507969" cy="1297069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2727169" y="2688106"/>
              <a:ext cx="3556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is relatively electron-rich (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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-)</a:t>
              </a:r>
            </a:p>
            <a:p>
              <a:pPr algn="just"/>
              <a:r>
                <a: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 donates electron density to the ring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D08E432-E4C2-8460-EC1E-EB787A5723DC}"/>
              </a:ext>
            </a:extLst>
          </p:cNvPr>
          <p:cNvGrpSpPr/>
          <p:nvPr/>
        </p:nvGrpSpPr>
        <p:grpSpPr>
          <a:xfrm>
            <a:off x="6927134" y="2551655"/>
            <a:ext cx="5075394" cy="1611799"/>
            <a:chOff x="6856941" y="2480127"/>
            <a:chExt cx="5075394" cy="1611799"/>
          </a:xfrm>
        </p:grpSpPr>
        <p:pic>
          <p:nvPicPr>
            <p:cNvPr id="9" name="Picture 2" descr="electronegative groups are deactivating through inductive effect cf3 is sigma acceptor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1" t="21848" r="73904" b="29737"/>
            <a:stretch/>
          </p:blipFill>
          <p:spPr bwMode="auto">
            <a:xfrm>
              <a:off x="6856941" y="2680912"/>
              <a:ext cx="1387982" cy="141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8032064" y="2480127"/>
              <a:ext cx="390027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is relatively electron-donor (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+</a:t>
              </a:r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  <a:p>
              <a:pPr algn="just"/>
              <a:r>
                <a: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 withdraws electron density from the ring</a:t>
              </a:r>
            </a:p>
          </p:txBody>
        </p:sp>
      </p:grpSp>
      <p:pic>
        <p:nvPicPr>
          <p:cNvPr id="17" name="Picture 4" descr="oxygen and nitrogen functional groups with lone pairs are activating since they can be pi donor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" t="12190" r="21492" b="66985"/>
          <a:stretch/>
        </p:blipFill>
        <p:spPr bwMode="auto">
          <a:xfrm>
            <a:off x="3806669" y="5432819"/>
            <a:ext cx="4952999" cy="135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404777" y="4163454"/>
            <a:ext cx="100107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4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Resonance Effect; </a:t>
            </a:r>
            <a:r>
              <a:rPr lang="en-US" sz="24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 (π) donors and acceptors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53897" y="4495800"/>
            <a:ext cx="110490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 groups with lone pairs on oxygen and nitrogen are activating, dramatically increasing the rate of electrophilic aromatic substitution relative to H.</a:t>
            </a:r>
          </a:p>
        </p:txBody>
      </p:sp>
    </p:spTree>
    <p:extLst>
      <p:ext uri="{BB962C8B-B14F-4D97-AF65-F5344CB8AC3E}">
        <p14:creationId xmlns:p14="http://schemas.microsoft.com/office/powerpoint/2010/main" val="311668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71931-D4F0-77D8-B81B-A7F2F436E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6BA6545F-79F8-58DA-5278-404EE269F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1C10EC-DD3A-31E1-D795-DA68CF9305D1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07C45586-9FCF-E6B6-EDD8-4C0F49F9341F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3" name="Rectangle 2"/>
          <p:cNvSpPr/>
          <p:nvPr/>
        </p:nvSpPr>
        <p:spPr>
          <a:xfrm>
            <a:off x="117297" y="666750"/>
            <a:ext cx="11769903" cy="587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π-donors groups are strongly activating </a:t>
            </a:r>
          </a:p>
        </p:txBody>
      </p:sp>
      <p:pic>
        <p:nvPicPr>
          <p:cNvPr id="4" name="Picture 4" descr="oxygen and nitrogen functional groups with lone pairs are activating since they can be pi donor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" t="55793" r="63632" b="33796"/>
          <a:stretch>
            <a:fillRect/>
          </a:stretch>
        </p:blipFill>
        <p:spPr bwMode="auto">
          <a:xfrm>
            <a:off x="6781800" y="1354904"/>
            <a:ext cx="2837651" cy="82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457200" y="1283837"/>
            <a:ext cx="5638800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Inductive effect “</a:t>
            </a:r>
            <a:r>
              <a:rPr lang="en-US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en-US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-acceptors”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withdraws electron density; Oxygen and nitrogen are more electronegative than carbon.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7199" y="2721114"/>
            <a:ext cx="5638799" cy="95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-donor;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oxygen and nitrogen bearing lone pairs and can form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–bond with adjacent p-orbital.</a:t>
            </a:r>
          </a:p>
        </p:txBody>
      </p:sp>
      <p:pic>
        <p:nvPicPr>
          <p:cNvPr id="23" name="Picture 4" descr="oxygen and nitrogen functional groups with lone pairs are activating since they can be pi donor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" t="80690" r="10774" b="8032"/>
          <a:stretch/>
        </p:blipFill>
        <p:spPr bwMode="auto">
          <a:xfrm>
            <a:off x="6400800" y="2608765"/>
            <a:ext cx="5762509" cy="72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1" r="2606"/>
          <a:stretch/>
        </p:blipFill>
        <p:spPr bwMode="auto">
          <a:xfrm>
            <a:off x="2667000" y="5129531"/>
            <a:ext cx="7739588" cy="1619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457199" y="3962400"/>
            <a:ext cx="11506201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 algn="just" eaLnBrk="1" hangingPunct="1">
              <a:lnSpc>
                <a:spcPct val="150000"/>
              </a:lnSpc>
              <a:buFontTx/>
              <a:buNone/>
            </a:pPr>
            <a:r>
              <a:rPr lang="en-US" alt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electron-donating resonance effect is observed whenever an atom having a lone pair of electrons is directly bonded to a benzene ring.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315201" y="3363803"/>
            <a:ext cx="441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>
                <a:solidFill>
                  <a:srgbClr val="00B050"/>
                </a:solidFill>
              </a:rPr>
              <a:t>In this case; 	</a:t>
            </a:r>
            <a:r>
              <a:rPr lang="en-US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en-US" b="1" i="1" dirty="0">
                <a:solidFill>
                  <a:srgbClr val="00B050"/>
                </a:solidFill>
              </a:rPr>
              <a:t>-acceptors </a:t>
            </a:r>
            <a:r>
              <a:rPr lang="en-US" b="1" i="1" dirty="0">
                <a:solidFill>
                  <a:srgbClr val="00B050"/>
                </a:solidFill>
                <a:sym typeface="Symbol" panose="05050102010706020507" pitchFamily="18" charset="2"/>
              </a:rPr>
              <a:t> </a:t>
            </a:r>
            <a:r>
              <a:rPr lang="en-US" b="1" i="1" dirty="0">
                <a:solidFill>
                  <a:srgbClr val="00B050"/>
                </a:solidFill>
              </a:rPr>
              <a:t>-donor</a:t>
            </a:r>
            <a:r>
              <a:rPr lang="en-US" i="1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D0FB65-B81E-AA40-B4BB-AA4AA54AC3D7}"/>
              </a:ext>
            </a:extLst>
          </p:cNvPr>
          <p:cNvSpPr/>
          <p:nvPr/>
        </p:nvSpPr>
        <p:spPr>
          <a:xfrm>
            <a:off x="9619451" y="1439470"/>
            <a:ext cx="213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 and nitrogen are “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-acceptors” 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03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D846F-B4C5-A14D-8C61-BCC15D11A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F7B544D6-92E4-230A-E2EB-CC9E7D2A0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8E3500-E1F8-30DB-EF2A-471775B3E395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C23E98A9-B4E4-C907-2D70-7112509859BE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8D3222-61C7-F59B-6297-9DE667E6D924}"/>
              </a:ext>
            </a:extLst>
          </p:cNvPr>
          <p:cNvSpPr/>
          <p:nvPr/>
        </p:nvSpPr>
        <p:spPr>
          <a:xfrm>
            <a:off x="117297" y="666750"/>
            <a:ext cx="990280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tabLst/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2F0BE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B) Halogens (F, Cl, Br, I)  are deactivating</a:t>
            </a:r>
          </a:p>
        </p:txBody>
      </p:sp>
      <p:sp>
        <p:nvSpPr>
          <p:cNvPr id="2" name="Rectangle 1"/>
          <p:cNvSpPr/>
          <p:nvPr/>
        </p:nvSpPr>
        <p:spPr>
          <a:xfrm>
            <a:off x="609600" y="1780160"/>
            <a:ext cx="9829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Inductive effect “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-acceptors”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Fluorine much more electronegative than carbon.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3427243"/>
            <a:ext cx="9829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-donor;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Fluorine can donate a lone pair to form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–bond with adjacent p-orbital.</a:t>
            </a:r>
          </a:p>
        </p:txBody>
      </p:sp>
      <p:pic>
        <p:nvPicPr>
          <p:cNvPr id="13" name="Picture 2" descr="halogens f cl br i are deactivating groups slow electrophilic aromatic substitution relative to 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1" t="36651" r="83794" b="44311"/>
          <a:stretch/>
        </p:blipFill>
        <p:spPr bwMode="auto">
          <a:xfrm>
            <a:off x="5334000" y="2203024"/>
            <a:ext cx="939800" cy="101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alogens f cl br i are deactivating groups slow electrophilic aromatic substitution relative to 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2" t="37003" r="5239" b="42088"/>
          <a:stretch/>
        </p:blipFill>
        <p:spPr bwMode="auto">
          <a:xfrm>
            <a:off x="4093056" y="3975801"/>
            <a:ext cx="3668206" cy="94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500519" y="1270038"/>
            <a:ext cx="108532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Halobenzene react more slowly towards electrophilic aromatic substitution than benzene itself.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87368" y="4923904"/>
            <a:ext cx="4523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this case; 	</a:t>
            </a:r>
            <a:r>
              <a:rPr lang="en-US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</a:t>
            </a:r>
            <a:r>
              <a:rPr lang="en-US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-acceptors </a:t>
            </a:r>
            <a:r>
              <a:rPr lang="en-US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 </a:t>
            </a:r>
            <a:r>
              <a:rPr lang="en-US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-donor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932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Aromatic Substitution Reactions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7297" y="666750"/>
            <a:ext cx="5673903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aromatic substitution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an organic reaction in which an atom that is attached to an aromatic system (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usually hydrogen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is replaced by an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371F81-AF37-7136-2951-6BEEB63A3223}"/>
              </a:ext>
            </a:extLst>
          </p:cNvPr>
          <p:cNvGrpSpPr/>
          <p:nvPr/>
        </p:nvGrpSpPr>
        <p:grpSpPr>
          <a:xfrm>
            <a:off x="6172200" y="872593"/>
            <a:ext cx="5931078" cy="1794407"/>
            <a:chOff x="777371" y="1975798"/>
            <a:chExt cx="10059052" cy="305340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21885" t="35185" r="47916" b="48518"/>
            <a:stretch/>
          </p:blipFill>
          <p:spPr>
            <a:xfrm>
              <a:off x="777371" y="1975798"/>
              <a:ext cx="10059052" cy="3053402"/>
            </a:xfrm>
            <a:prstGeom prst="rect">
              <a:avLst/>
            </a:prstGeom>
          </p:spPr>
        </p:pic>
        <p:sp>
          <p:nvSpPr>
            <p:cNvPr id="3" name="Oval 2"/>
            <p:cNvSpPr/>
            <p:nvPr/>
          </p:nvSpPr>
          <p:spPr>
            <a:xfrm>
              <a:off x="1996897" y="3043845"/>
              <a:ext cx="457200" cy="4572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6949897" y="3043845"/>
              <a:ext cx="457200" cy="4572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4F940E1-EB8E-9898-9293-AC876503851E}"/>
              </a:ext>
            </a:extLst>
          </p:cNvPr>
          <p:cNvSpPr txBox="1"/>
          <p:nvPr/>
        </p:nvSpPr>
        <p:spPr>
          <a:xfrm>
            <a:off x="117297" y="3505200"/>
            <a:ext cx="5673903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Benzene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 not undergo addition reactions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 other unsaturated hydrocarbons, because addition would yield a product that is not aromatic. </a:t>
            </a:r>
          </a:p>
        </p:txBody>
      </p:sp>
      <p:pic>
        <p:nvPicPr>
          <p:cNvPr id="6" name="Picture 7" descr="0001c">
            <a:extLst>
              <a:ext uri="{FF2B5EF4-FFF2-40B4-BE49-F238E27FC236}">
                <a16:creationId xmlns:a16="http://schemas.microsoft.com/office/drawing/2014/main" id="{18BCBA06-2001-3AA5-2E65-066DC8953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08265"/>
            <a:ext cx="5769153" cy="1691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288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41963-514F-54DD-9947-5541A7475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825255E1-0370-ADDF-B141-D318C119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0AA929-401D-8951-929A-0CE35DF6A57A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39E0920-BC45-FC34-8B47-81487BF297EA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639769-D601-BE5C-B04A-21A241BAC1A2}"/>
              </a:ext>
            </a:extLst>
          </p:cNvPr>
          <p:cNvSpPr/>
          <p:nvPr/>
        </p:nvSpPr>
        <p:spPr>
          <a:xfrm>
            <a:off x="117297" y="666750"/>
            <a:ext cx="990280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tabLst/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2F0BE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C) π-acceptors groups are strongly deactivating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4191000"/>
            <a:ext cx="114300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 algn="just" eaLnBrk="1" hangingPunct="1">
              <a:lnSpc>
                <a:spcPct val="150000"/>
              </a:lnSpc>
              <a:buFontTx/>
              <a:buNone/>
            </a:pPr>
            <a:r>
              <a:rPr lang="en-US" alt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electron-withdrawing resonance effect is observed in substituted benzenes having the general structure C</a:t>
            </a:r>
            <a:r>
              <a:rPr lang="en-US" alt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-Y=Z, where Z is more electronegative than Y.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276290"/>
            <a:ext cx="9829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-donor groups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strongly deactivating.</a:t>
            </a:r>
          </a:p>
        </p:txBody>
      </p:sp>
      <p:pic>
        <p:nvPicPr>
          <p:cNvPr id="6" name="Picture 2" descr="pi acceptor groups like no2 so3h cn carbonyl are strongly deactivating pi acceptor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10188" r="31947" b="67342"/>
          <a:stretch/>
        </p:blipFill>
        <p:spPr bwMode="auto">
          <a:xfrm>
            <a:off x="7543800" y="1182353"/>
            <a:ext cx="3886200" cy="91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39601" y="2286000"/>
            <a:ext cx="84581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The rate of electrophilic aromatic substitution are lower than benzene itself.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pi acceptor groups like no2 so3h cn carbonyl are strongly deactivating pi acceptor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" t="63889" r="11506" b="5232"/>
          <a:stretch/>
        </p:blipFill>
        <p:spPr bwMode="auto">
          <a:xfrm>
            <a:off x="3495280" y="2686110"/>
            <a:ext cx="5571772" cy="133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001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346236"/>
            <a:ext cx="858807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27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A9E70-F6AA-A534-B2C8-61F3D9297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1F07D26A-1581-0202-E117-876370C01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BC9A900-F04D-5D75-D9C2-731DD3F5BFA8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26DBE53B-ABAC-EE1D-D149-E486B7E629E1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63FB12-C191-8694-ED8A-D1C35CF64C4E}"/>
              </a:ext>
            </a:extLst>
          </p:cNvPr>
          <p:cNvSpPr/>
          <p:nvPr/>
        </p:nvSpPr>
        <p:spPr>
          <a:xfrm>
            <a:off x="117297" y="666750"/>
            <a:ext cx="112365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2F0BE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 must consider the net balance of both the inductive and resonance effects.</a:t>
            </a:r>
          </a:p>
        </p:txBody>
      </p:sp>
      <p:pic>
        <p:nvPicPr>
          <p:cNvPr id="18" name="Picture 8" descr="0016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298" y="4812334"/>
            <a:ext cx="5799915" cy="176135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9601" y="1593418"/>
            <a:ext cx="5334000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 eaLnBrk="1" hangingPunct="1">
              <a:spcAft>
                <a:spcPts val="600"/>
              </a:spcAft>
            </a:pPr>
            <a:r>
              <a:rPr lang="en-US" alt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Activating groups-with no lone pairs, e.g., alkyl groups)</a:t>
            </a:r>
          </a:p>
        </p:txBody>
      </p:sp>
      <p:pic>
        <p:nvPicPr>
          <p:cNvPr id="14" name="Picture 6" descr="0015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26" y="2177506"/>
            <a:ext cx="5229817" cy="1346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0016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3"/>
          <a:stretch/>
        </p:blipFill>
        <p:spPr bwMode="auto">
          <a:xfrm>
            <a:off x="7981640" y="2096776"/>
            <a:ext cx="2743200" cy="160388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03234" y="4044062"/>
            <a:ext cx="5387068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spcAft>
                <a:spcPts val="600"/>
              </a:spcAft>
            </a:pPr>
            <a:r>
              <a:rPr lang="en-US" alt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Activating groups-with lone pairs, e.g., OH, NH</a:t>
            </a:r>
            <a:r>
              <a:rPr lang="en-US" altLang="en-US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r>
              <a:rPr lang="en-US" alt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alt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49580" y="1209877"/>
            <a:ext cx="3753737" cy="400110"/>
          </a:xfrm>
          <a:prstGeom prst="rect">
            <a:avLst/>
          </a:prstGeom>
          <a:ln cmpd="sng"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spcAft>
                <a:spcPts val="600"/>
              </a:spcAft>
            </a:pPr>
            <a:r>
              <a:rPr lang="en-US" alt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Electron-withdrawing groups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91475" y="3997532"/>
            <a:ext cx="5618738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Deactivating groups-with lone pairs, e.g., general structure C</a:t>
            </a:r>
            <a:r>
              <a:rPr lang="en-US" altLang="en-US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-Y=Z (with Z more electronegative than Y) </a:t>
            </a:r>
          </a:p>
        </p:txBody>
      </p:sp>
      <p:pic>
        <p:nvPicPr>
          <p:cNvPr id="5" name="Picture 7" descr="0016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88"/>
          <a:stretch/>
        </p:blipFill>
        <p:spPr bwMode="auto">
          <a:xfrm>
            <a:off x="1600199" y="4684976"/>
            <a:ext cx="3076531" cy="188871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536907" y="1202655"/>
            <a:ext cx="3048000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spcAft>
                <a:spcPts val="600"/>
              </a:spcAft>
            </a:pPr>
            <a:r>
              <a:rPr lang="en-US" alt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Electron-donating groups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84758" y="1593418"/>
            <a:ext cx="5536965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spcAft>
                <a:spcPts val="600"/>
              </a:spcAft>
            </a:pPr>
            <a:r>
              <a:rPr lang="en-US" alt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Deactivating groups-with lone pairs, e.g., halogens)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6108905" y="1327025"/>
            <a:ext cx="0" cy="5158085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0" y="3915414"/>
            <a:ext cx="121920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8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BF9B8-8C9B-D310-5B12-C27FAE50B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9FE4F6B9-F533-151B-A8CC-16D532DED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5B41EF2-ED85-9997-1E5D-022765CD5CFA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901C31C4-14E9-847A-267F-AAD209628FBC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D41C00-436D-4D80-A853-7E1E14CB6037}"/>
              </a:ext>
            </a:extLst>
          </p:cNvPr>
          <p:cNvSpPr/>
          <p:nvPr/>
        </p:nvSpPr>
        <p:spPr>
          <a:xfrm>
            <a:off x="117297" y="668419"/>
            <a:ext cx="117699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2F0BE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substituent affects two aspects of the electrophilic aromatic substitution reaction:</a:t>
            </a:r>
          </a:p>
        </p:txBody>
      </p:sp>
      <p:sp>
        <p:nvSpPr>
          <p:cNvPr id="2" name="Rectangle 1"/>
          <p:cNvSpPr/>
          <p:nvPr/>
        </p:nvSpPr>
        <p:spPr>
          <a:xfrm>
            <a:off x="431800" y="1175621"/>
            <a:ext cx="1107033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eaLnBrk="1" hangingPunct="1">
              <a:lnSpc>
                <a:spcPct val="150000"/>
              </a:lnSpc>
            </a:pP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1) The rate of the reaction</a:t>
            </a:r>
          </a:p>
          <a:p>
            <a:pPr marL="406400" lvl="1" algn="just" eaLnBrk="1" hangingPunct="1">
              <a:lnSpc>
                <a:spcPct val="150000"/>
              </a:lnSpc>
            </a:pP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substituted benzene reacts faster or slower than benzene itself.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1700" y="2087672"/>
            <a:ext cx="106680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eaLnBrk="1" hangingPunct="1">
              <a:lnSpc>
                <a:spcPct val="150000"/>
              </a:lnSpc>
            </a:pPr>
            <a:r>
              <a:rPr lang="en-US" alt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Activating groups</a:t>
            </a:r>
            <a:r>
              <a:rPr lang="en-US" alt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the rate of electrophilic aromatic substitution, relative to hydrogen.</a:t>
            </a:r>
          </a:p>
          <a:p>
            <a:pPr marL="0" lvl="1" algn="just" eaLnBrk="1" hangingPunct="1">
              <a:lnSpc>
                <a:spcPct val="150000"/>
              </a:lnSpc>
            </a:pPr>
            <a:r>
              <a:rPr lang="en-US" alt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Deactivating groups </a:t>
            </a:r>
            <a:r>
              <a:rPr lang="en-US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decrease the rate of electrophilic aromatic substitution, relative to hydrogen.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1800" y="3066990"/>
            <a:ext cx="11070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eaLnBrk="1" hangingPunct="1"/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2) Orientation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14400" y="3306872"/>
            <a:ext cx="1058773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eaLnBrk="1" hangingPunct="1">
              <a:lnSpc>
                <a:spcPct val="150000"/>
              </a:lnSpc>
            </a:pP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new group is located either </a:t>
            </a:r>
            <a:r>
              <a:rPr lang="en-US" altLang="en-US" sz="20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ortho</a:t>
            </a: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meta, or para to the existing substituent. </a:t>
            </a:r>
          </a:p>
          <a:p>
            <a:pPr marL="0" lvl="1" algn="just" eaLnBrk="1" hangingPunct="1">
              <a:lnSpc>
                <a:spcPct val="150000"/>
              </a:lnSpc>
            </a:pP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identity of the first substituent determines the position of the second incoming substituent.</a:t>
            </a:r>
          </a:p>
        </p:txBody>
      </p:sp>
      <p:pic>
        <p:nvPicPr>
          <p:cNvPr id="14" name="Picture 4" descr="what is a meta director - substituent which gives mostly meta product in electrophilic aromatic substitution with examp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" t="15332" r="7015" b="38746"/>
          <a:stretch/>
        </p:blipFill>
        <p:spPr bwMode="auto">
          <a:xfrm>
            <a:off x="6384395" y="4461280"/>
            <a:ext cx="5185305" cy="199031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what is an ortho para director - gives mostly ortho and para products in electrophilic aromatic substitution with exampl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 t="14457" r="5455" b="42300"/>
          <a:stretch/>
        </p:blipFill>
        <p:spPr bwMode="auto">
          <a:xfrm>
            <a:off x="660400" y="4442060"/>
            <a:ext cx="5578620" cy="202858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6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6A6BC-EF1D-D345-AD52-4F51DA517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38E78762-3141-EAE9-2378-43F2526B8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144C54-22F1-5D6C-6374-79799CADE598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D6E59ED-05B7-A73F-DFDD-827CFEF9C0CB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D7C4FE-4B63-5A13-BD25-1396EE91F602}"/>
              </a:ext>
            </a:extLst>
          </p:cNvPr>
          <p:cNvSpPr/>
          <p:nvPr/>
        </p:nvSpPr>
        <p:spPr>
          <a:xfrm>
            <a:off x="117297" y="668419"/>
            <a:ext cx="117699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2F0BE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 substituents can be divided into three general types:</a:t>
            </a:r>
          </a:p>
        </p:txBody>
      </p:sp>
      <p:sp>
        <p:nvSpPr>
          <p:cNvPr id="2" name="Rectangle 1"/>
          <p:cNvSpPr/>
          <p:nvPr/>
        </p:nvSpPr>
        <p:spPr>
          <a:xfrm>
            <a:off x="533400" y="1209877"/>
            <a:ext cx="4648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1) </a:t>
            </a:r>
            <a:r>
              <a:rPr lang="en-US" altLang="en-US" sz="2000" b="1" i="1" dirty="0" err="1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ortho</a:t>
            </a:r>
            <a:r>
              <a:rPr lang="en-US" alt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para </a:t>
            </a: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directors and activators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1" t="31803" r="18677"/>
          <a:stretch/>
        </p:blipFill>
        <p:spPr bwMode="auto">
          <a:xfrm>
            <a:off x="965404" y="2509835"/>
            <a:ext cx="4889398" cy="244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914401" y="1546925"/>
            <a:ext cx="4800598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eaLnBrk="1" hangingPunct="1">
              <a:lnSpc>
                <a:spcPct val="150000"/>
              </a:lnSpc>
            </a:pP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Substituents that activate a benzene ring and direct substitution </a:t>
            </a:r>
            <a:r>
              <a:rPr lang="en-US" altLang="en-US" sz="20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ortho</a:t>
            </a: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and para</a:t>
            </a:r>
          </a:p>
        </p:txBody>
      </p:sp>
      <p:pic>
        <p:nvPicPr>
          <p:cNvPr id="14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7" t="16851" r="24118" b="75679"/>
          <a:stretch/>
        </p:blipFill>
        <p:spPr bwMode="auto">
          <a:xfrm>
            <a:off x="1643449" y="6303966"/>
            <a:ext cx="3766752" cy="52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6781800" y="1257821"/>
            <a:ext cx="312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3) </a:t>
            </a:r>
            <a:r>
              <a:rPr lang="en-US" alt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meta</a:t>
            </a: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directors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010401" y="1546925"/>
            <a:ext cx="4495799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eaLnBrk="1" hangingPunct="1">
              <a:lnSpc>
                <a:spcPct val="150000"/>
              </a:lnSpc>
            </a:pP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Substituents that direct substitution meta.</a:t>
            </a:r>
          </a:p>
          <a:p>
            <a:pPr marL="0" lvl="1" algn="just" eaLnBrk="1" hangingPunct="1">
              <a:lnSpc>
                <a:spcPct val="150000"/>
              </a:lnSpc>
            </a:pP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All meta directors deactivate the ring</a:t>
            </a:r>
          </a:p>
        </p:txBody>
      </p:sp>
      <p:pic>
        <p:nvPicPr>
          <p:cNvPr id="19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15" t="50401" r="24118" b="1793"/>
          <a:stretch/>
        </p:blipFill>
        <p:spPr bwMode="auto">
          <a:xfrm>
            <a:off x="7010401" y="2590800"/>
            <a:ext cx="3962401" cy="333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3400" y="5029200"/>
            <a:ext cx="3374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</a:t>
            </a:r>
            <a:r>
              <a:rPr lang="en-US" alt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</a:t>
            </a:r>
            <a:r>
              <a:rPr lang="en-US" altLang="en-US" sz="2000" b="1" i="1" dirty="0" err="1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ortho</a:t>
            </a:r>
            <a:r>
              <a:rPr lang="en-US" alt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para </a:t>
            </a: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deactivators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14400" y="5417836"/>
            <a:ext cx="4800599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eaLnBrk="1" hangingPunct="1">
              <a:lnSpc>
                <a:spcPct val="150000"/>
              </a:lnSpc>
            </a:pP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Substituents that deactivate a benzene ring and direct substitution </a:t>
            </a:r>
            <a:r>
              <a:rPr lang="en-US" altLang="en-US" sz="20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ortho</a:t>
            </a: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and para</a:t>
            </a:r>
          </a:p>
        </p:txBody>
      </p:sp>
    </p:spTree>
    <p:extLst>
      <p:ext uri="{BB962C8B-B14F-4D97-AF65-F5344CB8AC3E}">
        <p14:creationId xmlns:p14="http://schemas.microsoft.com/office/powerpoint/2010/main" val="150865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CC4CD-888C-E51F-89FA-9ECE668E2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64D89601-69D5-069D-39F5-C649C72FC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C804CE0-11DD-E5C9-EFA9-D4FBE9C69CEA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79EDAC16-8BD1-5DE4-94E3-B154A5D39B8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F4F263-A8A3-CC19-C9E7-8C2909E7139E}"/>
              </a:ext>
            </a:extLst>
          </p:cNvPr>
          <p:cNvSpPr/>
          <p:nvPr/>
        </p:nvSpPr>
        <p:spPr>
          <a:xfrm>
            <a:off x="117297" y="706519"/>
            <a:ext cx="117699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2F0BE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Examples:</a:t>
            </a:r>
          </a:p>
        </p:txBody>
      </p:sp>
      <p:pic>
        <p:nvPicPr>
          <p:cNvPr id="13" name="Picture 6" descr="0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885" y="4480939"/>
            <a:ext cx="5752173" cy="1576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3400" y="1234796"/>
            <a:ext cx="38917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just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Bromination</a:t>
            </a: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of Toluene</a:t>
            </a:r>
          </a:p>
        </p:txBody>
      </p:sp>
      <p:pic>
        <p:nvPicPr>
          <p:cNvPr id="10" name="Picture 5" descr="001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2"/>
          <a:stretch/>
        </p:blipFill>
        <p:spPr bwMode="auto">
          <a:xfrm>
            <a:off x="6228884" y="1634906"/>
            <a:ext cx="5752174" cy="155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33400" y="3952374"/>
            <a:ext cx="44204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just" eaLnBrk="1" hangingPunct="1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Nitration of nitrobenzene</a:t>
            </a:r>
          </a:p>
        </p:txBody>
      </p:sp>
      <p:sp>
        <p:nvSpPr>
          <p:cNvPr id="6" name="Rectangle 5"/>
          <p:cNvSpPr/>
          <p:nvPr/>
        </p:nvSpPr>
        <p:spPr>
          <a:xfrm>
            <a:off x="839024" y="4452473"/>
            <a:ext cx="5028375" cy="1704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Nitrobenzene reacts more slowly than benzene.</a:t>
            </a:r>
          </a:p>
          <a:p>
            <a:pPr marL="285750" indent="-28575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electron-withdrawing NO</a:t>
            </a:r>
            <a:r>
              <a:rPr lang="en-US" alt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group deactivates the benzene attack.</a:t>
            </a:r>
          </a:p>
          <a:p>
            <a:pPr marL="285750" indent="-28575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NO</a:t>
            </a:r>
            <a:r>
              <a:rPr lang="en-US" alt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group is called a </a:t>
            </a:r>
            <a:r>
              <a:rPr lang="en-US" altLang="en-US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</a:t>
            </a:r>
            <a:r>
              <a:rPr lang="en-US" altLang="en-US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director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839024" y="1706994"/>
            <a:ext cx="5028375" cy="1704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Toluene reacts faster than benzene.</a:t>
            </a:r>
          </a:p>
          <a:p>
            <a:pPr marL="285750" indent="-28575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electron-donating CH</a:t>
            </a:r>
            <a:r>
              <a:rPr lang="en-US" alt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group activates the benzene ring.</a:t>
            </a:r>
          </a:p>
          <a:p>
            <a:pPr marL="285750" indent="-28575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</a:t>
            </a:r>
            <a:r>
              <a:rPr lang="en-US" alt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group is called an </a:t>
            </a:r>
            <a:r>
              <a:rPr lang="en-US" altLang="en-US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ortho</a:t>
            </a:r>
            <a:r>
              <a:rPr lang="en-US" altLang="en-US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para </a:t>
            </a:r>
            <a:r>
              <a:rPr lang="en-US" altLang="en-US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758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BE3B7-597B-4644-90B8-F5A1E7925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1CA3051C-CFE9-6330-7502-80D470267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C8DA3AB-21BA-CD35-F11C-D7AA0550591D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B4FE751-3372-0902-FDF7-289605DDD47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8279EC-A478-0053-0945-458885AF6C78}"/>
              </a:ext>
            </a:extLst>
          </p:cNvPr>
          <p:cNvSpPr/>
          <p:nvPr/>
        </p:nvSpPr>
        <p:spPr>
          <a:xfrm>
            <a:off x="117297" y="668419"/>
            <a:ext cx="117699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2F0BE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How substituents activate or deactivate the ring?</a:t>
            </a:r>
          </a:p>
        </p:txBody>
      </p:sp>
      <p:sp>
        <p:nvSpPr>
          <p:cNvPr id="2" name="Rectangle 1"/>
          <p:cNvSpPr/>
          <p:nvPr/>
        </p:nvSpPr>
        <p:spPr>
          <a:xfrm>
            <a:off x="498343" y="1168184"/>
            <a:ext cx="111465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first step involves addition of the electrophile (E</a:t>
            </a:r>
            <a:r>
              <a:rPr lang="en-US" altLang="en-US" sz="2000" i="1" baseline="30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+</a:t>
            </a: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to form a resonance stabilized carbocation.</a:t>
            </a: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7" t="34839" r="16439"/>
          <a:stretch/>
        </p:blipFill>
        <p:spPr bwMode="auto">
          <a:xfrm>
            <a:off x="1752600" y="1800884"/>
            <a:ext cx="5811522" cy="169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8089900" y="2129178"/>
            <a:ext cx="3797300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defRPr/>
            </a:pPr>
            <a:r>
              <a:rPr lang="en-US" altLang="en-US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more stable the carbocation, the lower the energy of the transition state and the faster the reaction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98342" y="3911144"/>
            <a:ext cx="111592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1" hangingPunct="1">
              <a:spcBef>
                <a:spcPct val="3000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principles of </a:t>
            </a:r>
            <a:r>
              <a:rPr lang="en-US" altLang="en-US" sz="2000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inductive effects </a:t>
            </a: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 </a:t>
            </a:r>
            <a:r>
              <a:rPr lang="en-US" altLang="en-US" sz="2000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resonance effects </a:t>
            </a:r>
            <a:r>
              <a:rPr lang="en-US" altLang="en-US" sz="20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can now be used to predict carbocation stability.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2" t="20909" r="16364" b="22013"/>
          <a:stretch/>
        </p:blipFill>
        <p:spPr bwMode="auto">
          <a:xfrm>
            <a:off x="3320249" y="4417118"/>
            <a:ext cx="5256819" cy="230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690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66192-EFA6-B1C6-56BD-C525FD461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D9004DEB-091D-534D-9895-CE8E8951D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5D9D08-671F-3958-51A6-053F3D0574EA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D0A43F7B-CA1D-809E-8507-5EE28D031441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DC5D96-B772-D905-F941-D86F36F7B0D4}"/>
              </a:ext>
            </a:extLst>
          </p:cNvPr>
          <p:cNvSpPr/>
          <p:nvPr/>
        </p:nvSpPr>
        <p:spPr>
          <a:xfrm>
            <a:off x="117297" y="668419"/>
            <a:ext cx="117699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2F0BE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energy diagrams </a:t>
            </a:r>
          </a:p>
        </p:txBody>
      </p:sp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373424"/>
            <a:ext cx="10934700" cy="483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202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AFED0-A48A-7FF2-FA18-798108E27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5D65B909-C6FA-E22A-E1C0-47AAD4ED1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2E08ED6-E5B5-73D3-A421-404B42BA278E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9C89CB12-ADB1-1B16-8D7F-02AE20DB097A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2C10FB-272E-EFF8-738E-AD875CFD6A27}"/>
              </a:ext>
            </a:extLst>
          </p:cNvPr>
          <p:cNvSpPr/>
          <p:nvPr/>
        </p:nvSpPr>
        <p:spPr>
          <a:xfrm>
            <a:off x="117297" y="668419"/>
            <a:ext cx="117699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2F0BE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Orientation Effects in Substituted Benzenes</a:t>
            </a:r>
          </a:p>
        </p:txBody>
      </p:sp>
      <p:sp>
        <p:nvSpPr>
          <p:cNvPr id="2" name="Rectangle 1"/>
          <p:cNvSpPr/>
          <p:nvPr/>
        </p:nvSpPr>
        <p:spPr>
          <a:xfrm>
            <a:off x="522732" y="1177709"/>
            <a:ext cx="11364468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There are two general </a:t>
            </a:r>
            <a:r>
              <a:rPr lang="en-US" altLang="en-US" sz="2000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types of </a:t>
            </a:r>
            <a:r>
              <a:rPr lang="en-US" altLang="en-US" sz="2000" i="1" dirty="0" err="1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ortho</a:t>
            </a:r>
            <a:r>
              <a:rPr lang="en-US" altLang="en-US" sz="2000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para </a:t>
            </a:r>
            <a:r>
              <a:rPr lang="en-US" alt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directors and </a:t>
            </a:r>
            <a:r>
              <a:rPr lang="en-US" altLang="en-US" sz="2000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one general type of meta </a:t>
            </a:r>
            <a:r>
              <a:rPr lang="en-US" alt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director.</a:t>
            </a:r>
          </a:p>
          <a:p>
            <a:pPr marL="342900" indent="-342900" algn="just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All </a:t>
            </a:r>
            <a:r>
              <a:rPr lang="en-US" altLang="en-US" sz="2000" i="1" dirty="0" err="1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ortho</a:t>
            </a:r>
            <a:r>
              <a:rPr lang="en-US" altLang="en-US" sz="2000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para </a:t>
            </a:r>
            <a:r>
              <a:rPr lang="en-US" alt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directors are R groups or have a non-bonded electron pair on the atom bonded to the benzene ring.</a:t>
            </a:r>
          </a:p>
          <a:p>
            <a:pPr marL="342900" indent="-342900" algn="just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All </a:t>
            </a:r>
            <a:r>
              <a:rPr lang="en-US" altLang="en-US" sz="2000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meta</a:t>
            </a:r>
            <a:r>
              <a:rPr lang="en-US" alt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directors have a full or partial positive charge on the atom bonded to the benzene ring.</a:t>
            </a:r>
          </a:p>
        </p:txBody>
      </p:sp>
      <p:pic>
        <p:nvPicPr>
          <p:cNvPr id="4" name="Picture 6" descr="0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725" y="3398240"/>
            <a:ext cx="4908550" cy="260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55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C2B8D-F081-AAF1-65D7-20D018A13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1798879F-B08B-B0E4-2A7A-76C10FFF8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B1124D4-344F-41EC-F6D8-1CDB6EBF2E5D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0F3314BA-E061-11C8-9875-7FC49853A55E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85800" y="666897"/>
            <a:ext cx="11199368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3838" indent="-2238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>
                <a:cs typeface="Times New Roman" panose="02020603050405020304" pitchFamily="18" charset="0"/>
              </a:rPr>
              <a:t>A </a:t>
            </a:r>
            <a:r>
              <a:rPr lang="en-US" altLang="en-US" sz="2000" dirty="0">
                <a:solidFill>
                  <a:srgbClr val="00B0F0"/>
                </a:solidFill>
                <a:cs typeface="Times New Roman" panose="02020603050405020304" pitchFamily="18" charset="0"/>
              </a:rPr>
              <a:t>CH</a:t>
            </a:r>
            <a:r>
              <a:rPr lang="en-US" altLang="en-US" sz="2000" baseline="-25000" dirty="0">
                <a:solidFill>
                  <a:srgbClr val="00B0F0"/>
                </a:solidFill>
                <a:cs typeface="Times New Roman" panose="02020603050405020304" pitchFamily="18" charset="0"/>
              </a:rPr>
              <a:t>3 </a:t>
            </a:r>
            <a:r>
              <a:rPr lang="en-US" altLang="en-US" sz="2000" dirty="0">
                <a:solidFill>
                  <a:srgbClr val="00B0F0"/>
                </a:solidFill>
                <a:cs typeface="Times New Roman" panose="02020603050405020304" pitchFamily="18" charset="0"/>
              </a:rPr>
              <a:t>group </a:t>
            </a:r>
            <a:r>
              <a:rPr lang="en-US" altLang="en-US" sz="2000" dirty="0">
                <a:cs typeface="Times New Roman" panose="02020603050405020304" pitchFamily="18" charset="0"/>
              </a:rPr>
              <a:t>directs electrophilic attack </a:t>
            </a:r>
            <a:r>
              <a:rPr lang="en-US" altLang="en-US" sz="2000" i="1" dirty="0" err="1">
                <a:solidFill>
                  <a:srgbClr val="00B0F0"/>
                </a:solidFill>
                <a:cs typeface="Times New Roman" panose="02020603050405020304" pitchFamily="18" charset="0"/>
              </a:rPr>
              <a:t>ortho</a:t>
            </a:r>
            <a:r>
              <a:rPr lang="en-US" altLang="en-US" sz="2000" dirty="0">
                <a:cs typeface="Times New Roman" panose="02020603050405020304" pitchFamily="18" charset="0"/>
              </a:rPr>
              <a:t> and </a:t>
            </a:r>
            <a:r>
              <a:rPr lang="en-US" altLang="en-US" sz="2000" i="1" dirty="0">
                <a:solidFill>
                  <a:srgbClr val="00B0F0"/>
                </a:solidFill>
                <a:cs typeface="Times New Roman" panose="02020603050405020304" pitchFamily="18" charset="0"/>
              </a:rPr>
              <a:t>para</a:t>
            </a:r>
            <a:r>
              <a:rPr lang="en-US" altLang="en-US" sz="2000" dirty="0">
                <a:cs typeface="Times New Roman" panose="02020603050405020304" pitchFamily="18" charset="0"/>
              </a:rPr>
              <a:t> to itself because an electron-donating inductive effect </a:t>
            </a:r>
            <a:r>
              <a:rPr lang="en-US" altLang="en-US" sz="2000" i="1" dirty="0">
                <a:solidFill>
                  <a:srgbClr val="00B0F0"/>
                </a:solidFill>
                <a:cs typeface="Times New Roman" panose="02020603050405020304" pitchFamily="18" charset="0"/>
              </a:rPr>
              <a:t>stabilizes the carbocation intermediate</a:t>
            </a:r>
            <a:r>
              <a:rPr lang="en-US" altLang="en-US" sz="2000" dirty="0"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2" name="Picture 6" descr="00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55800"/>
            <a:ext cx="7857127" cy="504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16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D61C4-23B6-2EEB-B06C-A232644BA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4B660B93-9630-0DF0-BBB1-42906643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EA8DDF3-1E2B-99AD-77E9-F16F0E2BCBD3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CF240202-7CC0-5471-8B08-F37E51631CA1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Electrophilic Aromatic Substitution Reactions;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Substituted Benzene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EBD3A817-170D-2D99-27C2-D77DA5895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66897"/>
            <a:ext cx="11199368" cy="96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3838" indent="-2238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30000"/>
              </a:spcBef>
              <a:buFont typeface="Wingdings" panose="05000000000000000000" pitchFamily="2" charset="2"/>
              <a:buChar char="§"/>
            </a:pPr>
            <a:r>
              <a:rPr lang="en-US" altLang="en-US" sz="2000" dirty="0"/>
              <a:t>With the </a:t>
            </a:r>
            <a:r>
              <a:rPr lang="en-US" altLang="en-US" sz="2000" dirty="0">
                <a:solidFill>
                  <a:srgbClr val="00B0F0"/>
                </a:solidFill>
              </a:rPr>
              <a:t>NO</a:t>
            </a:r>
            <a:r>
              <a:rPr lang="en-US" altLang="en-US" sz="2000" baseline="-25000" dirty="0">
                <a:solidFill>
                  <a:srgbClr val="00B0F0"/>
                </a:solidFill>
              </a:rPr>
              <a:t>2</a:t>
            </a:r>
            <a:r>
              <a:rPr lang="en-US" altLang="en-US" sz="2000" dirty="0">
                <a:solidFill>
                  <a:srgbClr val="00B0F0"/>
                </a:solidFill>
              </a:rPr>
              <a:t> group </a:t>
            </a:r>
            <a:r>
              <a:rPr lang="en-US" altLang="en-US" sz="2000" dirty="0"/>
              <a:t>(and all meta directors) </a:t>
            </a:r>
            <a:r>
              <a:rPr lang="en-US" altLang="en-US" sz="2000" i="1" dirty="0">
                <a:solidFill>
                  <a:srgbClr val="00B0F0"/>
                </a:solidFill>
              </a:rPr>
              <a:t>meta</a:t>
            </a:r>
            <a:r>
              <a:rPr lang="en-US" altLang="en-US" sz="2000" dirty="0"/>
              <a:t>-attack occurs because attack at the ortho and para position gives a </a:t>
            </a:r>
            <a:r>
              <a:rPr lang="en-US" altLang="en-US" sz="2000" i="1" dirty="0">
                <a:solidFill>
                  <a:srgbClr val="00B0F0"/>
                </a:solidFill>
              </a:rPr>
              <a:t>destabilized carbocation intermediate</a:t>
            </a:r>
            <a:r>
              <a:rPr lang="en-US" altLang="en-US" sz="2000" dirty="0"/>
              <a:t>.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553935"/>
            <a:ext cx="6781799" cy="5224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06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0B7DB-73E5-5A76-09AD-F34E0FE9F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D29FCD92-5519-A367-B3EE-C728AF879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9E1DA86-A487-CB26-A13E-FBF753B01B5B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C64B9094-298B-3FB9-0920-CFE6A269BF84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Aromatic Substitution Reactions;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Typical Reactions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7297" y="657225"/>
            <a:ext cx="11772554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chemical reactivity of benzene contrasts with that of the alkenes in that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substitution reactions occur in preference to addition reactions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29712" y="1752600"/>
            <a:ext cx="11132576" cy="3733800"/>
            <a:chOff x="754624" y="2286000"/>
            <a:chExt cx="11132576" cy="37338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/>
            <a:srcRect l="56667" t="33447" r="6986" b="44880"/>
            <a:stretch/>
          </p:blipFill>
          <p:spPr>
            <a:xfrm>
              <a:off x="754624" y="2286000"/>
              <a:ext cx="11132576" cy="37338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/>
            <a:srcRect l="67624" t="55168" r="27267" b="42920"/>
            <a:stretch/>
          </p:blipFill>
          <p:spPr>
            <a:xfrm>
              <a:off x="2514600" y="4800600"/>
              <a:ext cx="1085851" cy="2286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890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8C759-011A-E53C-4FA5-56F981F9A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17554F8A-3A8D-1145-C3F9-77A8BED7B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2BC86B-79EA-BDD1-9A3B-8F5CADD28887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85AFF396-9848-8EAC-F96C-587BDAF93BBD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Aromatic Substitution Reactions of Aryl Halides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297" y="666750"/>
            <a:ext cx="11826780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carbon-halogen bonds of aryl halides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being much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those of alkyl halides.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7295" y="1171575"/>
            <a:ext cx="11826783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Aryl halides are resistant to attack by nucleophiles in either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7292" y="1701939"/>
            <a:ext cx="11846108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Aryl halides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have one or more nitro groups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ortho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halogen undergo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substitution reactions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relatively mild conditions.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2917" t="50370" r="34583" b="25926"/>
          <a:stretch/>
        </p:blipFill>
        <p:spPr>
          <a:xfrm>
            <a:off x="2276898" y="2922873"/>
            <a:ext cx="7733877" cy="317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9A114-6846-10CF-42A1-D845C190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0F471FB8-6B28-99D6-0826-22D5DFD07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F890033-BB4F-6FB5-66EB-0E9E327EF2C2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2435E-9441-09CB-E963-E1989B09536E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Aromatic Substitution Reactions of Aryl Halides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7297" y="4343400"/>
            <a:ext cx="2108200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2" t="34261" r="5305" b="8472"/>
          <a:stretch/>
        </p:blipFill>
        <p:spPr bwMode="auto">
          <a:xfrm>
            <a:off x="3102145" y="2749075"/>
            <a:ext cx="5660855" cy="152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1" t="14305" r="6594" b="9506"/>
          <a:stretch/>
        </p:blipFill>
        <p:spPr bwMode="auto">
          <a:xfrm>
            <a:off x="2975006" y="5044326"/>
            <a:ext cx="6109189" cy="1163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574500" y="1143000"/>
            <a:ext cx="113127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aryl halide is activated by substitution with strongly electron-attracting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groups such as NO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228600" indent="-2286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strongly basic nucleophilic reagents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used.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7297" y="667808"/>
            <a:ext cx="11660885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372A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aromatic substitution reactions become quite rapid when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7297" y="2190465"/>
            <a:ext cx="3556000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reaction: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14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D8E39-0F31-C5B6-1FE6-B48402DF8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197CAFE6-1117-12B9-DF30-5B48767CC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FC06D3F-76DC-1668-9BD9-2C1D5DBF79DC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A7B6FFE2-DE40-3524-3357-6D7A2C6E45BF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Aromatic Substitution Reactions of Aryl Halides</a:t>
            </a:r>
          </a:p>
        </p:txBody>
      </p:sp>
      <p:sp>
        <p:nvSpPr>
          <p:cNvPr id="2" name="Rectangle 1"/>
          <p:cNvSpPr/>
          <p:nvPr/>
        </p:nvSpPr>
        <p:spPr>
          <a:xfrm>
            <a:off x="117297" y="666750"/>
            <a:ext cx="115783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is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there are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nitro groups </a:t>
            </a:r>
            <a:r>
              <a:rPr lang="en-US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ortho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halogen leaving group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6666" t="42593" r="31667" b="36597"/>
          <a:stretch/>
        </p:blipFill>
        <p:spPr>
          <a:xfrm>
            <a:off x="1750305" y="1371600"/>
            <a:ext cx="8382000" cy="309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0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40DA5-3F71-05A7-0129-D0FA560A5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1BC2089-E6E4-C768-FD31-976F083F5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97AF82C-46CF-FEB3-67E2-291CF7B2E4AD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48499812-40AC-803C-8D16-50D5F3F499E3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Aromatic Substitution Reactions of Aryl Halides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94F4EB-F383-D84B-9AEE-B76198E55E12}"/>
              </a:ext>
            </a:extLst>
          </p:cNvPr>
          <p:cNvSpPr/>
          <p:nvPr/>
        </p:nvSpPr>
        <p:spPr>
          <a:xfrm>
            <a:off x="117297" y="676275"/>
            <a:ext cx="1157833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General Mechanism</a:t>
            </a:r>
          </a:p>
        </p:txBody>
      </p:sp>
      <p:sp>
        <p:nvSpPr>
          <p:cNvPr id="6" name="Rectangle 5"/>
          <p:cNvSpPr/>
          <p:nvPr/>
        </p:nvSpPr>
        <p:spPr>
          <a:xfrm>
            <a:off x="496367" y="1130112"/>
            <a:ext cx="115783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Addition-Elimination Mechanism of Nucleophilic Substitution of Aryl Halides</a:t>
            </a:r>
            <a:endParaRPr lang="en-US" sz="200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3" t="15360" b="7840"/>
          <a:stretch/>
        </p:blipFill>
        <p:spPr bwMode="auto">
          <a:xfrm>
            <a:off x="3352800" y="3108809"/>
            <a:ext cx="6421488" cy="1497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96367" y="1557133"/>
            <a:ext cx="1119926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 rate-determining step</a:t>
            </a:r>
          </a:p>
          <a:p>
            <a:pPr marL="457200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nucleophile reacts at the halide-bearing carbon to yield a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resonance stabilized anion called a Meisenheimer complex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6367" y="4515374"/>
            <a:ext cx="1119926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</a:t>
            </a:r>
          </a:p>
          <a:p>
            <a:pPr marL="457200" algn="just">
              <a:lnSpc>
                <a:spcPct val="150000"/>
              </a:lnSpc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Loss of the leaving group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reform the aromatic ring.</a:t>
            </a:r>
          </a:p>
        </p:txBody>
      </p:sp>
      <p:pic>
        <p:nvPicPr>
          <p:cNvPr id="13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7" t="21700" r="20242" b="9518"/>
          <a:stretch/>
        </p:blipFill>
        <p:spPr bwMode="auto">
          <a:xfrm>
            <a:off x="4181474" y="5708838"/>
            <a:ext cx="4419601" cy="98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533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45776-AF69-8C27-333E-894A820A7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DA101EE3-9DD1-AC6C-F3D2-21A85CF19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7BE8F84-C9D4-5A07-6CA0-17F4D832A1B5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1AA35FFF-A770-A028-7BB2-E1A56F7F35A2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Aromatic Substitution Reactions of Aryl Halides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D0AE8D-0BE5-6699-BE29-952BA24B2D8A}"/>
              </a:ext>
            </a:extLst>
          </p:cNvPr>
          <p:cNvSpPr/>
          <p:nvPr/>
        </p:nvSpPr>
        <p:spPr>
          <a:xfrm>
            <a:off x="117297" y="676275"/>
            <a:ext cx="1157833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Example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9214" y="4449872"/>
            <a:ext cx="537438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negative charge in this complex is also delocalized into the nitro group.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9583" t="34815" r="35833" b="55808"/>
          <a:stretch/>
        </p:blipFill>
        <p:spPr>
          <a:xfrm>
            <a:off x="6669786" y="4471327"/>
            <a:ext cx="4953000" cy="10626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9215" y="5845314"/>
            <a:ext cx="5361685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Meisenheimer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complex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breaks down to products by loss of the halide ion.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9583" t="48460" r="35833" b="44444"/>
          <a:stretch/>
        </p:blipFill>
        <p:spPr>
          <a:xfrm>
            <a:off x="6261100" y="5874734"/>
            <a:ext cx="5562600" cy="90321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32083" t="55186" r="32084" b="25555"/>
          <a:stretch/>
        </p:blipFill>
        <p:spPr>
          <a:xfrm>
            <a:off x="2774006" y="2107793"/>
            <a:ext cx="6369994" cy="19258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613" y="1147465"/>
            <a:ext cx="11343387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nucleophile reacts at the halide-bearing carbon to yield a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resonance stabilized anion called a </a:t>
            </a:r>
            <a:r>
              <a:rPr lang="en-US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Meisenheimer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complex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6741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" grpId="0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E79E9-7554-39ED-B5E0-DD227A35D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3B201618-C4A5-B71F-1A08-20671842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3FCE987-9468-C4DD-F556-172E275ACAA7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2E56F3E2-771E-CD67-8A9D-F04453EDE8D8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Aromatic Substitution Reactions of Aryl Halides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4800" y="3474654"/>
            <a:ext cx="5286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anionic intermediate formed by addition of methoxide ion to the aryl halide</a:t>
            </a:r>
          </a:p>
        </p:txBody>
      </p:sp>
      <p:sp>
        <p:nvSpPr>
          <p:cNvPr id="6" name="Rectangle 5"/>
          <p:cNvSpPr/>
          <p:nvPr/>
        </p:nvSpPr>
        <p:spPr>
          <a:xfrm>
            <a:off x="402719" y="1682026"/>
            <a:ext cx="74676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the displacement of bromine by methoxide (OCH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 the reaction of 4-bromonitrobenzene and methoxide ion:</a:t>
            </a:r>
          </a:p>
        </p:txBody>
      </p:sp>
      <p:pic>
        <p:nvPicPr>
          <p:cNvPr id="16386" name="Picture 2" descr="The product is 4-nitromethoxybenzene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" t="4278"/>
          <a:stretch/>
        </p:blipFill>
        <p:spPr bwMode="auto">
          <a:xfrm>
            <a:off x="8394194" y="1435857"/>
            <a:ext cx="3361607" cy="152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The four resonance structur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79"/>
          <a:stretch/>
        </p:blipFill>
        <p:spPr bwMode="auto">
          <a:xfrm>
            <a:off x="543434" y="4350573"/>
            <a:ext cx="5181600" cy="146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731" y="666750"/>
            <a:ext cx="11859773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Ortho</a:t>
            </a:r>
            <a:r>
              <a:rPr lang="en-US" sz="20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b="1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</a:t>
            </a:r>
            <a:r>
              <a:rPr lang="en-US" sz="20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nitro groups 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accelerate the reaction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they stabilize the intermediate by resonance (</a:t>
            </a:r>
            <a:r>
              <a:rPr lang="en-US" sz="20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 not meta nitro groups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143000" y="6246198"/>
            <a:ext cx="937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negative charges are both on atoms next to positive nitrogen                         and</a:t>
            </a:r>
          </a:p>
        </p:txBody>
      </p:sp>
      <p:pic>
        <p:nvPicPr>
          <p:cNvPr id="9" name="Picture 4" descr="CNO where the carbon and oxygen are negative and the nitrogen is positive.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594" y="6118868"/>
            <a:ext cx="990600" cy="44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ONO where the two oxygens are negative and the nitrogen is positive.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6191250"/>
            <a:ext cx="1144838" cy="46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937E16-F950-6040-D623-CD73EFD4AEC9}"/>
              </a:ext>
            </a:extLst>
          </p:cNvPr>
          <p:cNvSpPr txBox="1"/>
          <p:nvPr/>
        </p:nvSpPr>
        <p:spPr>
          <a:xfrm>
            <a:off x="6015291" y="3380881"/>
            <a:ext cx="59509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Substituents in the </a:t>
            </a:r>
            <a:r>
              <a:rPr lang="en-US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 positions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much 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effect on the reactivity of an aryl halide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because delocalization of electrons to the substituent is not possible. </a:t>
            </a:r>
          </a:p>
        </p:txBody>
      </p:sp>
      <p:pic>
        <p:nvPicPr>
          <p:cNvPr id="3" name="Picture 2" descr="The three resonance structures. ">
            <a:extLst>
              <a:ext uri="{FF2B5EF4-FFF2-40B4-BE49-F238E27FC236}">
                <a16:creationId xmlns:a16="http://schemas.microsoft.com/office/drawing/2014/main" id="{B3FC6ED7-4934-629B-C0B6-806436975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754" y="4541685"/>
            <a:ext cx="4948491" cy="121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12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A36AA-3839-29BF-BD31-8D446374D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B95A8649-2F9B-B471-92D2-E82F7FFDC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67CD66-49EB-27A0-9A52-75B3E1D37395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57398512-E0CE-2789-3F01-9B84ACEB566C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Aromatic Substitution Reactions of Aryl Halides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501AEB-0B23-F94C-64D6-2315A5733A4F}"/>
              </a:ext>
            </a:extLst>
          </p:cNvPr>
          <p:cNvSpPr/>
          <p:nvPr/>
        </p:nvSpPr>
        <p:spPr>
          <a:xfrm>
            <a:off x="117297" y="666750"/>
            <a:ext cx="1157833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aromatic substitution reaction vs.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r>
              <a:rPr kumimoji="0" lang="en-US" sz="2400" b="1" i="1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reactions of alkyl halides;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0975" y="5829118"/>
            <a:ext cx="11830050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Polar effect of F, is greater than the other halogens. </a:t>
            </a:r>
          </a:p>
          <a:p>
            <a:pPr marL="228600" indent="-2286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Loss of halide is not rate-limiting, the basicity of the halide is not important in determining the reaction rate.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8530" y="3893226"/>
            <a:ext cx="3759194" cy="400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Aryl fluorides react most rapidly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6838" y="1363651"/>
            <a:ext cx="39115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aromatic substitution reaction of aryl halides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90376" y="1516051"/>
            <a:ext cx="3472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reactions of alkyl halides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8187" y="2391995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918530" y="2203074"/>
            <a:ext cx="37211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an actual intermediate: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Meisenheimer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complex.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06907" y="2215440"/>
            <a:ext cx="29579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 evidence for an intermediate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8187" y="3292417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30847" y="2954674"/>
            <a:ext cx="37306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Frontside substitution (it requires no inversion of configuration.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06907" y="2954674"/>
            <a:ext cx="29019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Backside substitution with inversion of configuration.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8187" y="3856165"/>
            <a:ext cx="2609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 of the halogen on the reaction rate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06907" y="3842425"/>
            <a:ext cx="2957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Alkyl fluorides react most slowly</a:t>
            </a:r>
          </a:p>
        </p:txBody>
      </p:sp>
      <p:cxnSp>
        <p:nvCxnSpPr>
          <p:cNvPr id="25" name="Straight Connector 24"/>
          <p:cNvCxnSpPr>
            <a:cxnSpLocks/>
          </p:cNvCxnSpPr>
          <p:nvPr/>
        </p:nvCxnSpPr>
        <p:spPr>
          <a:xfrm flipH="1">
            <a:off x="3728035" y="1378086"/>
            <a:ext cx="65704" cy="43369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cxnSpLocks/>
          </p:cNvCxnSpPr>
          <p:nvPr/>
        </p:nvCxnSpPr>
        <p:spPr>
          <a:xfrm flipH="1">
            <a:off x="7938435" y="1378086"/>
            <a:ext cx="51941" cy="31939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867167" y="1363651"/>
            <a:ext cx="10439400" cy="7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5744565" y="4640251"/>
            <a:ext cx="43877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 nucleophiles and leaving groups.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509086" y="5249851"/>
            <a:ext cx="66357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obey second-order rate laws. rate = k[aryl halide][nucleophile]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18187" y="4640251"/>
            <a:ext cx="1716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Reagents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18186" y="5249851"/>
            <a:ext cx="2105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 of reaction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17AFBBC-DDD2-2D21-960B-2D5B14CC654A}"/>
              </a:ext>
            </a:extLst>
          </p:cNvPr>
          <p:cNvCxnSpPr>
            <a:cxnSpLocks/>
          </p:cNvCxnSpPr>
          <p:nvPr/>
        </p:nvCxnSpPr>
        <p:spPr>
          <a:xfrm>
            <a:off x="857836" y="2086726"/>
            <a:ext cx="10439400" cy="7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E82104F-8432-DFA3-FEA7-7ECFE0C92278}"/>
              </a:ext>
            </a:extLst>
          </p:cNvPr>
          <p:cNvCxnSpPr>
            <a:cxnSpLocks/>
          </p:cNvCxnSpPr>
          <p:nvPr/>
        </p:nvCxnSpPr>
        <p:spPr>
          <a:xfrm>
            <a:off x="841767" y="2964204"/>
            <a:ext cx="10439400" cy="7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D536E32-2903-1E8A-7732-D81EC5F2D82F}"/>
              </a:ext>
            </a:extLst>
          </p:cNvPr>
          <p:cNvCxnSpPr>
            <a:cxnSpLocks/>
          </p:cNvCxnSpPr>
          <p:nvPr/>
        </p:nvCxnSpPr>
        <p:spPr>
          <a:xfrm>
            <a:off x="857836" y="3725851"/>
            <a:ext cx="10439400" cy="7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4BC089A-A2DC-E57C-9542-236307D87F2D}"/>
              </a:ext>
            </a:extLst>
          </p:cNvPr>
          <p:cNvCxnSpPr>
            <a:cxnSpLocks/>
          </p:cNvCxnSpPr>
          <p:nvPr/>
        </p:nvCxnSpPr>
        <p:spPr>
          <a:xfrm>
            <a:off x="841767" y="4564051"/>
            <a:ext cx="10439400" cy="7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9122A78-6ECE-37CA-D5A8-1E807CF19EB3}"/>
              </a:ext>
            </a:extLst>
          </p:cNvPr>
          <p:cNvCxnSpPr>
            <a:cxnSpLocks/>
          </p:cNvCxnSpPr>
          <p:nvPr/>
        </p:nvCxnSpPr>
        <p:spPr>
          <a:xfrm>
            <a:off x="857836" y="5173651"/>
            <a:ext cx="10439400" cy="7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1F3BB16-639E-EC06-A414-5D972C7A4A8E}"/>
              </a:ext>
            </a:extLst>
          </p:cNvPr>
          <p:cNvCxnSpPr>
            <a:cxnSpLocks/>
          </p:cNvCxnSpPr>
          <p:nvPr/>
        </p:nvCxnSpPr>
        <p:spPr>
          <a:xfrm>
            <a:off x="867167" y="5707051"/>
            <a:ext cx="10439400" cy="7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19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6" grpId="0"/>
      <p:bldP spid="8" grpId="0"/>
      <p:bldP spid="9" grpId="0"/>
      <p:bldP spid="10" grpId="0"/>
      <p:bldP spid="14" grpId="0"/>
      <p:bldP spid="17" grpId="0"/>
      <p:bldP spid="19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CA59F-2B80-CF89-D583-E17469F00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507DC8CA-059D-4135-D528-60AD686D7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279D9E4-6B61-64BA-A89F-C818E807D157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1B3BF735-64EF-3409-F6B1-908FB6FDB0DE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Aromatic Substitution Reactions;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Typical Reactions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7296" y="663983"/>
            <a:ext cx="11922293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Electrophilic Aromatic Substitution; </a:t>
            </a:r>
          </a:p>
          <a:p>
            <a:pPr marL="341313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catalysts and co-reagents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serve to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generate the strong electrophilic species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needed to affect the initial step of the substitution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600200" y="2305230"/>
            <a:ext cx="8763000" cy="4233684"/>
            <a:chOff x="1981200" y="2487156"/>
            <a:chExt cx="8763000" cy="4233684"/>
          </a:xfrm>
        </p:grpSpPr>
        <p:grpSp>
          <p:nvGrpSpPr>
            <p:cNvPr id="6" name="Group 5"/>
            <p:cNvGrpSpPr/>
            <p:nvPr/>
          </p:nvGrpSpPr>
          <p:grpSpPr>
            <a:xfrm>
              <a:off x="1981200" y="2487156"/>
              <a:ext cx="8763000" cy="4222139"/>
              <a:chOff x="1981200" y="2487156"/>
              <a:chExt cx="8763000" cy="4222139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2"/>
              <a:srcRect l="57943" t="40609" r="8176" b="30371"/>
              <a:stretch/>
            </p:blipFill>
            <p:spPr>
              <a:xfrm>
                <a:off x="1981200" y="2487156"/>
                <a:ext cx="8763000" cy="4222139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cxnSp>
            <p:nvCxnSpPr>
              <p:cNvPr id="7" name="Straight Connector 6"/>
              <p:cNvCxnSpPr/>
              <p:nvPr/>
            </p:nvCxnSpPr>
            <p:spPr>
              <a:xfrm>
                <a:off x="1981200" y="3657600"/>
                <a:ext cx="87630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1981200" y="4495800"/>
                <a:ext cx="87630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1981200" y="5181600"/>
                <a:ext cx="87630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1981200" y="5943600"/>
                <a:ext cx="87630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Straight Connector 17"/>
            <p:cNvCxnSpPr/>
            <p:nvPr/>
          </p:nvCxnSpPr>
          <p:spPr>
            <a:xfrm>
              <a:off x="3516748" y="2487156"/>
              <a:ext cx="0" cy="4222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8924636" y="2498701"/>
              <a:ext cx="0" cy="4222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1981200" y="2962564"/>
              <a:ext cx="8763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9874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9F372-D73F-101C-86C7-3A59D5C78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6642D574-A8C5-933B-77B1-577037419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5803F76-1A84-B5D2-ACF0-678F67CC692F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381C67E-6559-B299-1505-294B63BA1568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Aromatic Substitution Reactions;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Mechanism</a:t>
            </a:r>
          </a:p>
        </p:txBody>
      </p:sp>
      <p:sp>
        <p:nvSpPr>
          <p:cNvPr id="2" name="Rectangle 1"/>
          <p:cNvSpPr/>
          <p:nvPr/>
        </p:nvSpPr>
        <p:spPr>
          <a:xfrm>
            <a:off x="332601" y="666750"/>
            <a:ext cx="5763399" cy="919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Step 1: </a:t>
            </a:r>
            <a:r>
              <a:rPr lang="en-US" b="1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Attack of the electrophile (E</a:t>
            </a:r>
            <a:r>
              <a:rPr lang="en-US" b="1" i="1" baseline="30000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+</a:t>
            </a:r>
            <a:r>
              <a:rPr lang="en-US" b="1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by aromatic </a:t>
            </a:r>
            <a:r>
              <a:rPr lang="el-GR" sz="2000" b="1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π</a:t>
            </a:r>
            <a:r>
              <a:rPr lang="en-US" b="1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-bond </a:t>
            </a:r>
            <a:r>
              <a:rPr lang="en-US" i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results in formation of a carbocation intermediate</a:t>
            </a:r>
          </a:p>
        </p:txBody>
      </p:sp>
      <p:sp>
        <p:nvSpPr>
          <p:cNvPr id="3" name="Rectangle 2"/>
          <p:cNvSpPr/>
          <p:nvPr/>
        </p:nvSpPr>
        <p:spPr>
          <a:xfrm>
            <a:off x="6540896" y="657225"/>
            <a:ext cx="5355336" cy="919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Step 2: </a:t>
            </a:r>
            <a:r>
              <a:rPr lang="en-US" b="1" i="1" dirty="0">
                <a:solidFill>
                  <a:srgbClr val="00B0F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Deprotonation of the tetrahedral carbon </a:t>
            </a:r>
            <a:r>
              <a:rPr lang="en-US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restoring aromaticity</a:t>
            </a:r>
            <a:endParaRPr lang="en-US" i="1" u="sng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full mechanism of electrophilic aromatic substitution step 1 attack of electrophile step 2 deprotonation giving alke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" t="27651" r="4186" b="4146"/>
          <a:stretch/>
        </p:blipFill>
        <p:spPr bwMode="auto">
          <a:xfrm>
            <a:off x="1718338" y="1793436"/>
            <a:ext cx="8522335" cy="315326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irst step of electrophilic aromatic substitution resembles first step of addition of alkenes to hcl giving carboca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" t="28836" r="29298" b="6228"/>
          <a:stretch/>
        </p:blipFill>
        <p:spPr bwMode="auto">
          <a:xfrm>
            <a:off x="2496160" y="5248390"/>
            <a:ext cx="3374978" cy="1457210"/>
          </a:xfrm>
          <a:prstGeom prst="rect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step 2 of electrophilic aromatic substitution resembles step 2 of e1 react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" t="28054" r="32303" b="7350"/>
          <a:stretch/>
        </p:blipFill>
        <p:spPr bwMode="auto">
          <a:xfrm>
            <a:off x="5979506" y="5243770"/>
            <a:ext cx="3837990" cy="1461827"/>
          </a:xfrm>
          <a:prstGeom prst="rect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020696" y="5203471"/>
            <a:ext cx="2045096" cy="128907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This resemble to the second stem of the E1 reaction.</a:t>
            </a:r>
            <a:endParaRPr lang="en-US" sz="2000" dirty="0">
              <a:solidFill>
                <a:srgbClr val="00B05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504" y="5131031"/>
            <a:ext cx="2166752" cy="170456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This resemble to the first step of the electrophilic addition to alkenes</a:t>
            </a:r>
            <a:endParaRPr lang="en-US" sz="2000" dirty="0">
              <a:solidFill>
                <a:srgbClr val="00B05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own Arrow 3"/>
          <p:cNvSpPr/>
          <p:nvPr/>
        </p:nvSpPr>
        <p:spPr>
          <a:xfrm>
            <a:off x="376683" y="1609475"/>
            <a:ext cx="516833" cy="3517620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11300689" y="1677420"/>
            <a:ext cx="494040" cy="3503159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20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0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54EC9-E277-5585-F39E-CB30D58DB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0E458B83-E9CE-ECC9-E089-B882C338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FC91EA5-C327-7E3D-B009-FC727C38C8AF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482FAF2C-FEC6-E5CA-00B9-475BF667CD7A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Aromatic Substitution Reactions </a:t>
            </a:r>
            <a:endParaRPr lang="en-US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reaction energy diagram of electrophilic aromatic substitution two transition states and carbocation intermediat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7" t="13059" r="2576" b="5748"/>
          <a:stretch/>
        </p:blipFill>
        <p:spPr bwMode="auto">
          <a:xfrm>
            <a:off x="2209800" y="1534442"/>
            <a:ext cx="7317495" cy="497589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9DB918-EA4F-1AE0-7A9F-B56AD44FF5C2}"/>
              </a:ext>
            </a:extLst>
          </p:cNvPr>
          <p:cNvSpPr txBox="1"/>
          <p:nvPr/>
        </p:nvSpPr>
        <p:spPr>
          <a:xfrm>
            <a:off x="117297" y="666750"/>
            <a:ext cx="6223000" cy="587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Energy Diagram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277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C7D1F-BAB2-417A-777C-A9FDF0E29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43B9B62A-D22C-9F0A-F4C2-CA975249C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267A5FC-668B-BE1E-3E39-15A5755F7EDC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3CF2CCF7-1EAD-C761-39D7-4665F18A9AE9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Aromatic Substitution Reactions;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Halogenation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7296" y="664826"/>
            <a:ext cx="11846103" cy="234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halogenation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benzene reacts with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presence of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Lewis acid catalyst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such as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FeCl</a:t>
            </a:r>
            <a:r>
              <a:rPr lang="en-US" sz="2000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FeBr</a:t>
            </a:r>
            <a:r>
              <a:rPr lang="en-US" sz="2000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 give the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aryl halides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(chlorobenzene or bromobenzene), respectively.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Analogous reactions with I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F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not synthetically useful because</a:t>
            </a:r>
          </a:p>
          <a:p>
            <a:pPr marL="746125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too unreactive and </a:t>
            </a:r>
          </a:p>
          <a:p>
            <a:pPr marL="746125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reacts too violently.</a:t>
            </a:r>
          </a:p>
        </p:txBody>
      </p:sp>
      <p:pic>
        <p:nvPicPr>
          <p:cNvPr id="3" name="Picture 6" descr="0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901" y="3200400"/>
            <a:ext cx="6236198" cy="2871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43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E3855-3445-8AB1-5FC9-7A824BA6F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872FBDC8-5E1C-39CF-579E-FDD30BB12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7C6E7EA-B49B-C70D-2132-62EA2573C82F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914FC88E-6526-24BD-32FA-264840940D16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Aromatic Substitution Reactions;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Halogenation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0967" y="1143000"/>
            <a:ext cx="1157833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two-step mechanism has been proposed for these electrophilic substitution reactions.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3202264"/>
            <a:ext cx="5419531" cy="1750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0188" indent="-230188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 slow or rate-determining step </a:t>
            </a:r>
          </a:p>
          <a:p>
            <a:pPr marL="341313" algn="just">
              <a:lnSpc>
                <a:spcPct val="150000"/>
              </a:lnSpc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electrophile forms a 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sigma-bond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benzene ring, generating a positively charged </a:t>
            </a:r>
            <a:r>
              <a:rPr lang="en-US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benzenonium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intermediate.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66"/>
          <a:stretch/>
        </p:blipFill>
        <p:spPr>
          <a:xfrm>
            <a:off x="1007780" y="4991100"/>
            <a:ext cx="5223780" cy="1866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58000" y="3202264"/>
            <a:ext cx="4974336" cy="133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0188" indent="-230188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fast step </a:t>
            </a:r>
          </a:p>
          <a:p>
            <a:pPr marL="338138" algn="just">
              <a:lnSpc>
                <a:spcPct val="150000"/>
              </a:lnSpc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 is removed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this intermediate, yielding a substituted benzene ring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442" y="4928595"/>
            <a:ext cx="4974336" cy="89773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2000" y="1752600"/>
            <a:ext cx="5181600" cy="919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Preliminary step: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of the strongly electrophilic bromine cation</a:t>
            </a:r>
          </a:p>
        </p:txBody>
      </p:sp>
      <p:pic>
        <p:nvPicPr>
          <p:cNvPr id="14" name="Picture 4" descr="https://files.mtstatic.com/site_4334/7920/0?Expires=1638262150&amp;Signature=rKKE3szXayVLIvx7hOUwCphIvfzFATN63Tv8MxhAr9pQuiKMuolBkGSaM8bDbUB7UV4hShfHH04HiFmsJiViCy0h4ETdtXUHej-nTB97-YiL1grzzMsku-f4H--NEPJdwyfY1i-Dg9hjRrp997ayNqNU~HMiNBr3~GIMOu-eBCg_&amp;Key-Pair-Id=APKAJ5Y6AV4GI7A555N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6" t="3970" r="19916" b="70705"/>
          <a:stretch/>
        </p:blipFill>
        <p:spPr bwMode="auto">
          <a:xfrm>
            <a:off x="6320507" y="1641663"/>
            <a:ext cx="5728796" cy="14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9F7FB2-8EF2-C8D7-8814-15A3B29E2503}"/>
              </a:ext>
            </a:extLst>
          </p:cNvPr>
          <p:cNvSpPr txBox="1"/>
          <p:nvPr/>
        </p:nvSpPr>
        <p:spPr>
          <a:xfrm>
            <a:off x="117297" y="666750"/>
            <a:ext cx="6064234" cy="587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6479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perspectiveFront" fov="6000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0EB353-B075-4294-95C2-1EC6FDA8E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Project overview presentation</Template>
  <TotalTime>1179</TotalTime>
  <Words>2793</Words>
  <Application>Microsoft Office PowerPoint</Application>
  <PresentationFormat>Widescreen</PresentationFormat>
  <Paragraphs>293</Paragraphs>
  <Slides>46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60" baseType="lpstr">
      <vt:lpstr>Arial</vt:lpstr>
      <vt:lpstr>Bahnschrift</vt:lpstr>
      <vt:lpstr>Calibri</vt:lpstr>
      <vt:lpstr>Calibri Light</vt:lpstr>
      <vt:lpstr>Courier New</vt:lpstr>
      <vt:lpstr>Franklin Gothic Book</vt:lpstr>
      <vt:lpstr>Franklin Gothic Medium</vt:lpstr>
      <vt:lpstr>Times New Roman</vt:lpstr>
      <vt:lpstr>Tw Cen MT Condensed</vt:lpstr>
      <vt:lpstr>Wingdings</vt:lpstr>
      <vt:lpstr>Wingdings 2</vt:lpstr>
      <vt:lpstr>Trek</vt:lpstr>
      <vt:lpstr>Office Theme</vt:lpstr>
      <vt:lpstr>CS ChemDraw 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Heeji A</dc:creator>
  <cp:keywords/>
  <cp:lastModifiedBy>Heeji A</cp:lastModifiedBy>
  <cp:revision>33</cp:revision>
  <dcterms:created xsi:type="dcterms:W3CDTF">2018-01-06T12:05:08Z</dcterms:created>
  <dcterms:modified xsi:type="dcterms:W3CDTF">2026-08-30T19:24:07Z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TC100851999990</vt:lpwstr>
  </property>
</Properties>
</file>