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9" r:id="rId2"/>
    <p:sldId id="498" r:id="rId3"/>
    <p:sldId id="499" r:id="rId4"/>
    <p:sldId id="500" r:id="rId5"/>
    <p:sldId id="501" r:id="rId6"/>
    <p:sldId id="502" r:id="rId7"/>
    <p:sldId id="503" r:id="rId8"/>
    <p:sldId id="504" r:id="rId9"/>
    <p:sldId id="505" r:id="rId10"/>
    <p:sldId id="506" r:id="rId11"/>
    <p:sldId id="507" r:id="rId12"/>
    <p:sldId id="508" r:id="rId13"/>
    <p:sldId id="509" r:id="rId14"/>
    <p:sldId id="510" r:id="rId15"/>
    <p:sldId id="511" r:id="rId16"/>
    <p:sldId id="512" r:id="rId17"/>
    <p:sldId id="513" r:id="rId18"/>
    <p:sldId id="51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ssan Salti" initials="H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C5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55" autoAdjust="0"/>
    <p:restoredTop sz="93369" autoAdjust="0"/>
  </p:normalViewPr>
  <p:slideViewPr>
    <p:cSldViewPr snapToGrid="0">
      <p:cViewPr varScale="1">
        <p:scale>
          <a:sx n="74" d="100"/>
          <a:sy n="74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44004"/>
    </p:cViewPr>
  </p:sorterViewPr>
  <p:notesViewPr>
    <p:cSldViewPr snapToGrid="0"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694C7-6B93-4199-8AD2-188EF1322E51}" type="datetimeFigureOut">
              <a:rPr lang="en-US" smtClean="0"/>
              <a:pPr/>
              <a:t>9/17/2017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2E6A2-DD5A-4AA1-BA38-49C81212A8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586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29479-A8B7-409B-83B6-5B0916149E38}" type="datetimeFigureOut">
              <a:rPr lang="en-US" smtClean="0"/>
              <a:pPr/>
              <a:t>9/17/2017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91931-7FC2-4604-8A66-D63DB67CD0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251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487B9D58-52DC-436E-B3DF-B0ECDCA8EA36}" type="datetime5">
              <a:rPr lang="zh-CN" altLang="en-US" smtClean="0">
                <a:latin typeface="Times New Roman" panose="02020603050405020304" pitchFamily="18" charset="0"/>
              </a:rPr>
              <a:pPr/>
              <a:t>2017/9/17</a:t>
            </a:fld>
            <a:endParaRPr lang="en-US" altLang="zh-CN" dirty="0" smtClean="0">
              <a:latin typeface="Times New Roman" panose="02020603050405020304" pitchFamily="18" charset="0"/>
            </a:endParaRPr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43BB8D72-75A2-4290-9E6F-A325E13EB542}" type="slidenum">
              <a:rPr lang="zh-CN" altLang="en-US">
                <a:latin typeface="Times New Roman" panose="02020603050405020304" pitchFamily="18" charset="0"/>
              </a:rPr>
              <a:pPr/>
              <a:t>11</a:t>
            </a:fld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4117093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8B17A19F-3D95-455D-88E0-5ACFF3A5F7F4}" type="datetime5">
              <a:rPr lang="zh-CN" altLang="en-US" smtClean="0">
                <a:latin typeface="Times New Roman" panose="02020603050405020304" pitchFamily="18" charset="0"/>
              </a:rPr>
              <a:pPr/>
              <a:t>2017/9/17</a:t>
            </a:fld>
            <a:endParaRPr lang="en-US" altLang="zh-CN" dirty="0" smtClean="0">
              <a:latin typeface="Times New Roman" panose="02020603050405020304" pitchFamily="18" charset="0"/>
            </a:endParaRPr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21CC9FCD-32A4-4CDC-8202-C838003D8A8C}" type="slidenum">
              <a:rPr lang="zh-CN" altLang="en-US">
                <a:latin typeface="Times New Roman" panose="02020603050405020304" pitchFamily="18" charset="0"/>
              </a:rPr>
              <a:pPr/>
              <a:t>13</a:t>
            </a:fld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2513037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09601" y="0"/>
            <a:ext cx="8534400" cy="6858000"/>
          </a:xfrm>
          <a:prstGeom prst="rect">
            <a:avLst/>
          </a:prstGeom>
          <a:gradFill flip="none" rotWithShape="0">
            <a:gsLst>
              <a:gs pos="1000">
                <a:schemeClr val="bg1">
                  <a:lumMod val="71000"/>
                </a:schemeClr>
              </a:gs>
              <a:gs pos="45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173" y="2286000"/>
            <a:ext cx="8315827" cy="20574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92875"/>
            <a:ext cx="457200" cy="365125"/>
          </a:xfrm>
        </p:spPr>
        <p:txBody>
          <a:bodyPr/>
          <a:lstStyle>
            <a:lvl1pPr algn="ctr">
              <a:defRPr/>
            </a:lvl1pPr>
          </a:lstStyle>
          <a:p>
            <a:fld id="{20042AC5-0839-4BB6-BBC0-636ECAAE7E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63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09601" y="0"/>
            <a:ext cx="8534400" cy="762000"/>
          </a:xfrm>
          <a:prstGeom prst="rect">
            <a:avLst/>
          </a:prstGeom>
          <a:gradFill flip="none" rotWithShape="0">
            <a:gsLst>
              <a:gs pos="1000">
                <a:schemeClr val="bg1">
                  <a:lumMod val="71000"/>
                </a:schemeClr>
              </a:gs>
              <a:gs pos="45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686800" y="64928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28173" y="0"/>
            <a:ext cx="8315827" cy="762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1534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/>
            </a:lvl1pPr>
            <a:lvl2pPr marL="742950" indent="-285750">
              <a:buFont typeface="Arial" pitchFamily="34" charset="0"/>
              <a:buChar char="•"/>
              <a:defRPr/>
            </a:lvl2pPr>
            <a:lvl3pPr marL="1143000" indent="-228600">
              <a:buFont typeface="Calibri" pitchFamily="34" charset="0"/>
              <a:buChar char="-"/>
              <a:defRPr/>
            </a:lvl3pPr>
            <a:lvl4pPr marL="1600200" indent="-228600">
              <a:buFont typeface="Arial" pitchFamily="34" charset="0"/>
              <a:buChar char="→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 Fourth level</a:t>
            </a:r>
          </a:p>
        </p:txBody>
      </p:sp>
    </p:spTree>
    <p:extLst>
      <p:ext uri="{BB962C8B-B14F-4D97-AF65-F5344CB8AC3E}">
        <p14:creationId xmlns:p14="http://schemas.microsoft.com/office/powerpoint/2010/main" val="3637094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09601" y="0"/>
            <a:ext cx="8534400" cy="762000"/>
          </a:xfrm>
          <a:prstGeom prst="rect">
            <a:avLst/>
          </a:prstGeom>
          <a:gradFill flip="none" rotWithShape="0">
            <a:gsLst>
              <a:gs pos="1000">
                <a:schemeClr val="bg1">
                  <a:lumMod val="71000"/>
                </a:schemeClr>
              </a:gs>
              <a:gs pos="45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173" y="228600"/>
            <a:ext cx="8313821" cy="457200"/>
          </a:xfrm>
          <a:ln>
            <a:noFill/>
          </a:ln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2400" b="1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828173" y="0"/>
            <a:ext cx="2981827" cy="304800"/>
          </a:xfrm>
          <a:noFill/>
          <a:ln>
            <a:noFill/>
          </a:ln>
        </p:spPr>
        <p:txBody>
          <a:bodyPr>
            <a:normAutofit/>
          </a:bodyPr>
          <a:lstStyle>
            <a:lvl1pPr marL="0" indent="0" algn="l">
              <a:buFont typeface="Wingdings" pitchFamily="2" charset="2"/>
              <a:buNone/>
              <a:defRPr sz="16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1534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/>
            </a:lvl1pPr>
            <a:lvl2pPr marL="742950" indent="-285750">
              <a:buFont typeface="Arial" pitchFamily="34" charset="0"/>
              <a:buChar char="•"/>
              <a:defRPr/>
            </a:lvl2pPr>
            <a:lvl3pPr marL="1143000" indent="-228600">
              <a:buFont typeface="Calibri" pitchFamily="34" charset="0"/>
              <a:buChar char="-"/>
              <a:defRPr/>
            </a:lvl3pPr>
            <a:lvl4pPr marL="1600200" indent="-228600">
              <a:buFont typeface="Arial" pitchFamily="34" charset="0"/>
              <a:buChar char="→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 Fourth level</a:t>
            </a:r>
          </a:p>
        </p:txBody>
      </p:sp>
    </p:spTree>
    <p:extLst>
      <p:ext uri="{BB962C8B-B14F-4D97-AF65-F5344CB8AC3E}">
        <p14:creationId xmlns:p14="http://schemas.microsoft.com/office/powerpoint/2010/main" val="1273208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42AC5-0839-4BB6-BBC0-636ECAAE7E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86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173" y="952500"/>
            <a:ext cx="8315827" cy="4953000"/>
          </a:xfrm>
        </p:spPr>
        <p:txBody>
          <a:bodyPr>
            <a:normAutofit/>
          </a:bodyPr>
          <a:lstStyle/>
          <a:p>
            <a:r>
              <a:rPr lang="en-US" sz="1800" b="1" dirty="0"/>
              <a:t/>
            </a:r>
            <a:br>
              <a:rPr lang="en-US" sz="1800" b="1" dirty="0"/>
            </a:br>
            <a:r>
              <a:rPr lang="en-US" sz="3600" dirty="0" smtClean="0"/>
              <a:t>Boolean </a:t>
            </a:r>
            <a:r>
              <a:rPr lang="en-US" sz="3600" dirty="0"/>
              <a:t>Algebra and</a:t>
            </a:r>
            <a:br>
              <a:rPr lang="en-US" sz="3600" dirty="0"/>
            </a:br>
            <a:r>
              <a:rPr lang="en-US" sz="3600" dirty="0"/>
              <a:t>Digital Logic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dirty="0"/>
              <a:t/>
            </a:r>
            <a:br>
              <a:rPr lang="en-US" sz="3600" dirty="0"/>
            </a:b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2342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Circuits – Introduction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+mj-lt"/>
              </a:rPr>
              <a:t>Sequential Circuits</a:t>
            </a:r>
            <a:endParaRPr lang="en-US" b="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08383" y="1447800"/>
            <a:ext cx="81534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Combinational </a:t>
            </a:r>
            <a:r>
              <a:rPr lang="en-US" sz="2400" dirty="0"/>
              <a:t>circuits </a:t>
            </a:r>
            <a:r>
              <a:rPr lang="en-US" sz="2400" dirty="0" smtClean="0"/>
              <a:t>are memoryless, they do not have the concept of storage.</a:t>
            </a:r>
            <a:endParaRPr lang="en-US" sz="2400" dirty="0"/>
          </a:p>
          <a:p>
            <a:r>
              <a:rPr lang="en-US" sz="2400" dirty="0" smtClean="0"/>
              <a:t>For some functions and operations we need to store past values and use them in future operations – we need </a:t>
            </a:r>
            <a:r>
              <a:rPr lang="en-US" sz="2400" b="1" dirty="0" smtClean="0">
                <a:solidFill>
                  <a:srgbClr val="FF0000"/>
                </a:solidFill>
              </a:rPr>
              <a:t>sequential circuits</a:t>
            </a:r>
            <a:r>
              <a:rPr lang="en-US" sz="2400" b="1" dirty="0" smtClean="0"/>
              <a:t>.</a:t>
            </a:r>
          </a:p>
          <a:p>
            <a:r>
              <a:rPr lang="en-US" sz="2400" dirty="0" smtClean="0"/>
              <a:t>The output of a sequential circuit is a function of its inputs at any given moment as well as its past inputs and states.</a:t>
            </a:r>
          </a:p>
          <a:p>
            <a:r>
              <a:rPr lang="en-US" sz="2400" dirty="0" smtClean="0"/>
              <a:t>Thus sequential logic circuits must have a memory to remember values and store previous inputs and outputs.</a:t>
            </a:r>
          </a:p>
          <a:p>
            <a:r>
              <a:rPr lang="en-US" sz="2400" dirty="0" smtClean="0"/>
              <a:t>In </a:t>
            </a:r>
            <a:r>
              <a:rPr lang="en-US" sz="2400" dirty="0"/>
              <a:t>order to “remember” a past state, sequential circuits rely on feedback, where the output of a circuit is fed back as an input to the same circuit.</a:t>
            </a:r>
          </a:p>
          <a:p>
            <a:endParaRPr lang="en-US" altLang="zh-CN" sz="2400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8580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Arial" pitchFamily="34" charset="0"/>
            </a:pPr>
            <a:r>
              <a:rPr lang="en-US" altLang="zh-CN" sz="2400" b="1" dirty="0"/>
              <a:t>Sequential </a:t>
            </a:r>
            <a:r>
              <a:rPr lang="en-US" altLang="zh-CN" sz="2400" b="1" dirty="0" smtClean="0"/>
              <a:t>Circuits - Synchronization</a:t>
            </a:r>
            <a:endParaRPr lang="en-US" altLang="zh-CN" sz="2400" b="1" dirty="0"/>
          </a:p>
        </p:txBody>
      </p:sp>
      <p:pic>
        <p:nvPicPr>
          <p:cNvPr id="8198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1054" y="1582003"/>
            <a:ext cx="6850063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Oval 9"/>
          <p:cNvSpPr>
            <a:spLocks noChangeArrowheads="1"/>
          </p:cNvSpPr>
          <p:nvPr/>
        </p:nvSpPr>
        <p:spPr bwMode="auto">
          <a:xfrm>
            <a:off x="4365523" y="1981200"/>
            <a:ext cx="990600" cy="6858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8204" name="Line 10"/>
          <p:cNvSpPr>
            <a:spLocks noChangeShapeType="1"/>
          </p:cNvSpPr>
          <p:nvPr/>
        </p:nvSpPr>
        <p:spPr bwMode="auto">
          <a:xfrm flipH="1">
            <a:off x="4952999" y="1362540"/>
            <a:ext cx="403123" cy="61866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205" name="Text Box 11"/>
          <p:cNvSpPr txBox="1">
            <a:spLocks noChangeArrowheads="1"/>
          </p:cNvSpPr>
          <p:nvPr/>
        </p:nvSpPr>
        <p:spPr bwMode="auto">
          <a:xfrm>
            <a:off x="4449991" y="993208"/>
            <a:ext cx="17876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altLang="zh-CN" dirty="0">
                <a:solidFill>
                  <a:schemeClr val="accent2"/>
                </a:solidFill>
                <a:latin typeface="Comic Sans MS" panose="030F0702030302020204" pitchFamily="66" charset="0"/>
              </a:rPr>
              <a:t>Timed </a:t>
            </a:r>
            <a:r>
              <a:rPr lang="en-US" altLang="zh-CN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“states</a:t>
            </a:r>
            <a:r>
              <a:rPr lang="en-US" altLang="zh-CN" dirty="0">
                <a:solidFill>
                  <a:schemeClr val="accent2"/>
                </a:solidFill>
                <a:latin typeface="Comic Sans MS" panose="030F0702030302020204" pitchFamily="66" charset="0"/>
              </a:rPr>
              <a:t>”</a:t>
            </a: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828173" y="0"/>
            <a:ext cx="3210427" cy="3048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i="1" dirty="0" smtClean="0">
                <a:solidFill>
                  <a:srgbClr val="FF0000"/>
                </a:solidFill>
                <a:latin typeface="+mj-lt"/>
              </a:rPr>
              <a:t>Sequential Circuits</a:t>
            </a:r>
            <a:endParaRPr lang="en-US" sz="1600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5" name="Content Placeholder 3"/>
          <p:cNvSpPr>
            <a:spLocks noGrp="1"/>
          </p:cNvSpPr>
          <p:nvPr>
            <p:ph idx="1"/>
          </p:nvPr>
        </p:nvSpPr>
        <p:spPr>
          <a:xfrm>
            <a:off x="909385" y="3479571"/>
            <a:ext cx="8153400" cy="3059341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There are two types of sequential circuits representing two ways to order events: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Asynchronous</a:t>
            </a:r>
            <a:r>
              <a:rPr lang="en-US" sz="2400" dirty="0"/>
              <a:t>: they become active the moment any input value changes. C</a:t>
            </a:r>
            <a:r>
              <a:rPr lang="en-US" altLang="zh-CN" sz="2400" dirty="0"/>
              <a:t>ircuit output can change at any time (clockless)</a:t>
            </a:r>
            <a:endParaRPr lang="en-US" sz="2400" dirty="0"/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Synchronous</a:t>
            </a:r>
            <a:r>
              <a:rPr lang="en-US" sz="2400" dirty="0"/>
              <a:t>: C</a:t>
            </a:r>
            <a:r>
              <a:rPr lang="en-US" altLang="zh-CN" sz="2400" dirty="0"/>
              <a:t>ircuit output changes only at some discrete instants of time. Synchronization is achieved by using a timing signal called the </a:t>
            </a:r>
            <a:r>
              <a:rPr lang="en-US" altLang="zh-CN" sz="2400" dirty="0" smtClean="0"/>
              <a:t>“</a:t>
            </a:r>
            <a:r>
              <a:rPr lang="en-US" altLang="zh-CN" sz="2400" dirty="0" smtClean="0">
                <a:solidFill>
                  <a:srgbClr val="FF0000"/>
                </a:solidFill>
              </a:rPr>
              <a:t>clock</a:t>
            </a:r>
            <a:r>
              <a:rPr lang="en-US" altLang="zh-CN" sz="2400" dirty="0" smtClean="0"/>
              <a:t>” </a:t>
            </a:r>
            <a:r>
              <a:rPr lang="en-US" altLang="zh-CN" sz="2400" dirty="0"/>
              <a:t>to order events.</a:t>
            </a:r>
            <a:endParaRPr lang="en-US" sz="2400" dirty="0"/>
          </a:p>
          <a:p>
            <a:r>
              <a:rPr lang="en-US" sz="1900" i="1" dirty="0" smtClean="0"/>
              <a:t>In </a:t>
            </a:r>
            <a:r>
              <a:rPr lang="en-US" sz="1900" i="1" dirty="0"/>
              <a:t>this course we will study synchronous sequential circuits </a:t>
            </a:r>
            <a:r>
              <a:rPr lang="en-US" sz="1900" i="1" dirty="0" smtClean="0"/>
              <a:t>only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67052701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Flip-Flops (1/7)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+mj-lt"/>
              </a:rPr>
              <a:t>Sequential </a:t>
            </a:r>
            <a:r>
              <a:rPr lang="en-US" b="0" dirty="0" smtClean="0">
                <a:solidFill>
                  <a:srgbClr val="FF0000"/>
                </a:solidFill>
                <a:latin typeface="+mj-lt"/>
              </a:rPr>
              <a:t>Circuits</a:t>
            </a:r>
            <a:endParaRPr lang="en-US" b="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08383" y="2781300"/>
            <a:ext cx="8153400" cy="26035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Sequential circuits </a:t>
            </a:r>
            <a:r>
              <a:rPr lang="en-US" sz="2400" dirty="0"/>
              <a:t>remember previous </a:t>
            </a:r>
            <a:r>
              <a:rPr lang="en-US" sz="2400" dirty="0" smtClean="0"/>
              <a:t>inputs by </a:t>
            </a:r>
            <a:r>
              <a:rPr lang="en-US" sz="2400" b="1" dirty="0" smtClean="0">
                <a:solidFill>
                  <a:srgbClr val="FF0000"/>
                </a:solidFill>
              </a:rPr>
              <a:t>flip-flops</a:t>
            </a:r>
            <a:r>
              <a:rPr lang="en-US" sz="2400" dirty="0"/>
              <a:t>.</a:t>
            </a:r>
          </a:p>
          <a:p>
            <a:r>
              <a:rPr lang="en-US" sz="2400" dirty="0"/>
              <a:t>If combinational circuits are generalizations of gates, sequential circuits are generalizations of flip-flops.</a:t>
            </a:r>
          </a:p>
          <a:p>
            <a:pPr>
              <a:spcBef>
                <a:spcPct val="40000"/>
              </a:spcBef>
            </a:pPr>
            <a:r>
              <a:rPr lang="en-US" sz="2400" dirty="0" smtClean="0"/>
              <a:t>A </a:t>
            </a:r>
            <a:r>
              <a:rPr lang="en-US" sz="2400" dirty="0"/>
              <a:t>simple example of this concept is shown below.</a:t>
            </a:r>
          </a:p>
          <a:p>
            <a:pPr lvl="1">
              <a:spcBef>
                <a:spcPct val="10000"/>
              </a:spcBef>
            </a:pPr>
            <a:r>
              <a:rPr lang="en-US" sz="2400" dirty="0"/>
              <a:t>If Q is 0 it will always be 0, if it is 1, it will always be 1.  Why?</a:t>
            </a:r>
          </a:p>
        </p:txBody>
      </p:sp>
      <p:pic>
        <p:nvPicPr>
          <p:cNvPr id="5" name="Picture 5" descr="33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181600"/>
            <a:ext cx="4232275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3"/>
          <p:cNvSpPr txBox="1">
            <a:spLocks/>
          </p:cNvSpPr>
          <p:nvPr/>
        </p:nvSpPr>
        <p:spPr>
          <a:xfrm>
            <a:off x="908383" y="710045"/>
            <a:ext cx="8158163" cy="2095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→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rgbClr val="FF0000"/>
                </a:solidFill>
              </a:rPr>
              <a:t>Clock:</a:t>
            </a:r>
            <a:r>
              <a:rPr lang="en-US" sz="2400" b="1" dirty="0" smtClean="0"/>
              <a:t> </a:t>
            </a:r>
            <a:r>
              <a:rPr lang="en-US" sz="2400" dirty="0" smtClean="0"/>
              <a:t>It</a:t>
            </a:r>
            <a:r>
              <a:rPr lang="en-US" sz="2400" i="1" dirty="0" smtClean="0"/>
              <a:t> </a:t>
            </a:r>
            <a:r>
              <a:rPr lang="en-US" sz="2400" dirty="0" smtClean="0"/>
              <a:t>is a circuit that emits a series of pulses</a:t>
            </a:r>
          </a:p>
          <a:p>
            <a:pPr lvl="1"/>
            <a:r>
              <a:rPr lang="en-US" sz="2400" dirty="0" smtClean="0"/>
              <a:t>A clock is used to decide when to update the state of the circuit (when do “present” inputs become “past” inputs).</a:t>
            </a:r>
          </a:p>
          <a:p>
            <a:pPr lvl="1"/>
            <a:r>
              <a:rPr lang="en-US" sz="2400" dirty="0" smtClean="0"/>
              <a:t>Clock speed: is generally measured in Megahertz (MHz), or millions of pulses per second.</a:t>
            </a:r>
          </a:p>
        </p:txBody>
      </p:sp>
    </p:spTree>
    <p:extLst>
      <p:ext uri="{BB962C8B-B14F-4D97-AF65-F5344CB8AC3E}">
        <p14:creationId xmlns:p14="http://schemas.microsoft.com/office/powerpoint/2010/main" val="247370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2400" b="1" dirty="0" smtClean="0"/>
              <a:t>Synchronous Sequential </a:t>
            </a:r>
            <a:r>
              <a:rPr lang="en-US" altLang="zh-CN" sz="2400" b="1" dirty="0"/>
              <a:t>C</a:t>
            </a:r>
            <a:r>
              <a:rPr lang="en-US" altLang="zh-CN" sz="2400" b="1" dirty="0" smtClean="0"/>
              <a:t>ircuits: Flip-flops as state memory (2/7)</a:t>
            </a:r>
          </a:p>
        </p:txBody>
      </p:sp>
      <p:pic>
        <p:nvPicPr>
          <p:cNvPr id="1127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73" t="38889" r="13194" b="21297"/>
          <a:stretch>
            <a:fillRect/>
          </a:stretch>
        </p:blipFill>
        <p:spPr bwMode="auto">
          <a:xfrm>
            <a:off x="1889814" y="1066800"/>
            <a:ext cx="6263586" cy="3206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7332" name="Text Box 4"/>
          <p:cNvSpPr txBox="1">
            <a:spLocks noChangeArrowheads="1"/>
          </p:cNvSpPr>
          <p:nvPr/>
        </p:nvSpPr>
        <p:spPr bwMode="auto">
          <a:xfrm>
            <a:off x="1371600" y="4568604"/>
            <a:ext cx="7391400" cy="1569660"/>
          </a:xfrm>
          <a:prstGeom prst="rect">
            <a:avLst/>
          </a:prstGeom>
          <a:noFill/>
          <a:ln w="254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en-US" altLang="zh-CN" sz="2400" dirty="0" smtClean="0"/>
              <a:t>The </a:t>
            </a:r>
            <a:r>
              <a:rPr lang="en-US" altLang="zh-CN" sz="2400" dirty="0"/>
              <a:t>flip-flops receive their inputs from the combinational circuit and also from a clock signal with pulses that occur at fixed intervals of time, as shown in the timing </a:t>
            </a:r>
            <a:r>
              <a:rPr lang="en-US" altLang="zh-CN" sz="2400" dirty="0" smtClean="0"/>
              <a:t>diagram.</a:t>
            </a:r>
            <a:endParaRPr lang="en-US" altLang="zh-CN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828173" y="0"/>
            <a:ext cx="2981827" cy="3048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i="1" dirty="0" smtClean="0">
                <a:solidFill>
                  <a:srgbClr val="FF0000"/>
                </a:solidFill>
                <a:latin typeface="+mj-lt"/>
              </a:rPr>
              <a:t>Sequential Circuits</a:t>
            </a:r>
            <a:endParaRPr lang="en-US" sz="1600" i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7761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20" r="62569"/>
          <a:stretch/>
        </p:blipFill>
        <p:spPr>
          <a:xfrm>
            <a:off x="5380263" y="1826815"/>
            <a:ext cx="3279117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 Flip-Flops (3/7)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+mj-lt"/>
              </a:rPr>
              <a:t>Sequential </a:t>
            </a:r>
            <a:r>
              <a:rPr lang="en-US" b="0" dirty="0" smtClean="0">
                <a:solidFill>
                  <a:srgbClr val="FF0000"/>
                </a:solidFill>
                <a:latin typeface="+mj-lt"/>
              </a:rPr>
              <a:t>Circuits</a:t>
            </a:r>
            <a:endParaRPr lang="en-US" b="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47299" y="846161"/>
            <a:ext cx="8305800" cy="1905000"/>
          </a:xfrm>
        </p:spPr>
        <p:txBody>
          <a:bodyPr>
            <a:normAutofit/>
          </a:bodyPr>
          <a:lstStyle/>
          <a:p>
            <a:pPr>
              <a:spcBef>
                <a:spcPct val="10000"/>
              </a:spcBef>
            </a:pPr>
            <a:r>
              <a:rPr lang="en-US" sz="2400" dirty="0" smtClean="0"/>
              <a:t>The </a:t>
            </a:r>
            <a:r>
              <a:rPr lang="en-US" sz="2400" dirty="0"/>
              <a:t>most basic </a:t>
            </a:r>
            <a:r>
              <a:rPr lang="en-US" sz="2400" dirty="0" smtClean="0"/>
              <a:t>memory unit is called an </a:t>
            </a:r>
            <a:r>
              <a:rPr lang="en-US" sz="2400" dirty="0"/>
              <a:t>SR </a:t>
            </a:r>
            <a:r>
              <a:rPr lang="en-US" sz="2400" dirty="0" smtClean="0"/>
              <a:t>flip-flop.</a:t>
            </a:r>
          </a:p>
          <a:p>
            <a:pPr lvl="1">
              <a:spcBef>
                <a:spcPct val="10000"/>
              </a:spcBef>
            </a:pPr>
            <a:r>
              <a:rPr lang="en-US" sz="2400" dirty="0"/>
              <a:t>The “SR” </a:t>
            </a:r>
            <a:r>
              <a:rPr lang="en-US" sz="2400" dirty="0" smtClean="0"/>
              <a:t>stands </a:t>
            </a:r>
            <a:r>
              <a:rPr lang="en-US" sz="2400" dirty="0"/>
              <a:t>for </a:t>
            </a:r>
            <a:r>
              <a:rPr lang="en-US" sz="2400" dirty="0" smtClean="0"/>
              <a:t>set/reset.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60"/>
          <a:stretch/>
        </p:blipFill>
        <p:spPr>
          <a:xfrm>
            <a:off x="1270912" y="1952199"/>
            <a:ext cx="3685738" cy="20352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857199"/>
            <a:ext cx="5334000" cy="266208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5800" y="4495800"/>
            <a:ext cx="271458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i="1" dirty="0" smtClean="0"/>
              <a:t>A </a:t>
            </a:r>
            <a:r>
              <a:rPr lang="en-US" i="1" dirty="0"/>
              <a:t>clocked SR </a:t>
            </a:r>
            <a:r>
              <a:rPr lang="en-US" i="1" dirty="0" smtClean="0"/>
              <a:t>flip-flop. The </a:t>
            </a:r>
            <a:r>
              <a:rPr lang="en-US" i="1" dirty="0"/>
              <a:t>output will change only when clock is '1', otherwise all inputs (S and R) will be </a:t>
            </a:r>
            <a:r>
              <a:rPr lang="en-US" i="1" dirty="0" smtClean="0"/>
              <a:t>ignored.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526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 Flip-Flop Characteristics (4/7)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+mj-lt"/>
              </a:rPr>
              <a:t>Sequential </a:t>
            </a:r>
            <a:r>
              <a:rPr lang="en-US" b="0" dirty="0" smtClean="0">
                <a:solidFill>
                  <a:srgbClr val="FF0000"/>
                </a:solidFill>
                <a:latin typeface="+mj-lt"/>
              </a:rPr>
              <a:t>Circuits</a:t>
            </a:r>
            <a:endParaRPr lang="en-US" b="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932597"/>
            <a:ext cx="8153400" cy="2895599"/>
          </a:xfrm>
        </p:spPr>
        <p:txBody>
          <a:bodyPr>
            <a:noAutofit/>
          </a:bodyPr>
          <a:lstStyle/>
          <a:p>
            <a:pPr>
              <a:spcBef>
                <a:spcPct val="10000"/>
              </a:spcBef>
            </a:pPr>
            <a:r>
              <a:rPr lang="en-US" sz="2400" dirty="0" smtClean="0"/>
              <a:t>How </a:t>
            </a:r>
            <a:r>
              <a:rPr lang="en-US" sz="2400" dirty="0"/>
              <a:t>the feedback works?</a:t>
            </a:r>
          </a:p>
          <a:p>
            <a:pPr lvl="1">
              <a:spcBef>
                <a:spcPct val="40000"/>
              </a:spcBef>
            </a:pPr>
            <a:r>
              <a:rPr lang="en-US" sz="2000" dirty="0"/>
              <a:t>Consider Q(t) as the value of the output Q at time </a:t>
            </a:r>
            <a:r>
              <a:rPr lang="en-US" sz="2000" dirty="0" smtClean="0"/>
              <a:t>t, </a:t>
            </a:r>
            <a:r>
              <a:rPr lang="en-US" sz="2000" dirty="0"/>
              <a:t>and Q(t+1) as the new value of Q after a new clock </a:t>
            </a:r>
            <a:r>
              <a:rPr lang="en-US" sz="2000" dirty="0" smtClean="0"/>
              <a:t>pulse.</a:t>
            </a:r>
          </a:p>
          <a:p>
            <a:pPr lvl="1">
              <a:spcBef>
                <a:spcPct val="40000"/>
              </a:spcBef>
            </a:pPr>
            <a:r>
              <a:rPr lang="en-US" sz="2000" dirty="0" smtClean="0"/>
              <a:t>Note also that SR flip-flop has two additional inputs S and R, in addition to the fed-back output Q.</a:t>
            </a:r>
          </a:p>
          <a:p>
            <a:r>
              <a:rPr lang="en-US" sz="2400" dirty="0"/>
              <a:t>The behavior of an SR flip-flop is described by its characteristic </a:t>
            </a:r>
            <a:r>
              <a:rPr lang="en-US" sz="2400" dirty="0" smtClean="0"/>
              <a:t>table with the two inputs S and R.</a:t>
            </a:r>
            <a:endParaRPr lang="en-US" sz="2400" dirty="0"/>
          </a:p>
          <a:p>
            <a:endParaRPr lang="en-US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962400"/>
            <a:ext cx="8087471" cy="246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7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27"/>
          <a:stretch/>
        </p:blipFill>
        <p:spPr>
          <a:xfrm>
            <a:off x="838200" y="4191000"/>
            <a:ext cx="4631739" cy="23774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 Flip-Flop Truth Table (5/7)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+mj-lt"/>
              </a:rPr>
              <a:t>Sequential </a:t>
            </a:r>
            <a:r>
              <a:rPr lang="en-US" b="0" dirty="0" smtClean="0">
                <a:solidFill>
                  <a:srgbClr val="FF0000"/>
                </a:solidFill>
                <a:latin typeface="+mj-lt"/>
              </a:rPr>
              <a:t>Circuits</a:t>
            </a:r>
            <a:endParaRPr lang="en-US" b="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914400"/>
            <a:ext cx="4038600" cy="3809999"/>
          </a:xfrm>
        </p:spPr>
        <p:txBody>
          <a:bodyPr>
            <a:noAutofit/>
          </a:bodyPr>
          <a:lstStyle/>
          <a:p>
            <a:pPr>
              <a:spcBef>
                <a:spcPct val="10000"/>
              </a:spcBef>
            </a:pPr>
            <a:r>
              <a:rPr lang="en-US" sz="2400" dirty="0"/>
              <a:t>Considering the three inputs: S, R, </a:t>
            </a:r>
            <a:r>
              <a:rPr lang="en-US" sz="2400" dirty="0" smtClean="0"/>
              <a:t>and Q</a:t>
            </a:r>
            <a:r>
              <a:rPr lang="en-US" sz="2400" i="1" dirty="0" smtClean="0"/>
              <a:t>, </a:t>
            </a:r>
            <a:r>
              <a:rPr lang="en-US" sz="2400" dirty="0" smtClean="0"/>
              <a:t>we </a:t>
            </a:r>
            <a:r>
              <a:rPr lang="en-US" sz="2400" dirty="0"/>
              <a:t>can construct </a:t>
            </a:r>
            <a:r>
              <a:rPr lang="en-US" sz="2400" dirty="0" smtClean="0"/>
              <a:t>the </a:t>
            </a:r>
            <a:r>
              <a:rPr lang="en-US" sz="2400" dirty="0"/>
              <a:t>truth table </a:t>
            </a:r>
            <a:r>
              <a:rPr lang="en-US" sz="2400" dirty="0" smtClean="0"/>
              <a:t>of an SR flip-flop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What happens </a:t>
            </a:r>
            <a:r>
              <a:rPr lang="en-US" sz="2400" dirty="0" smtClean="0">
                <a:solidFill>
                  <a:srgbClr val="FF0000"/>
                </a:solidFill>
              </a:rPr>
              <a:t>when </a:t>
            </a:r>
            <a:r>
              <a:rPr lang="en-US" sz="2400" dirty="0">
                <a:solidFill>
                  <a:srgbClr val="FF0000"/>
                </a:solidFill>
              </a:rPr>
              <a:t>both S and R are </a:t>
            </a:r>
            <a:r>
              <a:rPr lang="en-US" sz="2400" dirty="0" smtClean="0">
                <a:solidFill>
                  <a:srgbClr val="FF0000"/>
                </a:solidFill>
              </a:rPr>
              <a:t>1?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The output is undefined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We say that the </a:t>
            </a:r>
            <a:r>
              <a:rPr lang="en-US" sz="2000" dirty="0"/>
              <a:t>SR flip-flop is </a:t>
            </a:r>
            <a:r>
              <a:rPr lang="en-US" sz="2000" dirty="0" smtClean="0"/>
              <a:t>in an </a:t>
            </a:r>
            <a:r>
              <a:rPr lang="en-US" sz="2000" dirty="0" smtClean="0">
                <a:solidFill>
                  <a:srgbClr val="FF0000"/>
                </a:solidFill>
              </a:rPr>
              <a:t>unstable state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663" y="914400"/>
            <a:ext cx="3785937" cy="4114800"/>
          </a:xfrm>
          <a:prstGeom prst="rect">
            <a:avLst/>
          </a:prstGeom>
        </p:spPr>
      </p:pic>
      <p:sp>
        <p:nvSpPr>
          <p:cNvPr id="7" name="Freeform 6"/>
          <p:cNvSpPr/>
          <p:nvPr/>
        </p:nvSpPr>
        <p:spPr>
          <a:xfrm>
            <a:off x="4655127" y="4572000"/>
            <a:ext cx="637309" cy="374073"/>
          </a:xfrm>
          <a:custGeom>
            <a:avLst/>
            <a:gdLst>
              <a:gd name="connsiteX0" fmla="*/ 0 w 637309"/>
              <a:gd name="connsiteY0" fmla="*/ 374073 h 374073"/>
              <a:gd name="connsiteX1" fmla="*/ 401782 w 637309"/>
              <a:gd name="connsiteY1" fmla="*/ 304800 h 374073"/>
              <a:gd name="connsiteX2" fmla="*/ 637309 w 637309"/>
              <a:gd name="connsiteY2" fmla="*/ 0 h 374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7309" h="374073">
                <a:moveTo>
                  <a:pt x="0" y="374073"/>
                </a:moveTo>
                <a:cubicBezTo>
                  <a:pt x="147782" y="370609"/>
                  <a:pt x="295564" y="367146"/>
                  <a:pt x="401782" y="304800"/>
                </a:cubicBezTo>
                <a:cubicBezTo>
                  <a:pt x="508000" y="242454"/>
                  <a:pt x="572654" y="121227"/>
                  <a:pt x="637309" y="0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60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JK Flip-Flop (6/7)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845111" y="0"/>
            <a:ext cx="2981827" cy="304800"/>
          </a:xfrm>
        </p:spPr>
        <p:txBody>
          <a:bodyPr>
            <a:no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+mj-lt"/>
              </a:rPr>
              <a:t>Sequential </a:t>
            </a:r>
            <a:r>
              <a:rPr lang="en-US" b="0" dirty="0" smtClean="0">
                <a:solidFill>
                  <a:srgbClr val="FF0000"/>
                </a:solidFill>
                <a:latin typeface="+mj-lt"/>
              </a:rPr>
              <a:t>Circuits</a:t>
            </a:r>
            <a:endParaRPr lang="en-US" b="0" dirty="0">
              <a:solidFill>
                <a:srgbClr val="FF0000"/>
              </a:solidFill>
              <a:latin typeface="+mj-lt"/>
            </a:endParaRPr>
          </a:p>
          <a:p>
            <a:endParaRPr lang="en-US" b="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914400"/>
            <a:ext cx="8153400" cy="2895599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2400" dirty="0"/>
              <a:t>Jack </a:t>
            </a:r>
            <a:r>
              <a:rPr lang="en-US" sz="2400" dirty="0" smtClean="0"/>
              <a:t>Kilby modified the SR flip-flop to </a:t>
            </a:r>
            <a:r>
              <a:rPr lang="en-US" sz="2400" dirty="0"/>
              <a:t>provide a </a:t>
            </a:r>
            <a:r>
              <a:rPr lang="en-US" sz="2400" dirty="0">
                <a:solidFill>
                  <a:srgbClr val="FF0000"/>
                </a:solidFill>
              </a:rPr>
              <a:t>stable state when both inputs are </a:t>
            </a:r>
            <a:r>
              <a:rPr lang="en-US" sz="2400" dirty="0" smtClean="0">
                <a:solidFill>
                  <a:srgbClr val="FF0000"/>
                </a:solidFill>
              </a:rPr>
              <a:t>1 – creating the JK flip-flop</a:t>
            </a:r>
            <a:r>
              <a:rPr lang="en-US" sz="24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The </a:t>
            </a:r>
            <a:r>
              <a:rPr lang="en-US" sz="2400" dirty="0"/>
              <a:t>characteristic table indicates that the flip-flop is stable for all </a:t>
            </a:r>
            <a:r>
              <a:rPr lang="en-US" sz="2400" dirty="0" smtClean="0"/>
              <a:t>inputs. </a:t>
            </a:r>
            <a:r>
              <a:rPr lang="en-US" sz="2400" dirty="0" smtClean="0">
                <a:solidFill>
                  <a:srgbClr val="FF0000"/>
                </a:solidFill>
              </a:rPr>
              <a:t>When both inputs are 1 the present output is the complement (inverse) of the past output.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Try to draw the truth table of a JK flip-flop by considering the Q feedback as well.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11" y="3886200"/>
            <a:ext cx="8271179" cy="224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4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 Flip-Flop (7/7)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+mj-lt"/>
              </a:rPr>
              <a:t>Sequential </a:t>
            </a:r>
            <a:r>
              <a:rPr lang="en-US" b="0" dirty="0" smtClean="0">
                <a:solidFill>
                  <a:srgbClr val="FF0000"/>
                </a:solidFill>
                <a:latin typeface="+mj-lt"/>
              </a:rPr>
              <a:t>Circuits</a:t>
            </a:r>
            <a:endParaRPr lang="en-US" b="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990600"/>
            <a:ext cx="8153400" cy="3535680"/>
          </a:xfrm>
        </p:spPr>
        <p:txBody>
          <a:bodyPr>
            <a:normAutofit/>
          </a:bodyPr>
          <a:lstStyle/>
          <a:p>
            <a:r>
              <a:rPr lang="en-US" sz="2400" dirty="0"/>
              <a:t>Another modification of the SR flip-flop is the </a:t>
            </a:r>
            <a:r>
              <a:rPr lang="en-US" sz="2400" dirty="0">
                <a:solidFill>
                  <a:srgbClr val="FF0000"/>
                </a:solidFill>
              </a:rPr>
              <a:t>D </a:t>
            </a:r>
            <a:r>
              <a:rPr lang="en-US" sz="2400" dirty="0" smtClean="0">
                <a:solidFill>
                  <a:srgbClr val="FF0000"/>
                </a:solidFill>
              </a:rPr>
              <a:t>flip-flop </a:t>
            </a:r>
            <a:r>
              <a:rPr lang="en-US" sz="2400" dirty="0" smtClean="0"/>
              <a:t>(D stands for Data).</a:t>
            </a:r>
            <a:endParaRPr lang="en-US" sz="2400" dirty="0"/>
          </a:p>
          <a:p>
            <a:r>
              <a:rPr lang="en-US" sz="2400" dirty="0"/>
              <a:t>This sequential circuit </a:t>
            </a:r>
            <a:r>
              <a:rPr lang="en-US" sz="2400" dirty="0">
                <a:solidFill>
                  <a:srgbClr val="FF0000"/>
                </a:solidFill>
              </a:rPr>
              <a:t>stores </a:t>
            </a:r>
            <a:r>
              <a:rPr lang="en-US" sz="2400" dirty="0" smtClean="0">
                <a:solidFill>
                  <a:srgbClr val="FF0000"/>
                </a:solidFill>
              </a:rPr>
              <a:t>one bit of information.</a:t>
            </a:r>
          </a:p>
          <a:p>
            <a:r>
              <a:rPr lang="en-US" sz="2400" dirty="0" smtClean="0"/>
              <a:t>When the clock is pulsed:</a:t>
            </a:r>
          </a:p>
          <a:p>
            <a:pPr lvl="1"/>
            <a:r>
              <a:rPr lang="en-US" sz="2200" dirty="0"/>
              <a:t>If a 1 is asserted on the input line D the output line Q becomes a 1 (and </a:t>
            </a:r>
            <a:r>
              <a:rPr lang="en-US" sz="2200" dirty="0" smtClean="0"/>
              <a:t>remains </a:t>
            </a:r>
            <a:r>
              <a:rPr lang="en-US" sz="2200" dirty="0"/>
              <a:t>1 until the next clock pulse).</a:t>
            </a:r>
          </a:p>
          <a:p>
            <a:pPr lvl="1"/>
            <a:r>
              <a:rPr lang="en-US" sz="2200" dirty="0"/>
              <a:t>If a 0 is asserted on the input line the output becomes 0 (and </a:t>
            </a:r>
            <a:r>
              <a:rPr lang="en-US" sz="2200" dirty="0" smtClean="0"/>
              <a:t>remains </a:t>
            </a:r>
            <a:r>
              <a:rPr lang="en-US" sz="2200" dirty="0"/>
              <a:t>0 until the next clock pulse).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000" y="4602480"/>
            <a:ext cx="7945600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05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sz="2800"/>
              <a:t>Selecting of data or information is a critical function in digital systems and computers</a:t>
            </a:r>
          </a:p>
          <a:p>
            <a:r>
              <a:rPr lang="en-US" altLang="en-US" sz="2800"/>
              <a:t>Circuits that perform selecting have:</a:t>
            </a:r>
          </a:p>
          <a:p>
            <a:pPr lvl="1"/>
            <a:r>
              <a:rPr lang="en-US" altLang="en-US" sz="2400"/>
              <a:t>A set of information inputs from which the selection is made</a:t>
            </a:r>
          </a:p>
          <a:p>
            <a:pPr lvl="1"/>
            <a:r>
              <a:rPr lang="en-US" altLang="en-US" sz="2400"/>
              <a:t>A single output</a:t>
            </a:r>
          </a:p>
          <a:p>
            <a:pPr lvl="1"/>
            <a:r>
              <a:rPr lang="en-US" altLang="en-US" sz="2400"/>
              <a:t>A set of control lines for making the selection</a:t>
            </a:r>
          </a:p>
          <a:p>
            <a:r>
              <a:rPr lang="en-US" altLang="en-US" sz="2800"/>
              <a:t>Logic circuits that perform selecting are called </a:t>
            </a:r>
            <a:r>
              <a:rPr lang="en-US" altLang="en-US" sz="2800" i="1"/>
              <a:t>multiplexers</a:t>
            </a:r>
          </a:p>
          <a:p>
            <a:r>
              <a:rPr lang="en-US" altLang="en-US" sz="2800"/>
              <a:t>Selecting can also be done by three-state logic or transmission gates</a:t>
            </a:r>
          </a:p>
          <a:p>
            <a:endParaRPr lang="en-US" altLang="en-US" sz="2800"/>
          </a:p>
        </p:txBody>
      </p:sp>
      <p:sp>
        <p:nvSpPr>
          <p:cNvPr id="537606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Selecting</a:t>
            </a:r>
            <a:endParaRPr lang="en-US" altLang="en-US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40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Multiplexers</a:t>
            </a:r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9138" y="1212850"/>
            <a:ext cx="7772400" cy="5027613"/>
          </a:xfrm>
        </p:spPr>
        <p:txBody>
          <a:bodyPr>
            <a:normAutofit lnSpcReduction="10000"/>
          </a:bodyPr>
          <a:lstStyle/>
          <a:p>
            <a:r>
              <a:rPr lang="en-US" altLang="en-US"/>
              <a:t>A multiplexer selects information from an input line and directs the information to an output line</a:t>
            </a:r>
          </a:p>
          <a:p>
            <a:r>
              <a:rPr lang="en-US" altLang="en-US"/>
              <a:t>A typical multiplexer has </a:t>
            </a:r>
            <a:r>
              <a:rPr lang="en-US" altLang="en-US" i="1"/>
              <a:t>n</a:t>
            </a:r>
            <a:r>
              <a:rPr lang="en-US" altLang="en-US"/>
              <a:t> control inputs (S</a:t>
            </a:r>
            <a:r>
              <a:rPr lang="en-US" altLang="en-US" baseline="-25000"/>
              <a:t>n </a:t>
            </a:r>
            <a:r>
              <a:rPr lang="en-US" altLang="en-US" baseline="-25000">
                <a:latin typeface="Symbol" pitchFamily="18" charset="2"/>
              </a:rPr>
              <a:t>- </a:t>
            </a:r>
            <a:r>
              <a:rPr lang="en-US" altLang="en-US" baseline="-25000"/>
              <a:t>1</a:t>
            </a:r>
            <a:r>
              <a:rPr lang="en-US" altLang="en-US"/>
              <a:t>, … S</a:t>
            </a:r>
            <a:r>
              <a:rPr lang="en-US" altLang="en-US" baseline="-25000"/>
              <a:t>0</a:t>
            </a:r>
            <a:r>
              <a:rPr lang="en-US" altLang="en-US"/>
              <a:t>) called </a:t>
            </a:r>
            <a:r>
              <a:rPr lang="en-US" altLang="en-US" i="1"/>
              <a:t>selection inputs</a:t>
            </a:r>
            <a:r>
              <a:rPr lang="en-US" altLang="en-US"/>
              <a:t>, 2</a:t>
            </a:r>
            <a:r>
              <a:rPr lang="en-US" altLang="en-US" i="1" baseline="30000"/>
              <a:t>n</a:t>
            </a:r>
            <a:r>
              <a:rPr lang="en-US" altLang="en-US"/>
              <a:t> information inputs (I</a:t>
            </a:r>
            <a:r>
              <a:rPr lang="en-US" altLang="en-US" baseline="-25000"/>
              <a:t>2</a:t>
            </a:r>
            <a:r>
              <a:rPr lang="en-US" altLang="en-US" baseline="30000"/>
              <a:t>n</a:t>
            </a:r>
            <a:r>
              <a:rPr lang="en-US" altLang="en-US" baseline="-25000"/>
              <a:t> </a:t>
            </a:r>
            <a:r>
              <a:rPr lang="en-US" altLang="en-US" baseline="-25000">
                <a:latin typeface="Symbol" pitchFamily="18" charset="2"/>
              </a:rPr>
              <a:t>- </a:t>
            </a:r>
            <a:r>
              <a:rPr lang="en-US" altLang="en-US" baseline="-25000"/>
              <a:t>1</a:t>
            </a:r>
            <a:r>
              <a:rPr lang="en-US" altLang="en-US"/>
              <a:t>, … I</a:t>
            </a:r>
            <a:r>
              <a:rPr lang="en-US" altLang="en-US" baseline="-25000"/>
              <a:t>0</a:t>
            </a:r>
            <a:r>
              <a:rPr lang="en-US" altLang="en-US"/>
              <a:t>), and one output Y</a:t>
            </a:r>
          </a:p>
          <a:p>
            <a:r>
              <a:rPr lang="en-US" altLang="en-US"/>
              <a:t>A multiplexer can be designed to have </a:t>
            </a:r>
            <a:r>
              <a:rPr lang="en-US" altLang="en-US" i="1"/>
              <a:t>m</a:t>
            </a:r>
            <a:r>
              <a:rPr lang="en-US" altLang="en-US"/>
              <a:t> information inputs with m </a:t>
            </a:r>
            <a:r>
              <a:rPr lang="en-US" altLang="en-US">
                <a:latin typeface="Symbol" pitchFamily="18" charset="2"/>
              </a:rPr>
              <a:t>&lt; </a:t>
            </a:r>
            <a:r>
              <a:rPr lang="en-US" altLang="en-US"/>
              <a:t>2</a:t>
            </a:r>
            <a:r>
              <a:rPr lang="en-US" altLang="en-US" baseline="30000"/>
              <a:t>n</a:t>
            </a:r>
            <a:r>
              <a:rPr lang="en-US" altLang="en-US"/>
              <a:t> as well as </a:t>
            </a:r>
            <a:r>
              <a:rPr lang="en-US" altLang="en-US" i="1"/>
              <a:t>n</a:t>
            </a:r>
            <a:r>
              <a:rPr lang="en-US" altLang="en-US"/>
              <a:t> selection inputs 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73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2-to-1-Line Multiplexer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Since 2 = 2</a:t>
            </a:r>
            <a:r>
              <a:rPr lang="en-US" altLang="en-US" sz="2800" baseline="30000"/>
              <a:t>1</a:t>
            </a:r>
            <a:r>
              <a:rPr lang="en-US" altLang="en-US" sz="2800"/>
              <a:t>, n = 1</a:t>
            </a:r>
          </a:p>
          <a:p>
            <a:r>
              <a:rPr lang="en-US" altLang="en-US" sz="2800"/>
              <a:t>The single selection variable S has two values:</a:t>
            </a:r>
          </a:p>
          <a:p>
            <a:pPr lvl="1"/>
            <a:r>
              <a:rPr lang="en-US" altLang="en-US" sz="2400"/>
              <a:t>S = 0 selects input I</a:t>
            </a:r>
            <a:r>
              <a:rPr lang="en-US" altLang="en-US" sz="2400" baseline="-25000"/>
              <a:t>0</a:t>
            </a:r>
          </a:p>
          <a:p>
            <a:pPr lvl="1"/>
            <a:r>
              <a:rPr lang="en-US" altLang="en-US" sz="2400"/>
              <a:t>S = 1 selects input I</a:t>
            </a:r>
            <a:r>
              <a:rPr lang="en-US" altLang="en-US" sz="2400" baseline="-25000"/>
              <a:t>1</a:t>
            </a:r>
          </a:p>
          <a:p>
            <a:r>
              <a:rPr lang="en-US" altLang="en-US" sz="2800"/>
              <a:t>The equation:</a:t>
            </a:r>
          </a:p>
          <a:p>
            <a:pPr>
              <a:buFont typeface="Wingdings" pitchFamily="2" charset="2"/>
              <a:buNone/>
            </a:pPr>
            <a:r>
              <a:rPr lang="en-US" altLang="en-US" sz="2800"/>
              <a:t>       Y =     I</a:t>
            </a:r>
            <a:r>
              <a:rPr lang="en-US" altLang="en-US" sz="2800" baseline="-25000"/>
              <a:t>0</a:t>
            </a:r>
            <a:r>
              <a:rPr lang="en-US" altLang="en-US" sz="2800"/>
              <a:t> + SI</a:t>
            </a:r>
            <a:r>
              <a:rPr lang="en-US" altLang="en-US" sz="2800" baseline="-25000"/>
              <a:t>1</a:t>
            </a:r>
          </a:p>
          <a:p>
            <a:r>
              <a:rPr lang="en-US" altLang="en-US" sz="2800"/>
              <a:t>The circuit:</a:t>
            </a:r>
          </a:p>
          <a:p>
            <a:pPr>
              <a:buFont typeface="Wingdings" pitchFamily="2" charset="2"/>
              <a:buNone/>
            </a:pPr>
            <a:endParaRPr lang="en-US" altLang="en-US" sz="2800" baseline="-25000"/>
          </a:p>
        </p:txBody>
      </p:sp>
      <p:grpSp>
        <p:nvGrpSpPr>
          <p:cNvPr id="587785" name="Group 9"/>
          <p:cNvGrpSpPr>
            <a:grpSpLocks/>
          </p:cNvGrpSpPr>
          <p:nvPr/>
        </p:nvGrpSpPr>
        <p:grpSpPr bwMode="auto">
          <a:xfrm>
            <a:off x="2117725" y="3724275"/>
            <a:ext cx="382588" cy="519113"/>
            <a:chOff x="1334" y="2346"/>
            <a:chExt cx="241" cy="327"/>
          </a:xfrm>
        </p:grpSpPr>
        <p:sp>
          <p:nvSpPr>
            <p:cNvPr id="587781" name="Text Box 5"/>
            <p:cNvSpPr txBox="1">
              <a:spLocks noChangeArrowheads="1"/>
            </p:cNvSpPr>
            <p:nvPr/>
          </p:nvSpPr>
          <p:spPr bwMode="auto">
            <a:xfrm>
              <a:off x="1334" y="2346"/>
              <a:ext cx="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 b="1" u="none" baseline="0"/>
                <a:t>S</a:t>
              </a:r>
            </a:p>
          </p:txBody>
        </p:sp>
        <p:sp>
          <p:nvSpPr>
            <p:cNvPr id="587782" name="Line 6"/>
            <p:cNvSpPr>
              <a:spLocks noChangeShapeType="1"/>
            </p:cNvSpPr>
            <p:nvPr/>
          </p:nvSpPr>
          <p:spPr bwMode="auto">
            <a:xfrm>
              <a:off x="1392" y="2400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87784" name="Picture 8" descr="C:\Documents and Settings\Charles R Kime\My Documents\Texts\Website\PowerPoint_Slides\Work_Area\Chapter_04\Fig_4-13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950" y="4168775"/>
            <a:ext cx="6445250" cy="227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76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9263" y="0"/>
            <a:ext cx="8356600" cy="1020763"/>
          </a:xfrm>
        </p:spPr>
        <p:txBody>
          <a:bodyPr/>
          <a:lstStyle/>
          <a:p>
            <a:r>
              <a:rPr lang="en-US" altLang="en-US"/>
              <a:t>2-to-1-Line Multiplexer </a:t>
            </a:r>
            <a:r>
              <a:rPr lang="en-US" altLang="en-US" sz="4000" b="0"/>
              <a:t>(continued)</a:t>
            </a:r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Note the regions of the multiplexer circuit shown:</a:t>
            </a:r>
          </a:p>
          <a:p>
            <a:pPr lvl="1"/>
            <a:r>
              <a:rPr lang="en-US" altLang="en-US" sz="2000"/>
              <a:t>1-to-2-line Decoder</a:t>
            </a:r>
          </a:p>
          <a:p>
            <a:pPr lvl="1"/>
            <a:r>
              <a:rPr lang="en-US" altLang="en-US" sz="2000"/>
              <a:t>2 Enabling circuits</a:t>
            </a:r>
          </a:p>
          <a:p>
            <a:pPr lvl="1"/>
            <a:r>
              <a:rPr lang="en-US" altLang="en-US" sz="2000"/>
              <a:t>2-input OR gate</a:t>
            </a:r>
          </a:p>
          <a:p>
            <a:r>
              <a:rPr lang="en-US" altLang="en-US" sz="2400"/>
              <a:t>To obtain a basis for multiplexer expansion, we combine the Enabling circuits and OR gate into a 2 </a:t>
            </a:r>
            <a:r>
              <a:rPr lang="en-US" altLang="en-US" sz="2800">
                <a:latin typeface="Symbol" pitchFamily="18" charset="2"/>
              </a:rPr>
              <a:t>´</a:t>
            </a:r>
            <a:r>
              <a:rPr lang="en-US" altLang="en-US" sz="2400"/>
              <a:t> 2 AND-OR circuit:</a:t>
            </a:r>
          </a:p>
          <a:p>
            <a:pPr lvl="1"/>
            <a:r>
              <a:rPr lang="en-US" altLang="en-US" sz="2000"/>
              <a:t>1-to-2-line decoder</a:t>
            </a:r>
          </a:p>
          <a:p>
            <a:pPr lvl="1"/>
            <a:r>
              <a:rPr lang="en-US" altLang="en-US" sz="2000"/>
              <a:t>2 </a:t>
            </a:r>
            <a:r>
              <a:rPr lang="en-US" altLang="en-US" sz="2000">
                <a:latin typeface="Symbol" pitchFamily="18" charset="2"/>
              </a:rPr>
              <a:t>´</a:t>
            </a:r>
            <a:r>
              <a:rPr lang="en-US" altLang="en-US" sz="2000"/>
              <a:t> 2 AND-OR</a:t>
            </a:r>
          </a:p>
          <a:p>
            <a:r>
              <a:rPr lang="en-US" altLang="en-US" sz="2400"/>
              <a:t>In general, for an 2</a:t>
            </a:r>
            <a:r>
              <a:rPr lang="en-US" altLang="en-US" sz="2800" i="1" baseline="30000"/>
              <a:t>n</a:t>
            </a:r>
            <a:r>
              <a:rPr lang="en-US" altLang="en-US" sz="2400"/>
              <a:t>-to-1-line multiplexer:</a:t>
            </a:r>
          </a:p>
          <a:p>
            <a:pPr lvl="1"/>
            <a:r>
              <a:rPr lang="en-US" altLang="en-US" sz="2000" i="1"/>
              <a:t>n</a:t>
            </a:r>
            <a:r>
              <a:rPr lang="en-US" altLang="en-US" sz="2000"/>
              <a:t>-to-2</a:t>
            </a:r>
            <a:r>
              <a:rPr lang="en-US" altLang="en-US" sz="2400" i="1" baseline="30000"/>
              <a:t>n</a:t>
            </a:r>
            <a:r>
              <a:rPr lang="en-US" altLang="en-US" sz="2000"/>
              <a:t>-line decoder</a:t>
            </a:r>
          </a:p>
          <a:p>
            <a:pPr lvl="1"/>
            <a:r>
              <a:rPr lang="en-US" altLang="en-US" sz="2000"/>
              <a:t>2</a:t>
            </a:r>
            <a:r>
              <a:rPr lang="en-US" altLang="en-US" sz="2400" i="1" baseline="30000"/>
              <a:t>n</a:t>
            </a:r>
            <a:r>
              <a:rPr lang="en-US" altLang="en-US" sz="2000"/>
              <a:t> </a:t>
            </a:r>
            <a:r>
              <a:rPr lang="en-US" altLang="en-US" sz="2000">
                <a:latin typeface="Symbol" pitchFamily="18" charset="2"/>
              </a:rPr>
              <a:t>´</a:t>
            </a:r>
            <a:r>
              <a:rPr lang="en-US" altLang="en-US" sz="2000"/>
              <a:t> 2 AND-OR</a:t>
            </a:r>
          </a:p>
        </p:txBody>
      </p:sp>
    </p:spTree>
    <p:extLst>
      <p:ext uri="{BB962C8B-B14F-4D97-AF65-F5344CB8AC3E}">
        <p14:creationId xmlns:p14="http://schemas.microsoft.com/office/powerpoint/2010/main" val="4067883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30" name="Rectangle 6"/>
          <p:cNvSpPr>
            <a:spLocks noGrp="1" noChangeArrowheads="1"/>
          </p:cNvSpPr>
          <p:nvPr>
            <p:ph type="title"/>
          </p:nvPr>
        </p:nvSpPr>
        <p:spPr>
          <a:xfrm>
            <a:off x="588963" y="0"/>
            <a:ext cx="8255000" cy="1020763"/>
          </a:xfrm>
        </p:spPr>
        <p:txBody>
          <a:bodyPr/>
          <a:lstStyle/>
          <a:p>
            <a:r>
              <a:rPr lang="en-US" altLang="en-US"/>
              <a:t>Example: 4-to-1-line Multiplexer</a:t>
            </a:r>
          </a:p>
        </p:txBody>
      </p:sp>
      <p:sp>
        <p:nvSpPr>
          <p:cNvPr id="53863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2-to-2</a:t>
            </a:r>
            <a:r>
              <a:rPr lang="en-US" altLang="en-US" baseline="30000"/>
              <a:t>2</a:t>
            </a:r>
            <a:r>
              <a:rPr lang="en-US" altLang="en-US"/>
              <a:t>-line decoder</a:t>
            </a:r>
          </a:p>
          <a:p>
            <a:r>
              <a:rPr lang="en-US" altLang="en-US"/>
              <a:t>2</a:t>
            </a:r>
            <a:r>
              <a:rPr lang="en-US" altLang="en-US" baseline="30000"/>
              <a:t>2</a:t>
            </a:r>
            <a:r>
              <a:rPr lang="en-US" altLang="en-US"/>
              <a:t> </a:t>
            </a:r>
            <a:r>
              <a:rPr lang="en-US" altLang="en-US" sz="3600">
                <a:latin typeface="Symbol" pitchFamily="18" charset="2"/>
              </a:rPr>
              <a:t>´</a:t>
            </a:r>
            <a:r>
              <a:rPr lang="en-US" altLang="en-US" sz="2400">
                <a:latin typeface="Symbol" pitchFamily="18" charset="2"/>
              </a:rPr>
              <a:t> </a:t>
            </a:r>
            <a:r>
              <a:rPr lang="en-US" altLang="en-US"/>
              <a:t> 2 AND-OR</a:t>
            </a:r>
          </a:p>
        </p:txBody>
      </p:sp>
      <p:pic>
        <p:nvPicPr>
          <p:cNvPr id="538632" name="Picture 8" descr="C:\Documents and Settings\Charles R Kime\My Documents\Texts\Website\PowerPoint_Slides\Work_Area\Chapter_04\Fig_4-14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2727603"/>
            <a:ext cx="6361627" cy="3708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330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Multiplexer Width Expansion</a:t>
            </a:r>
          </a:p>
        </p:txBody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9138" y="1174750"/>
            <a:ext cx="7772400" cy="5027613"/>
          </a:xfrm>
        </p:spPr>
        <p:txBody>
          <a:bodyPr/>
          <a:lstStyle/>
          <a:p>
            <a:r>
              <a:rPr lang="en-US" altLang="en-US" sz="2800"/>
              <a:t>Select “vectors of bits” instead of “bits”</a:t>
            </a:r>
          </a:p>
          <a:p>
            <a:r>
              <a:rPr lang="en-US" altLang="en-US" sz="2800"/>
              <a:t>Use multiple copies of 2</a:t>
            </a:r>
            <a:r>
              <a:rPr lang="en-US" altLang="en-US" i="1" baseline="30000"/>
              <a:t>n </a:t>
            </a:r>
            <a:r>
              <a:rPr lang="en-US" altLang="en-US">
                <a:latin typeface="Symbol" pitchFamily="18" charset="2"/>
              </a:rPr>
              <a:t>´</a:t>
            </a:r>
            <a:r>
              <a:rPr lang="en-US" altLang="en-US" sz="2800"/>
              <a:t> 2 AND-OR in parallel</a:t>
            </a:r>
          </a:p>
          <a:p>
            <a:r>
              <a:rPr lang="en-US" altLang="en-US" sz="2800"/>
              <a:t>Example:</a:t>
            </a:r>
            <a:br>
              <a:rPr lang="en-US" altLang="en-US" sz="2800"/>
            </a:br>
            <a:r>
              <a:rPr lang="en-US" altLang="en-US" sz="2800"/>
              <a:t>4-to-1-line</a:t>
            </a:r>
            <a:br>
              <a:rPr lang="en-US" altLang="en-US" sz="2800"/>
            </a:br>
            <a:r>
              <a:rPr lang="en-US" altLang="en-US" sz="2800"/>
              <a:t>quad multi-</a:t>
            </a:r>
            <a:br>
              <a:rPr lang="en-US" altLang="en-US" sz="2800"/>
            </a:br>
            <a:r>
              <a:rPr lang="en-US" altLang="en-US" sz="2800"/>
              <a:t>plexer</a:t>
            </a:r>
          </a:p>
          <a:p>
            <a:pPr>
              <a:buFont typeface="Wingdings" pitchFamily="2" charset="2"/>
              <a:buNone/>
            </a:pPr>
            <a:endParaRPr lang="en-US" altLang="en-US" sz="2800"/>
          </a:p>
        </p:txBody>
      </p:sp>
      <p:pic>
        <p:nvPicPr>
          <p:cNvPr id="590852" name="Picture 4" descr="C:\Documents and Settings\Charles R Kime\My Documents\Texts\Website\PowerPoint_Slides\Work_Area\Chapter_04\Fig_4-16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195513"/>
            <a:ext cx="5476875" cy="437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753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Combinational Circuits – A </a:t>
            </a:r>
            <a:r>
              <a:rPr lang="en-US" dirty="0" smtClean="0"/>
              <a:t>Multiplexer (1/2)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828173" y="0"/>
            <a:ext cx="3286627" cy="304800"/>
          </a:xfrm>
        </p:spPr>
        <p:txBody>
          <a:bodyPr>
            <a:no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+mj-lt"/>
              </a:rPr>
              <a:t>Combinational </a:t>
            </a:r>
            <a:r>
              <a:rPr lang="en-US" b="0" dirty="0" smtClean="0">
                <a:solidFill>
                  <a:srgbClr val="FF0000"/>
                </a:solidFill>
                <a:latin typeface="+mj-lt"/>
              </a:rPr>
              <a:t>Circuits</a:t>
            </a:r>
            <a:endParaRPr lang="en-US" b="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143000"/>
            <a:ext cx="8153400" cy="2514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</a:t>
            </a:r>
            <a:r>
              <a:rPr lang="en-US" sz="2400" b="1" dirty="0" smtClean="0">
                <a:solidFill>
                  <a:srgbClr val="FF0000"/>
                </a:solidFill>
              </a:rPr>
              <a:t>multiplexer</a:t>
            </a:r>
            <a:r>
              <a:rPr lang="en-US" sz="2400" dirty="0" smtClean="0"/>
              <a:t> selects</a:t>
            </a:r>
            <a:r>
              <a:rPr lang="en-US" sz="2400" dirty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binary </a:t>
            </a:r>
            <a:r>
              <a:rPr lang="en-US" sz="2400" dirty="0">
                <a:solidFill>
                  <a:srgbClr val="FF0000"/>
                </a:solidFill>
              </a:rPr>
              <a:t>information from one of many input lines</a:t>
            </a:r>
            <a:r>
              <a:rPr lang="en-US" sz="2400" dirty="0"/>
              <a:t> and directs it </a:t>
            </a:r>
            <a:r>
              <a:rPr lang="en-US" sz="2400" dirty="0">
                <a:solidFill>
                  <a:srgbClr val="FF0000"/>
                </a:solidFill>
              </a:rPr>
              <a:t>to a single </a:t>
            </a:r>
            <a:r>
              <a:rPr lang="en-US" sz="2400" dirty="0" smtClean="0">
                <a:solidFill>
                  <a:srgbClr val="FF0000"/>
                </a:solidFill>
              </a:rPr>
              <a:t>output line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Selection </a:t>
            </a:r>
            <a:r>
              <a:rPr lang="en-US" sz="2400" dirty="0"/>
              <a:t>of </a:t>
            </a:r>
            <a:r>
              <a:rPr lang="en-US" sz="2400" dirty="0" smtClean="0"/>
              <a:t>the </a:t>
            </a:r>
            <a:r>
              <a:rPr lang="en-US" sz="2400" dirty="0"/>
              <a:t>particular input </a:t>
            </a:r>
            <a:r>
              <a:rPr lang="en-US" sz="2400" dirty="0" smtClean="0"/>
              <a:t>line, to get data from, is controlled </a:t>
            </a:r>
            <a:r>
              <a:rPr lang="en-US" sz="2400" dirty="0"/>
              <a:t>by a set of </a:t>
            </a:r>
            <a:r>
              <a:rPr lang="en-US" sz="2400" b="1" dirty="0"/>
              <a:t>selection </a:t>
            </a:r>
            <a:r>
              <a:rPr lang="en-US" sz="2400" b="1" dirty="0" smtClean="0"/>
              <a:t>variables</a:t>
            </a:r>
            <a:r>
              <a:rPr lang="en-US" sz="2400" dirty="0" smtClean="0"/>
              <a:t> or </a:t>
            </a:r>
            <a:r>
              <a:rPr lang="en-US" sz="2400" b="1" dirty="0" smtClean="0"/>
              <a:t>control lines.</a:t>
            </a:r>
            <a:endParaRPr lang="en-US" sz="2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200400"/>
            <a:ext cx="8077200" cy="281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21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Combinational Circuits – A </a:t>
            </a:r>
            <a:r>
              <a:rPr lang="en-US" dirty="0" smtClean="0"/>
              <a:t>Multiplexer (2/2</a:t>
            </a:r>
            <a:r>
              <a:rPr lang="en-US" dirty="0"/>
              <a:t>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828173" y="-21609"/>
            <a:ext cx="3134227" cy="304800"/>
          </a:xfrm>
        </p:spPr>
        <p:txBody>
          <a:bodyPr>
            <a:no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+mj-lt"/>
              </a:rPr>
              <a:t>Combinational </a:t>
            </a:r>
            <a:r>
              <a:rPr lang="en-US" b="0" dirty="0" smtClean="0">
                <a:solidFill>
                  <a:srgbClr val="FF0000"/>
                </a:solidFill>
                <a:latin typeface="+mj-lt"/>
              </a:rPr>
              <a:t>Circuits</a:t>
            </a:r>
            <a:endParaRPr lang="en-US" b="0" dirty="0">
              <a:solidFill>
                <a:srgbClr val="FF0000"/>
              </a:solidFill>
              <a:latin typeface="+mj-lt"/>
            </a:endParaRPr>
          </a:p>
          <a:p>
            <a:endParaRPr lang="en-US" b="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D:\Users\Awn\Desktop\s2-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762000"/>
            <a:ext cx="8305800" cy="5791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8363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0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9853</TotalTime>
  <Words>1079</Words>
  <Application>Microsoft Office PowerPoint</Application>
  <PresentationFormat>On-screen Show (4:3)</PresentationFormat>
  <Paragraphs>105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 Boolean Algebra and Digital Logic  </vt:lpstr>
      <vt:lpstr>Selecting</vt:lpstr>
      <vt:lpstr>Multiplexers</vt:lpstr>
      <vt:lpstr>2-to-1-Line Multiplexer</vt:lpstr>
      <vt:lpstr>2-to-1-Line Multiplexer (continued)</vt:lpstr>
      <vt:lpstr>Example: 4-to-1-line Multiplexer</vt:lpstr>
      <vt:lpstr>Multiplexer Width Expansion</vt:lpstr>
      <vt:lpstr>Typical Combinational Circuits – A Multiplexer (1/2)</vt:lpstr>
      <vt:lpstr>Typical Combinational Circuits – A Multiplexer (2/2)</vt:lpstr>
      <vt:lpstr>Sequential Circuits – Introduction</vt:lpstr>
      <vt:lpstr>Sequential Circuits - Synchronization</vt:lpstr>
      <vt:lpstr>Flip-Flops (1/7)</vt:lpstr>
      <vt:lpstr>Synchronous Sequential Circuits: Flip-flops as state memory (2/7)</vt:lpstr>
      <vt:lpstr>SR Flip-Flops (3/7)</vt:lpstr>
      <vt:lpstr>SR Flip-Flop Characteristics (4/7)</vt:lpstr>
      <vt:lpstr>SR Flip-Flop Truth Table (5/7)</vt:lpstr>
      <vt:lpstr>JK Flip-Flop (6/7)</vt:lpstr>
      <vt:lpstr>D Flip-Flop (7/7)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 &amp; Architecture</dc:title>
  <dc:creator>Hassan Salti</dc:creator>
  <cp:lastModifiedBy>admin</cp:lastModifiedBy>
  <cp:revision>1122</cp:revision>
  <dcterms:created xsi:type="dcterms:W3CDTF">2012-07-12T11:57:11Z</dcterms:created>
  <dcterms:modified xsi:type="dcterms:W3CDTF">2017-09-17T09:04:55Z</dcterms:modified>
</cp:coreProperties>
</file>