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7" r:id="rId1"/>
    <p:sldMasterId id="2147484299" r:id="rId2"/>
    <p:sldMasterId id="2147485807" r:id="rId3"/>
  </p:sldMasterIdLst>
  <p:notesMasterIdLst>
    <p:notesMasterId r:id="rId20"/>
  </p:notesMasterIdLst>
  <p:handoutMasterIdLst>
    <p:handoutMasterId r:id="rId21"/>
  </p:handoutMasterIdLst>
  <p:sldIdLst>
    <p:sldId id="328" r:id="rId4"/>
    <p:sldId id="374" r:id="rId5"/>
    <p:sldId id="357" r:id="rId6"/>
    <p:sldId id="358" r:id="rId7"/>
    <p:sldId id="359" r:id="rId8"/>
    <p:sldId id="371" r:id="rId9"/>
    <p:sldId id="377" r:id="rId10"/>
    <p:sldId id="362" r:id="rId11"/>
    <p:sldId id="363" r:id="rId12"/>
    <p:sldId id="372" r:id="rId13"/>
    <p:sldId id="378" r:id="rId14"/>
    <p:sldId id="380" r:id="rId15"/>
    <p:sldId id="379" r:id="rId16"/>
    <p:sldId id="365" r:id="rId17"/>
    <p:sldId id="366" r:id="rId18"/>
    <p:sldId id="376" r:id="rId19"/>
  </p:sldIdLst>
  <p:sldSz cx="9144000" cy="6858000" type="screen4x3"/>
  <p:notesSz cx="6834188" cy="9979025"/>
  <p:photoAlbum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66FF99"/>
    <a:srgbClr val="CCE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84"/>
      </p:cViewPr>
      <p:guideLst>
        <p:guide orient="horz" pos="3143"/>
        <p:guide pos="215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5886138C-8458-4D42-B0E4-C0DCA1A8BC85}" type="datetimeFigureOut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963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468AABA-D3AB-4433-8EE9-503B940D7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76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5F209B4-2659-4F1F-B3F5-788B0245DA64}" type="datetimeFigureOut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05B4288-8F0C-486A-BA4A-15C44EA05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17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4B1CE1-7C65-4DA9-AFFB-7BBB3B897CB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Q: which RWL should we</a:t>
            </a:r>
            <a:r>
              <a:rPr lang="en-US" altLang="en-US" baseline="0" dirty="0" smtClean="0"/>
              <a:t> take (origin or destination) and why?                                                        [A: </a:t>
            </a:r>
            <a:r>
              <a:rPr lang="en-US" altLang="en-US" b="1" i="1" baseline="0" dirty="0" smtClean="0"/>
              <a:t>always</a:t>
            </a:r>
            <a:r>
              <a:rPr lang="en-US" altLang="en-US" baseline="0" dirty="0" smtClean="0"/>
              <a:t> take the worst case scenario into account]</a:t>
            </a: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14B80C-0621-4D91-A5B3-39F638B845F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You</a:t>
            </a:r>
            <a:r>
              <a:rPr lang="en-US" altLang="en-US" baseline="0" dirty="0" smtClean="0"/>
              <a:t> may either use here: results obtained from tables / or results obtained from equations (formulae) / or results obtained from website (NIOSH Lifting Equation Calculator), it’s all acceptable!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A06779-9811-47A2-AD79-10F35706832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87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Class exercise or Solve for extra credit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400626-79A0-46C1-BAED-194932B65D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Class exercise or Solve for extra credit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579605-ACAE-409A-9ABF-6E4D07F8F29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B4E520-EDDA-43B9-956D-7934CCEEC33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93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4E77A5-2A5D-4613-A9C3-A3AD9F02FF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* note, formula</a:t>
            </a:r>
            <a:r>
              <a:rPr lang="en-US" altLang="en-US" baseline="0" dirty="0" smtClean="0"/>
              <a:t> produces </a:t>
            </a:r>
            <a:r>
              <a:rPr lang="en-US" altLang="en-US" b="1" baseline="0" dirty="0" smtClean="0"/>
              <a:t>VM = 1.0</a:t>
            </a:r>
            <a:r>
              <a:rPr lang="en-US" altLang="en-US" baseline="0" dirty="0" smtClean="0"/>
              <a:t> (which can be used here instead of 0.99); either case will not produce a great difference in the results!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CBF10E-3638-4EEB-A35F-A731C375DDA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14B80C-0621-4D91-A5B3-39F638B845F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Q: which RWL should we</a:t>
            </a:r>
            <a:r>
              <a:rPr lang="en-US" altLang="en-US" baseline="0" dirty="0" smtClean="0"/>
              <a:t> take (origin or destination) and why?                                                        [A: </a:t>
            </a:r>
            <a:r>
              <a:rPr lang="en-US" altLang="en-US" b="1" i="1" baseline="0" dirty="0" smtClean="0"/>
              <a:t>always</a:t>
            </a:r>
            <a:r>
              <a:rPr lang="en-US" altLang="en-US" baseline="0" dirty="0" smtClean="0"/>
              <a:t> take the worst case scenario into account]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14B80C-0621-4D91-A5B3-39F638B845F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1C9175-07FE-43F4-9EA1-C0AD312DD40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smtClean="0"/>
              <a:t>* Note how we just moved only </a:t>
            </a:r>
            <a:r>
              <a:rPr lang="en-US" altLang="en-US" b="1" i="1" smtClean="0"/>
              <a:t>one step</a:t>
            </a:r>
            <a:r>
              <a:rPr lang="en-US" altLang="en-US" b="1" smtClean="0"/>
              <a:t> in the FM table: i.e. from 2 hours to 1 hour, and up from 6 sec to the nearest reading @ 10 sec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933203-B5EA-417F-9069-03A6149988A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0" dirty="0" smtClean="0"/>
              <a:t>* Note assuming only redesigning F (i.e. no change in AM), the min. FM such that W </a:t>
            </a:r>
            <a:r>
              <a:rPr lang="en-US" altLang="en-US" b="0" dirty="0" smtClean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n-US" altLang="en-US" b="0" dirty="0" smtClean="0"/>
              <a:t>RWL </a:t>
            </a:r>
            <a:r>
              <a:rPr lang="en-US" altLang="en-US" b="0" dirty="0" smtClean="0">
                <a:sym typeface="Symbol" pitchFamily="18" charset="2"/>
              </a:rPr>
              <a:t> FM ≥ W / (LC * AM) ≥ 10 / (23 * 0.71) ≥ 0.612; and 0.75 is both close and greater than 0.612</a:t>
            </a:r>
          </a:p>
          <a:p>
            <a:r>
              <a:rPr lang="en-US" altLang="en-US" b="0" dirty="0" smtClean="0">
                <a:sym typeface="Symbol" pitchFamily="18" charset="2"/>
              </a:rPr>
              <a:t>* Also note assuming redesigning A (i.e. no change in FM), the min AM such that </a:t>
            </a:r>
            <a:r>
              <a:rPr lang="en-US" altLang="en-US" b="0" dirty="0" smtClean="0"/>
              <a:t>W </a:t>
            </a:r>
            <a:r>
              <a:rPr lang="en-US" altLang="en-US" b="0" dirty="0" smtClean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n-US" altLang="en-US" b="0" dirty="0" smtClean="0"/>
              <a:t>RWL </a:t>
            </a:r>
            <a:r>
              <a:rPr lang="en-US" altLang="en-US" b="0" dirty="0" smtClean="0">
                <a:sym typeface="Symbol" pitchFamily="18" charset="2"/>
              </a:rPr>
              <a:t> AM ≥ W / (LC * FM) ≥ 10 / (23 * 0.26) ≥ 1.67, which is not possible since all multipliers must be </a:t>
            </a:r>
            <a:r>
              <a:rPr lang="en-US" altLang="en-US" b="0" dirty="0" smtClean="0">
                <a:latin typeface="Times New Roman" pitchFamily="18" charset="0"/>
                <a:cs typeface="Times New Roman" pitchFamily="18" charset="0"/>
              </a:rPr>
              <a:t>≤ 1</a:t>
            </a:r>
            <a:endParaRPr lang="en-US" alt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BEAB47-26D3-4D39-914D-D59AC22C625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Q: which RWL should we</a:t>
            </a:r>
            <a:r>
              <a:rPr lang="en-US" altLang="en-US" baseline="0" dirty="0" smtClean="0"/>
              <a:t> take (origin or destination) and why?                                                        [A: </a:t>
            </a:r>
            <a:r>
              <a:rPr lang="en-US" altLang="en-US" b="1" i="1" baseline="0" dirty="0" smtClean="0"/>
              <a:t>always</a:t>
            </a:r>
            <a:r>
              <a:rPr lang="en-US" altLang="en-US" baseline="0" dirty="0" smtClean="0"/>
              <a:t> take the worst case scenario into account]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14B80C-0621-4D91-A5B3-39F638B845F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E1CB6-EFBD-486A-A991-AEE6B5224588}" type="datetime1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7849C-7736-4FAF-860A-CA1C0B914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6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B6459-0F3C-4887-9FFE-E0A14DB0A018}" type="datetime1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2416D-AC83-4677-AAC6-D9EA61099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68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41202-24D1-428A-A1FE-6A88C3D27824}" type="datetime1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380BC-7DEC-4B9C-B3CD-B8E58D21E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9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fld id="{8C0B6CD9-9C73-4E78-AB50-7DD72EA057A2}" type="datetime1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6019800" cy="3651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2D107D5-6E95-45FE-A6D8-863F6BFA0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5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7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hevron 8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D49C3F-8F29-4B5A-854F-98B28C079EF5}" type="datetime1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530DFF-0C40-4DB3-8286-702352579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965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29281B-E4F5-4738-A846-FC36C2BD234E}" type="datetime1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A49822-F0BD-4A13-965B-71A7439AE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436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65D8A2-A1B2-4D99-B2F5-AFF6C12E61D1}" type="datetime1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CDF00A-F0DA-473F-B7FE-0FD310B9E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750718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5CD6FE-B46F-4EE9-843C-4274C872ED1F}" type="datetime1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206EA4-3DE1-4789-8899-25FBEDC1B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35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FD7E37-D24E-4517-8365-04187272CBD6}" type="datetime1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B0291F-DAAB-41DE-A896-08D3CC977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2021763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855885B-42C1-4AB1-BD42-A9DF41AF9FA2}" type="datetime1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18CEFFB-C974-45B4-A616-87220CBFE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593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92B5F-3E0F-498A-A64A-D188AC2AB2FB}" type="datetime1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92087-8418-422A-9814-BDF85D0FA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7208E-377E-4D0E-BE0B-F5E37DBBB1D5}" type="datetime1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C0D3A-7ECB-491C-BE9D-4A078F6DF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442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AA92A-5FAA-4DCB-927B-BCE4509F32F7}" type="datetime1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4961-0CA2-4DED-9EF1-9581010AD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19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CAD5D-019B-40AF-8B2F-0F692AEA59B2}" type="datetime1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CD07D-5CBF-4A6B-BA12-06124894E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54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436B6-8329-443A-93EC-232F297129D3}" type="datetime1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E71BA-5738-414B-BD6C-316D8A897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333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84540-F904-48A6-A587-0D8D38707F3B}" type="datetime1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25071-3D91-42B9-9EB9-AEC8CF3BB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645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B6DDB-85B5-48DF-BDA5-AE7DB3669518}" type="datetime1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4B643-6F02-4C0E-9BAB-E9A71FB16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350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EE043-FEF6-4DF6-BC11-2019DAADF852}" type="datetime1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38008-77BC-40D4-87B3-8059BCB4A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700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4B02F-F58E-4D8F-8F43-B16D7C0DBB78}" type="datetime1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44FBC-603E-404E-B5A6-CEB779862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382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77006-3D4B-46BB-9754-8CEF07C0C3B3}" type="datetime1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D43B3-581D-49B9-BC2F-9FA0F2718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186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275B9-117C-4435-AFC3-7D863181F005}" type="datetime1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AA711-3A8D-4AEA-9534-2708137C0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061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85498-A781-4B49-96EA-FCC5934A4155}" type="datetime1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223F1-E81E-4765-B884-407C0328F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64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32E6D-571E-42AE-BAD0-4AA7A18CD5F1}" type="datetime1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50D42-1EB8-49E6-A3E2-3713E5AB2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4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90431-E8C3-4AD6-87BA-C0EB715378D9}" type="datetime1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7422A-A670-44B6-8913-3D5382FDE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2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8EE51-B567-47B1-9A7B-179B255B0072}" type="datetime1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F983F-084D-4D41-B3AD-2086589BE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03CE1-9D5F-41A8-93A7-906F1662147E}" type="datetime1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96476-BF69-4443-AFBD-42C8601B6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9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45C02-7CF0-4ED8-977B-0ED22417D71E}" type="datetime1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3CA5D-6DD7-4A49-B5E6-0B52E6827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9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10BCC-6520-43E8-8E6E-620C56B4F9AD}" type="datetime1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60A0-9BDB-4800-8795-977EF733D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4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07311-DD38-4177-A528-39D226751C5C}" type="datetime1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D4B05-6364-46FD-A543-E9C615B57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3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84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C4143BF5-A9CD-4E9E-9B77-E508700256BB}" type="datetime1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1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143000" y="6408738"/>
            <a:ext cx="5588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CB4CAF75-4991-47B9-8354-FAC4F39B7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27" r:id="rId1"/>
    <p:sldLayoutId id="2147485828" r:id="rId2"/>
    <p:sldLayoutId id="2147485829" r:id="rId3"/>
    <p:sldLayoutId id="2147485830" r:id="rId4"/>
    <p:sldLayoutId id="2147485831" r:id="rId5"/>
    <p:sldLayoutId id="2147485832" r:id="rId6"/>
    <p:sldLayoutId id="2147485833" r:id="rId7"/>
    <p:sldLayoutId id="2147485834" r:id="rId8"/>
    <p:sldLayoutId id="2147485835" r:id="rId9"/>
    <p:sldLayoutId id="2147485836" r:id="rId10"/>
    <p:sldLayoutId id="214748583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8288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86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7432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2004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F469E13-47C8-4E37-A9B7-0BC769AB2C5F}" type="datetime1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11C31BB-E5BF-4950-93C0-11CD85775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848" r:id="rId1"/>
    <p:sldLayoutId id="2147485849" r:id="rId2"/>
    <p:sldLayoutId id="2147485850" r:id="rId3"/>
    <p:sldLayoutId id="2147485851" r:id="rId4"/>
    <p:sldLayoutId id="2147485852" r:id="rId5"/>
    <p:sldLayoutId id="2147485853" r:id="rId6"/>
    <p:sldLayoutId id="2147485854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35A42A2-424F-43BB-8FFB-701CEC20C1C7}" type="datetime1">
              <a:rPr lang="en-US"/>
              <a:pPr>
                <a:defRPr/>
              </a:pPr>
              <a:t>17/12/2017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1F284DAB-5F9B-4F9B-A27F-62C02A795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38" r:id="rId1"/>
    <p:sldLayoutId id="2147485839" r:id="rId2"/>
    <p:sldLayoutId id="2147485855" r:id="rId3"/>
    <p:sldLayoutId id="2147485840" r:id="rId4"/>
    <p:sldLayoutId id="2147485841" r:id="rId5"/>
    <p:sldLayoutId id="2147485842" r:id="rId6"/>
    <p:sldLayoutId id="2147485843" r:id="rId7"/>
    <p:sldLayoutId id="2147485844" r:id="rId8"/>
    <p:sldLayoutId id="2147485845" r:id="rId9"/>
    <p:sldLayoutId id="2147485846" r:id="rId10"/>
    <p:sldLayoutId id="2147485847" r:id="rId11"/>
  </p:sldLayoutIdLst>
  <p:hf hdr="0" ftr="0" dt="0"/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rgo-plus.com/niosh-lifting-equation-calculato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rgo-plus.com/niosh-lifting-equation-calculato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ksu.edu.sa/alsaleh/default.asp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Relationship Id="rId5" Type="http://schemas.openxmlformats.org/officeDocument/2006/relationships/hyperlink" Target="http://www.osha.gov/dts/osta/otm/otm_vii/otm_vii_1.html" TargetMode="External"/><Relationship Id="rId4" Type="http://schemas.openxmlformats.org/officeDocument/2006/relationships/hyperlink" Target="http://faculty.ksu.edu.sa/mramadan/default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rgo-plus.com/niosh-lifting-equation-calculato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6" name="Rectangle 10"/>
          <p:cNvSpPr>
            <a:spLocks noGrp="1"/>
          </p:cNvSpPr>
          <p:nvPr>
            <p:ph type="ctrTitle"/>
          </p:nvPr>
        </p:nvSpPr>
        <p:spPr bwMode="auto">
          <a:xfrm>
            <a:off x="609600" y="533400"/>
            <a:ext cx="8153400" cy="38862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King Saud University </a:t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/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>College of Engineering</a:t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/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>IE – 341: “Human Factors Engineering”</a:t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/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>
                <a:solidFill>
                  <a:schemeClr val="tx1"/>
                </a:solidFill>
              </a:rPr>
              <a:t>Fall – </a:t>
            </a:r>
            <a:r>
              <a:rPr lang="en-US" sz="3700" dirty="0" smtClean="0">
                <a:solidFill>
                  <a:schemeClr val="tx1"/>
                </a:solidFill>
              </a:rPr>
              <a:t>2017 </a:t>
            </a:r>
            <a:r>
              <a:rPr lang="en-US" sz="3700" dirty="0">
                <a:solidFill>
                  <a:schemeClr val="tx1"/>
                </a:solidFill>
              </a:rPr>
              <a:t>(1</a:t>
            </a:r>
            <a:r>
              <a:rPr lang="en-US" sz="3700" baseline="30000" dirty="0">
                <a:solidFill>
                  <a:schemeClr val="tx1"/>
                </a:solidFill>
              </a:rPr>
              <a:t>st</a:t>
            </a:r>
            <a:r>
              <a:rPr lang="en-US" sz="3700" dirty="0">
                <a:solidFill>
                  <a:schemeClr val="tx1"/>
                </a:solidFill>
              </a:rPr>
              <a:t> Sem. </a:t>
            </a:r>
            <a:r>
              <a:rPr lang="en-US" sz="3700" dirty="0" smtClean="0">
                <a:solidFill>
                  <a:schemeClr val="tx1"/>
                </a:solidFill>
              </a:rPr>
              <a:t>1438-9H</a:t>
            </a:r>
            <a:r>
              <a:rPr lang="en-US" sz="3700" dirty="0">
                <a:solidFill>
                  <a:schemeClr val="tx1"/>
                </a:solidFill>
              </a:rPr>
              <a:t>)</a:t>
            </a:r>
            <a:endParaRPr lang="en-US" sz="3700" dirty="0" smtClean="0">
              <a:solidFill>
                <a:schemeClr val="tx1"/>
              </a:solidFill>
            </a:endParaRPr>
          </a:p>
        </p:txBody>
      </p:sp>
      <p:sp>
        <p:nvSpPr>
          <p:cNvPr id="10244" name="Rectangle 12"/>
          <p:cNvSpPr>
            <a:spLocks noGrp="1"/>
          </p:cNvSpPr>
          <p:nvPr>
            <p:ph type="subTitle" idx="1"/>
          </p:nvPr>
        </p:nvSpPr>
        <p:spPr>
          <a:xfrm>
            <a:off x="533400" y="4648200"/>
            <a:ext cx="8077200" cy="2057400"/>
          </a:xfrm>
        </p:spPr>
        <p:txBody>
          <a:bodyPr rtlCol="0"/>
          <a:lstStyle/>
          <a:p>
            <a:pPr marL="109538" fontAlgn="auto">
              <a:spcAft>
                <a:spcPts val="0"/>
              </a:spcAft>
              <a:defRPr/>
            </a:pPr>
            <a:r>
              <a:rPr lang="en-US" altLang="en-US" b="1" dirty="0">
                <a:solidFill>
                  <a:schemeClr val="tx1"/>
                </a:solidFill>
              </a:rPr>
              <a:t>Manual Materials Handling </a:t>
            </a:r>
          </a:p>
          <a:p>
            <a:pPr marL="109538" fontAlgn="auto">
              <a:spcAft>
                <a:spcPts val="0"/>
              </a:spcAft>
              <a:defRPr/>
            </a:pPr>
            <a:r>
              <a:rPr lang="en-US" altLang="en-US" b="1" dirty="0">
                <a:solidFill>
                  <a:schemeClr val="tx1"/>
                </a:solidFill>
              </a:rPr>
              <a:t>(Chapter 8)</a:t>
            </a:r>
          </a:p>
          <a:p>
            <a:pPr marL="109538" fontAlgn="auto">
              <a:spcAft>
                <a:spcPts val="0"/>
              </a:spcAft>
              <a:defRPr/>
            </a:pPr>
            <a:r>
              <a:rPr lang="en-US" altLang="en-US" b="1" i="1" dirty="0">
                <a:solidFill>
                  <a:schemeClr val="tx1"/>
                </a:solidFill>
              </a:rPr>
              <a:t>part </a:t>
            </a:r>
            <a:r>
              <a:rPr lang="en-US" altLang="en-US" b="1" i="1" dirty="0" smtClean="0">
                <a:solidFill>
                  <a:schemeClr val="tx1"/>
                </a:solidFill>
              </a:rPr>
              <a:t>2 </a:t>
            </a:r>
            <a:r>
              <a:rPr lang="en-US" altLang="en-US" b="1" i="1" dirty="0">
                <a:solidFill>
                  <a:schemeClr val="tx1"/>
                </a:solidFill>
              </a:rPr>
              <a:t>– Case Studies</a:t>
            </a:r>
          </a:p>
          <a:p>
            <a:pPr marL="109538" fontAlgn="auto">
              <a:spcAft>
                <a:spcPts val="0"/>
              </a:spcAft>
              <a:defRPr/>
            </a:pPr>
            <a:r>
              <a:rPr lang="en-US" altLang="en-US" sz="1900" b="1" dirty="0">
                <a:solidFill>
                  <a:schemeClr val="tx1"/>
                </a:solidFill>
              </a:rPr>
              <a:t>Prepared by: Ahmed M. El-</a:t>
            </a:r>
            <a:r>
              <a:rPr lang="en-US" altLang="en-US" sz="1900" b="1" dirty="0" err="1">
                <a:solidFill>
                  <a:schemeClr val="tx1"/>
                </a:solidFill>
              </a:rPr>
              <a:t>Sherbeeny</a:t>
            </a:r>
            <a:r>
              <a:rPr lang="en-US" altLang="en-US" sz="1900" b="1" dirty="0">
                <a:solidFill>
                  <a:schemeClr val="tx1"/>
                </a:solidFill>
              </a:rPr>
              <a:t>, PhD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5F704-2C95-4857-BBC6-FDC6BE1FE14B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7630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Case 1: Effect of Frequency Factor on RWL</a:t>
            </a:r>
          </a:p>
        </p:txBody>
      </p:sp>
      <p:sp>
        <p:nvSpPr>
          <p:cNvPr id="4813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458200" cy="5943600"/>
          </a:xfrm>
        </p:spPr>
        <p:txBody>
          <a:bodyPr/>
          <a:lstStyle/>
          <a:p>
            <a:pPr marL="622300" indent="-514350">
              <a:buSzPct val="90000"/>
              <a:buFont typeface="Lucida Sans Unicode" pitchFamily="34" charset="0"/>
              <a:buAutoNum type="arabicPeriod" startAt="8"/>
            </a:pPr>
            <a:r>
              <a:rPr lang="en-US" altLang="en-US" dirty="0" smtClean="0">
                <a:solidFill>
                  <a:schemeClr val="tx1"/>
                </a:solidFill>
              </a:rPr>
              <a:t>Redesign the Task</a:t>
            </a:r>
          </a:p>
          <a:p>
            <a:pPr marL="622300" indent="-514350">
              <a:buSzPct val="80000"/>
            </a:pPr>
            <a:r>
              <a:rPr lang="en-US" altLang="en-US" dirty="0" smtClean="0">
                <a:solidFill>
                  <a:schemeClr val="tx1"/>
                </a:solidFill>
              </a:rPr>
              <a:t>Assess the six components in the redesigned task</a:t>
            </a:r>
          </a:p>
          <a:p>
            <a:pPr marL="622300" indent="-514350">
              <a:buSzPct val="80000"/>
            </a:pPr>
            <a:r>
              <a:rPr lang="en-US" altLang="en-US" dirty="0" smtClean="0">
                <a:solidFill>
                  <a:schemeClr val="tx1"/>
                </a:solidFill>
              </a:rPr>
              <a:t>Determine new RWL:</a:t>
            </a:r>
          </a:p>
          <a:p>
            <a:pPr marL="622300" indent="-514350">
              <a:buSzPct val="80000"/>
              <a:buFont typeface="Wingdings 3" pitchFamily="18" charset="2"/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	 </a:t>
            </a:r>
            <a:r>
              <a:rPr lang="en-US" altLang="en-US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RWL =23 </a:t>
            </a:r>
            <a:r>
              <a:rPr lang="en-US" altLang="en-US" sz="3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kg</a:t>
            </a:r>
            <a:r>
              <a:rPr lang="en-US" altLang="en-US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altLang="en-US" sz="3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*</a:t>
            </a:r>
            <a:r>
              <a:rPr lang="en-US" altLang="en-US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1 </a:t>
            </a:r>
            <a:r>
              <a:rPr lang="en-US" altLang="en-US" sz="3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*</a:t>
            </a:r>
            <a:r>
              <a:rPr lang="en-US" altLang="en-US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.99 </a:t>
            </a:r>
            <a:r>
              <a:rPr lang="en-US" altLang="en-US" sz="3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*</a:t>
            </a:r>
            <a:r>
              <a:rPr lang="en-US" altLang="en-US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1 </a:t>
            </a:r>
            <a:r>
              <a:rPr lang="en-US" altLang="en-US" sz="3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*</a:t>
            </a:r>
            <a:r>
              <a:rPr lang="en-US" altLang="en-US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0.71 </a:t>
            </a:r>
            <a:r>
              <a:rPr lang="en-US" altLang="en-US" sz="3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*</a:t>
            </a:r>
            <a:r>
              <a:rPr lang="en-US" altLang="en-US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0.75 </a:t>
            </a:r>
            <a:r>
              <a:rPr lang="en-US" altLang="en-US" sz="3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*</a:t>
            </a:r>
            <a:r>
              <a:rPr lang="en-US" altLang="en-US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1</a:t>
            </a:r>
          </a:p>
          <a:p>
            <a:pPr marL="622300" indent="-514350">
              <a:buSzPct val="80000"/>
              <a:buFont typeface="Wingdings 3" pitchFamily="18" charset="2"/>
              <a:buNone/>
            </a:pPr>
            <a:r>
              <a:rPr lang="en-US" altLang="en-US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		        = 12.1 kg</a:t>
            </a:r>
          </a:p>
          <a:p>
            <a:pPr marL="622300" indent="-514350">
              <a:buSzPct val="80000"/>
            </a:pPr>
            <a:r>
              <a:rPr lang="en-US" altLang="en-US" dirty="0" smtClean="0">
                <a:solidFill>
                  <a:schemeClr val="tx1"/>
                </a:solidFill>
              </a:rPr>
              <a:t>Compare weight of the box against determined weight limit for redesigned task:</a:t>
            </a:r>
          </a:p>
          <a:p>
            <a:pPr marL="1022350" lvl="1" indent="-514350">
              <a:buSzPct val="90000"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weight of load (10 kg): now </a:t>
            </a:r>
            <a:r>
              <a:rPr lang="en-US" altLang="en-US" sz="1800" b="1" dirty="0">
                <a:solidFill>
                  <a:schemeClr val="tx1"/>
                </a:solidFill>
              </a:rPr>
              <a:t>&lt;</a:t>
            </a:r>
            <a:r>
              <a:rPr lang="en-US" altLang="en-US" sz="1800" dirty="0">
                <a:solidFill>
                  <a:schemeClr val="tx1"/>
                </a:solidFill>
              </a:rPr>
              <a:t> RWL (12.1 </a:t>
            </a:r>
            <a:r>
              <a:rPr lang="en-US" altLang="en-US" sz="1800" dirty="0" smtClean="0">
                <a:solidFill>
                  <a:schemeClr val="tx1"/>
                </a:solidFill>
              </a:rPr>
              <a:t>kg)</a:t>
            </a:r>
          </a:p>
          <a:p>
            <a:pPr marL="1022350" lvl="1" indent="-514350">
              <a:buSzPct val="90000"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Also, new </a:t>
            </a:r>
            <a:r>
              <a:rPr lang="en-US" altLang="en-US" sz="1800" b="1" dirty="0">
                <a:solidFill>
                  <a:schemeClr val="tx1"/>
                </a:solidFill>
              </a:rPr>
              <a:t>LI</a:t>
            </a:r>
            <a:r>
              <a:rPr lang="en-US" altLang="en-US" sz="1800" dirty="0">
                <a:solidFill>
                  <a:schemeClr val="tx1"/>
                </a:solidFill>
              </a:rPr>
              <a:t> = </a:t>
            </a:r>
            <a:r>
              <a:rPr lang="en-US" altLang="en-US" sz="1800" dirty="0">
                <a:solidFill>
                  <a:schemeClr val="tx1"/>
                </a:solidFill>
              </a:rPr>
              <a:t>L / RWL = 10 / </a:t>
            </a:r>
            <a:r>
              <a:rPr lang="en-US" altLang="en-US" sz="1800" dirty="0">
                <a:solidFill>
                  <a:schemeClr val="tx1"/>
                </a:solidFill>
              </a:rPr>
              <a:t>12.1 = </a:t>
            </a:r>
            <a:r>
              <a:rPr lang="en-US" altLang="en-US" sz="1800" b="1" dirty="0">
                <a:solidFill>
                  <a:schemeClr val="tx1"/>
                </a:solidFill>
              </a:rPr>
              <a:t>0.83</a:t>
            </a:r>
            <a:r>
              <a:rPr lang="en-US" altLang="en-US" sz="1800" dirty="0">
                <a:solidFill>
                  <a:schemeClr val="tx1"/>
                </a:solidFill>
              </a:rPr>
              <a:t> (i.e. LI &lt; 1) </a:t>
            </a:r>
          </a:p>
          <a:p>
            <a:pPr marL="622300" indent="-514350">
              <a:buSzPct val="80000"/>
            </a:pPr>
            <a:endParaRPr lang="en-US" altLang="en-US" dirty="0">
              <a:solidFill>
                <a:schemeClr val="tx1"/>
              </a:solidFill>
            </a:endParaRPr>
          </a:p>
          <a:p>
            <a:pPr marL="622300" indent="-514350">
              <a:buSzPct val="80000"/>
            </a:pPr>
            <a:r>
              <a:rPr lang="en-US" altLang="en-US" dirty="0" smtClean="0">
                <a:solidFill>
                  <a:schemeClr val="tx1"/>
                </a:solidFill>
              </a:rPr>
              <a:t>Conclusion</a:t>
            </a:r>
            <a:r>
              <a:rPr lang="en-US" altLang="en-US" dirty="0" smtClean="0">
                <a:solidFill>
                  <a:schemeClr val="tx1"/>
                </a:solidFill>
              </a:rPr>
              <a:t>: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b="1" i="1" dirty="0" smtClean="0">
                <a:solidFill>
                  <a:schemeClr val="tx1"/>
                </a:solidFill>
                <a:hlinkClick r:id="rId3" action="ppaction://hlinksldjump"/>
              </a:rPr>
              <a:t>most </a:t>
            </a:r>
            <a:r>
              <a:rPr lang="en-US" altLang="en-US" b="1" dirty="0" smtClean="0">
                <a:solidFill>
                  <a:schemeClr val="tx1"/>
                </a:solidFill>
              </a:rPr>
              <a:t> workers can perform the task safely </a:t>
            </a:r>
            <a:r>
              <a:rPr lang="en-US" altLang="en-US" dirty="0" smtClean="0">
                <a:solidFill>
                  <a:schemeClr val="tx1"/>
                </a:solidFill>
              </a:rPr>
              <a:t>(why </a:t>
            </a:r>
            <a:r>
              <a:rPr lang="en-US" altLang="en-US" i="1" dirty="0" smtClean="0">
                <a:solidFill>
                  <a:schemeClr val="tx1"/>
                </a:solidFill>
              </a:rPr>
              <a:t>most</a:t>
            </a:r>
            <a:r>
              <a:rPr lang="en-US" altLang="en-US" dirty="0" smtClean="0">
                <a:solidFill>
                  <a:schemeClr val="tx1"/>
                </a:solidFill>
              </a:rPr>
              <a:t>?)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3EAB6-1CAD-4040-A176-E8A1A5317B66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7630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Case 1: Effect of Frequency Factor on RWL</a:t>
            </a:r>
          </a:p>
        </p:txBody>
      </p:sp>
      <p:sp>
        <p:nvSpPr>
          <p:cNvPr id="4506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458200" cy="5943600"/>
          </a:xfrm>
        </p:spPr>
        <p:txBody>
          <a:bodyPr/>
          <a:lstStyle/>
          <a:p>
            <a:pPr marL="622300" indent="-514350">
              <a:buSzPct val="90000"/>
            </a:pPr>
            <a:r>
              <a:rPr lang="en-US" altLang="en-US" dirty="0">
                <a:solidFill>
                  <a:schemeClr val="tx1"/>
                </a:solidFill>
              </a:rPr>
              <a:t>Check results </a:t>
            </a:r>
            <a:r>
              <a:rPr lang="en-US" altLang="en-US" dirty="0" smtClean="0">
                <a:solidFill>
                  <a:schemeClr val="tx1"/>
                </a:solidFill>
              </a:rPr>
              <a:t>using </a:t>
            </a:r>
            <a:r>
              <a:rPr lang="en-US" altLang="en-US" dirty="0" smtClean="0">
                <a:solidFill>
                  <a:schemeClr val="tx1"/>
                </a:solidFill>
                <a:hlinkClick r:id="rId3"/>
              </a:rPr>
              <a:t>NIOSH </a:t>
            </a:r>
            <a:r>
              <a:rPr lang="en-US" altLang="en-US" dirty="0">
                <a:solidFill>
                  <a:schemeClr val="tx1"/>
                </a:solidFill>
                <a:hlinkClick r:id="rId3"/>
              </a:rPr>
              <a:t>Lifting </a:t>
            </a:r>
            <a:r>
              <a:rPr lang="en-US" altLang="en-US" dirty="0" err="1" smtClean="0">
                <a:solidFill>
                  <a:schemeClr val="tx1"/>
                </a:solidFill>
                <a:hlinkClick r:id="rId3"/>
              </a:rPr>
              <a:t>Eq</a:t>
            </a:r>
            <a:r>
              <a:rPr lang="en-US" altLang="en-US" baseline="30000" dirty="0" err="1" smtClean="0">
                <a:solidFill>
                  <a:schemeClr val="tx1"/>
                </a:solidFill>
                <a:hlinkClick r:id="rId3"/>
              </a:rPr>
              <a:t>n</a:t>
            </a:r>
            <a:r>
              <a:rPr lang="en-US" altLang="en-US" dirty="0" smtClean="0">
                <a:solidFill>
                  <a:schemeClr val="tx1"/>
                </a:solidFill>
                <a:hlinkClick r:id="rId3"/>
              </a:rPr>
              <a:t> Calculator</a:t>
            </a:r>
            <a:r>
              <a:rPr lang="en-US" altLang="en-US" dirty="0" smtClean="0">
                <a:solidFill>
                  <a:schemeClr val="tx1"/>
                </a:solidFill>
              </a:rPr>
              <a:t>: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ADA3A-79AD-4E67-8D88-A91AA1906260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4" t="11539" r="17708" b="3889"/>
          <a:stretch/>
        </p:blipFill>
        <p:spPr bwMode="auto">
          <a:xfrm>
            <a:off x="609600" y="1371600"/>
            <a:ext cx="8268881" cy="5464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6553199" y="5181600"/>
            <a:ext cx="2325281" cy="16002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53200" y="3581400"/>
            <a:ext cx="2438400" cy="5334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553200" y="2471158"/>
            <a:ext cx="2438400" cy="729241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" y="1600200"/>
            <a:ext cx="1524000" cy="5334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667000" y="4115868"/>
            <a:ext cx="3810000" cy="2667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67000" y="5048250"/>
            <a:ext cx="3810000" cy="2667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9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7630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Case 1: Effect of Frequency Factor on RWL</a:t>
            </a:r>
          </a:p>
        </p:txBody>
      </p:sp>
      <p:sp>
        <p:nvSpPr>
          <p:cNvPr id="4506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458200" cy="5943600"/>
          </a:xfrm>
        </p:spPr>
        <p:txBody>
          <a:bodyPr/>
          <a:lstStyle/>
          <a:p>
            <a:pPr marL="622300" indent="-514350">
              <a:buSzPct val="90000"/>
            </a:pPr>
            <a:r>
              <a:rPr lang="en-US" altLang="en-US" dirty="0" smtClean="0">
                <a:solidFill>
                  <a:schemeClr val="tx1"/>
                </a:solidFill>
                <a:hlinkClick r:id="rId3"/>
              </a:rPr>
              <a:t>NIOSH </a:t>
            </a:r>
            <a:r>
              <a:rPr lang="en-US" altLang="en-US" dirty="0">
                <a:solidFill>
                  <a:schemeClr val="tx1"/>
                </a:solidFill>
                <a:hlinkClick r:id="rId3"/>
              </a:rPr>
              <a:t>Lifting </a:t>
            </a:r>
            <a:r>
              <a:rPr lang="en-US" altLang="en-US" dirty="0" err="1" smtClean="0">
                <a:solidFill>
                  <a:schemeClr val="tx1"/>
                </a:solidFill>
                <a:hlinkClick r:id="rId3"/>
              </a:rPr>
              <a:t>Eq</a:t>
            </a:r>
            <a:r>
              <a:rPr lang="en-US" altLang="en-US" baseline="30000" dirty="0" err="1" smtClean="0">
                <a:solidFill>
                  <a:schemeClr val="tx1"/>
                </a:solidFill>
                <a:hlinkClick r:id="rId3"/>
              </a:rPr>
              <a:t>n</a:t>
            </a:r>
            <a:r>
              <a:rPr lang="en-US" altLang="en-US" dirty="0" smtClean="0">
                <a:solidFill>
                  <a:schemeClr val="tx1"/>
                </a:solidFill>
                <a:hlinkClick r:id="rId3"/>
              </a:rPr>
              <a:t> Calculator</a:t>
            </a:r>
            <a:r>
              <a:rPr lang="en-US" altLang="en-US" dirty="0" smtClean="0">
                <a:solidFill>
                  <a:schemeClr val="tx1"/>
                </a:solidFill>
              </a:rPr>
              <a:t> printable results: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ADA3A-79AD-4E67-8D88-A91AA1906260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667000" y="4115868"/>
            <a:ext cx="3810000" cy="2667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67000" y="5048250"/>
            <a:ext cx="3810000" cy="2667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92222"/>
            <a:ext cx="5342892" cy="5565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2971800" y="5190680"/>
            <a:ext cx="990600" cy="2667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971800" y="5753100"/>
            <a:ext cx="990600" cy="2667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8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1949E-21BA-4E7B-A6AF-91BEE7C43DD7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" y="76200"/>
            <a:ext cx="9211931" cy="681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2438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838200" y="2390001"/>
            <a:ext cx="533400" cy="276999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chemeClr val="tx1"/>
                </a:solidFill>
                <a:latin typeface="Calibri" pitchFamily="34" charset="0"/>
              </a:rPr>
              <a:t>(kg)</a:t>
            </a:r>
            <a:endParaRPr lang="en-US" altLang="en-US" sz="12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52600" y="4386590"/>
            <a:ext cx="381000" cy="261610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50" b="1" dirty="0" smtClean="0">
                <a:solidFill>
                  <a:schemeClr val="tx1"/>
                </a:solidFill>
                <a:latin typeface="Calibri" pitchFamily="34" charset="0"/>
              </a:rPr>
              <a:t>23</a:t>
            </a:r>
            <a:endParaRPr lang="en-US" altLang="en-US" sz="105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52600" y="4691390"/>
            <a:ext cx="381000" cy="261610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50" b="1" dirty="0" smtClean="0">
                <a:solidFill>
                  <a:schemeClr val="tx1"/>
                </a:solidFill>
                <a:latin typeface="Calibri" pitchFamily="34" charset="0"/>
              </a:rPr>
              <a:t>23</a:t>
            </a:r>
            <a:endParaRPr lang="en-US" altLang="en-US" sz="105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14600" y="4386590"/>
            <a:ext cx="381000" cy="276999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rgbClr val="3333CC"/>
                </a:solidFill>
                <a:latin typeface="Calibri" pitchFamily="34" charset="0"/>
              </a:rPr>
              <a:t>1.0</a:t>
            </a:r>
            <a:endParaRPr lang="en-US" altLang="en-US" sz="1050" b="1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7200" y="3124200"/>
            <a:ext cx="381000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3333CC"/>
                </a:solidFill>
                <a:latin typeface="Calibri" pitchFamily="34" charset="0"/>
              </a:rPr>
              <a:t>10</a:t>
            </a:r>
            <a:endParaRPr lang="en-US" altLang="en-US" sz="1400" b="1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19200" y="3121223"/>
            <a:ext cx="381000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3333CC"/>
                </a:solidFill>
                <a:latin typeface="Calibri" pitchFamily="34" charset="0"/>
              </a:rPr>
              <a:t>10</a:t>
            </a:r>
            <a:endParaRPr lang="en-US" altLang="en-US" sz="1400" b="1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676400" y="3124200"/>
            <a:ext cx="381000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3333CC"/>
                </a:solidFill>
                <a:latin typeface="Calibri" pitchFamily="34" charset="0"/>
              </a:rPr>
              <a:t>20</a:t>
            </a:r>
            <a:endParaRPr lang="en-US" altLang="en-US" sz="1400" b="1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981200" y="3121223"/>
            <a:ext cx="381000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3333CC"/>
                </a:solidFill>
                <a:latin typeface="Calibri" pitchFamily="34" charset="0"/>
              </a:rPr>
              <a:t>75</a:t>
            </a:r>
            <a:endParaRPr lang="en-US" altLang="en-US" sz="1400" b="1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362200" y="3124200"/>
            <a:ext cx="381000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3333CC"/>
                </a:solidFill>
                <a:latin typeface="Calibri" pitchFamily="34" charset="0"/>
              </a:rPr>
              <a:t>20</a:t>
            </a:r>
            <a:endParaRPr lang="en-US" altLang="en-US" sz="1400" b="1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743200" y="3124200"/>
            <a:ext cx="381000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3333CC"/>
                </a:solidFill>
                <a:latin typeface="Calibri" pitchFamily="34" charset="0"/>
              </a:rPr>
              <a:t>75</a:t>
            </a:r>
            <a:endParaRPr lang="en-US" altLang="en-US" sz="1400" b="1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352800" y="3124200"/>
            <a:ext cx="304800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3333CC"/>
                </a:solidFill>
                <a:latin typeface="Calibri" pitchFamily="34" charset="0"/>
              </a:rPr>
              <a:t>0</a:t>
            </a:r>
            <a:endParaRPr lang="en-US" altLang="en-US" sz="1400" b="1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191000" y="3121223"/>
            <a:ext cx="381000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3333CC"/>
                </a:solidFill>
                <a:latin typeface="Calibri" pitchFamily="34" charset="0"/>
              </a:rPr>
              <a:t>0</a:t>
            </a:r>
            <a:endParaRPr lang="en-US" altLang="en-US" sz="1400" b="1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105400" y="3121223"/>
            <a:ext cx="381000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3333CC"/>
                </a:solidFill>
                <a:latin typeface="Calibri" pitchFamily="34" charset="0"/>
              </a:rPr>
              <a:t>90</a:t>
            </a:r>
            <a:endParaRPr lang="en-US" altLang="en-US" sz="1400" b="1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477000" y="3121223"/>
            <a:ext cx="381000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3333CC"/>
                </a:solidFill>
                <a:latin typeface="Calibri" pitchFamily="34" charset="0"/>
              </a:rPr>
              <a:t>6</a:t>
            </a:r>
            <a:endParaRPr lang="en-US" altLang="en-US" sz="1400" b="1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696200" y="3124200"/>
            <a:ext cx="190500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3333CC"/>
                </a:solidFill>
                <a:latin typeface="Calibri" pitchFamily="34" charset="0"/>
              </a:rPr>
              <a:t>1</a:t>
            </a:r>
            <a:endParaRPr lang="en-US" altLang="en-US" sz="1400" b="1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8496300" y="3124200"/>
            <a:ext cx="495300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3333CC"/>
                </a:solidFill>
                <a:latin typeface="Calibri" pitchFamily="34" charset="0"/>
              </a:rPr>
              <a:t>Fair</a:t>
            </a:r>
            <a:endParaRPr lang="en-US" altLang="en-US" sz="1400" b="1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514600" y="4676001"/>
            <a:ext cx="381000" cy="276999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rgbClr val="3333CC"/>
                </a:solidFill>
                <a:latin typeface="Calibri" pitchFamily="34" charset="0"/>
              </a:rPr>
              <a:t>1.0</a:t>
            </a:r>
            <a:endParaRPr lang="en-US" altLang="en-US" sz="1050" b="1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352800" y="4371201"/>
            <a:ext cx="381000" cy="276999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rgbClr val="3333CC"/>
                </a:solidFill>
                <a:latin typeface="Calibri" pitchFamily="34" charset="0"/>
              </a:rPr>
              <a:t>1.0</a:t>
            </a:r>
            <a:endParaRPr lang="en-US" altLang="en-US" sz="1050" b="1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352800" y="4676001"/>
            <a:ext cx="381000" cy="276999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rgbClr val="3333CC"/>
                </a:solidFill>
                <a:latin typeface="Calibri" pitchFamily="34" charset="0"/>
              </a:rPr>
              <a:t>1.0</a:t>
            </a:r>
            <a:endParaRPr lang="en-US" altLang="en-US" sz="1050" b="1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114800" y="4371201"/>
            <a:ext cx="381000" cy="276999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rgbClr val="3333CC"/>
                </a:solidFill>
                <a:latin typeface="Calibri" pitchFamily="34" charset="0"/>
              </a:rPr>
              <a:t>1.0</a:t>
            </a:r>
            <a:endParaRPr lang="en-US" altLang="en-US" sz="1050" b="1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114800" y="4676001"/>
            <a:ext cx="381000" cy="276999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rgbClr val="3333CC"/>
                </a:solidFill>
                <a:latin typeface="Calibri" pitchFamily="34" charset="0"/>
              </a:rPr>
              <a:t>1.0</a:t>
            </a:r>
            <a:endParaRPr lang="en-US" altLang="en-US" sz="1050" b="1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029200" y="4371201"/>
            <a:ext cx="381000" cy="276999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rgbClr val="3333CC"/>
                </a:solidFill>
                <a:latin typeface="Calibri" pitchFamily="34" charset="0"/>
              </a:rPr>
              <a:t>1.0</a:t>
            </a:r>
            <a:endParaRPr lang="en-US" altLang="en-US" sz="1050" b="1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953000" y="4676001"/>
            <a:ext cx="533400" cy="276999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rgbClr val="3333CC"/>
                </a:solidFill>
                <a:latin typeface="Calibri" pitchFamily="34" charset="0"/>
              </a:rPr>
              <a:t>0.71</a:t>
            </a:r>
            <a:endParaRPr lang="en-US" altLang="en-US" sz="1050" b="1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867400" y="4371201"/>
            <a:ext cx="533400" cy="276999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rgbClr val="3333CC"/>
                </a:solidFill>
                <a:latin typeface="Calibri" pitchFamily="34" charset="0"/>
              </a:rPr>
              <a:t>0.75</a:t>
            </a:r>
            <a:endParaRPr lang="en-US" altLang="en-US" sz="1050" b="1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867400" y="4676001"/>
            <a:ext cx="533400" cy="276999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rgbClr val="3333CC"/>
                </a:solidFill>
                <a:latin typeface="Calibri" pitchFamily="34" charset="0"/>
              </a:rPr>
              <a:t>0.75</a:t>
            </a:r>
            <a:endParaRPr lang="en-US" altLang="en-US" sz="1050" b="1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858000" y="4371201"/>
            <a:ext cx="381000" cy="276999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rgbClr val="3333CC"/>
                </a:solidFill>
                <a:latin typeface="Calibri" pitchFamily="34" charset="0"/>
              </a:rPr>
              <a:t>1.0</a:t>
            </a:r>
            <a:endParaRPr lang="en-US" altLang="en-US" sz="1050" b="1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858000" y="4676001"/>
            <a:ext cx="381000" cy="276999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rgbClr val="3333CC"/>
                </a:solidFill>
                <a:latin typeface="Calibri" pitchFamily="34" charset="0"/>
              </a:rPr>
              <a:t>1.0</a:t>
            </a:r>
            <a:endParaRPr lang="en-US" altLang="en-US" sz="1050" b="1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848600" y="4371201"/>
            <a:ext cx="1066800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3333CC"/>
                </a:solidFill>
                <a:latin typeface="Calibri" pitchFamily="34" charset="0"/>
              </a:rPr>
              <a:t>17.25 kg</a:t>
            </a:r>
            <a:endParaRPr lang="en-US" altLang="en-US" sz="1100" b="1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848600" y="4648200"/>
            <a:ext cx="1066800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3333CC"/>
                </a:solidFill>
                <a:latin typeface="Calibri" pitchFamily="34" charset="0"/>
              </a:rPr>
              <a:t>12.25 kg</a:t>
            </a:r>
            <a:endParaRPr lang="en-US" altLang="en-US" sz="1100" b="1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105400" y="5638800"/>
            <a:ext cx="609600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3333CC"/>
                </a:solidFill>
                <a:latin typeface="Calibri" pitchFamily="34" charset="0"/>
              </a:rPr>
              <a:t>10 kg</a:t>
            </a:r>
            <a:endParaRPr lang="en-US" altLang="en-US" sz="1100" b="1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4953000" y="6016823"/>
            <a:ext cx="912264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3333CC"/>
                </a:solidFill>
                <a:latin typeface="Calibri" pitchFamily="34" charset="0"/>
              </a:rPr>
              <a:t>17.25 kg</a:t>
            </a:r>
            <a:endParaRPr lang="en-US" altLang="en-US" sz="1100" b="1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561532" y="6550223"/>
            <a:ext cx="915468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3333CC"/>
                </a:solidFill>
                <a:latin typeface="Calibri" pitchFamily="34" charset="0"/>
              </a:rPr>
              <a:t>12.25 kg</a:t>
            </a:r>
            <a:endParaRPr lang="en-US" altLang="en-US" sz="1100" b="1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712864" y="6172200"/>
            <a:ext cx="609600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3333CC"/>
                </a:solidFill>
                <a:latin typeface="Calibri" pitchFamily="34" charset="0"/>
              </a:rPr>
              <a:t>10 kg</a:t>
            </a:r>
            <a:endParaRPr lang="en-US" altLang="en-US" sz="1100" b="1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7203036" y="5864423"/>
            <a:ext cx="1331364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3333CC"/>
                </a:solidFill>
                <a:latin typeface="Calibri" pitchFamily="34" charset="0"/>
              </a:rPr>
              <a:t>0.58</a:t>
            </a:r>
            <a:endParaRPr lang="en-US" altLang="en-US" sz="1100" b="1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7203036" y="6321623"/>
            <a:ext cx="1331364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3333CC"/>
                </a:solidFill>
                <a:latin typeface="Calibri" pitchFamily="34" charset="0"/>
              </a:rPr>
              <a:t>0.82</a:t>
            </a:r>
            <a:endParaRPr lang="en-US" altLang="en-US" sz="1100" b="1" dirty="0">
              <a:solidFill>
                <a:srgbClr val="3333CC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88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7630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Case 2: Effect of Horizontal Dist. on RWL</a:t>
            </a:r>
          </a:p>
        </p:txBody>
      </p:sp>
      <p:sp>
        <p:nvSpPr>
          <p:cNvPr id="5018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4724400" cy="59436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altLang="en-US" b="1" dirty="0" smtClean="0">
                <a:solidFill>
                  <a:schemeClr val="tx1"/>
                </a:solidFill>
              </a:rPr>
              <a:t>Problem Statement</a:t>
            </a:r>
            <a:r>
              <a:rPr lang="en-US" altLang="en-US" dirty="0" smtClean="0">
                <a:solidFill>
                  <a:schemeClr val="tx1"/>
                </a:solidFill>
              </a:rPr>
              <a:t>:</a:t>
            </a:r>
          </a:p>
          <a:p>
            <a:pPr>
              <a:buFont typeface="Wingdings 3" pitchFamily="18" charset="2"/>
              <a:buNone/>
            </a:pPr>
            <a:r>
              <a:rPr lang="en-US" altLang="en-US" b="1" dirty="0" smtClean="0">
                <a:solidFill>
                  <a:schemeClr val="tx1"/>
                </a:solidFill>
              </a:rPr>
              <a:t>Analyze</a:t>
            </a:r>
            <a:r>
              <a:rPr lang="en-US" altLang="en-US" dirty="0" smtClean="0">
                <a:solidFill>
                  <a:schemeClr val="tx1"/>
                </a:solidFill>
              </a:rPr>
              <a:t> the following work task.</a:t>
            </a:r>
          </a:p>
          <a:p>
            <a:pPr>
              <a:buFont typeface="Wingdings 3" pitchFamily="18" charset="2"/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A worker lifts 15 kg boxes from the table to the shelf, five times an hour.</a:t>
            </a:r>
          </a:p>
          <a:p>
            <a:pPr>
              <a:buFont typeface="Wingdings 3" pitchFamily="18" charset="2"/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Notice that there is a barrier between the worker and the box.</a:t>
            </a:r>
          </a:p>
          <a:p>
            <a:pPr>
              <a:buFont typeface="Wingdings 3" pitchFamily="18" charset="2"/>
              <a:buNone/>
            </a:pP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BF0C96-B93C-4C09-A586-30236325E936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50182" name="Picture 3" descr="MMH0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1295400"/>
            <a:ext cx="4065587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7630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Case 3: Effect of Vertical Distance on RWL</a:t>
            </a:r>
          </a:p>
        </p:txBody>
      </p:sp>
      <p:sp>
        <p:nvSpPr>
          <p:cNvPr id="5120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4724400" cy="59436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altLang="en-US" b="1" dirty="0" smtClean="0">
                <a:solidFill>
                  <a:schemeClr val="tx1"/>
                </a:solidFill>
              </a:rPr>
              <a:t>Problem Statement</a:t>
            </a:r>
            <a:r>
              <a:rPr lang="en-US" altLang="en-US" dirty="0" smtClean="0">
                <a:solidFill>
                  <a:schemeClr val="tx1"/>
                </a:solidFill>
              </a:rPr>
              <a:t>:</a:t>
            </a:r>
          </a:p>
          <a:p>
            <a:pPr>
              <a:buFont typeface="Wingdings 3" pitchFamily="18" charset="2"/>
              <a:buNone/>
            </a:pPr>
            <a:r>
              <a:rPr lang="en-US" altLang="en-US" b="1" dirty="0" smtClean="0">
                <a:solidFill>
                  <a:schemeClr val="tx1"/>
                </a:solidFill>
              </a:rPr>
              <a:t>Analyze</a:t>
            </a:r>
            <a:r>
              <a:rPr lang="en-US" altLang="en-US" dirty="0" smtClean="0">
                <a:solidFill>
                  <a:schemeClr val="tx1"/>
                </a:solidFill>
              </a:rPr>
              <a:t> the following work task.</a:t>
            </a:r>
          </a:p>
          <a:p>
            <a:pPr>
              <a:buFont typeface="Wingdings 3" pitchFamily="18" charset="2"/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A worker lifts a 15 kg load of loosely-piled pieces of metal from the floor to the table, five times an hour. </a:t>
            </a:r>
          </a:p>
          <a:p>
            <a:pPr>
              <a:buFont typeface="Wingdings 3" pitchFamily="18" charset="2"/>
              <a:buNone/>
            </a:pPr>
            <a:endParaRPr lang="en-US" altLang="en-US" dirty="0" smtClean="0">
              <a:solidFill>
                <a:schemeClr val="tx1"/>
              </a:solidFill>
            </a:endParaRPr>
          </a:p>
          <a:p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F55284-BFBA-4514-A783-D65C0714BE16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7" name="Picture 3" descr="mmh0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525" y="1066800"/>
            <a:ext cx="3927475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300" dirty="0" smtClean="0">
                <a:solidFill>
                  <a:schemeClr val="tx1"/>
                </a:solidFill>
              </a:rPr>
              <a:t>References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52228" name="Rectangle 4"/>
          <p:cNvSpPr>
            <a:spLocks noGrp="1"/>
          </p:cNvSpPr>
          <p:nvPr>
            <p:ph idx="1"/>
          </p:nvPr>
        </p:nvSpPr>
        <p:spPr>
          <a:xfrm>
            <a:off x="304800" y="838200"/>
            <a:ext cx="8763000" cy="5943600"/>
          </a:xfrm>
        </p:spPr>
        <p:txBody>
          <a:bodyPr/>
          <a:lstStyle/>
          <a:p>
            <a:pPr marL="877888" lvl="1" indent="-514350">
              <a:buClr>
                <a:srgbClr val="2DA2BF"/>
              </a:buClr>
              <a:buFont typeface="Lucida Sans Unicode" pitchFamily="34" charset="0"/>
              <a:buAutoNum type="arabicPeriod"/>
            </a:pPr>
            <a:r>
              <a:rPr lang="en-US" altLang="en-US" sz="2400" b="1" dirty="0" smtClean="0">
                <a:solidFill>
                  <a:schemeClr val="tx1"/>
                </a:solidFill>
              </a:rPr>
              <a:t>Slides by: </a:t>
            </a:r>
            <a:r>
              <a:rPr lang="en-US" altLang="en-US" sz="2400" b="1" i="1" dirty="0" smtClean="0">
                <a:solidFill>
                  <a:schemeClr val="tx1"/>
                </a:solidFill>
              </a:rPr>
              <a:t>Dr. Khaled Al-Saleh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; online at:</a:t>
            </a:r>
            <a:br>
              <a:rPr lang="en-US" altLang="en-US" sz="2400" b="1" dirty="0" smtClean="0">
                <a:solidFill>
                  <a:schemeClr val="tx1"/>
                </a:solidFill>
              </a:rPr>
            </a:br>
            <a:r>
              <a:rPr lang="en-US" altLang="en-US" sz="2400" dirty="0" smtClean="0">
                <a:solidFill>
                  <a:schemeClr val="tx1"/>
                </a:solidFill>
                <a:hlinkClick r:id="rId3"/>
              </a:rPr>
              <a:t>http://faculty.ksu.edu.sa/alsaleh/default.aspx</a:t>
            </a:r>
            <a:endParaRPr lang="en-US" altLang="en-US" sz="2400" dirty="0" smtClean="0">
              <a:solidFill>
                <a:schemeClr val="tx1"/>
              </a:solidFill>
            </a:endParaRPr>
          </a:p>
          <a:p>
            <a:pPr marL="877888" lvl="1" indent="-514350">
              <a:buClr>
                <a:srgbClr val="2DA2BF"/>
              </a:buClr>
              <a:buFont typeface="Lucida Sans Unicode" pitchFamily="34" charset="0"/>
              <a:buAutoNum type="arabicPeriod"/>
            </a:pPr>
            <a:r>
              <a:rPr lang="en-US" altLang="en-US" sz="2400" b="1" dirty="0" smtClean="0">
                <a:solidFill>
                  <a:schemeClr val="tx1"/>
                </a:solidFill>
              </a:rPr>
              <a:t>Slides by: </a:t>
            </a:r>
            <a:r>
              <a:rPr lang="en-US" altLang="en-US" sz="2400" b="1" i="1" dirty="0" smtClean="0">
                <a:solidFill>
                  <a:schemeClr val="tx1"/>
                </a:solidFill>
              </a:rPr>
              <a:t>Dr. Mohammed Z. Ramadan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; online at:</a:t>
            </a:r>
            <a:br>
              <a:rPr lang="en-US" altLang="en-US" sz="2400" b="1" dirty="0" smtClean="0">
                <a:solidFill>
                  <a:schemeClr val="tx1"/>
                </a:solidFill>
              </a:rPr>
            </a:br>
            <a:r>
              <a:rPr lang="en-US" altLang="en-US" sz="2400" dirty="0" smtClean="0">
                <a:solidFill>
                  <a:schemeClr val="tx1"/>
                </a:solidFill>
                <a:hlinkClick r:id="rId4"/>
              </a:rPr>
              <a:t>http://faculty.ksu.edu.sa/mramadan/default.aspx</a:t>
            </a:r>
            <a:endParaRPr lang="en-US" altLang="en-US" sz="2400" dirty="0" smtClean="0">
              <a:solidFill>
                <a:schemeClr val="tx1"/>
              </a:solidFill>
            </a:endParaRPr>
          </a:p>
          <a:p>
            <a:pPr marL="877888" lvl="1" indent="-514350">
              <a:buClr>
                <a:srgbClr val="2DA2BF"/>
              </a:buClr>
              <a:buFont typeface="Lucida Sans Unicode" pitchFamily="34" charset="0"/>
              <a:buAutoNum type="arabicPeriod"/>
            </a:pPr>
            <a:r>
              <a:rPr lang="en-US" altLang="en-US" sz="2400" b="1" i="1" dirty="0" smtClean="0">
                <a:solidFill>
                  <a:schemeClr val="tx1"/>
                </a:solidFill>
              </a:rPr>
              <a:t>Revised NIOSH Equation for the Design and Evaluation of Manual Lifting Tasks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. </a:t>
            </a:r>
            <a:r>
              <a:rPr lang="en-US" altLang="en-US" sz="2400" dirty="0" smtClean="0">
                <a:solidFill>
                  <a:schemeClr val="tx1"/>
                </a:solidFill>
              </a:rPr>
              <a:t>Thomas R. Walters et al. </a:t>
            </a:r>
            <a:r>
              <a:rPr lang="en-US" altLang="en-US" sz="2400" i="1" dirty="0" smtClean="0">
                <a:solidFill>
                  <a:schemeClr val="tx1"/>
                </a:solidFill>
              </a:rPr>
              <a:t>Ergonomics</a:t>
            </a:r>
            <a:r>
              <a:rPr lang="en-US" altLang="en-US" sz="2400" dirty="0" smtClean="0">
                <a:solidFill>
                  <a:schemeClr val="tx1"/>
                </a:solidFill>
              </a:rPr>
              <a:t> 36(7): 749-776,1993.</a:t>
            </a:r>
            <a:endParaRPr lang="en-US" altLang="en-US" sz="2400" b="1" dirty="0" smtClean="0">
              <a:solidFill>
                <a:schemeClr val="tx1"/>
              </a:solidFill>
            </a:endParaRPr>
          </a:p>
          <a:p>
            <a:pPr marL="877888" lvl="1" indent="-514350">
              <a:buClr>
                <a:srgbClr val="2DA2BF"/>
              </a:buClr>
              <a:buFont typeface="Lucida Sans Unicode" pitchFamily="34" charset="0"/>
              <a:buAutoNum type="arabicPeriod"/>
            </a:pPr>
            <a:r>
              <a:rPr lang="en-US" altLang="en-US" sz="2400" b="1" i="1" dirty="0" smtClean="0">
                <a:solidFill>
                  <a:schemeClr val="tx1"/>
                </a:solidFill>
              </a:rPr>
              <a:t>Applications Manual for the Revised NIOSH Lifting Equation</a:t>
            </a:r>
            <a:r>
              <a:rPr lang="en-US" altLang="en-US" sz="2400" dirty="0" smtClean="0">
                <a:solidFill>
                  <a:schemeClr val="tx1"/>
                </a:solidFill>
              </a:rPr>
              <a:t>. Thomas R. Walters, Vern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Putz</a:t>
            </a:r>
            <a:r>
              <a:rPr lang="en-US" altLang="en-US" sz="2400" dirty="0" smtClean="0">
                <a:solidFill>
                  <a:schemeClr val="tx1"/>
                </a:solidFill>
              </a:rPr>
              <a:t>-Anderson,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Arun</a:t>
            </a:r>
            <a:r>
              <a:rPr lang="en-US" altLang="en-US" sz="2400" dirty="0" smtClean="0">
                <a:solidFill>
                  <a:schemeClr val="tx1"/>
                </a:solidFill>
              </a:rPr>
              <a:t> Garg. US Department of Health and Human Services: Public Health Services. Cincinnati, OH, 1994.</a:t>
            </a:r>
          </a:p>
          <a:p>
            <a:pPr marL="877888" lvl="1" indent="-514350">
              <a:buClr>
                <a:srgbClr val="2DA2BF"/>
              </a:buClr>
              <a:buFont typeface="Lucida Sans Unicode" pitchFamily="34" charset="0"/>
              <a:buAutoNum type="arabicPeriod"/>
            </a:pPr>
            <a:r>
              <a:rPr lang="en-US" altLang="en-US" sz="2400" b="1" i="1" dirty="0" smtClean="0">
                <a:solidFill>
                  <a:schemeClr val="tx1"/>
                </a:solidFill>
              </a:rPr>
              <a:t>OSHA Technical Manual. Section VII: Chapter 1: Back Disorders and Injuries</a:t>
            </a:r>
            <a:r>
              <a:rPr lang="en-US" altLang="en-US" sz="2400" dirty="0" smtClean="0">
                <a:solidFill>
                  <a:schemeClr val="tx1"/>
                </a:solidFill>
              </a:rPr>
              <a:t>. Online at:</a:t>
            </a:r>
          </a:p>
          <a:p>
            <a:pPr marL="1114425" lvl="4" indent="0">
              <a:buClr>
                <a:srgbClr val="2DA2BF"/>
              </a:buClr>
              <a:buFont typeface="Wingdings 2" pitchFamily="18" charset="2"/>
              <a:buNone/>
            </a:pPr>
            <a:r>
              <a:rPr lang="en-US" altLang="en-US" sz="2100" dirty="0" smtClean="0">
                <a:solidFill>
                  <a:schemeClr val="tx1"/>
                </a:solidFill>
                <a:hlinkClick r:id="rId5"/>
              </a:rPr>
              <a:t>www.osha.gov/dts/osta/otm/otm_vii/otm_vii_1.html</a:t>
            </a:r>
            <a:r>
              <a:rPr lang="en-US" altLang="en-US" sz="21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D2884F-90B2-41AE-BAA9-31F4BC1E7995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2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Lesson Overview</a:t>
            </a:r>
          </a:p>
        </p:txBody>
      </p:sp>
      <p:sp>
        <p:nvSpPr>
          <p:cNvPr id="13316" name="Rectangle 4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9436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Part 1: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What is MMH?</a:t>
            </a:r>
          </a:p>
          <a:p>
            <a:r>
              <a:rPr lang="en-GB" altLang="en-US" dirty="0" smtClean="0">
                <a:solidFill>
                  <a:schemeClr val="tx1"/>
                </a:solidFill>
              </a:rPr>
              <a:t>MMH Activities</a:t>
            </a:r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GB" altLang="en-US" dirty="0" smtClean="0">
                <a:solidFill>
                  <a:schemeClr val="tx1"/>
                </a:solidFill>
              </a:rPr>
              <a:t>MMH Effect on Health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NIOSH Lifting Equation</a:t>
            </a:r>
          </a:p>
          <a:p>
            <a:pPr marL="0" indent="0">
              <a:buNone/>
            </a:pPr>
            <a:endParaRPr lang="en-U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Part 2: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Case Studies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Case 1: Effect of Frequency Factor on RWL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Case 2: Effect of Horizontal Distance on RWL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Case 3: Effect of Vertical Distance on RWL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DE10F5-5EEB-4563-8644-8856C174A3DA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80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7630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Case 1: Effect of Frequency Factor on RWL</a:t>
            </a:r>
          </a:p>
        </p:txBody>
      </p:sp>
      <p:sp>
        <p:nvSpPr>
          <p:cNvPr id="4198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altLang="en-US" b="1" dirty="0" smtClean="0">
                <a:solidFill>
                  <a:schemeClr val="tx1"/>
                </a:solidFill>
              </a:rPr>
              <a:t>Problem Statement</a:t>
            </a:r>
            <a:r>
              <a:rPr lang="en-US" altLang="en-US" dirty="0" smtClean="0">
                <a:solidFill>
                  <a:schemeClr val="tx1"/>
                </a:solidFill>
              </a:rPr>
              <a:t>: Analyze the following work task. A worker lifts 10 kg boxes from the conveyor to the cart, ten times every minute for two-hours.</a:t>
            </a:r>
          </a:p>
          <a:p>
            <a:pPr>
              <a:buFont typeface="Wingdings 3" pitchFamily="18" charset="2"/>
              <a:buNone/>
            </a:pP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6351B-307B-4C34-9AA4-D060A2591A50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41990" name="Picture 3" descr="MMH0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711450"/>
            <a:ext cx="4775200" cy="41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TextBox 7"/>
          <p:cNvSpPr txBox="1">
            <a:spLocks noChangeArrowheads="1"/>
          </p:cNvSpPr>
          <p:nvPr/>
        </p:nvSpPr>
        <p:spPr bwMode="auto">
          <a:xfrm>
            <a:off x="3048000" y="3486150"/>
            <a:ext cx="838200" cy="400050"/>
          </a:xfrm>
          <a:prstGeom prst="rect">
            <a:avLst/>
          </a:prstGeom>
          <a:solidFill>
            <a:schemeClr val="bg2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Calibri" pitchFamily="34" charset="0"/>
              </a:rPr>
              <a:t>6 sec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7630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Case 1: Effect of Frequency Factor on RWL</a:t>
            </a:r>
          </a:p>
        </p:txBody>
      </p:sp>
      <p:sp>
        <p:nvSpPr>
          <p:cNvPr id="3994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Solution</a:t>
            </a:r>
            <a:r>
              <a:rPr lang="en-US" dirty="0" smtClean="0">
                <a:solidFill>
                  <a:schemeClr val="tx1"/>
                </a:solidFill>
              </a:rPr>
              <a:t>: First, calculate the recommended weight limit (RWL) for the task</a:t>
            </a:r>
          </a:p>
          <a:p>
            <a:pPr marL="623887" indent="-514350" fontAlgn="auto">
              <a:spcAft>
                <a:spcPts val="0"/>
              </a:spcAft>
              <a:buSzPct val="90000"/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</a:rPr>
              <a:t>Determine the weight of the load.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Weight = 10 kg</a:t>
            </a:r>
          </a:p>
          <a:p>
            <a:pPr marL="623887" indent="-514350" fontAlgn="auto">
              <a:spcAft>
                <a:spcPts val="0"/>
              </a:spcAft>
              <a:buSzPct val="90000"/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</a:rPr>
              <a:t>Assess the six components of lifting task.</a:t>
            </a:r>
          </a:p>
          <a:p>
            <a:pPr marL="623887" indent="-514350" fontAlgn="auto">
              <a:spcAft>
                <a:spcPts val="0"/>
              </a:spcAft>
              <a:buSzPct val="80000"/>
              <a:buFont typeface="Wingdings 3" pitchFamily="18" charset="2"/>
              <a:buNone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CC521-EEF7-4F60-BCE0-ACBE1088B837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76057"/>
              </p:ext>
            </p:extLst>
          </p:nvPr>
        </p:nvGraphicFramePr>
        <p:xfrm>
          <a:off x="2270125" y="3368675"/>
          <a:ext cx="5037138" cy="2727324"/>
        </p:xfrm>
        <a:graphic>
          <a:graphicData uri="http://schemas.openxmlformats.org/drawingml/2006/table">
            <a:tbl>
              <a:tblPr/>
              <a:tblGrid>
                <a:gridCol w="3269035"/>
                <a:gridCol w="1768103"/>
              </a:tblGrid>
              <a:tr h="454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 (Horizontal Distance)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 cm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 (Vertical Distance)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75 cm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 (Lifting/ carrying Distance)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 cm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 (Angle)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90°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 (Frequency)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 sec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 (Coupling/quality of grip)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fair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7630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Case 1: Effect of Frequency Factor on RWL</a:t>
            </a:r>
          </a:p>
        </p:txBody>
      </p:sp>
      <p:sp>
        <p:nvSpPr>
          <p:cNvPr id="44036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622300" indent="-514350">
              <a:buSzPct val="90000"/>
              <a:buFont typeface="Lucida Sans Unicode" pitchFamily="34" charset="0"/>
              <a:buAutoNum type="arabicPeriod" startAt="3"/>
            </a:pPr>
            <a:r>
              <a:rPr lang="en-US" altLang="en-US" dirty="0" smtClean="0">
                <a:solidFill>
                  <a:schemeClr val="tx1"/>
                </a:solidFill>
              </a:rPr>
              <a:t>Select appropriate multiplier factors for each lifting component from the appropriate tables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DE2780-F28B-4743-A369-7185805C3BB9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7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3340012"/>
              </p:ext>
            </p:extLst>
          </p:nvPr>
        </p:nvGraphicFramePr>
        <p:xfrm>
          <a:off x="1447800" y="2362200"/>
          <a:ext cx="6553200" cy="3809998"/>
        </p:xfrm>
        <a:graphic>
          <a:graphicData uri="http://schemas.openxmlformats.org/drawingml/2006/table">
            <a:tbl>
              <a:tblPr/>
              <a:tblGrid>
                <a:gridCol w="3035505"/>
                <a:gridCol w="1298758"/>
                <a:gridCol w="983585"/>
                <a:gridCol w="1235352"/>
              </a:tblGrid>
              <a:tr h="507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 (Horizontal Distance)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 cm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 (Vertical Distance)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75 cm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0.99*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 (Lifting/ carrying Distance)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 cm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163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 (Angle)</a:t>
                      </a:r>
                      <a:endParaRPr lang="en-US" sz="18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90°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 (Frequency)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 sec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 (Coupling/quality of grip)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fair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7630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Case 1: Effect of Frequency Factor on RWL</a:t>
            </a:r>
          </a:p>
        </p:txBody>
      </p:sp>
      <p:sp>
        <p:nvSpPr>
          <p:cNvPr id="4506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622300" indent="-514350">
              <a:buSzPct val="90000"/>
              <a:buFont typeface="Lucida Sans Unicode" pitchFamily="34" charset="0"/>
              <a:buAutoNum type="arabicPeriod" startAt="4"/>
            </a:pPr>
            <a:r>
              <a:rPr lang="en-US" altLang="en-US" dirty="0" smtClean="0">
                <a:solidFill>
                  <a:schemeClr val="tx1"/>
                </a:solidFill>
              </a:rPr>
              <a:t>Determine the Recommended Weight Limit for the task:</a:t>
            </a:r>
          </a:p>
          <a:p>
            <a:pPr marL="622300" indent="-514350">
              <a:buSzPct val="80000"/>
              <a:buFont typeface="Wingdings 3" pitchFamily="18" charset="2"/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	</a:t>
            </a:r>
            <a:r>
              <a:rPr lang="en-US" altLang="en-US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RWL</a:t>
            </a:r>
            <a:r>
              <a:rPr lang="en-US" alt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	= 23 kg * 1 * .99 * 1 * 0.71 * 0.26 * 1</a:t>
            </a:r>
          </a:p>
          <a:p>
            <a:pPr marL="622300" indent="-514350">
              <a:buSzPct val="80000"/>
              <a:buFont typeface="Wingdings 3" pitchFamily="18" charset="2"/>
              <a:buNone/>
            </a:pPr>
            <a:r>
              <a:rPr lang="en-US" alt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			= </a:t>
            </a:r>
            <a:r>
              <a:rPr lang="en-US" altLang="en-US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4 .2 kg</a:t>
            </a:r>
          </a:p>
          <a:p>
            <a:pPr marL="622300" indent="-514350">
              <a:buSzPct val="80000"/>
              <a:buFont typeface="Wingdings 3" pitchFamily="18" charset="2"/>
              <a:buNone/>
            </a:pPr>
            <a:endParaRPr lang="en-US" altLang="en-US" dirty="0" smtClean="0">
              <a:solidFill>
                <a:schemeClr val="tx1"/>
              </a:solidFill>
            </a:endParaRPr>
          </a:p>
          <a:p>
            <a:pPr marL="622300" indent="-514350">
              <a:buSzPct val="90000"/>
              <a:buFont typeface="Lucida Sans Unicode" pitchFamily="34" charset="0"/>
              <a:buAutoNum type="arabicPeriod" startAt="5"/>
            </a:pPr>
            <a:r>
              <a:rPr lang="en-US" altLang="en-US" dirty="0" smtClean="0">
                <a:solidFill>
                  <a:schemeClr val="tx1"/>
                </a:solidFill>
              </a:rPr>
              <a:t>Compare weight of the load against determined weight limit for the </a:t>
            </a:r>
            <a:r>
              <a:rPr lang="en-US" altLang="en-US" dirty="0" smtClean="0">
                <a:solidFill>
                  <a:schemeClr val="tx1"/>
                </a:solidFill>
              </a:rPr>
              <a:t>task:</a:t>
            </a:r>
          </a:p>
          <a:p>
            <a:pPr marL="1022350" lvl="1" indent="-514350">
              <a:buSzPct val="90000"/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</a:rPr>
              <a:t>weight </a:t>
            </a:r>
            <a:r>
              <a:rPr lang="en-US" altLang="en-US" sz="1800" dirty="0" smtClean="0">
                <a:solidFill>
                  <a:schemeClr val="tx1"/>
                </a:solidFill>
              </a:rPr>
              <a:t>of </a:t>
            </a:r>
            <a:r>
              <a:rPr lang="en-US" altLang="en-US" sz="1800" dirty="0" smtClean="0">
                <a:solidFill>
                  <a:schemeClr val="tx1"/>
                </a:solidFill>
              </a:rPr>
              <a:t>load: L </a:t>
            </a:r>
            <a:r>
              <a:rPr lang="en-US" altLang="en-US" sz="1800" dirty="0" smtClean="0">
                <a:solidFill>
                  <a:schemeClr val="tx1"/>
                </a:solidFill>
              </a:rPr>
              <a:t>(10 kg) &gt; RWL (4.2 kg</a:t>
            </a:r>
            <a:r>
              <a:rPr lang="en-US" altLang="en-US" sz="1800" dirty="0" smtClean="0">
                <a:solidFill>
                  <a:schemeClr val="tx1"/>
                </a:solidFill>
              </a:rPr>
              <a:t>)</a:t>
            </a:r>
          </a:p>
          <a:p>
            <a:pPr marL="1022350" lvl="1" indent="-514350">
              <a:buSzPct val="90000"/>
              <a:buFont typeface="Arial" panose="020B0604020202020204" pitchFamily="34" charset="0"/>
              <a:buChar char="•"/>
            </a:pPr>
            <a:r>
              <a:rPr lang="en-US" altLang="en-US" sz="1800" b="1" dirty="0" smtClean="0">
                <a:solidFill>
                  <a:schemeClr val="tx1"/>
                </a:solidFill>
              </a:rPr>
              <a:t>LI</a:t>
            </a:r>
            <a:r>
              <a:rPr lang="en-US" altLang="en-US" sz="1800" dirty="0" smtClean="0">
                <a:solidFill>
                  <a:schemeClr val="tx1"/>
                </a:solidFill>
              </a:rPr>
              <a:t> (lifting index) </a:t>
            </a:r>
            <a:r>
              <a:rPr lang="en-US" altLang="en-US" sz="1800" dirty="0">
                <a:solidFill>
                  <a:schemeClr val="tx1"/>
                </a:solidFill>
              </a:rPr>
              <a:t>= L / </a:t>
            </a:r>
            <a:r>
              <a:rPr lang="en-US" altLang="en-US" sz="1800" dirty="0" smtClean="0">
                <a:solidFill>
                  <a:schemeClr val="tx1"/>
                </a:solidFill>
              </a:rPr>
              <a:t>RWL = 10 / 4.2 = </a:t>
            </a:r>
            <a:r>
              <a:rPr lang="en-US" altLang="en-US" sz="1800" b="1" dirty="0" smtClean="0">
                <a:solidFill>
                  <a:schemeClr val="tx1"/>
                </a:solidFill>
              </a:rPr>
              <a:t>2.38</a:t>
            </a:r>
            <a:r>
              <a:rPr lang="en-US" altLang="en-US" sz="1800" dirty="0" smtClean="0">
                <a:solidFill>
                  <a:schemeClr val="tx1"/>
                </a:solidFill>
              </a:rPr>
              <a:t> (i.e. 1&lt;LI&lt;3 </a:t>
            </a:r>
            <a:r>
              <a:rPr lang="en-US" altLang="en-US" sz="1800" dirty="0" smtClean="0">
                <a:solidFill>
                  <a:schemeClr val="tx1"/>
                </a:solidFill>
                <a:sym typeface="Symbol"/>
              </a:rPr>
              <a:t> lifting is risky)</a:t>
            </a:r>
            <a:endParaRPr lang="en-US" altLang="en-US" sz="1800" dirty="0" smtClean="0">
              <a:solidFill>
                <a:schemeClr val="tx1"/>
              </a:solidFill>
            </a:endParaRPr>
          </a:p>
          <a:p>
            <a:pPr marL="622300" indent="-514350">
              <a:buSzPct val="80000"/>
              <a:buFont typeface="Wingdings 3" pitchFamily="18" charset="2"/>
              <a:buNone/>
            </a:pPr>
            <a:endParaRPr lang="en-US" altLang="en-US" dirty="0" smtClean="0">
              <a:solidFill>
                <a:schemeClr val="tx1"/>
              </a:solidFill>
            </a:endParaRPr>
          </a:p>
          <a:p>
            <a:pPr marL="622300" indent="-514350">
              <a:buSzPct val="80000"/>
              <a:buFont typeface="Wingdings 3" pitchFamily="18" charset="2"/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 </a:t>
            </a:r>
          </a:p>
          <a:p>
            <a:pPr marL="622300" indent="-514350">
              <a:buSzPct val="90000"/>
              <a:buFont typeface="Lucida Sans Unicode" pitchFamily="34" charset="0"/>
              <a:buAutoNum type="arabicPeriod" startAt="6"/>
            </a:pPr>
            <a:r>
              <a:rPr lang="en-US" altLang="en-US" dirty="0" smtClean="0">
                <a:solidFill>
                  <a:schemeClr val="tx1"/>
                </a:solidFill>
              </a:rPr>
              <a:t>Conclusion: </a:t>
            </a:r>
            <a:r>
              <a:rPr lang="en-US" altLang="en-US" b="1" dirty="0" smtClean="0">
                <a:solidFill>
                  <a:schemeClr val="tx1"/>
                </a:solidFill>
              </a:rPr>
              <a:t>Task is Dangerous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ADA3A-79AD-4E67-8D88-A91AA1906260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7630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Case 1: Effect of Frequency Factor on RWL</a:t>
            </a:r>
          </a:p>
        </p:txBody>
      </p:sp>
      <p:sp>
        <p:nvSpPr>
          <p:cNvPr id="4506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458200" cy="5943600"/>
          </a:xfrm>
        </p:spPr>
        <p:txBody>
          <a:bodyPr/>
          <a:lstStyle/>
          <a:p>
            <a:pPr marL="622300" indent="-514350">
              <a:buSzPct val="90000"/>
            </a:pPr>
            <a:r>
              <a:rPr lang="en-US" altLang="en-US" dirty="0">
                <a:solidFill>
                  <a:schemeClr val="tx1"/>
                </a:solidFill>
              </a:rPr>
              <a:t>Check results </a:t>
            </a:r>
            <a:r>
              <a:rPr lang="en-US" altLang="en-US" dirty="0" smtClean="0">
                <a:solidFill>
                  <a:schemeClr val="tx1"/>
                </a:solidFill>
              </a:rPr>
              <a:t>using </a:t>
            </a:r>
            <a:r>
              <a:rPr lang="en-US" altLang="en-US" dirty="0" smtClean="0">
                <a:solidFill>
                  <a:schemeClr val="tx1"/>
                </a:solidFill>
                <a:hlinkClick r:id="rId3"/>
              </a:rPr>
              <a:t>NIOSH </a:t>
            </a:r>
            <a:r>
              <a:rPr lang="en-US" altLang="en-US" dirty="0">
                <a:solidFill>
                  <a:schemeClr val="tx1"/>
                </a:solidFill>
                <a:hlinkClick r:id="rId3"/>
              </a:rPr>
              <a:t>Lifting </a:t>
            </a:r>
            <a:r>
              <a:rPr lang="en-US" altLang="en-US" dirty="0" err="1" smtClean="0">
                <a:solidFill>
                  <a:schemeClr val="tx1"/>
                </a:solidFill>
                <a:hlinkClick r:id="rId3"/>
              </a:rPr>
              <a:t>Eq</a:t>
            </a:r>
            <a:r>
              <a:rPr lang="en-US" altLang="en-US" baseline="30000" dirty="0" err="1" smtClean="0">
                <a:solidFill>
                  <a:schemeClr val="tx1"/>
                </a:solidFill>
                <a:hlinkClick r:id="rId3"/>
              </a:rPr>
              <a:t>n</a:t>
            </a:r>
            <a:r>
              <a:rPr lang="en-US" altLang="en-US" dirty="0" smtClean="0">
                <a:solidFill>
                  <a:schemeClr val="tx1"/>
                </a:solidFill>
                <a:hlinkClick r:id="rId3"/>
              </a:rPr>
              <a:t> Calculator</a:t>
            </a:r>
            <a:r>
              <a:rPr lang="en-US" altLang="en-US" dirty="0" smtClean="0">
                <a:solidFill>
                  <a:schemeClr val="tx1"/>
                </a:solidFill>
              </a:rPr>
              <a:t>: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ADA3A-79AD-4E67-8D88-A91AA1906260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3" t="11453" r="17740" b="4359"/>
          <a:stretch/>
        </p:blipFill>
        <p:spPr bwMode="auto">
          <a:xfrm>
            <a:off x="457200" y="1371599"/>
            <a:ext cx="8305800" cy="5476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400800" y="2471158"/>
            <a:ext cx="2438400" cy="729241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00800" y="3581400"/>
            <a:ext cx="2438400" cy="5334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77000" y="5105400"/>
            <a:ext cx="2286000" cy="16764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1600200"/>
            <a:ext cx="1524000" cy="5334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38400" y="2495370"/>
            <a:ext cx="3962400" cy="2838629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9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7630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Case 1: Effect of Frequency Factor on RWL</a:t>
            </a:r>
          </a:p>
        </p:txBody>
      </p:sp>
      <p:sp>
        <p:nvSpPr>
          <p:cNvPr id="4608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622300" indent="-514350">
              <a:buSzPct val="90000"/>
              <a:buFont typeface="Lucida Sans Unicode" pitchFamily="34" charset="0"/>
              <a:buAutoNum type="arabicPeriod" startAt="7"/>
            </a:pPr>
            <a:r>
              <a:rPr lang="en-US" altLang="en-US" dirty="0" smtClean="0">
                <a:solidFill>
                  <a:schemeClr val="tx1"/>
                </a:solidFill>
              </a:rPr>
              <a:t>Recommendations:</a:t>
            </a:r>
          </a:p>
          <a:p>
            <a:pPr marL="622300" indent="-514350">
              <a:buSzPct val="80000"/>
            </a:pPr>
            <a:r>
              <a:rPr lang="en-US" altLang="en-US" dirty="0" smtClean="0">
                <a:solidFill>
                  <a:schemeClr val="tx1"/>
                </a:solidFill>
              </a:rPr>
              <a:t>Assess which component(s) contribute(s) most to the risk</a:t>
            </a:r>
          </a:p>
          <a:p>
            <a:pPr marL="879475" lvl="1" indent="-514350"/>
            <a:r>
              <a:rPr lang="en-US" altLang="en-US" dirty="0" smtClean="0">
                <a:solidFill>
                  <a:schemeClr val="tx1"/>
                </a:solidFill>
              </a:rPr>
              <a:t>the critical factor is FM </a:t>
            </a:r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 it is required to reconsider </a:t>
            </a:r>
            <a:r>
              <a:rPr lang="en-US" altLang="en-US" dirty="0" smtClean="0">
                <a:solidFill>
                  <a:schemeClr val="tx1"/>
                </a:solidFill>
              </a:rPr>
              <a:t>the frequency of lifting and/or duration of task</a:t>
            </a:r>
          </a:p>
          <a:p>
            <a:pPr marL="622300" indent="-514350">
              <a:buSzPct val="80000"/>
            </a:pPr>
            <a:r>
              <a:rPr lang="en-US" altLang="en-US" dirty="0" smtClean="0">
                <a:solidFill>
                  <a:schemeClr val="tx1"/>
                </a:solidFill>
              </a:rPr>
              <a:t>Shorten the frequency of lifting by: </a:t>
            </a:r>
          </a:p>
          <a:p>
            <a:pPr marL="879475" lvl="1" indent="-514350">
              <a:buSzPct val="80000"/>
              <a:buFont typeface="Lucida Sans Unicode" pitchFamily="34" charset="0"/>
              <a:buAutoNum type="alphaLcPeriod"/>
            </a:pPr>
            <a:r>
              <a:rPr lang="en-US" altLang="en-US" dirty="0" smtClean="0">
                <a:solidFill>
                  <a:schemeClr val="tx1"/>
                </a:solidFill>
              </a:rPr>
              <a:t>reducing the frequency of incoming boxes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(i.e. increasing F) and/or </a:t>
            </a:r>
          </a:p>
          <a:p>
            <a:pPr marL="879475" lvl="1" indent="-514350">
              <a:buSzPct val="80000"/>
              <a:buFont typeface="Lucida Sans Unicode" pitchFamily="34" charset="0"/>
              <a:buAutoNum type="alphaLcPeriod"/>
            </a:pPr>
            <a:r>
              <a:rPr lang="en-US" altLang="en-US" dirty="0" smtClean="0">
                <a:solidFill>
                  <a:schemeClr val="tx1"/>
                </a:solidFill>
              </a:rPr>
              <a:t>assigning additional workers to task, and/or </a:t>
            </a:r>
          </a:p>
          <a:p>
            <a:pPr marL="879475" lvl="1" indent="-514350">
              <a:buSzPct val="80000"/>
              <a:buFont typeface="Lucida Sans Unicode" pitchFamily="34" charset="0"/>
              <a:buAutoNum type="alphaLcPeriod"/>
            </a:pPr>
            <a:r>
              <a:rPr lang="en-US" altLang="en-US" dirty="0" smtClean="0">
                <a:solidFill>
                  <a:schemeClr val="tx1"/>
                </a:solidFill>
              </a:rPr>
              <a:t>shortening the time of the task to 1 hour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52B95-B6CA-4069-8D1C-B634D06CE51A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7630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Case 1: Effect of Frequency Factor on RWL</a:t>
            </a:r>
          </a:p>
        </p:txBody>
      </p:sp>
      <p:sp>
        <p:nvSpPr>
          <p:cNvPr id="3994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 rtlCol="0">
            <a:normAutofit/>
          </a:bodyPr>
          <a:lstStyle/>
          <a:p>
            <a:pPr marL="623887" indent="-514350" fontAlgn="auto">
              <a:spcAft>
                <a:spcPts val="0"/>
              </a:spcAft>
              <a:buSzPct val="90000"/>
              <a:buFont typeface="+mj-lt"/>
              <a:buAutoNum type="arabicPeriod" startAt="7"/>
              <a:defRPr/>
            </a:pPr>
            <a:r>
              <a:rPr lang="en-US" dirty="0" smtClean="0">
                <a:solidFill>
                  <a:schemeClr val="tx1"/>
                </a:solidFill>
              </a:rPr>
              <a:t>Recommendations (Cont.):</a:t>
            </a:r>
          </a:p>
          <a:p>
            <a:pPr fontAlgn="auto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2AB130-F3C9-4B30-B69A-6A09F735C8DA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47110" name="Picture 2" descr="MMH0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389063"/>
            <a:ext cx="5494338" cy="546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Concourse">
  <a:themeElements>
    <a:clrScheme name="2_Concourse 1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FFFFFF"/>
      </a:accent3>
      <a:accent4>
        <a:srgbClr val="000000"/>
      </a:accent4>
      <a:accent5>
        <a:srgbClr val="ADCEDC"/>
      </a:accent5>
      <a:accent6>
        <a:srgbClr val="C51B23"/>
      </a:accent6>
      <a:hlink>
        <a:srgbClr val="FF8119"/>
      </a:hlink>
      <a:folHlink>
        <a:srgbClr val="44B9E8"/>
      </a:folHlink>
    </a:clrScheme>
    <a:fontScheme name="2_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ncourse 1">
        <a:dk1>
          <a:srgbClr val="000000"/>
        </a:dk1>
        <a:lt1>
          <a:srgbClr val="FFFFFF"/>
        </a:lt1>
        <a:dk2>
          <a:srgbClr val="464646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FFFFFF"/>
        </a:accent3>
        <a:accent4>
          <a:srgbClr val="000000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9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12179</TotalTime>
  <Words>900</Words>
  <Application>Microsoft Office PowerPoint</Application>
  <PresentationFormat>On-screen Show (4:3)</PresentationFormat>
  <Paragraphs>192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2_Concourse</vt:lpstr>
      <vt:lpstr>9_Concourse</vt:lpstr>
      <vt:lpstr>Executive</vt:lpstr>
      <vt:lpstr>King Saud University   College of Engineering  IE – 341: “Human Factors Engineering”  Fall – 2017 (1st Sem. 1438-9H)</vt:lpstr>
      <vt:lpstr>Lesson Overview</vt:lpstr>
      <vt:lpstr>Case 1: Effect of Frequency Factor on RWL</vt:lpstr>
      <vt:lpstr>Case 1: Effect of Frequency Factor on RWL</vt:lpstr>
      <vt:lpstr>Case 1: Effect of Frequency Factor on RWL</vt:lpstr>
      <vt:lpstr>Case 1: Effect of Frequency Factor on RWL</vt:lpstr>
      <vt:lpstr>Case 1: Effect of Frequency Factor on RWL</vt:lpstr>
      <vt:lpstr>Case 1: Effect of Frequency Factor on RWL</vt:lpstr>
      <vt:lpstr>Case 1: Effect of Frequency Factor on RWL</vt:lpstr>
      <vt:lpstr>Case 1: Effect of Frequency Factor on RWL</vt:lpstr>
      <vt:lpstr>Case 1: Effect of Frequency Factor on RWL</vt:lpstr>
      <vt:lpstr>Case 1: Effect of Frequency Factor on RWL</vt:lpstr>
      <vt:lpstr>PowerPoint Presentation</vt:lpstr>
      <vt:lpstr>Case 2: Effect of Horizontal Dist. on RWL</vt:lpstr>
      <vt:lpstr>Case 3: Effect of Vertical Distance on RWL</vt:lpstr>
      <vt:lpstr>References</vt:lpstr>
    </vt:vector>
  </TitlesOfParts>
  <Company>IMedia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IMedia</dc:creator>
  <cp:lastModifiedBy>User</cp:lastModifiedBy>
  <cp:revision>1092</cp:revision>
  <dcterms:created xsi:type="dcterms:W3CDTF">2008-11-10T19:40:45Z</dcterms:created>
  <dcterms:modified xsi:type="dcterms:W3CDTF">2017-12-17T01:35:48Z</dcterms:modified>
</cp:coreProperties>
</file>