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sldIdLst>
    <p:sldId id="256" r:id="rId3"/>
    <p:sldId id="265" r:id="rId4"/>
    <p:sldId id="257" r:id="rId5"/>
    <p:sldId id="266" r:id="rId6"/>
    <p:sldId id="267" r:id="rId7"/>
    <p:sldId id="268" r:id="rId8"/>
    <p:sldId id="269" r:id="rId9"/>
    <p:sldId id="270" r:id="rId10"/>
    <p:sldId id="264" r:id="rId11"/>
    <p:sldId id="262" r:id="rId12"/>
    <p:sldId id="260" r:id="rId1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1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A2BE3-D94C-467B-95E5-C501A7953FE9}" type="datetimeFigureOut">
              <a:rPr lang="ar-SA" smtClean="0"/>
              <a:t>20/08/1447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88903-6889-4FF4-9A32-2E9C92755A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8559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A2BE3-D94C-467B-95E5-C501A7953FE9}" type="datetimeFigureOut">
              <a:rPr lang="ar-SA" smtClean="0"/>
              <a:t>20/08/1447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88903-6889-4FF4-9A32-2E9C92755A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5881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A2BE3-D94C-467B-95E5-C501A7953FE9}" type="datetimeFigureOut">
              <a:rPr lang="ar-SA" smtClean="0"/>
              <a:t>20/08/1447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88903-6889-4FF4-9A32-2E9C92755A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297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33581-8EFA-4693-AE49-CE629DF7DAB5}" type="slidenum">
              <a:rPr lang="ar-S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شكل بيضاوي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شكل بيضاوي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633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2A4F6-A5EE-4902-A1D6-B041A087C0D3}" type="slidenum">
              <a:rPr lang="ar-S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9426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B1FE0-79E6-4F1A-87DF-A5ED13067902}" type="slidenum">
              <a:rPr lang="ar-S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مستطيل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شكل بيضاوي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شكل بيضاوي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7272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93247-393D-4271-958D-65425140CC2A}" type="slidenum">
              <a:rPr lang="ar-S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0679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41AC-4C7F-4FF9-89CB-3E611B11887A}" type="slidenum">
              <a:rPr lang="ar-S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1111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51FA6-7F83-4174-BA1E-928A7A7E76DA}" type="slidenum">
              <a:rPr lang="ar-S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5576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D035F-4285-48E5-9EB0-7B2DD2E78518}" type="slidenum">
              <a:rPr lang="ar-S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مستطيل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8258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378D9-37AC-4014-BE6A-5D8C085FF477}" type="slidenum">
              <a:rPr lang="ar-S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751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A2BE3-D94C-467B-95E5-C501A7953FE9}" type="datetimeFigureOut">
              <a:rPr lang="ar-SA" smtClean="0"/>
              <a:t>20/08/1447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88903-6889-4FF4-9A32-2E9C92755A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914046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B1736-667E-4451-93AC-4CEEDBE0B023}" type="slidenum">
              <a:rPr lang="ar-S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indent="-283464" algn="l" rtl="0" fontAlgn="base">
              <a:lnSpc>
                <a:spcPts val="3000"/>
              </a:lnSpc>
              <a:spcBef>
                <a:spcPts val="600"/>
              </a:spcBef>
              <a:spcAft>
                <a:spcPct val="0"/>
              </a:spcAft>
              <a:buClr>
                <a:srgbClr val="3891A7"/>
              </a:buClr>
              <a:buSzPct val="80000"/>
              <a:buFont typeface="Wingdings 2"/>
              <a:buNone/>
            </a:pPr>
            <a:endParaRPr lang="en-US" sz="3200">
              <a:solidFill>
                <a:prstClr val="black"/>
              </a:solidFill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/>
              <a:t>انقر فوق الرمز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</p:spTree>
    <p:extLst>
      <p:ext uri="{BB962C8B-B14F-4D97-AF65-F5344CB8AC3E}">
        <p14:creationId xmlns:p14="http://schemas.microsoft.com/office/powerpoint/2010/main" val="23879059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F2423-2520-47F9-9506-E07BC5EE6E2C}" type="slidenum">
              <a:rPr lang="ar-S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919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3D531-40F4-4EFB-A9E0-71CAA673F646}" type="slidenum">
              <a:rPr lang="ar-S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175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A2BE3-D94C-467B-95E5-C501A7953FE9}" type="datetimeFigureOut">
              <a:rPr lang="ar-SA" smtClean="0"/>
              <a:t>20/08/1447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88903-6889-4FF4-9A32-2E9C92755A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9823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A2BE3-D94C-467B-95E5-C501A7953FE9}" type="datetimeFigureOut">
              <a:rPr lang="ar-SA" smtClean="0"/>
              <a:t>20/08/1447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88903-6889-4FF4-9A32-2E9C92755A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29397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A2BE3-D94C-467B-95E5-C501A7953FE9}" type="datetimeFigureOut">
              <a:rPr lang="ar-SA" smtClean="0"/>
              <a:t>20/08/1447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88903-6889-4FF4-9A32-2E9C92755A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342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A2BE3-D94C-467B-95E5-C501A7953FE9}" type="datetimeFigureOut">
              <a:rPr lang="ar-SA" smtClean="0"/>
              <a:t>20/08/1447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88903-6889-4FF4-9A32-2E9C92755A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10731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A2BE3-D94C-467B-95E5-C501A7953FE9}" type="datetimeFigureOut">
              <a:rPr lang="ar-SA" smtClean="0"/>
              <a:t>20/08/1447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88903-6889-4FF4-9A32-2E9C92755A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94372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A2BE3-D94C-467B-95E5-C501A7953FE9}" type="datetimeFigureOut">
              <a:rPr lang="ar-SA" smtClean="0"/>
              <a:t>20/08/1447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88903-6889-4FF4-9A32-2E9C92755A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97153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A2BE3-D94C-467B-95E5-C501A7953FE9}" type="datetimeFigureOut">
              <a:rPr lang="ar-SA" smtClean="0"/>
              <a:t>20/08/1447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88903-6889-4FF4-9A32-2E9C92755A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8342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A2BE3-D94C-467B-95E5-C501A7953FE9}" type="datetimeFigureOut">
              <a:rPr lang="ar-SA" smtClean="0"/>
              <a:t>20/08/1447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88903-6889-4FF4-9A32-2E9C92755A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1203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شكل بيضاوي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مستطيل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  <a:p>
            <a:pPr lvl="1" eaLnBrk="1" latinLnBrk="0" hangingPunct="1"/>
            <a:r>
              <a:rPr kumimoji="0" lang="ar-SA"/>
              <a:t>المستوى الثاني</a:t>
            </a:r>
          </a:p>
          <a:p>
            <a:pPr lvl="2" eaLnBrk="1" latinLnBrk="0" hangingPunct="1"/>
            <a:r>
              <a:rPr kumimoji="0" lang="ar-SA"/>
              <a:t>المستوى الثالث</a:t>
            </a:r>
          </a:p>
          <a:p>
            <a:pPr lvl="3" eaLnBrk="1" latinLnBrk="0" hangingPunct="1"/>
            <a:r>
              <a:rPr kumimoji="0" lang="ar-SA"/>
              <a:t>المستوى الرابع</a:t>
            </a:r>
          </a:p>
          <a:p>
            <a:pPr lvl="4" eaLnBrk="1" latinLnBrk="0" hangingPunct="1"/>
            <a:r>
              <a:rPr kumimoji="0" lang="ar-SA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D819456-1C56-4BC7-A4AD-14FEA9617040}" type="slidenum">
              <a:rPr lang="ar-SA" smtClean="0">
                <a:solidFill>
                  <a:srgbClr val="E7DEC9">
                    <a:shade val="50000"/>
                    <a:satMod val="200000"/>
                  </a:srgbClr>
                </a:solidFill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مستطيل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036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>
              <a:spcBef>
                <a:spcPts val="1000"/>
              </a:spcBef>
            </a:pPr>
            <a:r>
              <a:rPr lang="ar-SA" sz="2800" dirty="0">
                <a:solidFill>
                  <a:prstClr val="black"/>
                </a:solidFill>
                <a:latin typeface="Calibri" panose="020F0502020204030204"/>
                <a:cs typeface="PT Bold Heading" panose="02010400000000000000" pitchFamily="2" charset="-78"/>
              </a:rPr>
              <a:t> 674 حين</a:t>
            </a:r>
            <a:br>
              <a:rPr lang="ar-SA" sz="2800" dirty="0">
                <a:solidFill>
                  <a:prstClr val="black"/>
                </a:solidFill>
                <a:latin typeface="Calibri" panose="020F0502020204030204"/>
                <a:cs typeface="PT Bold Heading" panose="02010400000000000000" pitchFamily="2" charset="-78"/>
              </a:rPr>
            </a:br>
            <a:br>
              <a:rPr lang="ar-SA" sz="2800" dirty="0">
                <a:solidFill>
                  <a:prstClr val="black"/>
                </a:solidFill>
                <a:latin typeface="Calibri" panose="020F0502020204030204"/>
                <a:cs typeface="PT Bold Heading" panose="02010400000000000000" pitchFamily="2" charset="-78"/>
              </a:rPr>
            </a:br>
            <a:r>
              <a:rPr lang="ar-SA" sz="2800" dirty="0">
                <a:solidFill>
                  <a:prstClr val="black"/>
                </a:solidFill>
                <a:latin typeface="Calibri" panose="020F0502020204030204"/>
                <a:cs typeface="PT Bold Heading" panose="02010400000000000000" pitchFamily="2" charset="-78"/>
              </a:rPr>
              <a:t> دراسات متقدمة في التلوث 2 (2+0)</a:t>
            </a:r>
            <a:endParaRPr lang="ar-SA" dirty="0">
              <a:cs typeface="PT Bold Heading" panose="02010400000000000000" pitchFamily="2" charset="-78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4524602"/>
            <a:ext cx="9144000" cy="1655762"/>
          </a:xfrm>
        </p:spPr>
        <p:txBody>
          <a:bodyPr/>
          <a:lstStyle/>
          <a:p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ar-SA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أ.د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منصور إبراهيم المنصور</a:t>
            </a:r>
          </a:p>
          <a:p>
            <a:r>
              <a:rPr lang="en-US" sz="1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Mmansour@ksu.edu.sa</a:t>
            </a:r>
            <a:endParaRPr lang="ar-SA" sz="16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2660862A-CEFC-4C81-9B05-5DA0D2CD37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4" y="107724"/>
            <a:ext cx="2431647" cy="1080261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27222B5-726B-4981-AE00-8A5726A9F38E}"/>
              </a:ext>
            </a:extLst>
          </p:cNvPr>
          <p:cNvSpPr txBox="1"/>
          <p:nvPr/>
        </p:nvSpPr>
        <p:spPr>
          <a:xfrm>
            <a:off x="4112722" y="3832616"/>
            <a:ext cx="41833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en-GB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Advanced studies in Pollution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7162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1B91EC5-85C8-42B2-8D38-4394DCAF7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3200" dirty="0">
                <a:cs typeface="PT Bold Heading" panose="02010400000000000000" pitchFamily="2" charset="-78"/>
              </a:rPr>
              <a:t>تعليمات هامة للعروض:</a:t>
            </a:r>
            <a:endParaRPr lang="en-GB" sz="3200" dirty="0">
              <a:cs typeface="PT Bold Heading" panose="02010400000000000000" pitchFamily="2" charset="-78"/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F4263E9-CDD1-4BD5-9689-5985DDB311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marR="0" lvl="0" indent="-4572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تكتب عناوين كل موضوع باللغة الإنجليزية و العربية.</a:t>
            </a:r>
          </a:p>
          <a:p>
            <a:pPr marL="457200" marR="0" lvl="0" indent="-4572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يتناسب المحتوى مع طالب دكتوراه ,من عمق المحتوى العلمي و شمولية العرض ( اغلب الطلبة يخفقون في هذا المطلب جزئياً)</a:t>
            </a:r>
          </a:p>
          <a:p>
            <a:pPr marL="457200" marR="0" lvl="0" indent="-4572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كتابة المراجع التي تمت الاستعانة بها في كل شريحه.</a:t>
            </a:r>
          </a:p>
          <a:p>
            <a:pPr marL="457200" marR="0" lvl="0" indent="-4572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الشريحة الأولى تحتوي على اسم المقدم و المشرف  و عنوان الموضوع و شعار الجامعة و القسم</a:t>
            </a:r>
          </a:p>
          <a:p>
            <a:pPr marL="457200" marR="0" lvl="0" indent="-4572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الشريحة الثانية: تحتوي على  عناصر الموضوع الذي سوف يتم تغطيته في العرض</a:t>
            </a:r>
          </a:p>
          <a:p>
            <a:pPr marL="457200" marR="0" lvl="0" indent="-4572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الشريحة (3،4،5،6) تحتوي على المصطلحات العلمية </a:t>
            </a:r>
          </a:p>
          <a:p>
            <a:pPr marL="457200" marR="0" lvl="0" indent="-4572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أن يتم ترقيم الشرائح بطريقة (1-35), (2-35) و هكذا بحسب عدد الشرائح الفعلي.</a:t>
            </a:r>
          </a:p>
          <a:p>
            <a:pPr marL="457200" marR="0" lvl="0" indent="-4572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الاستفادة من الصور المعبرة  و الرسوم البيانية و مقاطع الفيديو ذات العلاقة.</a:t>
            </a:r>
          </a:p>
          <a:p>
            <a:pPr marL="457200" marR="0" lvl="0" indent="-4572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يفضل أن تكون الكتابة في الشرائح على شكل نقاط أكثر من الكتابة المرسلة ولكن بشكل كاف.</a:t>
            </a:r>
          </a:p>
          <a:p>
            <a:pPr marL="457200" marR="0" lvl="0" indent="-4572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ar-SA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  <a:p>
            <a:endParaRPr lang="en-GB" sz="2400" dirty="0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F96EA4F8-DC17-4025-9F0B-89ADC7D05DBC}"/>
              </a:ext>
            </a:extLst>
          </p:cNvPr>
          <p:cNvSpPr txBox="1"/>
          <p:nvPr/>
        </p:nvSpPr>
        <p:spPr>
          <a:xfrm>
            <a:off x="5705302" y="6369920"/>
            <a:ext cx="7813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(</a:t>
            </a:r>
            <a:r>
              <a:rPr lang="en-GB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4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-</a:t>
            </a:r>
            <a:r>
              <a:rPr lang="en-GB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5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)</a:t>
            </a:r>
            <a:endParaRPr lang="en-GB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41168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6338900" y="595807"/>
            <a:ext cx="5515643" cy="5794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</a:pPr>
            <a:r>
              <a:rPr lang="ar-SA" sz="2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PT Bold Heading" panose="02010400000000000000" pitchFamily="2" charset="-78"/>
              </a:rPr>
              <a:t>عند تقديم العرض:</a:t>
            </a:r>
            <a:endParaRPr lang="ar-SA" sz="2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AL-Mohanad"/>
            </a:endParaRPr>
          </a:p>
          <a:p>
            <a:pPr marL="342900" lvl="0" indent="-342900" fontAlgn="base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ar-SA" sz="2200" dirty="0">
                <a:solidFill>
                  <a:prstClr val="black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أن يتناسب محتوى العرض مع الموضوع</a:t>
            </a:r>
          </a:p>
          <a:p>
            <a:pPr marL="342900" lvl="0" indent="-342900" fontAlgn="base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ar-SA" sz="2200" dirty="0">
                <a:solidFill>
                  <a:prstClr val="black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أن يتناسب العرض مع كونه عرض لطالب دكتوراه</a:t>
            </a:r>
          </a:p>
          <a:p>
            <a:pPr marL="342900" lvl="0" indent="-342900" fontAlgn="base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ar-SA" sz="2200" dirty="0">
                <a:solidFill>
                  <a:prstClr val="black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الاستعانة بالمراجع من كتب و أبحاث علمية و مواقع إلكترونية علمية.</a:t>
            </a:r>
          </a:p>
          <a:p>
            <a:pPr marL="342900" lvl="0" indent="-342900" fontAlgn="base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ar-SA" sz="2200" dirty="0">
                <a:solidFill>
                  <a:prstClr val="black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التدريب الجيد على توزيع الوقت بين الشرائح و الالتزام بالوقت المحدد.</a:t>
            </a:r>
            <a:endParaRPr lang="en-US" sz="2200" dirty="0">
              <a:solidFill>
                <a:prstClr val="black"/>
              </a:solidFill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342900" indent="-342900" fontAlgn="base">
              <a:lnSpc>
                <a:spcPct val="115000"/>
              </a:lnSpc>
              <a:spcBef>
                <a:spcPct val="0"/>
              </a:spcBef>
              <a:buFont typeface="Wingdings" panose="05000000000000000000" pitchFamily="2" charset="2"/>
              <a:buChar char=""/>
            </a:pPr>
            <a:r>
              <a:rPr lang="ar-SA" sz="2200" dirty="0">
                <a:solidFill>
                  <a:prstClr val="black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الثقة بالنفس و وضوح مخارج الحروف و الوقوف بالمكان المناسب للجميع </a:t>
            </a:r>
            <a:endParaRPr lang="en-US" sz="2200" dirty="0">
              <a:solidFill>
                <a:prstClr val="black"/>
              </a:solidFill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342900" indent="-342900" fontAlgn="base">
              <a:lnSpc>
                <a:spcPct val="115000"/>
              </a:lnSpc>
              <a:spcBef>
                <a:spcPct val="0"/>
              </a:spcBef>
              <a:buFont typeface="Wingdings" panose="05000000000000000000" pitchFamily="2" charset="2"/>
              <a:buChar char=""/>
            </a:pPr>
            <a:r>
              <a:rPr lang="ar-SA" sz="2200" dirty="0">
                <a:solidFill>
                  <a:prstClr val="black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مراعاة أن تكون الشرائح موحدة التصميم و يفضل البعد عن الألوان و الأشكال المشتتة للمتابع.</a:t>
            </a:r>
            <a:endParaRPr lang="en-US" sz="2200" dirty="0">
              <a:solidFill>
                <a:prstClr val="black"/>
              </a:solidFill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342900" indent="-342900" fontAlgn="base">
              <a:lnSpc>
                <a:spcPct val="115000"/>
              </a:lnSpc>
              <a:spcBef>
                <a:spcPct val="0"/>
              </a:spcBef>
              <a:buFont typeface="Wingdings" panose="05000000000000000000" pitchFamily="2" charset="2"/>
              <a:buChar char=""/>
            </a:pPr>
            <a:r>
              <a:rPr lang="ar-SA" sz="2200" dirty="0">
                <a:solidFill>
                  <a:prstClr val="black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توحيد حجم و نوع و لون  الخط لكل الشرائح ( العناوين موحدة و المتن موحد الخط نوعه و حجمه و لونه).</a:t>
            </a:r>
            <a:endParaRPr lang="en-US" sz="2200" dirty="0">
              <a:solidFill>
                <a:prstClr val="black"/>
              </a:solidFill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2288" y="645036"/>
            <a:ext cx="4956612" cy="2783964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27C2AF5A-86B6-40A0-9DAE-0C025BE0FAF4}"/>
              </a:ext>
            </a:extLst>
          </p:cNvPr>
          <p:cNvSpPr txBox="1"/>
          <p:nvPr/>
        </p:nvSpPr>
        <p:spPr>
          <a:xfrm>
            <a:off x="6564283" y="6450886"/>
            <a:ext cx="7813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(</a:t>
            </a:r>
            <a:r>
              <a:rPr lang="en-GB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5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-</a:t>
            </a:r>
            <a:r>
              <a:rPr lang="en-GB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5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)</a:t>
            </a:r>
            <a:endParaRPr lang="en-GB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02D19B79-FBB0-4A7B-9A6D-F2088C4BB3B3}"/>
              </a:ext>
            </a:extLst>
          </p:cNvPr>
          <p:cNvSpPr txBox="1"/>
          <p:nvPr/>
        </p:nvSpPr>
        <p:spPr>
          <a:xfrm>
            <a:off x="1654232" y="4032700"/>
            <a:ext cx="4599015" cy="175432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indent="0">
              <a:buNone/>
            </a:pPr>
            <a:r>
              <a:rPr lang="ar-SA" sz="1800" b="1" u="sng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توزيع الدرجات:</a:t>
            </a:r>
          </a:p>
          <a:p>
            <a:pPr marL="0" indent="0">
              <a:buNone/>
            </a:pPr>
            <a:r>
              <a:rPr lang="ar-SA" sz="1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أ.  العروض( خمسة عروض شامل المحتوى العلمي و الأسئلة الموضوعية): 25 درجة</a:t>
            </a:r>
          </a:p>
          <a:p>
            <a:pPr marL="0" indent="0">
              <a:buNone/>
            </a:pPr>
            <a:r>
              <a:rPr lang="ar-SA" sz="1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ب. ملخصات الأبحاث الخمسة (15 درجة).</a:t>
            </a:r>
          </a:p>
          <a:p>
            <a:pPr marL="0" indent="0">
              <a:buNone/>
            </a:pPr>
            <a:r>
              <a:rPr lang="ar-SA" sz="1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ج. الاختبار الفصلي: 20 درجة</a:t>
            </a:r>
          </a:p>
          <a:p>
            <a:pPr marL="0" indent="0">
              <a:buNone/>
            </a:pPr>
            <a:r>
              <a:rPr lang="ar-SA" sz="1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د. الاختبار النهائي: 40 درجة</a:t>
            </a:r>
          </a:p>
        </p:txBody>
      </p:sp>
    </p:spTree>
    <p:extLst>
      <p:ext uri="{BB962C8B-B14F-4D97-AF65-F5344CB8AC3E}">
        <p14:creationId xmlns:p14="http://schemas.microsoft.com/office/powerpoint/2010/main" val="3895770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7DCD6D6-0940-4103-AF37-3A82F7D8C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PT Bold Heading" panose="02010400000000000000" pitchFamily="2" charset="-78"/>
              </a:rPr>
              <a:t>الهدف من المقرر:</a:t>
            </a:r>
            <a:endParaRPr lang="en-GB" sz="3200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5790993-D103-49E6-83B9-C2692A4C40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5825" y="1395470"/>
            <a:ext cx="6740236" cy="1466215"/>
          </a:xfrm>
        </p:spPr>
        <p:txBody>
          <a:bodyPr>
            <a:noAutofit/>
          </a:bodyPr>
          <a:lstStyle/>
          <a:p>
            <a:endParaRPr lang="ar-SA" sz="3600" b="0" i="0" dirty="0">
              <a:solidFill>
                <a:srgbClr val="66615B"/>
              </a:solidFill>
              <a:effectLst/>
              <a:latin typeface="Cairo"/>
            </a:endParaRPr>
          </a:p>
          <a:p>
            <a:pPr marL="0" indent="0">
              <a:buNone/>
            </a:pPr>
            <a:r>
              <a:rPr lang="ar-SA" sz="36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تمكين طلبة الدكتوراه من الإلمام بمفاهيم دراسات </a:t>
            </a:r>
            <a:r>
              <a:rPr lang="ar-SA" sz="3600" dirty="0">
                <a:solidFill>
                  <a:prstClr val="black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التلوث المتقدمة  </a:t>
            </a:r>
            <a:r>
              <a:rPr lang="ar-SA" sz="3600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من الناحيتين المعرفية و البحثية</a:t>
            </a:r>
            <a:r>
              <a:rPr lang="ar-SA" sz="36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. </a:t>
            </a:r>
            <a:endParaRPr lang="en-GB" sz="3600" dirty="0"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SA" sz="3600" dirty="0">
              <a:solidFill>
                <a:srgbClr val="66615B"/>
              </a:solidFill>
              <a:latin typeface="Cairo"/>
            </a:endParaRP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AC236726-7B86-4980-B1C5-78C300FB2D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175" y="2053764"/>
            <a:ext cx="4627709" cy="2600844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1922ABB5-D00B-4428-A158-AE168F88B4F2}"/>
              </a:ext>
            </a:extLst>
          </p:cNvPr>
          <p:cNvSpPr txBox="1"/>
          <p:nvPr/>
        </p:nvSpPr>
        <p:spPr>
          <a:xfrm>
            <a:off x="5705302" y="6369920"/>
            <a:ext cx="7813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(</a:t>
            </a:r>
            <a:r>
              <a:rPr lang="en-GB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-</a:t>
            </a:r>
            <a:r>
              <a:rPr lang="en-GB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5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)</a:t>
            </a:r>
            <a:endParaRPr lang="en-GB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16884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2"/>
          <p:cNvSpPr txBox="1">
            <a:spLocks/>
          </p:cNvSpPr>
          <p:nvPr/>
        </p:nvSpPr>
        <p:spPr>
          <a:xfrm>
            <a:off x="1745671" y="1253331"/>
            <a:ext cx="8700655" cy="435133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1">
            <a:norm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endParaRPr lang="ar-SA" dirty="0">
              <a:solidFill>
                <a:schemeClr val="accent5">
                  <a:lumMod val="75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SA" dirty="0">
              <a:solidFill>
                <a:schemeClr val="accent5">
                  <a:lumMod val="75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9842F9F0-DA6C-43DA-9B96-5DB0922DB370}"/>
              </a:ext>
            </a:extLst>
          </p:cNvPr>
          <p:cNvSpPr txBox="1"/>
          <p:nvPr/>
        </p:nvSpPr>
        <p:spPr>
          <a:xfrm>
            <a:off x="5705302" y="6369920"/>
            <a:ext cx="7813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(</a:t>
            </a:r>
            <a:r>
              <a:rPr lang="en-GB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-</a:t>
            </a:r>
            <a:r>
              <a:rPr lang="en-GB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5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)</a:t>
            </a:r>
            <a:endParaRPr lang="en-GB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:a16="http://schemas.microsoft.com/office/drawing/2014/main" id="{72BB5C2F-7F98-E383-B6D0-B07A1D9B51C4}"/>
              </a:ext>
            </a:extLst>
          </p:cNvPr>
          <p:cNvSpPr txBox="1">
            <a:spLocks/>
          </p:cNvSpPr>
          <p:nvPr/>
        </p:nvSpPr>
        <p:spPr>
          <a:xfrm>
            <a:off x="3336299" y="2654012"/>
            <a:ext cx="4738005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3200" dirty="0">
                <a:cs typeface="PT Bold Heading" panose="02010400000000000000" pitchFamily="2" charset="-78"/>
              </a:rPr>
              <a:t>محتـــــويات المقـــــــــــــرر:</a:t>
            </a:r>
          </a:p>
        </p:txBody>
      </p:sp>
    </p:spTree>
    <p:extLst>
      <p:ext uri="{BB962C8B-B14F-4D97-AF65-F5344CB8AC3E}">
        <p14:creationId xmlns:p14="http://schemas.microsoft.com/office/powerpoint/2010/main" val="1027708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A690D38-3DAE-3F30-FC82-970F3D7FD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28" y="365125"/>
            <a:ext cx="10515600" cy="1325563"/>
          </a:xfrm>
        </p:spPr>
        <p:txBody>
          <a:bodyPr>
            <a:normAutofit/>
          </a:bodyPr>
          <a:lstStyle/>
          <a:p>
            <a:pPr marL="228600" marR="0" lvl="0" indent="-228600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lang="ar-SA" sz="2400" dirty="0">
                <a:latin typeface="Calibri" panose="020F0502020204030204" pitchFamily="34" charset="0"/>
                <a:cs typeface="PT Bold Heading" panose="02010400000000000000" pitchFamily="2" charset="-78"/>
              </a:rPr>
              <a:t>أولًا: كيمياء الملوثات البيئية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Advanced Environmental Pollutant Chemistry)</a:t>
            </a: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lang="en-GB" sz="2400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822D380-A2C8-7F91-D529-13335685A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4254" y="1825625"/>
            <a:ext cx="559954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1. </a:t>
            </a:r>
            <a:r>
              <a:rPr lang="ar-SA" sz="2400" b="1" dirty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تصنيف الملوثات الكيميائية المتقدمة</a:t>
            </a:r>
          </a:p>
          <a:p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الملوثات العضوية الثابتة (</a:t>
            </a:r>
            <a:r>
              <a:rPr lang="en-GB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POPs)</a:t>
            </a:r>
          </a:p>
          <a:p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الملوثات الناشئة </a:t>
            </a:r>
            <a:r>
              <a:rPr lang="en-GB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Emerging Contaminants)</a:t>
            </a: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)</a:t>
            </a:r>
            <a:endParaRPr lang="en-GB" sz="2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الملوثات النانوية (</a:t>
            </a:r>
            <a:r>
              <a:rPr lang="en-GB" sz="2400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Nanopollutants</a:t>
            </a: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)</a:t>
            </a:r>
            <a:endParaRPr lang="en-GB" sz="2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المركبات الدوائية والهرمونية في البيئة</a:t>
            </a:r>
          </a:p>
          <a:p>
            <a:pPr marL="0" indent="0">
              <a:buNone/>
            </a:pPr>
            <a:r>
              <a:rPr lang="ar-SA" sz="2400" b="1" dirty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2. الخواص الكيميائية المتقدمة للملوثات</a:t>
            </a:r>
          </a:p>
          <a:p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القطبية، الذوبانية، وثابت التقسيم (</a:t>
            </a:r>
            <a:r>
              <a:rPr lang="en-GB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Kow, Koc</a:t>
            </a: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)</a:t>
            </a:r>
            <a:endParaRPr lang="en-GB" sz="2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الثبات الكيميائي ونصف العمر البيئي</a:t>
            </a:r>
          </a:p>
          <a:p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التحلل الكيميائي والضوئي والميكروبي</a:t>
            </a:r>
            <a:endParaRPr lang="en-GB" sz="2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D659F3FC-AA72-0103-A48C-2BCA76676850}"/>
              </a:ext>
            </a:extLst>
          </p:cNvPr>
          <p:cNvSpPr txBox="1"/>
          <p:nvPr/>
        </p:nvSpPr>
        <p:spPr>
          <a:xfrm>
            <a:off x="563419" y="1465407"/>
            <a:ext cx="4941454" cy="4119076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endParaRPr lang="ar-SA" dirty="0"/>
          </a:p>
          <a:p>
            <a:r>
              <a:rPr lang="ar-SA" dirty="0">
                <a:solidFill>
                  <a:srgbClr val="00B0F0"/>
                </a:solidFill>
              </a:rPr>
              <a:t>3. التفاعلات الكيميائية للملوثات في البيئة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b="0" dirty="0"/>
              <a:t>تفاعلات الأكسدة–الاختزال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b="0" dirty="0"/>
              <a:t>الارتباط بالمواد العضوية والمعادن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b="0" dirty="0"/>
              <a:t>التفاعلات في الأوساط المائية والرسوبية والهوائية</a:t>
            </a:r>
          </a:p>
          <a:p>
            <a:r>
              <a:rPr lang="ar-SA" dirty="0">
                <a:solidFill>
                  <a:srgbClr val="00B0F0"/>
                </a:solidFill>
              </a:rPr>
              <a:t>4. التحولات الكيميائية داخل السلاسل الغذائية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b="0" dirty="0"/>
              <a:t>التحول الحيوي (</a:t>
            </a:r>
            <a:r>
              <a:rPr lang="en-GB" b="0" dirty="0"/>
              <a:t>Biotransformation</a:t>
            </a:r>
            <a:r>
              <a:rPr lang="ar-SA" b="0" dirty="0"/>
              <a:t>)</a:t>
            </a:r>
            <a:endParaRPr lang="en-GB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b="0" dirty="0"/>
              <a:t>نواتج التحلل السامّة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b="0" dirty="0"/>
              <a:t>التراكم الحيوي والتضخيم الأحيائي</a:t>
            </a:r>
          </a:p>
        </p:txBody>
      </p:sp>
    </p:spTree>
    <p:extLst>
      <p:ext uri="{BB962C8B-B14F-4D97-AF65-F5344CB8AC3E}">
        <p14:creationId xmlns:p14="http://schemas.microsoft.com/office/powerpoint/2010/main" val="881100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2D68D-114F-2C74-9B85-FA75BF5607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096AA81-7847-5E19-D74E-002A2ADC0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28" y="365125"/>
            <a:ext cx="10515600" cy="1325563"/>
          </a:xfrm>
        </p:spPr>
        <p:txBody>
          <a:bodyPr vert="horz" lIns="91440" tIns="45720" rIns="91440" bIns="45720" rtlCol="1" anchor="ctr">
            <a:normAutofit/>
          </a:bodyPr>
          <a:lstStyle/>
          <a:p>
            <a:pPr marL="228600" indent="-228600">
              <a:spcBef>
                <a:spcPts val="1000"/>
              </a:spcBef>
            </a:pPr>
            <a:r>
              <a:rPr lang="ar-SA" sz="2400" dirty="0">
                <a:latin typeface="Calibri" panose="020F0502020204030204" pitchFamily="34" charset="0"/>
                <a:cs typeface="PT Bold Heading" panose="02010400000000000000" pitchFamily="2" charset="-78"/>
              </a:rPr>
              <a:t>ثانيًا: فيزياء الملوثات البيئية (</a:t>
            </a:r>
            <a:r>
              <a:rPr lang="en-GB" sz="2400" dirty="0">
                <a:latin typeface="Calibri" panose="020F0502020204030204" pitchFamily="34" charset="0"/>
                <a:cs typeface="PT Bold Heading" panose="02010400000000000000" pitchFamily="2" charset="-78"/>
              </a:rPr>
              <a:t>Advanced Environmental </a:t>
            </a:r>
            <a:r>
              <a:rPr lang="en-GB" sz="2400">
                <a:latin typeface="Calibri" panose="020F0502020204030204" pitchFamily="34" charset="0"/>
                <a:cs typeface="PT Bold Heading" panose="02010400000000000000" pitchFamily="2" charset="-78"/>
              </a:rPr>
              <a:t>Pollutant Physics</a:t>
            </a:r>
            <a:r>
              <a:rPr lang="ar-SA" sz="2400" dirty="0">
                <a:latin typeface="Calibri" panose="020F0502020204030204" pitchFamily="34" charset="0"/>
                <a:cs typeface="PT Bold Heading" panose="02010400000000000000" pitchFamily="2" charset="-78"/>
              </a:rPr>
              <a:t>)</a:t>
            </a:r>
            <a:endParaRPr lang="en-GB" sz="2400" dirty="0">
              <a:latin typeface="Calibri" panose="020F0502020204030204" pitchFamily="34" charset="0"/>
              <a:cs typeface="PT Bold Heading" panose="02010400000000000000" pitchFamily="2" charset="-78"/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260F241-47A1-DB43-1D9E-F95B32053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4254" y="1825625"/>
            <a:ext cx="5599545" cy="435133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ar-SA" sz="2400" b="1" dirty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السلوك الفيزيائي للملوثات</a:t>
            </a:r>
          </a:p>
          <a:p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الانتشار (</a:t>
            </a:r>
            <a:r>
              <a:rPr lang="en-GB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Diffusion</a:t>
            </a: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)</a:t>
            </a:r>
          </a:p>
          <a:p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الحمل (</a:t>
            </a:r>
            <a:r>
              <a:rPr lang="en-GB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Advection</a:t>
            </a: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)</a:t>
            </a:r>
          </a:p>
          <a:p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الترسيب الجاف والرطب</a:t>
            </a:r>
          </a:p>
          <a:p>
            <a:pPr>
              <a:buNone/>
            </a:pPr>
            <a:r>
              <a:rPr lang="ar-SA" sz="2400" b="1" dirty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2.  ديناميكا انتقال الملوثات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انتقال الملوثات في الغلاف الجوي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انتقال الملوثات في المياه الجوفية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حركة الملوثات في التربة والرسوبيات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D89F2602-CEFB-F169-A9BC-2CF561B776FA}"/>
              </a:ext>
            </a:extLst>
          </p:cNvPr>
          <p:cNvSpPr txBox="1"/>
          <p:nvPr/>
        </p:nvSpPr>
        <p:spPr>
          <a:xfrm>
            <a:off x="563419" y="1465407"/>
            <a:ext cx="4941454" cy="4119076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endParaRPr lang="ar-SA" dirty="0"/>
          </a:p>
          <a:p>
            <a:r>
              <a:rPr lang="ar-SA" dirty="0">
                <a:solidFill>
                  <a:srgbClr val="00B0F0"/>
                </a:solidFill>
              </a:rPr>
              <a:t>3. النمذجة الفيزيائية للملوثات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b="0" dirty="0"/>
              <a:t>تفاعلات الأكسدة–الاختزال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b="0" dirty="0"/>
              <a:t>الارتباط بالمواد العضوية والمعادن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b="0" dirty="0"/>
              <a:t>التفاعلات في الأوساط المائية والرسوبية والهوائية</a:t>
            </a:r>
          </a:p>
          <a:p>
            <a:r>
              <a:rPr lang="ar-SA" dirty="0">
                <a:solidFill>
                  <a:srgbClr val="00B0F0"/>
                </a:solidFill>
              </a:rPr>
              <a:t>4. العوامل الفيزيائية المؤثرة في مصير الملوثات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b="0" dirty="0"/>
              <a:t>درجة الحرارة والضغط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b="0" dirty="0"/>
              <a:t>الإشعاع الشمسي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b="0" dirty="0"/>
              <a:t>سرعة الرياح والتيارات المائية</a:t>
            </a:r>
          </a:p>
        </p:txBody>
      </p:sp>
    </p:spTree>
    <p:extLst>
      <p:ext uri="{BB962C8B-B14F-4D97-AF65-F5344CB8AC3E}">
        <p14:creationId xmlns:p14="http://schemas.microsoft.com/office/powerpoint/2010/main" val="1453021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768319-8015-76FF-D366-A3C05C3EC2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AE1B1F0-DD44-FB00-77FD-059B690BF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28" y="365125"/>
            <a:ext cx="10515600" cy="1325563"/>
          </a:xfrm>
        </p:spPr>
        <p:txBody>
          <a:bodyPr vert="horz" lIns="91440" tIns="45720" rIns="91440" bIns="45720" rtlCol="1" anchor="ctr">
            <a:normAutofit/>
          </a:bodyPr>
          <a:lstStyle/>
          <a:p>
            <a:pPr marL="228600" indent="-228600">
              <a:spcBef>
                <a:spcPts val="1000"/>
              </a:spcBef>
            </a:pPr>
            <a:r>
              <a:rPr lang="ar-SA" sz="2400" dirty="0">
                <a:latin typeface="Calibri" panose="020F0502020204030204" pitchFamily="34" charset="0"/>
                <a:cs typeface="PT Bold Heading" panose="02010400000000000000" pitchFamily="2" charset="-78"/>
              </a:rPr>
              <a:t>ثالثًا: دراسات متقدمة لقياس التلوث </a:t>
            </a:r>
            <a:r>
              <a:rPr lang="en-GB" sz="2400" dirty="0">
                <a:latin typeface="Calibri" panose="020F0502020204030204" pitchFamily="34" charset="0"/>
                <a:cs typeface="PT Bold Heading" panose="02010400000000000000" pitchFamily="2" charset="-78"/>
              </a:rPr>
              <a:t>Advanced Pollution Measurement &amp; Monitoring)</a:t>
            </a:r>
            <a:r>
              <a:rPr lang="ar-SA" sz="2400" dirty="0">
                <a:latin typeface="Calibri" panose="020F0502020204030204" pitchFamily="34" charset="0"/>
                <a:cs typeface="PT Bold Heading" panose="02010400000000000000" pitchFamily="2" charset="-78"/>
              </a:rPr>
              <a:t>)</a:t>
            </a:r>
            <a:endParaRPr lang="en-GB" sz="2400" dirty="0">
              <a:latin typeface="Calibri" panose="020F0502020204030204" pitchFamily="34" charset="0"/>
              <a:cs typeface="PT Bold Heading" panose="02010400000000000000" pitchFamily="2" charset="-78"/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9716C8B-18C7-915D-56C5-BE9E6083A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4254" y="1825625"/>
            <a:ext cx="5599545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sz="2400" b="1" dirty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1- التقنيات التحليلية المتقدمة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الكروماتوغرافيا الغازية والسائلة </a:t>
            </a:r>
            <a:r>
              <a:rPr lang="en-GB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GC, HPLC)</a:t>
            </a: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)</a:t>
            </a:r>
            <a:endParaRPr lang="en-GB" sz="2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مطيافية الكتلة (</a:t>
            </a:r>
            <a:r>
              <a:rPr lang="en-GB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MS, LC-MS/MS</a:t>
            </a: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) </a:t>
            </a:r>
            <a:r>
              <a:rPr lang="ar-SA" sz="1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(وهي تقنية تحليلية متقدمة تُستخدم للتعرّف على المركبات الكيميائية بدقة عالية من خلال قياس الكتلة والشحنة للجزيئات)</a:t>
            </a:r>
            <a:endParaRPr lang="en-GB" sz="1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التحليل الطيفي المتقدم</a:t>
            </a:r>
          </a:p>
          <a:p>
            <a:pPr>
              <a:buNone/>
            </a:pPr>
            <a:r>
              <a:rPr lang="ar-SA" sz="2400" b="1" dirty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2. التقنيات الحيوية لقياس التلوث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المؤشرات الحيوية (</a:t>
            </a:r>
            <a:r>
              <a:rPr lang="en-GB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Biomarkers</a:t>
            </a: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)</a:t>
            </a:r>
            <a:endParaRPr lang="en-GB" sz="2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الكائنات الكاشفة (</a:t>
            </a:r>
            <a:r>
              <a:rPr lang="en-GB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Bioindicators</a:t>
            </a: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)</a:t>
            </a:r>
            <a:endParaRPr lang="en-GB" sz="2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الاختبارات الجزيئية )</a:t>
            </a:r>
            <a:r>
              <a:rPr lang="en-GB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Gene Expression Assays)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D50A7A6-5775-EDB7-6A37-A2D0A11CDE77}"/>
              </a:ext>
            </a:extLst>
          </p:cNvPr>
          <p:cNvSpPr txBox="1"/>
          <p:nvPr/>
        </p:nvSpPr>
        <p:spPr>
          <a:xfrm>
            <a:off x="554183" y="1825625"/>
            <a:ext cx="4941454" cy="4119076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>
              <a:buNone/>
            </a:pPr>
            <a:r>
              <a:rPr lang="ar-SA" b="1" dirty="0">
                <a:solidFill>
                  <a:srgbClr val="00B0F0"/>
                </a:solidFill>
              </a:rPr>
              <a:t>3- الرصد البيئي طويل المدى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r-SA" b="0" dirty="0"/>
              <a:t>برامج المراقبة البيئية المتكاملة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r-SA" b="0" dirty="0"/>
              <a:t>تحليل الاتجاهات الزمنية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r-SA" b="0" dirty="0"/>
              <a:t>تقييم التغيرات المناخية وتأثيرها على التلوث</a:t>
            </a:r>
          </a:p>
          <a:p>
            <a:pPr>
              <a:buNone/>
            </a:pPr>
            <a:r>
              <a:rPr lang="ar-SA" b="1" dirty="0">
                <a:solidFill>
                  <a:srgbClr val="00B0F0"/>
                </a:solidFill>
              </a:rPr>
              <a:t>4. ضمان الجودة وتحليل عدم اليقين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0" dirty="0"/>
              <a:t>QA/QC </a:t>
            </a:r>
            <a:r>
              <a:rPr lang="ar-SA" b="0" dirty="0"/>
              <a:t>في القياسات البيئية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r-SA" b="0" dirty="0"/>
              <a:t>مصادر الخطأ والتحيز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r-SA" b="0" dirty="0"/>
              <a:t>تفسير النتائج المعقدة</a:t>
            </a:r>
          </a:p>
        </p:txBody>
      </p:sp>
    </p:spTree>
    <p:extLst>
      <p:ext uri="{BB962C8B-B14F-4D97-AF65-F5344CB8AC3E}">
        <p14:creationId xmlns:p14="http://schemas.microsoft.com/office/powerpoint/2010/main" val="429789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D664B1-D572-33C5-CE1F-1D3F959E7B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5ACDDF0-103F-043C-897E-85729A34B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28" y="365125"/>
            <a:ext cx="10515600" cy="1325563"/>
          </a:xfrm>
        </p:spPr>
        <p:txBody>
          <a:bodyPr vert="horz" lIns="91440" tIns="45720" rIns="91440" bIns="45720" rtlCol="1" anchor="ctr">
            <a:normAutofit/>
          </a:bodyPr>
          <a:lstStyle/>
          <a:p>
            <a:pPr marL="228600" indent="-228600">
              <a:spcBef>
                <a:spcPts val="1000"/>
              </a:spcBef>
            </a:pPr>
            <a:r>
              <a:rPr lang="ar-SA" sz="2400" dirty="0">
                <a:latin typeface="Calibri" panose="020F0502020204030204" pitchFamily="34" charset="0"/>
                <a:cs typeface="PT Bold Heading" panose="02010400000000000000" pitchFamily="2" charset="-78"/>
              </a:rPr>
              <a:t>رابعًا: دراسات متقدمة في التوزيع الجغرافي للملوثات وعلاقتها بالتوزيع الحيواني</a:t>
            </a:r>
            <a:endParaRPr lang="en-GB" sz="2400" dirty="0">
              <a:latin typeface="Calibri" panose="020F0502020204030204" pitchFamily="34" charset="0"/>
              <a:cs typeface="PT Bold Heading" panose="02010400000000000000" pitchFamily="2" charset="-78"/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0AFE15C-4E5D-291B-E684-60477AB58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4254" y="1825625"/>
            <a:ext cx="5599545" cy="435133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ar-SA" sz="2400" b="1" dirty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الأنماط الجغرافية العالمية للتلوث</a:t>
            </a:r>
          </a:p>
          <a:p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التلوث العابر للحدود</a:t>
            </a:r>
          </a:p>
          <a:p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مناطق التركيز العالية (</a:t>
            </a:r>
            <a:r>
              <a:rPr lang="en-GB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Hotspots</a:t>
            </a: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)</a:t>
            </a:r>
          </a:p>
          <a:p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الأقاليم الحساسة بيئيًا</a:t>
            </a:r>
          </a:p>
          <a:p>
            <a:pPr marL="0" indent="0">
              <a:buNone/>
            </a:pPr>
            <a:r>
              <a:rPr lang="ar-SA" sz="2400" b="1" dirty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2. نظم المعلومات الجغرافية (</a:t>
            </a:r>
            <a:r>
              <a:rPr lang="en-GB" sz="2400" b="1" dirty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GIS) </a:t>
            </a:r>
            <a:r>
              <a:rPr lang="ar-SA" sz="2400" b="1" dirty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في دراسة التلوث</a:t>
            </a:r>
          </a:p>
          <a:p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الخرائط المكانية للملوثات</a:t>
            </a:r>
          </a:p>
          <a:p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التحليل المكاني–الزمني</a:t>
            </a:r>
          </a:p>
          <a:p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الربط بين التلوث والتنوع الحيوي</a:t>
            </a:r>
            <a:endParaRPr lang="en-GB" sz="2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08A2659C-F08F-F50E-6472-BA15C636F2D0}"/>
              </a:ext>
            </a:extLst>
          </p:cNvPr>
          <p:cNvSpPr txBox="1"/>
          <p:nvPr/>
        </p:nvSpPr>
        <p:spPr>
          <a:xfrm>
            <a:off x="554183" y="1825625"/>
            <a:ext cx="4941454" cy="4119076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>
              <a:buNone/>
            </a:pPr>
            <a:r>
              <a:rPr lang="ar-SA" b="1" dirty="0">
                <a:solidFill>
                  <a:srgbClr val="00B0F0"/>
                </a:solidFill>
              </a:rPr>
              <a:t>3-العلاقة بين التلوث والتوزيع الحيواني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r-SA" b="0" dirty="0"/>
              <a:t>تغير النطاقات الحيوية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r-SA" b="0" dirty="0"/>
              <a:t>الهجرة القسرية للكائنات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r-SA" b="0" dirty="0"/>
              <a:t>فقدان الموائل البيئية</a:t>
            </a:r>
          </a:p>
          <a:p>
            <a:pPr>
              <a:buNone/>
            </a:pPr>
            <a:r>
              <a:rPr lang="ar-SA" b="1" dirty="0">
                <a:solidFill>
                  <a:srgbClr val="00B0F0"/>
                </a:solidFill>
              </a:rPr>
              <a:t>4. دراسات حالة متقدمة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r-SA" b="0" dirty="0"/>
              <a:t>أمثلة من البيئات الصحراوية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r-SA" b="0" dirty="0"/>
              <a:t>البيئات الساحلية والبحرية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r-SA" b="0" dirty="0"/>
              <a:t>النظم البيئية الحضرية</a:t>
            </a:r>
          </a:p>
        </p:txBody>
      </p:sp>
    </p:spTree>
    <p:extLst>
      <p:ext uri="{BB962C8B-B14F-4D97-AF65-F5344CB8AC3E}">
        <p14:creationId xmlns:p14="http://schemas.microsoft.com/office/powerpoint/2010/main" val="52341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F5D035-06EB-7372-0384-E33169FE19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A38BBB-7DFD-9B4B-0C70-51F1C657E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28" y="365125"/>
            <a:ext cx="10515600" cy="1325563"/>
          </a:xfrm>
        </p:spPr>
        <p:txBody>
          <a:bodyPr vert="horz" lIns="91440" tIns="45720" rIns="91440" bIns="45720" rtlCol="1" anchor="ctr">
            <a:normAutofit/>
          </a:bodyPr>
          <a:lstStyle/>
          <a:p>
            <a:pPr marL="228600" indent="-228600">
              <a:spcBef>
                <a:spcPts val="1000"/>
              </a:spcBef>
            </a:pPr>
            <a:r>
              <a:rPr lang="ar-SA" sz="2400" dirty="0">
                <a:latin typeface="Calibri" panose="020F0502020204030204" pitchFamily="34" charset="0"/>
                <a:cs typeface="PT Bold Heading" panose="02010400000000000000" pitchFamily="2" charset="-78"/>
              </a:rPr>
              <a:t>خامسًا: دراسات متقدمة في تأثير الملوثات على فسيولوجية الحيوان</a:t>
            </a:r>
            <a:endParaRPr lang="en-GB" sz="2400" dirty="0">
              <a:latin typeface="Calibri" panose="020F0502020204030204" pitchFamily="34" charset="0"/>
              <a:cs typeface="PT Bold Heading" panose="02010400000000000000" pitchFamily="2" charset="-78"/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6E0B903-205B-E7DB-8352-37E7AD674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4254" y="1825625"/>
            <a:ext cx="5599545" cy="435133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ar-SA" sz="2400" b="1" dirty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التأثيرات الخلوية والجزيئية</a:t>
            </a:r>
          </a:p>
          <a:p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الإجهاد التأكسدي</a:t>
            </a:r>
          </a:p>
          <a:p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تلف الحمض النووي (</a:t>
            </a:r>
            <a:r>
              <a:rPr lang="en-GB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DNA Damage)</a:t>
            </a:r>
            <a:endParaRPr lang="ar-SA" sz="2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اضطراب الإشارات الخلوية</a:t>
            </a:r>
          </a:p>
          <a:p>
            <a:pPr marL="0" indent="0">
              <a:buNone/>
            </a:pPr>
            <a:r>
              <a:rPr lang="ar-SA" sz="2400" b="1" dirty="0">
                <a:solidFill>
                  <a:srgbClr val="00B0F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2. التأثيرات الفسيولوجية الجهازية</a:t>
            </a:r>
          </a:p>
          <a:p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الجهاز العصبي</a:t>
            </a:r>
          </a:p>
          <a:p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الجهاز المناعي</a:t>
            </a:r>
          </a:p>
          <a:p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الجهاز التناسلي والغدد الصماء</a:t>
            </a:r>
          </a:p>
          <a:p>
            <a:pPr marL="0" indent="0">
              <a:buNone/>
            </a:pPr>
            <a:endParaRPr lang="en-GB" sz="2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5333885-3B94-2AB6-D892-AF36A2D61E34}"/>
              </a:ext>
            </a:extLst>
          </p:cNvPr>
          <p:cNvSpPr txBox="1"/>
          <p:nvPr/>
        </p:nvSpPr>
        <p:spPr>
          <a:xfrm>
            <a:off x="-193964" y="1830101"/>
            <a:ext cx="6096000" cy="31977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3- السمية المزمنة وتحت الحادة</a:t>
            </a:r>
          </a:p>
          <a:p>
            <a:pPr marL="228600" marR="0" lvl="0" indent="-2286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SA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التأثيرات بعيدة المدى</a:t>
            </a:r>
          </a:p>
          <a:p>
            <a:pPr marL="228600" marR="0" lvl="0" indent="-2286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SA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التغيرات السلوكية </a:t>
            </a:r>
          </a:p>
          <a:p>
            <a:pPr marL="228600" marR="0" lvl="0" indent="-2286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SA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التكيف الفسيولوجي مقابل الانهيار الوظيفي</a:t>
            </a:r>
          </a:p>
          <a:p>
            <a:pPr marL="0" marR="0" lvl="0" indent="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4. الربط بين الفسيولوجيا والصحة البيئية</a:t>
            </a:r>
          </a:p>
          <a:p>
            <a:pPr marL="228600" marR="0" lvl="0" indent="-2286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SA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صحة الحيوان كمؤشر لصحة النظام البيئي</a:t>
            </a:r>
          </a:p>
          <a:p>
            <a:pPr marL="228600" marR="0" lvl="0" indent="-2286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SA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انعكاسات التلوث على صحة الإنسان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2446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37512" y="-57108"/>
            <a:ext cx="1956706" cy="1325563"/>
          </a:xfrm>
        </p:spPr>
        <p:txBody>
          <a:bodyPr>
            <a:normAutofit/>
          </a:bodyPr>
          <a:lstStyle/>
          <a:p>
            <a:r>
              <a:rPr lang="ar-SA" sz="3200" dirty="0">
                <a:cs typeface="PT Bold Heading" panose="02010400000000000000" pitchFamily="2" charset="-78"/>
              </a:rPr>
              <a:t>إدارة المقرر: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340345" y="1019742"/>
            <a:ext cx="10515600" cy="4464339"/>
          </a:xfrm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اعمل خمسة عروض بما لا يقل عن 40 شريحه تحتوي على  20 مصطلح علمي مرتبط بموضوع العرض باللغة العربية و الإنجليزية و معرف بشكل كاف (لا يقل عن 4 اسطر).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اعمل المحتوى العلمي لكل عرض بما لا يتجاوز 20 صفحة </a:t>
            </a:r>
            <a:r>
              <a:rPr lang="en-GB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A4</a:t>
            </a:r>
            <a:endParaRPr lang="ar-SA" sz="2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عمل أسئلة موضوعية حول العرض المقدم (سؤال و اربع خيارات متناسبة مع السؤال) و اختيار الإجابة الصحيحة(25 سؤال).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دراسة وتلخيص بحثين متعلقة بالموضوعات الخمسة الرئيسة.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بعد اعتماد العروض وتقييمها من قبل أستاذ المقرر، يختار أستاذ المقرر الموضوعات التي يتم عرضها أمامه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بعد اعتماد الأبحاث المتعلقة بموضوعات المقرر من قبل أستاذ المقرر، يختار أستاذ المقرر موضوعين ليتم عرضها أمامه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يتم تسليم كل اسبوعين  أحد المخرجين التاليين: (العرض +المادة العلمية +الأسئلة الموضوعية) وملخص الأبحاث او ما يتم الاتفاق عليه بحسب عدد طلبة المقرر.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يتم تقييم العرض و المادة العلمية بالإضافة إلى تقديم العرض و الأسئلة الموضوعية  و ملخصات الأبحاث من قبل أستاذ المقرر 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ar-SA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يقوم الطالب بعمل خطة توزيع المواضيع مع التواريخ وترسل لأستاذ المقرر خلال ثلاثة أيام من الاطلاع على هذا العرض.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CC3C074-7A3F-4C83-93EE-C6D9F371F93D}"/>
              </a:ext>
            </a:extLst>
          </p:cNvPr>
          <p:cNvSpPr txBox="1"/>
          <p:nvPr/>
        </p:nvSpPr>
        <p:spPr>
          <a:xfrm>
            <a:off x="5705302" y="6488668"/>
            <a:ext cx="7813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(3-5)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C8AE803-25CD-453D-9386-197607F7CD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684" y="191604"/>
            <a:ext cx="1367607" cy="1026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125589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972</Words>
  <Application>Microsoft Office PowerPoint</Application>
  <PresentationFormat>شاشة عريضة</PresentationFormat>
  <Paragraphs>134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11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11</vt:i4>
      </vt:variant>
    </vt:vector>
  </HeadingPairs>
  <TitlesOfParts>
    <vt:vector size="24" baseType="lpstr">
      <vt:lpstr>Arial</vt:lpstr>
      <vt:lpstr>Cairo</vt:lpstr>
      <vt:lpstr>Calibri</vt:lpstr>
      <vt:lpstr>Calibri Light</vt:lpstr>
      <vt:lpstr>Gill Sans MT</vt:lpstr>
      <vt:lpstr>PT Bold Heading</vt:lpstr>
      <vt:lpstr>Sakkal Majalla</vt:lpstr>
      <vt:lpstr>Times New Roman</vt:lpstr>
      <vt:lpstr>Verdana</vt:lpstr>
      <vt:lpstr>Wingdings</vt:lpstr>
      <vt:lpstr>Wingdings 2</vt:lpstr>
      <vt:lpstr>نسق Office</vt:lpstr>
      <vt:lpstr>انقلاب</vt:lpstr>
      <vt:lpstr> 674 حين   دراسات متقدمة في التلوث 2 (2+0)</vt:lpstr>
      <vt:lpstr>الهدف من المقرر:</vt:lpstr>
      <vt:lpstr>عرض تقديمي في PowerPoint</vt:lpstr>
      <vt:lpstr>أولًا: كيمياء الملوثات البيئية Advanced Environmental Pollutant Chemistry))</vt:lpstr>
      <vt:lpstr>ثانيًا: فيزياء الملوثات البيئية (Advanced Environmental Pollutant Physics)</vt:lpstr>
      <vt:lpstr>ثالثًا: دراسات متقدمة لقياس التلوث Advanced Pollution Measurement &amp; Monitoring))</vt:lpstr>
      <vt:lpstr>رابعًا: دراسات متقدمة في التوزيع الجغرافي للملوثات وعلاقتها بالتوزيع الحيواني</vt:lpstr>
      <vt:lpstr>خامسًا: دراسات متقدمة في تأثير الملوثات على فسيولوجية الحيوان</vt:lpstr>
      <vt:lpstr>إدارة المقرر:</vt:lpstr>
      <vt:lpstr>تعليمات هامة للعروض: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‏‏مستخدم Windows</dc:creator>
  <cp:lastModifiedBy>Prof. Almansour Mansour</cp:lastModifiedBy>
  <cp:revision>42</cp:revision>
  <dcterms:created xsi:type="dcterms:W3CDTF">2017-09-20T07:52:49Z</dcterms:created>
  <dcterms:modified xsi:type="dcterms:W3CDTF">2026-02-07T07:14:13Z</dcterms:modified>
</cp:coreProperties>
</file>