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84" y="-51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حرر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حرر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حرر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حرر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حرر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حرر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حرر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حرر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حرر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حرر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11/16/2017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95B9F5B-A15A-4DFE-A90A-1367E471EEA7}"/>
              </a:ext>
            </a:extLst>
          </p:cNvPr>
          <p:cNvSpPr>
            <a:spLocks noGrp="1"/>
          </p:cNvSpPr>
          <p:nvPr>
            <p:ph type="ctrTitle"/>
          </p:nvPr>
        </p:nvSpPr>
        <p:spPr>
          <a:xfrm>
            <a:off x="2079415" y="1300795"/>
            <a:ext cx="8915399" cy="2262781"/>
          </a:xfrm>
        </p:spPr>
        <p:txBody>
          <a:bodyPr>
            <a:normAutofit/>
          </a:bodyPr>
          <a:lstStyle/>
          <a:p>
            <a:pPr algn="ctr"/>
            <a:r>
              <a:rPr lang="ar-SA" sz="4800" dirty="0">
                <a:cs typeface="Akhbar MT" pitchFamily="2" charset="-78"/>
              </a:rPr>
              <a:t>تأثير المواد الكيميائية على فسيولوجيا الاحياء الدقيقة</a:t>
            </a:r>
          </a:p>
        </p:txBody>
      </p:sp>
      <p:sp>
        <p:nvSpPr>
          <p:cNvPr id="4" name="عنوان فرعي 2">
            <a:extLst>
              <a:ext uri="{FF2B5EF4-FFF2-40B4-BE49-F238E27FC236}">
                <a16:creationId xmlns:a16="http://schemas.microsoft.com/office/drawing/2014/main" xmlns="" id="{434B6429-0EC5-457A-891F-985C9A85ACA2}"/>
              </a:ext>
            </a:extLst>
          </p:cNvPr>
          <p:cNvSpPr>
            <a:spLocks noGrp="1"/>
          </p:cNvSpPr>
          <p:nvPr/>
        </p:nvSpPr>
        <p:spPr>
          <a:xfrm>
            <a:off x="2180468" y="4126454"/>
            <a:ext cx="8915399" cy="1615329"/>
          </a:xfrm>
          <a:prstGeom prst="rect">
            <a:avLst/>
          </a:prstGeom>
        </p:spPr>
        <p:txBody>
          <a:bodyPr vert="horz" lIns="91440" tIns="45720" rIns="91440" bIns="45720" rtlCol="0" anchor="t">
            <a:noAutofit/>
          </a:bodyPr>
          <a:lstStyle>
            <a:lvl1pPr marL="0" indent="0" algn="l" defTabSz="457200" rtl="1"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ar-SA" sz="2800" b="1" dirty="0">
                <a:cs typeface="Akhbar MT" pitchFamily="2" charset="-78"/>
              </a:rPr>
              <a:t>علم فسيولوجيا الأحياء الدقيقة</a:t>
            </a:r>
          </a:p>
          <a:p>
            <a:pPr algn="ctr"/>
            <a:r>
              <a:rPr lang="en-US" sz="2800" b="1" i="1" dirty="0">
                <a:cs typeface="Akhbar MT" pitchFamily="2" charset="-78"/>
              </a:rPr>
              <a:t>330mic</a:t>
            </a:r>
          </a:p>
          <a:p>
            <a:pPr algn="ctr"/>
            <a:r>
              <a:rPr lang="ar-SA" sz="2800" b="1" dirty="0">
                <a:cs typeface="Akhbar MT" pitchFamily="2" charset="-78"/>
              </a:rPr>
              <a:t>ا. مديحه العنزي</a:t>
            </a:r>
          </a:p>
        </p:txBody>
      </p:sp>
    </p:spTree>
    <p:extLst>
      <p:ext uri="{BB962C8B-B14F-4D97-AF65-F5344CB8AC3E}">
        <p14:creationId xmlns:p14="http://schemas.microsoft.com/office/powerpoint/2010/main" xmlns="" val="2301668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4D7A6BA-8912-477C-8783-FDD966D1D62E}"/>
              </a:ext>
            </a:extLst>
          </p:cNvPr>
          <p:cNvSpPr>
            <a:spLocks noGrp="1"/>
          </p:cNvSpPr>
          <p:nvPr>
            <p:ph type="title"/>
          </p:nvPr>
        </p:nvSpPr>
        <p:spPr>
          <a:xfrm>
            <a:off x="2228784" y="640294"/>
            <a:ext cx="8911687" cy="1280890"/>
          </a:xfrm>
        </p:spPr>
        <p:txBody>
          <a:bodyPr>
            <a:normAutofit/>
          </a:bodyPr>
          <a:lstStyle/>
          <a:p>
            <a:pPr algn="ctr"/>
            <a:r>
              <a:rPr lang="ar-SA" sz="4000" b="1" dirty="0">
                <a:solidFill>
                  <a:srgbClr val="FF0000"/>
                </a:solidFill>
                <a:cs typeface="Akhbar MT" pitchFamily="2" charset="-78"/>
              </a:rPr>
              <a:t>آلية تأثير الصبغات على فسيولوجيا البكتريا </a:t>
            </a:r>
          </a:p>
        </p:txBody>
      </p:sp>
      <p:sp>
        <p:nvSpPr>
          <p:cNvPr id="3" name="عنصر نائب للمحتوى 2">
            <a:extLst>
              <a:ext uri="{FF2B5EF4-FFF2-40B4-BE49-F238E27FC236}">
                <a16:creationId xmlns:a16="http://schemas.microsoft.com/office/drawing/2014/main" xmlns="" id="{BB36E060-10C9-4584-B886-67748BD7C3C1}"/>
              </a:ext>
            </a:extLst>
          </p:cNvPr>
          <p:cNvSpPr>
            <a:spLocks noGrp="1"/>
          </p:cNvSpPr>
          <p:nvPr>
            <p:ph idx="1"/>
          </p:nvPr>
        </p:nvSpPr>
        <p:spPr>
          <a:xfrm>
            <a:off x="582627" y="1737091"/>
            <a:ext cx="11482598" cy="3777622"/>
          </a:xfrm>
        </p:spPr>
        <p:txBody>
          <a:bodyPr>
            <a:normAutofit/>
          </a:bodyPr>
          <a:lstStyle/>
          <a:p>
            <a:r>
              <a:rPr lang="ar-SA" sz="3200" dirty="0">
                <a:cs typeface="Akhbar MT" pitchFamily="2" charset="-78"/>
              </a:rPr>
              <a:t>تتميز الصبغات القاعدية بقابلية كبيرة للاتحاد مع المكونات الحامضية (المجاميع الحامضية الفعالة) </a:t>
            </a:r>
            <a:r>
              <a:rPr lang="ar-SA" sz="3200" dirty="0" err="1">
                <a:cs typeface="Akhbar MT" pitchFamily="2" charset="-78"/>
              </a:rPr>
              <a:t>لبروتوبلازم</a:t>
            </a:r>
            <a:r>
              <a:rPr lang="ar-SA" sz="3200" dirty="0">
                <a:cs typeface="Akhbar MT" pitchFamily="2" charset="-78"/>
              </a:rPr>
              <a:t> الخلية البكتيرية (البروتين الخلوي ) وهذا يؤدي إلى إيقاف أيض البكتيريا. </a:t>
            </a:r>
          </a:p>
          <a:p>
            <a:pPr marL="0" indent="0">
              <a:buNone/>
            </a:pPr>
            <a:endParaRPr lang="ar-SA" sz="3200" dirty="0">
              <a:cs typeface="Akhbar MT" pitchFamily="2" charset="-78"/>
            </a:endParaRPr>
          </a:p>
          <a:p>
            <a:r>
              <a:rPr lang="ar-SA" sz="3200" dirty="0">
                <a:cs typeface="Akhbar MT" pitchFamily="2" charset="-78"/>
              </a:rPr>
              <a:t>أما الصبغات الحامضية مثل </a:t>
            </a:r>
            <a:r>
              <a:rPr lang="ar-SA" sz="3200" dirty="0" err="1">
                <a:cs typeface="Akhbar MT" pitchFamily="2" charset="-78"/>
              </a:rPr>
              <a:t>الفوكسين</a:t>
            </a:r>
            <a:r>
              <a:rPr lang="ar-SA" sz="3200" dirty="0">
                <a:cs typeface="Akhbar MT" pitchFamily="2" charset="-78"/>
              </a:rPr>
              <a:t> الحامضي يميل </a:t>
            </a:r>
            <a:r>
              <a:rPr lang="ar-SA" sz="3200" dirty="0" err="1">
                <a:cs typeface="Akhbar MT" pitchFamily="2" charset="-78"/>
              </a:rPr>
              <a:t>للإتحاد</a:t>
            </a:r>
            <a:r>
              <a:rPr lang="ar-SA" sz="3200" dirty="0">
                <a:cs typeface="Akhbar MT" pitchFamily="2" charset="-78"/>
              </a:rPr>
              <a:t> مع المكونات القاعدية </a:t>
            </a:r>
            <a:r>
              <a:rPr lang="ar-SA" sz="3200" dirty="0" err="1">
                <a:cs typeface="Akhbar MT" pitchFamily="2" charset="-78"/>
              </a:rPr>
              <a:t>لبروتولازم</a:t>
            </a:r>
            <a:r>
              <a:rPr lang="ar-SA" sz="3200" dirty="0">
                <a:cs typeface="Akhbar MT" pitchFamily="2" charset="-78"/>
              </a:rPr>
              <a:t> البكتيريا، وهنا يرجع تأثير الصبغة الحامضية </a:t>
            </a:r>
            <a:r>
              <a:rPr lang="ar-SA" sz="3200" dirty="0" err="1">
                <a:cs typeface="Akhbar MT" pitchFamily="2" charset="-78"/>
              </a:rPr>
              <a:t>للإتحاد</a:t>
            </a:r>
            <a:r>
              <a:rPr lang="ar-SA" sz="3200" dirty="0">
                <a:cs typeface="Akhbar MT" pitchFamily="2" charset="-78"/>
              </a:rPr>
              <a:t> مع المجاميع القاعدية الفعالة من البروتين الخلوي وبالتالي يتوقف أيض البكتيريا.</a:t>
            </a:r>
          </a:p>
        </p:txBody>
      </p:sp>
    </p:spTree>
    <p:extLst>
      <p:ext uri="{BB962C8B-B14F-4D97-AF65-F5344CB8AC3E}">
        <p14:creationId xmlns:p14="http://schemas.microsoft.com/office/powerpoint/2010/main" xmlns="" val="1958928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01865264-A872-4215-995C-DF639402643B}"/>
              </a:ext>
            </a:extLst>
          </p:cNvPr>
          <p:cNvSpPr>
            <a:spLocks noGrp="1"/>
          </p:cNvSpPr>
          <p:nvPr>
            <p:ph idx="1"/>
          </p:nvPr>
        </p:nvSpPr>
        <p:spPr>
          <a:xfrm>
            <a:off x="2710593" y="1170647"/>
            <a:ext cx="8915400" cy="4170095"/>
          </a:xfrm>
        </p:spPr>
        <p:txBody>
          <a:bodyPr>
            <a:noAutofit/>
          </a:bodyPr>
          <a:lstStyle/>
          <a:p>
            <a:r>
              <a:rPr lang="ar-SA" sz="3600" b="1" dirty="0">
                <a:solidFill>
                  <a:srgbClr val="FF0000"/>
                </a:solidFill>
                <a:cs typeface="Akhbar MT" pitchFamily="2" charset="-78"/>
              </a:rPr>
              <a:t> طريقة العمل: </a:t>
            </a:r>
          </a:p>
          <a:p>
            <a:pPr>
              <a:buFontTx/>
              <a:buChar char="-"/>
            </a:pPr>
            <a:r>
              <a:rPr lang="ar-SA" sz="3600" dirty="0">
                <a:cs typeface="Akhbar MT" pitchFamily="2" charset="-78"/>
              </a:rPr>
              <a:t>يتم تلقيح أطباق بتري ببكتيريا موجبة لجرام وأخرى سالبة لجرام. </a:t>
            </a:r>
          </a:p>
          <a:p>
            <a:pPr>
              <a:buFontTx/>
              <a:buChar char="-"/>
            </a:pPr>
            <a:r>
              <a:rPr lang="ar-SA" sz="3600" dirty="0">
                <a:cs typeface="Akhbar MT" pitchFamily="2" charset="-78"/>
              </a:rPr>
              <a:t> يتم تقسم الطبق إلى ثلاثة أقسام.</a:t>
            </a:r>
          </a:p>
          <a:p>
            <a:pPr>
              <a:buFontTx/>
              <a:buChar char="-"/>
            </a:pPr>
            <a:r>
              <a:rPr lang="ar-SA" sz="3600" dirty="0">
                <a:cs typeface="Akhbar MT" pitchFamily="2" charset="-78"/>
              </a:rPr>
              <a:t> في كل قسم يوضع دسك مشبع بالصبغة بتركيز معين.</a:t>
            </a:r>
          </a:p>
          <a:p>
            <a:pPr>
              <a:buFontTx/>
              <a:buChar char="-"/>
            </a:pPr>
            <a:r>
              <a:rPr lang="ar-SA" sz="3600" dirty="0">
                <a:cs typeface="Akhbar MT" pitchFamily="2" charset="-78"/>
              </a:rPr>
              <a:t> تستخدم التراكيز .1000/1 ،100/1 ،10/1 </a:t>
            </a:r>
          </a:p>
          <a:p>
            <a:pPr>
              <a:buFontTx/>
              <a:buChar char="-"/>
            </a:pPr>
            <a:r>
              <a:rPr lang="ar-SA" sz="3600" dirty="0">
                <a:cs typeface="Akhbar MT" pitchFamily="2" charset="-78"/>
              </a:rPr>
              <a:t> لاحظي تأثير التراكيز على البكتريا الموجبة و السالبة لجرام .</a:t>
            </a:r>
          </a:p>
        </p:txBody>
      </p:sp>
    </p:spTree>
    <p:extLst>
      <p:ext uri="{BB962C8B-B14F-4D97-AF65-F5344CB8AC3E}">
        <p14:creationId xmlns:p14="http://schemas.microsoft.com/office/powerpoint/2010/main" xmlns="" val="2819141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DC3BE14-3562-4E1E-9B7C-0ED81D5B202A}"/>
              </a:ext>
            </a:extLst>
          </p:cNvPr>
          <p:cNvSpPr>
            <a:spLocks noGrp="1"/>
          </p:cNvSpPr>
          <p:nvPr>
            <p:ph type="title"/>
          </p:nvPr>
        </p:nvSpPr>
        <p:spPr/>
        <p:txBody>
          <a:bodyPr>
            <a:normAutofit/>
          </a:bodyPr>
          <a:lstStyle/>
          <a:p>
            <a:pPr algn="ctr"/>
            <a:r>
              <a:rPr lang="ar-SA" sz="4000" b="1" dirty="0">
                <a:solidFill>
                  <a:srgbClr val="FF0000"/>
                </a:solidFill>
                <a:cs typeface="Akhbar MT" pitchFamily="2" charset="-78"/>
              </a:rPr>
              <a:t>النتيجة</a:t>
            </a:r>
          </a:p>
        </p:txBody>
      </p:sp>
      <p:pic>
        <p:nvPicPr>
          <p:cNvPr id="4" name="Picture 2" descr="C:\Users\ASUS\Desktop\بكتيريا\مجلد جديد\150520101342.jpg"/>
          <p:cNvPicPr>
            <a:picLocks noGrp="1" noChangeAspect="1" noChangeArrowheads="1"/>
          </p:cNvPicPr>
          <p:nvPr>
            <p:ph idx="1"/>
          </p:nvPr>
        </p:nvPicPr>
        <p:blipFill>
          <a:blip r:embed="rId2" cstate="print"/>
          <a:srcRect t="19498" r="5366" b="16412"/>
          <a:stretch>
            <a:fillRect/>
          </a:stretch>
        </p:blipFill>
        <p:spPr bwMode="auto">
          <a:xfrm>
            <a:off x="4093242" y="2522465"/>
            <a:ext cx="5907342" cy="3000519"/>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xmlns="" val="3620117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DC8D442-80E2-4B4C-90C0-FA9D0FC8455D}"/>
              </a:ext>
            </a:extLst>
          </p:cNvPr>
          <p:cNvSpPr>
            <a:spLocks noGrp="1"/>
          </p:cNvSpPr>
          <p:nvPr>
            <p:ph type="title"/>
          </p:nvPr>
        </p:nvSpPr>
        <p:spPr>
          <a:xfrm>
            <a:off x="2576741" y="852710"/>
            <a:ext cx="8911687" cy="1280890"/>
          </a:xfrm>
        </p:spPr>
        <p:txBody>
          <a:bodyPr>
            <a:normAutofit/>
          </a:bodyPr>
          <a:lstStyle/>
          <a:p>
            <a:pPr algn="ctr"/>
            <a:r>
              <a:rPr lang="ar-SA" sz="4000" b="1" dirty="0">
                <a:solidFill>
                  <a:srgbClr val="FF0000"/>
                </a:solidFill>
                <a:cs typeface="Akhbar MT" pitchFamily="2" charset="-78"/>
              </a:rPr>
              <a:t>النتيجة</a:t>
            </a:r>
          </a:p>
        </p:txBody>
      </p:sp>
      <p:sp>
        <p:nvSpPr>
          <p:cNvPr id="3" name="عنصر نائب للمحتوى 2">
            <a:extLst>
              <a:ext uri="{FF2B5EF4-FFF2-40B4-BE49-F238E27FC236}">
                <a16:creationId xmlns:a16="http://schemas.microsoft.com/office/drawing/2014/main" xmlns="" id="{A8F7A0D4-8A67-49C6-9A69-DB40621AC1BB}"/>
              </a:ext>
            </a:extLst>
          </p:cNvPr>
          <p:cNvSpPr>
            <a:spLocks noGrp="1"/>
          </p:cNvSpPr>
          <p:nvPr>
            <p:ph idx="1"/>
          </p:nvPr>
        </p:nvSpPr>
        <p:spPr>
          <a:xfrm>
            <a:off x="445063" y="2133600"/>
            <a:ext cx="11531150" cy="3777622"/>
          </a:xfrm>
        </p:spPr>
        <p:txBody>
          <a:bodyPr>
            <a:normAutofit/>
          </a:bodyPr>
          <a:lstStyle/>
          <a:p>
            <a:r>
              <a:rPr lang="ar-SA" sz="3600" dirty="0">
                <a:cs typeface="Akhbar MT" pitchFamily="2" charset="-78"/>
              </a:rPr>
              <a:t> أن البكتيريا الموجبة لجرام تتأثر بصبغة الكريستال البنفسجي بشكل أكبر من السالبة لجرام . </a:t>
            </a:r>
          </a:p>
          <a:p>
            <a:r>
              <a:rPr lang="ar-SA" sz="3600" dirty="0">
                <a:cs typeface="Akhbar MT" pitchFamily="2" charset="-78"/>
              </a:rPr>
              <a:t> فالبكتيريا السالبة لجرام تكون أكثر مقاومة وذلك يتضح من طول قطر هالة التثبيط.</a:t>
            </a:r>
          </a:p>
          <a:p>
            <a:r>
              <a:rPr lang="ar-SA" sz="3600" dirty="0">
                <a:cs typeface="Akhbar MT" pitchFamily="2" charset="-78"/>
              </a:rPr>
              <a:t> عموما تتأثر البكتيريا الموجبة لجرام بالصبغات أكثر من البكتيريا السالبة لجرام.</a:t>
            </a:r>
          </a:p>
        </p:txBody>
      </p:sp>
    </p:spTree>
    <p:extLst>
      <p:ext uri="{BB962C8B-B14F-4D97-AF65-F5344CB8AC3E}">
        <p14:creationId xmlns:p14="http://schemas.microsoft.com/office/powerpoint/2010/main" xmlns="" val="4213694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0F389518-F0ED-47A5-A63D-CB29168936E8}"/>
              </a:ext>
            </a:extLst>
          </p:cNvPr>
          <p:cNvSpPr>
            <a:spLocks noGrp="1"/>
          </p:cNvSpPr>
          <p:nvPr>
            <p:ph idx="1"/>
          </p:nvPr>
        </p:nvSpPr>
        <p:spPr>
          <a:xfrm>
            <a:off x="720191" y="1599526"/>
            <a:ext cx="10978630" cy="3777622"/>
          </a:xfrm>
        </p:spPr>
        <p:txBody>
          <a:bodyPr>
            <a:normAutofit/>
          </a:bodyPr>
          <a:lstStyle/>
          <a:p>
            <a:r>
              <a:rPr lang="ar-SA" sz="3200" dirty="0">
                <a:cs typeface="Akhbar MT" pitchFamily="2" charset="-78"/>
              </a:rPr>
              <a:t>يستفاد من هذه الحقائق  في إعداد البيئات الانتخابية </a:t>
            </a:r>
            <a:r>
              <a:rPr lang="en-US" sz="2800" b="1" dirty="0">
                <a:solidFill>
                  <a:srgbClr val="FF0000"/>
                </a:solidFill>
                <a:cs typeface="Akhbar MT" pitchFamily="2" charset="-78"/>
              </a:rPr>
              <a:t>Selective media</a:t>
            </a:r>
            <a:r>
              <a:rPr lang="ar-SA" sz="2800" b="1" dirty="0">
                <a:solidFill>
                  <a:srgbClr val="FF0000"/>
                </a:solidFill>
                <a:cs typeface="Akhbar MT" pitchFamily="2" charset="-78"/>
              </a:rPr>
              <a:t> </a:t>
            </a:r>
            <a:r>
              <a:rPr lang="ar-SA" sz="3200" dirty="0">
                <a:cs typeface="Akhbar MT" pitchFamily="2" charset="-78"/>
              </a:rPr>
              <a:t>لمنع نمو بعض الأنواع البكتيرية غير المرغوب فيها .</a:t>
            </a:r>
          </a:p>
          <a:p>
            <a:pPr marL="0" indent="0">
              <a:buNone/>
            </a:pPr>
            <a:endParaRPr lang="ar-SA" sz="3200" dirty="0">
              <a:cs typeface="Akhbar MT" pitchFamily="2" charset="-78"/>
            </a:endParaRPr>
          </a:p>
          <a:p>
            <a:r>
              <a:rPr lang="ar-SA" sz="3200" dirty="0">
                <a:cs typeface="Akhbar MT" pitchFamily="2" charset="-78"/>
              </a:rPr>
              <a:t>وقد عرف عن الصبغات تخصصها أي أنها تؤثر على أحد أنواع البكتيريا دون الآخر وعرف عن البكتيريا اختلاف درجة حساسيتها تجاه الصبغة  لذلك يلزم دائما التأكد من فعالية الصبغة ضد البكتيريا قبل اختيارها كعامل لوقوف نشاطها</a:t>
            </a:r>
          </a:p>
        </p:txBody>
      </p:sp>
    </p:spTree>
    <p:extLst>
      <p:ext uri="{BB962C8B-B14F-4D97-AF65-F5344CB8AC3E}">
        <p14:creationId xmlns:p14="http://schemas.microsoft.com/office/powerpoint/2010/main" xmlns="" val="927954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9215DC9-9EDA-4220-BC2B-6B6F89204758}"/>
              </a:ext>
            </a:extLst>
          </p:cNvPr>
          <p:cNvSpPr>
            <a:spLocks noGrp="1"/>
          </p:cNvSpPr>
          <p:nvPr>
            <p:ph type="title"/>
          </p:nvPr>
        </p:nvSpPr>
        <p:spPr>
          <a:xfrm>
            <a:off x="2519662" y="769766"/>
            <a:ext cx="8911687" cy="1280890"/>
          </a:xfrm>
        </p:spPr>
        <p:txBody>
          <a:bodyPr>
            <a:normAutofit/>
          </a:bodyPr>
          <a:lstStyle/>
          <a:p>
            <a:pPr algn="r"/>
            <a:r>
              <a:rPr lang="ar-SA" dirty="0">
                <a:solidFill>
                  <a:srgbClr val="FF0000"/>
                </a:solidFill>
                <a:cs typeface="Akhbar MT" pitchFamily="2" charset="-78"/>
              </a:rPr>
              <a:t>المواد الكيميائية سطحية التأثير </a:t>
            </a:r>
          </a:p>
        </p:txBody>
      </p:sp>
      <p:sp>
        <p:nvSpPr>
          <p:cNvPr id="3" name="عنصر نائب للمحتوى 2">
            <a:extLst>
              <a:ext uri="{FF2B5EF4-FFF2-40B4-BE49-F238E27FC236}">
                <a16:creationId xmlns:a16="http://schemas.microsoft.com/office/drawing/2014/main" xmlns="" id="{8E867084-0B58-4F99-8747-729D9E6DF2E6}"/>
              </a:ext>
            </a:extLst>
          </p:cNvPr>
          <p:cNvSpPr>
            <a:spLocks noGrp="1"/>
          </p:cNvSpPr>
          <p:nvPr>
            <p:ph idx="1"/>
          </p:nvPr>
        </p:nvSpPr>
        <p:spPr>
          <a:xfrm>
            <a:off x="760651" y="1648077"/>
            <a:ext cx="10657211" cy="4882195"/>
          </a:xfrm>
        </p:spPr>
        <p:txBody>
          <a:bodyPr>
            <a:noAutofit/>
          </a:bodyPr>
          <a:lstStyle/>
          <a:p>
            <a:pPr marL="0" indent="0">
              <a:buNone/>
            </a:pPr>
            <a:r>
              <a:rPr lang="ar-SA" sz="3600" b="1" dirty="0">
                <a:cs typeface="Akhbar MT" pitchFamily="2" charset="-78"/>
              </a:rPr>
              <a:t>تستخدم في التطهير السطحي وقد يكون التطهير :</a:t>
            </a:r>
            <a:r>
              <a:rPr lang="ar-SA" sz="3600" dirty="0">
                <a:cs typeface="Akhbar MT" pitchFamily="2" charset="-78"/>
              </a:rPr>
              <a:t>   </a:t>
            </a:r>
          </a:p>
          <a:p>
            <a:r>
              <a:rPr lang="ar-SA" sz="3600" b="1" dirty="0">
                <a:solidFill>
                  <a:srgbClr val="C00000"/>
                </a:solidFill>
                <a:cs typeface="Akhbar MT" pitchFamily="2" charset="-78"/>
              </a:rPr>
              <a:t>خارجي</a:t>
            </a:r>
            <a:r>
              <a:rPr lang="ar-SA" sz="3600" dirty="0">
                <a:cs typeface="Akhbar MT" pitchFamily="2" charset="-78"/>
              </a:rPr>
              <a:t> </a:t>
            </a:r>
            <a:r>
              <a:rPr lang="ar-SA" sz="3600" b="1" dirty="0">
                <a:solidFill>
                  <a:srgbClr val="C00000"/>
                </a:solidFill>
                <a:cs typeface="Akhbar MT" pitchFamily="2" charset="-78"/>
              </a:rPr>
              <a:t>: </a:t>
            </a:r>
            <a:r>
              <a:rPr lang="ar-SA" sz="2800" dirty="0">
                <a:solidFill>
                  <a:schemeClr val="tx1"/>
                </a:solidFill>
                <a:cs typeface="Akhbar MT" pitchFamily="2" charset="-78"/>
              </a:rPr>
              <a:t>(</a:t>
            </a:r>
            <a:r>
              <a:rPr lang="ar-SA" sz="2800" dirty="0">
                <a:cs typeface="Akhbar MT" pitchFamily="2" charset="-78"/>
              </a:rPr>
              <a:t>يشمل الجلد والاغشية المخاطية ) تسمى بالمطهرات الخارجية </a:t>
            </a:r>
            <a:r>
              <a:rPr lang="en-US" sz="2800" dirty="0">
                <a:cs typeface="Akhbar MT" pitchFamily="2" charset="-78"/>
              </a:rPr>
              <a:t> </a:t>
            </a:r>
            <a:r>
              <a:rPr lang="en-US" sz="2800" b="1" dirty="0">
                <a:cs typeface="Akhbar MT" pitchFamily="2" charset="-78"/>
              </a:rPr>
              <a:t>Antiseptic</a:t>
            </a:r>
            <a:r>
              <a:rPr lang="ar-SA" sz="2800" dirty="0">
                <a:cs typeface="Akhbar MT" pitchFamily="2" charset="-78"/>
              </a:rPr>
              <a:t>  وهى تؤدى الى قتل البكتريا و لا تؤثر على الجلد والاغشية المخاطية.</a:t>
            </a:r>
          </a:p>
          <a:p>
            <a:pPr marL="0" indent="0">
              <a:buNone/>
            </a:pPr>
            <a:r>
              <a:rPr lang="ar-SA" sz="2800" dirty="0">
                <a:cs typeface="Akhbar MT" pitchFamily="2" charset="-78"/>
              </a:rPr>
              <a:t>  </a:t>
            </a:r>
          </a:p>
          <a:p>
            <a:r>
              <a:rPr lang="ar-SA" sz="3600" dirty="0">
                <a:cs typeface="Akhbar MT" pitchFamily="2" charset="-78"/>
              </a:rPr>
              <a:t> </a:t>
            </a:r>
            <a:r>
              <a:rPr lang="ar-SA" sz="3600" b="1" dirty="0">
                <a:solidFill>
                  <a:srgbClr val="C00000"/>
                </a:solidFill>
                <a:cs typeface="Akhbar MT" pitchFamily="2" charset="-78"/>
              </a:rPr>
              <a:t>سطحي : </a:t>
            </a:r>
            <a:r>
              <a:rPr lang="ar-SA" sz="2800" dirty="0">
                <a:cs typeface="Akhbar MT" pitchFamily="2" charset="-78"/>
              </a:rPr>
              <a:t>تطهير المعامل والارضيات وادوات الجراحة تسمى المطهرات السطحية  </a:t>
            </a:r>
            <a:r>
              <a:rPr lang="en-US" sz="2800" b="1" dirty="0">
                <a:cs typeface="Akhbar MT" pitchFamily="2" charset="-78"/>
              </a:rPr>
              <a:t>Disinfectants</a:t>
            </a:r>
            <a:r>
              <a:rPr lang="en-US" sz="2800" dirty="0">
                <a:cs typeface="Akhbar MT" pitchFamily="2" charset="-78"/>
              </a:rPr>
              <a:t> </a:t>
            </a:r>
            <a:r>
              <a:rPr lang="ar-SA" sz="2800" dirty="0">
                <a:cs typeface="Akhbar MT" pitchFamily="2" charset="-78"/>
              </a:rPr>
              <a:t> وهى تؤدى الى قتل البكتريا وتؤثر على الجلد والاغشية المخاطية. </a:t>
            </a:r>
          </a:p>
          <a:p>
            <a:endParaRPr lang="ar-SA" sz="3600" dirty="0">
              <a:cs typeface="Akhbar MT" pitchFamily="2" charset="-78"/>
            </a:endParaRPr>
          </a:p>
        </p:txBody>
      </p:sp>
    </p:spTree>
    <p:extLst>
      <p:ext uri="{BB962C8B-B14F-4D97-AF65-F5344CB8AC3E}">
        <p14:creationId xmlns:p14="http://schemas.microsoft.com/office/powerpoint/2010/main" xmlns="" val="3580319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827387A-9017-4227-804A-9E5A8381B1AD}"/>
              </a:ext>
            </a:extLst>
          </p:cNvPr>
          <p:cNvSpPr>
            <a:spLocks noGrp="1"/>
          </p:cNvSpPr>
          <p:nvPr>
            <p:ph type="title"/>
          </p:nvPr>
        </p:nvSpPr>
        <p:spPr>
          <a:xfrm>
            <a:off x="1416105" y="106219"/>
            <a:ext cx="10382081" cy="1280890"/>
          </a:xfrm>
        </p:spPr>
        <p:txBody>
          <a:bodyPr>
            <a:normAutofit/>
          </a:bodyPr>
          <a:lstStyle/>
          <a:p>
            <a:pPr algn="ctr"/>
            <a:r>
              <a:rPr lang="ar-SA" sz="4000" dirty="0">
                <a:solidFill>
                  <a:srgbClr val="FF0000"/>
                </a:solidFill>
                <a:cs typeface="Akhbar MT" pitchFamily="2" charset="-78"/>
              </a:rPr>
              <a:t>أمثلة لبعض المواد الكيميائية المستخدمة في التطهير</a:t>
            </a:r>
          </a:p>
        </p:txBody>
      </p:sp>
      <p:sp>
        <p:nvSpPr>
          <p:cNvPr id="3" name="عنصر نائب للمحتوى 2">
            <a:extLst>
              <a:ext uri="{FF2B5EF4-FFF2-40B4-BE49-F238E27FC236}">
                <a16:creationId xmlns:a16="http://schemas.microsoft.com/office/drawing/2014/main" xmlns="" id="{E85CEB4D-9C04-4A87-8671-7C9F0EC23493}"/>
              </a:ext>
            </a:extLst>
          </p:cNvPr>
          <p:cNvSpPr>
            <a:spLocks noGrp="1"/>
          </p:cNvSpPr>
          <p:nvPr>
            <p:ph idx="1"/>
          </p:nvPr>
        </p:nvSpPr>
        <p:spPr>
          <a:xfrm>
            <a:off x="393813" y="684125"/>
            <a:ext cx="11728055" cy="3054395"/>
          </a:xfrm>
        </p:spPr>
        <p:txBody>
          <a:bodyPr>
            <a:noAutofit/>
          </a:bodyPr>
          <a:lstStyle/>
          <a:p>
            <a:pPr marL="0" indent="0">
              <a:buNone/>
            </a:pPr>
            <a:r>
              <a:rPr lang="ar-SA" sz="3200" b="1" dirty="0">
                <a:solidFill>
                  <a:srgbClr val="FF0000"/>
                </a:solidFill>
                <a:cs typeface="Akhbar MT" pitchFamily="2" charset="-78"/>
              </a:rPr>
              <a:t> </a:t>
            </a:r>
            <a:r>
              <a:rPr lang="ar-SA" sz="3200" b="1" i="1" dirty="0">
                <a:solidFill>
                  <a:srgbClr val="FF0000"/>
                </a:solidFill>
                <a:cs typeface="Akhbar MT" pitchFamily="2" charset="-78"/>
              </a:rPr>
              <a:t>1- الفينول ومركباته</a:t>
            </a:r>
          </a:p>
          <a:p>
            <a:pPr marL="0" indent="0">
              <a:buNone/>
            </a:pPr>
            <a:r>
              <a:rPr lang="ar-SA" sz="2800" dirty="0">
                <a:cs typeface="Akhbar MT" pitchFamily="2" charset="-78"/>
              </a:rPr>
              <a:t>يستخدم كمحلول </a:t>
            </a:r>
            <a:r>
              <a:rPr lang="ar-SA" sz="2800" dirty="0" err="1">
                <a:cs typeface="Akhbar MT" pitchFamily="2" charset="-78"/>
              </a:rPr>
              <a:t>مائى</a:t>
            </a:r>
            <a:r>
              <a:rPr lang="ar-SA" sz="2800" dirty="0">
                <a:cs typeface="Akhbar MT" pitchFamily="2" charset="-78"/>
              </a:rPr>
              <a:t> بتركيز  2-5 % لتعقيم الادوات والأجهزة والأسطح </a:t>
            </a:r>
          </a:p>
          <a:p>
            <a:pPr marL="0" indent="0">
              <a:buNone/>
            </a:pPr>
            <a:r>
              <a:rPr lang="ar-SA" sz="2800" dirty="0">
                <a:cs typeface="Akhbar MT" pitchFamily="2" charset="-78"/>
              </a:rPr>
              <a:t>آلية التأثير: سام لترسيبه البروتينات الخلوية وإتلاف الغشاء </a:t>
            </a:r>
            <a:r>
              <a:rPr lang="ar-SA" sz="2800" dirty="0" err="1">
                <a:cs typeface="Akhbar MT" pitchFamily="2" charset="-78"/>
              </a:rPr>
              <a:t>البلازمى</a:t>
            </a:r>
            <a:r>
              <a:rPr lang="ar-SA" sz="2800" dirty="0">
                <a:cs typeface="Akhbar MT" pitchFamily="2" charset="-78"/>
              </a:rPr>
              <a:t> (يعود تأثيره الى تفاعل مجموعة </a:t>
            </a:r>
            <a:r>
              <a:rPr lang="en-US" sz="2800" dirty="0">
                <a:cs typeface="Akhbar MT" pitchFamily="2" charset="-78"/>
              </a:rPr>
              <a:t>OH</a:t>
            </a:r>
            <a:r>
              <a:rPr lang="ar-SA" sz="2800" dirty="0">
                <a:cs typeface="Akhbar MT" pitchFamily="2" charset="-78"/>
              </a:rPr>
              <a:t>  مع مجاميع الامين الحرة لبروتينات الخلية ويكون بروتينات غير ذائبة فتموت الخلية)   </a:t>
            </a:r>
          </a:p>
          <a:p>
            <a:pPr marL="0" indent="0">
              <a:buNone/>
            </a:pPr>
            <a:r>
              <a:rPr lang="ar-SA" sz="3200" b="1" i="1" dirty="0">
                <a:solidFill>
                  <a:srgbClr val="FF0000"/>
                </a:solidFill>
                <a:cs typeface="Akhbar MT" pitchFamily="2" charset="-78"/>
              </a:rPr>
              <a:t>2- </a:t>
            </a:r>
            <a:r>
              <a:rPr lang="ar-SA" sz="3200" b="1" i="1" dirty="0" err="1">
                <a:solidFill>
                  <a:srgbClr val="FF0000"/>
                </a:solidFill>
                <a:cs typeface="Akhbar MT" pitchFamily="2" charset="-78"/>
              </a:rPr>
              <a:t>الالدهيات</a:t>
            </a:r>
            <a:r>
              <a:rPr lang="ar-SA" sz="2400" dirty="0">
                <a:cs typeface="Akhbar MT" pitchFamily="2" charset="-78"/>
              </a:rPr>
              <a:t> </a:t>
            </a:r>
          </a:p>
          <a:p>
            <a:pPr marL="0" indent="0">
              <a:buNone/>
            </a:pPr>
            <a:r>
              <a:rPr lang="ar-SA" sz="2800" dirty="0">
                <a:cs typeface="Akhbar MT" pitchFamily="2" charset="-78"/>
              </a:rPr>
              <a:t>اهمها </a:t>
            </a:r>
            <a:r>
              <a:rPr lang="ar-SA" sz="2800" dirty="0" err="1">
                <a:cs typeface="Akhbar MT" pitchFamily="2" charset="-78"/>
              </a:rPr>
              <a:t>الفورمالدهيد</a:t>
            </a:r>
            <a:r>
              <a:rPr lang="ar-SA" sz="2800" dirty="0">
                <a:cs typeface="Akhbar MT" pitchFamily="2" charset="-78"/>
              </a:rPr>
              <a:t> (</a:t>
            </a:r>
            <a:r>
              <a:rPr lang="ar-SA" sz="2800" dirty="0" err="1">
                <a:cs typeface="Akhbar MT" pitchFamily="2" charset="-78"/>
              </a:rPr>
              <a:t>الفورمالين</a:t>
            </a:r>
            <a:r>
              <a:rPr lang="ar-SA" sz="2800" dirty="0">
                <a:cs typeface="Akhbar MT" pitchFamily="2" charset="-78"/>
              </a:rPr>
              <a:t>) </a:t>
            </a:r>
            <a:r>
              <a:rPr lang="ar-SA" sz="2800" dirty="0" err="1">
                <a:cs typeface="Akhbar MT" pitchFamily="2" charset="-78"/>
              </a:rPr>
              <a:t>فى</a:t>
            </a:r>
            <a:r>
              <a:rPr lang="ar-SA" sz="2800" dirty="0">
                <a:cs typeface="Akhbar MT" pitchFamily="2" charset="-78"/>
              </a:rPr>
              <a:t> صورة محلول </a:t>
            </a:r>
            <a:r>
              <a:rPr lang="ar-SA" sz="2800" dirty="0" err="1">
                <a:cs typeface="Akhbar MT" pitchFamily="2" charset="-78"/>
              </a:rPr>
              <a:t>مائى</a:t>
            </a:r>
            <a:r>
              <a:rPr lang="ar-SA" sz="2800" dirty="0">
                <a:cs typeface="Akhbar MT" pitchFamily="2" charset="-78"/>
              </a:rPr>
              <a:t> 37% </a:t>
            </a:r>
          </a:p>
          <a:p>
            <a:pPr marL="0" indent="0">
              <a:buNone/>
            </a:pPr>
            <a:r>
              <a:rPr lang="ar-SA" sz="2800" dirty="0">
                <a:cs typeface="Akhbar MT" pitchFamily="2" charset="-78"/>
              </a:rPr>
              <a:t>آلية التأثير: سام </a:t>
            </a:r>
            <a:r>
              <a:rPr lang="ar-SA" sz="2800" dirty="0" err="1">
                <a:cs typeface="Akhbar MT" pitchFamily="2" charset="-78"/>
              </a:rPr>
              <a:t>لانه</a:t>
            </a:r>
            <a:r>
              <a:rPr lang="ar-SA" sz="2800" dirty="0">
                <a:cs typeface="Akhbar MT" pitchFamily="2" charset="-78"/>
              </a:rPr>
              <a:t> مختزل قوى يتحد مع الاحماض النووية والبروتينات الخلوية فيتلفها ويوقف نشاط الخلية بالإضافة لرائحته النفاذة</a:t>
            </a:r>
          </a:p>
          <a:p>
            <a:pPr marL="0" indent="0">
              <a:buNone/>
            </a:pPr>
            <a:r>
              <a:rPr lang="ar-SA" sz="3200" b="1" i="1" dirty="0">
                <a:solidFill>
                  <a:srgbClr val="FF0000"/>
                </a:solidFill>
                <a:cs typeface="Akhbar MT" pitchFamily="2" charset="-78"/>
              </a:rPr>
              <a:t>3- </a:t>
            </a:r>
            <a:r>
              <a:rPr lang="ar-SA" sz="3200" b="1" i="1" dirty="0" err="1">
                <a:solidFill>
                  <a:srgbClr val="FF0000"/>
                </a:solidFill>
                <a:cs typeface="Akhbar MT" pitchFamily="2" charset="-78"/>
              </a:rPr>
              <a:t>الكحولات</a:t>
            </a:r>
            <a:r>
              <a:rPr lang="ar-SA" sz="3200" b="1" i="1" dirty="0">
                <a:solidFill>
                  <a:srgbClr val="FF0000"/>
                </a:solidFill>
                <a:cs typeface="Akhbar MT" pitchFamily="2" charset="-78"/>
              </a:rPr>
              <a:t> </a:t>
            </a:r>
          </a:p>
          <a:p>
            <a:pPr marL="0" indent="0">
              <a:buNone/>
            </a:pPr>
            <a:r>
              <a:rPr lang="ar-SA" sz="2800" dirty="0">
                <a:cs typeface="Akhbar MT" pitchFamily="2" charset="-78"/>
              </a:rPr>
              <a:t>اهمها -</a:t>
            </a:r>
            <a:r>
              <a:rPr lang="ar-SA" sz="2800" b="1" dirty="0">
                <a:cs typeface="Akhbar MT" pitchFamily="2" charset="-78"/>
              </a:rPr>
              <a:t>الكحول الايثانول </a:t>
            </a:r>
            <a:r>
              <a:rPr lang="ar-SA" sz="2800" dirty="0">
                <a:cs typeface="Akhbar MT" pitchFamily="2" charset="-78"/>
              </a:rPr>
              <a:t>يستخدم بتركيز من 50-70</a:t>
            </a:r>
            <a:r>
              <a:rPr lang="en-US" sz="2800" dirty="0">
                <a:cs typeface="Akhbar MT" pitchFamily="2" charset="-78"/>
              </a:rPr>
              <a:t> -  </a:t>
            </a:r>
            <a:r>
              <a:rPr lang="ar-SA" sz="2800" dirty="0">
                <a:cs typeface="Akhbar MT" pitchFamily="2" charset="-78"/>
              </a:rPr>
              <a:t>ا</a:t>
            </a:r>
            <a:r>
              <a:rPr lang="ar-SA" sz="2800" b="1" dirty="0">
                <a:cs typeface="Akhbar MT" pitchFamily="2" charset="-78"/>
              </a:rPr>
              <a:t>لميثانول</a:t>
            </a:r>
            <a:r>
              <a:rPr lang="ar-SA" sz="2800" dirty="0">
                <a:cs typeface="Akhbar MT" pitchFamily="2" charset="-78"/>
              </a:rPr>
              <a:t> سام ومهيج للعين لذا يندر استخدامه كمطهر </a:t>
            </a:r>
          </a:p>
          <a:p>
            <a:pPr marL="0" indent="0">
              <a:buNone/>
            </a:pPr>
            <a:r>
              <a:rPr lang="ar-SA" sz="2800" dirty="0">
                <a:cs typeface="Akhbar MT" pitchFamily="2" charset="-78"/>
              </a:rPr>
              <a:t>آلية التأثير: </a:t>
            </a:r>
            <a:r>
              <a:rPr lang="ar-SA" sz="2800" dirty="0" err="1">
                <a:cs typeface="Akhbar MT" pitchFamily="2" charset="-78"/>
              </a:rPr>
              <a:t>الكحولات</a:t>
            </a:r>
            <a:r>
              <a:rPr lang="ar-SA" sz="2800" dirty="0">
                <a:cs typeface="Akhbar MT" pitchFamily="2" charset="-78"/>
              </a:rPr>
              <a:t> مذيبة للدهون ويرسبه بالإضافة لقدرته </a:t>
            </a:r>
            <a:r>
              <a:rPr lang="ar-SA" sz="2800" dirty="0" err="1">
                <a:cs typeface="Akhbar MT" pitchFamily="2" charset="-78"/>
              </a:rPr>
              <a:t>التجفيفية</a:t>
            </a:r>
            <a:r>
              <a:rPr lang="ar-SA" sz="2800" dirty="0">
                <a:cs typeface="Akhbar MT" pitchFamily="2" charset="-78"/>
              </a:rPr>
              <a:t>. </a:t>
            </a:r>
          </a:p>
        </p:txBody>
      </p:sp>
    </p:spTree>
    <p:extLst>
      <p:ext uri="{BB962C8B-B14F-4D97-AF65-F5344CB8AC3E}">
        <p14:creationId xmlns:p14="http://schemas.microsoft.com/office/powerpoint/2010/main" xmlns="" val="279690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4728C492-3FB4-429A-8F61-3771D6D87CD4}"/>
              </a:ext>
            </a:extLst>
          </p:cNvPr>
          <p:cNvSpPr>
            <a:spLocks noGrp="1"/>
          </p:cNvSpPr>
          <p:nvPr>
            <p:ph idx="1"/>
          </p:nvPr>
        </p:nvSpPr>
        <p:spPr>
          <a:xfrm>
            <a:off x="995320" y="798414"/>
            <a:ext cx="10867604" cy="4623250"/>
          </a:xfrm>
        </p:spPr>
        <p:txBody>
          <a:bodyPr>
            <a:noAutofit/>
          </a:bodyPr>
          <a:lstStyle/>
          <a:p>
            <a:pPr marL="0" indent="0">
              <a:buNone/>
            </a:pPr>
            <a:r>
              <a:rPr lang="ar-SA" sz="3200" b="1" i="1" dirty="0">
                <a:solidFill>
                  <a:srgbClr val="FF0000"/>
                </a:solidFill>
                <a:cs typeface="Akhbar MT" pitchFamily="2" charset="-78"/>
              </a:rPr>
              <a:t> 4 - الصابون</a:t>
            </a:r>
          </a:p>
          <a:p>
            <a:pPr marL="0" indent="0">
              <a:buNone/>
            </a:pPr>
            <a:r>
              <a:rPr lang="ar-SA" sz="2800" dirty="0">
                <a:cs typeface="Akhbar MT" pitchFamily="2" charset="-78"/>
              </a:rPr>
              <a:t> هو ملح </a:t>
            </a:r>
            <a:r>
              <a:rPr lang="ar-SA" sz="2800" dirty="0" err="1">
                <a:cs typeface="Akhbar MT" pitchFamily="2" charset="-78"/>
              </a:rPr>
              <a:t>صوديومى</a:t>
            </a:r>
            <a:r>
              <a:rPr lang="ar-SA" sz="2800" dirty="0">
                <a:cs typeface="Akhbar MT" pitchFamily="2" charset="-78"/>
              </a:rPr>
              <a:t> او </a:t>
            </a:r>
            <a:r>
              <a:rPr lang="ar-SA" sz="2800" dirty="0" err="1">
                <a:cs typeface="Akhbar MT" pitchFamily="2" charset="-78"/>
              </a:rPr>
              <a:t>بوتاسيومى</a:t>
            </a:r>
            <a:r>
              <a:rPr lang="ar-SA" sz="2800" dirty="0">
                <a:cs typeface="Akhbar MT" pitchFamily="2" charset="-78"/>
              </a:rPr>
              <a:t> </a:t>
            </a:r>
            <a:r>
              <a:rPr lang="ar-SA" sz="2800" dirty="0" err="1">
                <a:cs typeface="Akhbar MT" pitchFamily="2" charset="-78"/>
              </a:rPr>
              <a:t>للاحماض</a:t>
            </a:r>
            <a:r>
              <a:rPr lang="ar-SA" sz="2800" dirty="0">
                <a:cs typeface="Akhbar MT" pitchFamily="2" charset="-78"/>
              </a:rPr>
              <a:t> الدهنية </a:t>
            </a:r>
            <a:r>
              <a:rPr lang="ar-SA" sz="2800" dirty="0" err="1">
                <a:cs typeface="Akhbar MT" pitchFamily="2" charset="-78"/>
              </a:rPr>
              <a:t>يأتى</a:t>
            </a:r>
            <a:r>
              <a:rPr lang="ar-SA" sz="2800" dirty="0">
                <a:cs typeface="Akhbar MT" pitchFamily="2" charset="-78"/>
              </a:rPr>
              <a:t> تأثيره كمطهر من الإزالة الميكانيكية للبكتريا، يقلل من التوتر السطحي للماء، يذيب الدهون والشحوم باستحلابها. </a:t>
            </a:r>
          </a:p>
          <a:p>
            <a:pPr marL="0" indent="0">
              <a:buNone/>
            </a:pPr>
            <a:r>
              <a:rPr lang="ar-SA" sz="3200" b="1" i="1" dirty="0">
                <a:solidFill>
                  <a:srgbClr val="FF0000"/>
                </a:solidFill>
                <a:cs typeface="Akhbar MT" pitchFamily="2" charset="-78"/>
              </a:rPr>
              <a:t> 5- المنظفات  </a:t>
            </a:r>
          </a:p>
          <a:p>
            <a:pPr marL="0" indent="0">
              <a:buNone/>
            </a:pPr>
            <a:r>
              <a:rPr lang="ar-SA" sz="2800" dirty="0">
                <a:cs typeface="Akhbar MT" pitchFamily="2" charset="-78"/>
              </a:rPr>
              <a:t>مواد ذات تركيب اكثر كفاءة </a:t>
            </a:r>
            <a:r>
              <a:rPr lang="ar-SA" sz="2800" dirty="0" err="1">
                <a:cs typeface="Akhbar MT" pitchFamily="2" charset="-78"/>
              </a:rPr>
              <a:t>فى</a:t>
            </a:r>
            <a:r>
              <a:rPr lang="ar-SA" sz="2800" dirty="0">
                <a:cs typeface="Akhbar MT" pitchFamily="2" charset="-78"/>
              </a:rPr>
              <a:t> التطهير والتنظيف من الصابون، تقتل البكتريا  منها : </a:t>
            </a:r>
          </a:p>
          <a:p>
            <a:pPr marL="0" indent="0">
              <a:buNone/>
            </a:pPr>
            <a:r>
              <a:rPr lang="ar-SA" sz="2800" dirty="0">
                <a:cs typeface="Akhbar MT" pitchFamily="2" charset="-78"/>
              </a:rPr>
              <a:t>*</a:t>
            </a:r>
            <a:r>
              <a:rPr lang="ar-SA" sz="2800" dirty="0">
                <a:solidFill>
                  <a:srgbClr val="0070C0"/>
                </a:solidFill>
                <a:cs typeface="Akhbar MT" pitchFamily="2" charset="-78"/>
              </a:rPr>
              <a:t>منظفات </a:t>
            </a:r>
            <a:r>
              <a:rPr lang="ar-SA" sz="2800" dirty="0" err="1">
                <a:solidFill>
                  <a:srgbClr val="0070C0"/>
                </a:solidFill>
                <a:cs typeface="Akhbar MT" pitchFamily="2" charset="-78"/>
              </a:rPr>
              <a:t>تتاين</a:t>
            </a:r>
            <a:r>
              <a:rPr lang="ar-SA" sz="2800" dirty="0">
                <a:solidFill>
                  <a:srgbClr val="0070C0"/>
                </a:solidFill>
                <a:cs typeface="Akhbar MT" pitchFamily="2" charset="-78"/>
              </a:rPr>
              <a:t> وتظل </a:t>
            </a:r>
            <a:r>
              <a:rPr lang="ar-SA" sz="2800" dirty="0" err="1">
                <a:solidFill>
                  <a:srgbClr val="0070C0"/>
                </a:solidFill>
                <a:cs typeface="Akhbar MT" pitchFamily="2" charset="-78"/>
              </a:rPr>
              <a:t>الانيونات</a:t>
            </a:r>
            <a:r>
              <a:rPr lang="ar-SA" sz="2800" dirty="0">
                <a:solidFill>
                  <a:srgbClr val="0070C0"/>
                </a:solidFill>
                <a:cs typeface="Akhbar MT" pitchFamily="2" charset="-78"/>
              </a:rPr>
              <a:t> ذات تأثير </a:t>
            </a:r>
            <a:r>
              <a:rPr lang="ar-SA" sz="2800" dirty="0" err="1">
                <a:solidFill>
                  <a:srgbClr val="0070C0"/>
                </a:solidFill>
                <a:cs typeface="Akhbar MT" pitchFamily="2" charset="-78"/>
              </a:rPr>
              <a:t>فى</a:t>
            </a:r>
            <a:r>
              <a:rPr lang="ar-SA" sz="2800" dirty="0">
                <a:solidFill>
                  <a:srgbClr val="0070C0"/>
                </a:solidFill>
                <a:cs typeface="Akhbar MT" pitchFamily="2" charset="-78"/>
              </a:rPr>
              <a:t> التنظيف وتعرف بـ (الصابون </a:t>
            </a:r>
            <a:r>
              <a:rPr lang="ar-SA" sz="2800" dirty="0" err="1">
                <a:solidFill>
                  <a:srgbClr val="0070C0"/>
                </a:solidFill>
                <a:cs typeface="Akhbar MT" pitchFamily="2" charset="-78"/>
              </a:rPr>
              <a:t>الايونى</a:t>
            </a:r>
            <a:r>
              <a:rPr lang="ar-SA" sz="2800" dirty="0">
                <a:solidFill>
                  <a:srgbClr val="0070C0"/>
                </a:solidFill>
                <a:cs typeface="Akhbar MT" pitchFamily="2" charset="-78"/>
              </a:rPr>
              <a:t> )مثل سلفات </a:t>
            </a:r>
            <a:r>
              <a:rPr lang="ar-SA" sz="2800" dirty="0" err="1">
                <a:solidFill>
                  <a:srgbClr val="0070C0"/>
                </a:solidFill>
                <a:cs typeface="Akhbar MT" pitchFamily="2" charset="-78"/>
              </a:rPr>
              <a:t>لوريل</a:t>
            </a:r>
            <a:r>
              <a:rPr lang="ar-SA" sz="2800" dirty="0">
                <a:solidFill>
                  <a:srgbClr val="0070C0"/>
                </a:solidFill>
                <a:cs typeface="Akhbar MT" pitchFamily="2" charset="-78"/>
              </a:rPr>
              <a:t> الصوديوم.</a:t>
            </a:r>
          </a:p>
          <a:p>
            <a:pPr marL="0" indent="0">
              <a:buNone/>
            </a:pPr>
            <a:r>
              <a:rPr lang="ar-SA" sz="2800" dirty="0">
                <a:solidFill>
                  <a:srgbClr val="0070C0"/>
                </a:solidFill>
                <a:cs typeface="Akhbar MT" pitchFamily="2" charset="-78"/>
              </a:rPr>
              <a:t>      </a:t>
            </a:r>
          </a:p>
          <a:p>
            <a:pPr marL="0" indent="0">
              <a:buNone/>
            </a:pPr>
            <a:r>
              <a:rPr lang="ar-SA" sz="2800" dirty="0">
                <a:solidFill>
                  <a:srgbClr val="7030A0"/>
                </a:solidFill>
                <a:cs typeface="Akhbar MT" pitchFamily="2" charset="-78"/>
              </a:rPr>
              <a:t>*منظفات تتأين وتظل </a:t>
            </a:r>
            <a:r>
              <a:rPr lang="ar-SA" sz="2800" dirty="0" err="1">
                <a:solidFill>
                  <a:srgbClr val="7030A0"/>
                </a:solidFill>
                <a:cs typeface="Akhbar MT" pitchFamily="2" charset="-78"/>
              </a:rPr>
              <a:t>الكاتيونات</a:t>
            </a:r>
            <a:r>
              <a:rPr lang="ar-SA" sz="2800" dirty="0">
                <a:solidFill>
                  <a:srgbClr val="7030A0"/>
                </a:solidFill>
                <a:cs typeface="Akhbar MT" pitchFamily="2" charset="-78"/>
              </a:rPr>
              <a:t> ذات </a:t>
            </a:r>
            <a:r>
              <a:rPr lang="ar-SA" sz="2800" dirty="0" err="1">
                <a:solidFill>
                  <a:srgbClr val="7030A0"/>
                </a:solidFill>
                <a:cs typeface="Akhbar MT" pitchFamily="2" charset="-78"/>
              </a:rPr>
              <a:t>تاثير</a:t>
            </a:r>
            <a:r>
              <a:rPr lang="ar-SA" sz="2800" dirty="0">
                <a:solidFill>
                  <a:srgbClr val="7030A0"/>
                </a:solidFill>
                <a:cs typeface="Akhbar MT" pitchFamily="2" charset="-78"/>
              </a:rPr>
              <a:t> </a:t>
            </a:r>
            <a:r>
              <a:rPr lang="ar-SA" sz="2800" dirty="0" err="1">
                <a:solidFill>
                  <a:srgbClr val="7030A0"/>
                </a:solidFill>
                <a:cs typeface="Akhbar MT" pitchFamily="2" charset="-78"/>
              </a:rPr>
              <a:t>فى</a:t>
            </a:r>
            <a:r>
              <a:rPr lang="ar-SA" sz="2800" dirty="0">
                <a:solidFill>
                  <a:srgbClr val="7030A0"/>
                </a:solidFill>
                <a:cs typeface="Akhbar MT" pitchFamily="2" charset="-78"/>
              </a:rPr>
              <a:t> التنظيف وتعرف بـ (الصابون </a:t>
            </a:r>
            <a:r>
              <a:rPr lang="ar-SA" sz="2800" dirty="0" err="1">
                <a:solidFill>
                  <a:srgbClr val="7030A0"/>
                </a:solidFill>
                <a:cs typeface="Akhbar MT" pitchFamily="2" charset="-78"/>
              </a:rPr>
              <a:t>الكاتيونى</a:t>
            </a:r>
            <a:r>
              <a:rPr lang="ar-SA" sz="2800" dirty="0">
                <a:solidFill>
                  <a:srgbClr val="7030A0"/>
                </a:solidFill>
                <a:cs typeface="Akhbar MT" pitchFamily="2" charset="-78"/>
              </a:rPr>
              <a:t> )مثل ستيل بريد </a:t>
            </a:r>
            <a:r>
              <a:rPr lang="ar-SA" sz="2800" dirty="0" err="1">
                <a:solidFill>
                  <a:srgbClr val="7030A0"/>
                </a:solidFill>
                <a:cs typeface="Akhbar MT" pitchFamily="2" charset="-78"/>
              </a:rPr>
              <a:t>ثيم</a:t>
            </a:r>
            <a:r>
              <a:rPr lang="ar-SA" sz="2800" dirty="0">
                <a:solidFill>
                  <a:srgbClr val="7030A0"/>
                </a:solidFill>
                <a:cs typeface="Akhbar MT" pitchFamily="2" charset="-78"/>
              </a:rPr>
              <a:t> وهو اقوى من الاول </a:t>
            </a:r>
          </a:p>
          <a:p>
            <a:pPr marL="0" indent="0">
              <a:buNone/>
            </a:pPr>
            <a:r>
              <a:rPr lang="ar-SA" sz="2800" dirty="0">
                <a:solidFill>
                  <a:srgbClr val="7030A0"/>
                </a:solidFill>
                <a:cs typeface="Akhbar MT" pitchFamily="2" charset="-78"/>
              </a:rPr>
              <a:t>     </a:t>
            </a:r>
          </a:p>
          <a:p>
            <a:pPr marL="0" indent="0">
              <a:buNone/>
            </a:pPr>
            <a:r>
              <a:rPr lang="ar-SA" sz="2800" dirty="0">
                <a:solidFill>
                  <a:srgbClr val="00B050"/>
                </a:solidFill>
                <a:cs typeface="Akhbar MT" pitchFamily="2" charset="-78"/>
              </a:rPr>
              <a:t>*منظفات لا تتأين ولا تبيد البكتريا </a:t>
            </a:r>
          </a:p>
        </p:txBody>
      </p:sp>
    </p:spTree>
    <p:extLst>
      <p:ext uri="{BB962C8B-B14F-4D97-AF65-F5344CB8AC3E}">
        <p14:creationId xmlns:p14="http://schemas.microsoft.com/office/powerpoint/2010/main" xmlns="" val="1993771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4988480-15F8-4973-93EC-C227BAE69160}"/>
              </a:ext>
            </a:extLst>
          </p:cNvPr>
          <p:cNvSpPr>
            <a:spLocks noGrp="1"/>
          </p:cNvSpPr>
          <p:nvPr>
            <p:ph type="title"/>
          </p:nvPr>
        </p:nvSpPr>
        <p:spPr>
          <a:xfrm>
            <a:off x="1818181" y="87837"/>
            <a:ext cx="8911687" cy="1280890"/>
          </a:xfrm>
        </p:spPr>
        <p:txBody>
          <a:bodyPr>
            <a:normAutofit/>
          </a:bodyPr>
          <a:lstStyle/>
          <a:p>
            <a:pPr algn="ctr"/>
            <a:r>
              <a:rPr lang="ar-SA" sz="4000" b="1" dirty="0">
                <a:solidFill>
                  <a:schemeClr val="accent1"/>
                </a:solidFill>
                <a:cs typeface="Akhbar MT" pitchFamily="2" charset="-78"/>
              </a:rPr>
              <a:t>بعض مركبات المعادن المستخدمة كمطهرات</a:t>
            </a:r>
          </a:p>
        </p:txBody>
      </p:sp>
      <p:graphicFrame>
        <p:nvGraphicFramePr>
          <p:cNvPr id="4" name="عنصر نائب للمحتوى 3">
            <a:extLst>
              <a:ext uri="{FF2B5EF4-FFF2-40B4-BE49-F238E27FC236}">
                <a16:creationId xmlns:a16="http://schemas.microsoft.com/office/drawing/2014/main" xmlns="" id="{B7B89B16-91AA-4437-9C91-BE341DA834EF}"/>
              </a:ext>
            </a:extLst>
          </p:cNvPr>
          <p:cNvGraphicFramePr>
            <a:graphicFrameLocks noGrp="1"/>
          </p:cNvGraphicFramePr>
          <p:nvPr>
            <p:ph idx="1"/>
            <p:extLst>
              <p:ext uri="{D42A27DB-BD31-4B8C-83A1-F6EECF244321}">
                <p14:modId xmlns:p14="http://schemas.microsoft.com/office/powerpoint/2010/main" xmlns="" val="2905391318"/>
              </p:ext>
            </p:extLst>
          </p:nvPr>
        </p:nvGraphicFramePr>
        <p:xfrm>
          <a:off x="590719" y="728917"/>
          <a:ext cx="11388192" cy="5977677"/>
        </p:xfrm>
        <a:graphic>
          <a:graphicData uri="http://schemas.openxmlformats.org/drawingml/2006/table">
            <a:tbl>
              <a:tblPr rtl="1" firstRow="1" bandRow="1">
                <a:tableStyleId>{5C22544A-7EE6-4342-B048-85BDC9FD1C3A}</a:tableStyleId>
              </a:tblPr>
              <a:tblGrid>
                <a:gridCol w="1929307">
                  <a:extLst>
                    <a:ext uri="{9D8B030D-6E8A-4147-A177-3AD203B41FA5}">
                      <a16:colId xmlns:a16="http://schemas.microsoft.com/office/drawing/2014/main" xmlns="" val="3639952810"/>
                    </a:ext>
                  </a:extLst>
                </a:gridCol>
                <a:gridCol w="9458885">
                  <a:extLst>
                    <a:ext uri="{9D8B030D-6E8A-4147-A177-3AD203B41FA5}">
                      <a16:colId xmlns:a16="http://schemas.microsoft.com/office/drawing/2014/main" xmlns="" val="2845396850"/>
                    </a:ext>
                  </a:extLst>
                </a:gridCol>
              </a:tblGrid>
              <a:tr h="1332577">
                <a:tc>
                  <a:txBody>
                    <a:bodyPr/>
                    <a:lstStyle/>
                    <a:p>
                      <a:pPr rtl="1"/>
                      <a:r>
                        <a:rPr lang="ar-SA" sz="2800" b="1" dirty="0">
                          <a:solidFill>
                            <a:schemeClr val="accent1"/>
                          </a:solidFill>
                          <a:cs typeface="Akhbar MT" pitchFamily="2" charset="-78"/>
                        </a:rPr>
                        <a:t>مركبات الزئبق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marL="457200" indent="-457200" rtl="1">
                        <a:buFontTx/>
                        <a:buChar char="-"/>
                      </a:pPr>
                      <a:r>
                        <a:rPr lang="ar-SA" sz="2800" b="0" dirty="0">
                          <a:solidFill>
                            <a:schemeClr val="tx1"/>
                          </a:solidFill>
                          <a:cs typeface="Akhbar MT" pitchFamily="2" charset="-78"/>
                        </a:rPr>
                        <a:t>هي مركبات غير عضوية تستعمل في التعقيم مثل </a:t>
                      </a:r>
                      <a:r>
                        <a:rPr lang="en-US" sz="2000" b="1" dirty="0">
                          <a:solidFill>
                            <a:schemeClr val="tx1"/>
                          </a:solidFill>
                          <a:cs typeface="Akhbar MT" pitchFamily="2" charset="-78"/>
                        </a:rPr>
                        <a:t>Hgcl2</a:t>
                      </a:r>
                      <a:r>
                        <a:rPr lang="ar-SA" sz="2800" b="0" dirty="0">
                          <a:solidFill>
                            <a:schemeClr val="tx1"/>
                          </a:solidFill>
                          <a:cs typeface="Akhbar MT" pitchFamily="2" charset="-78"/>
                        </a:rPr>
                        <a:t> الذى يستخدم بنسبة 1  في الالف  </a:t>
                      </a:r>
                    </a:p>
                    <a:p>
                      <a:pPr marL="457200" indent="-457200" rtl="1">
                        <a:buFontTx/>
                        <a:buChar char="-"/>
                      </a:pPr>
                      <a:r>
                        <a:rPr lang="ar-SA" sz="2800" b="0" dirty="0">
                          <a:solidFill>
                            <a:schemeClr val="tx1"/>
                          </a:solidFill>
                          <a:cs typeface="Akhbar MT" pitchFamily="2" charset="-78"/>
                        </a:rPr>
                        <a:t>عموما الزئبق شديد السمية ولذا فان استخدامه كمطهر محدود، ولذا  تستخدم  مركبات معدنية  مشتقة منه ضعيفة السمية مع احتفاظها بقدرته على الابادة والتطهير للميكروبات مثل </a:t>
                      </a:r>
                      <a:r>
                        <a:rPr lang="ar-SA" sz="2800" b="0" dirty="0" err="1">
                          <a:solidFill>
                            <a:schemeClr val="tx1"/>
                          </a:solidFill>
                          <a:cs typeface="Akhbar MT" pitchFamily="2" charset="-78"/>
                        </a:rPr>
                        <a:t>الميكروكروم</a:t>
                      </a:r>
                      <a:r>
                        <a:rPr lang="ar-SA" sz="2800" b="0" dirty="0">
                          <a:solidFill>
                            <a:schemeClr val="tx1"/>
                          </a:solidFill>
                          <a:cs typeface="Akhbar MT" pitchFamily="2" charset="-7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xmlns="" val="3854512447"/>
                  </a:ext>
                </a:extLst>
              </a:tr>
              <a:tr h="1747156">
                <a:tc>
                  <a:txBody>
                    <a:bodyPr/>
                    <a:lstStyle/>
                    <a:p>
                      <a:pPr rtl="1"/>
                      <a:r>
                        <a:rPr lang="ar-SA" sz="2800" b="1" dirty="0">
                          <a:solidFill>
                            <a:schemeClr val="accent1"/>
                          </a:solidFill>
                          <a:cs typeface="Akhbar MT" pitchFamily="2" charset="-78"/>
                        </a:rPr>
                        <a:t> مركبات الفضة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rtl="1"/>
                      <a:r>
                        <a:rPr lang="ar-SA" sz="2800" dirty="0">
                          <a:cs typeface="Akhbar MT" pitchFamily="2" charset="-78"/>
                        </a:rPr>
                        <a:t>- تستخدم بكثرة </a:t>
                      </a:r>
                      <a:r>
                        <a:rPr lang="ar-SA" sz="2800" dirty="0" err="1">
                          <a:cs typeface="Akhbar MT" pitchFamily="2" charset="-78"/>
                        </a:rPr>
                        <a:t>فى</a:t>
                      </a:r>
                      <a:r>
                        <a:rPr lang="ar-SA" sz="2800" dirty="0">
                          <a:cs typeface="Akhbar MT" pitchFamily="2" charset="-78"/>
                        </a:rPr>
                        <a:t> التطهير</a:t>
                      </a:r>
                    </a:p>
                    <a:p>
                      <a:pPr rtl="1"/>
                      <a:r>
                        <a:rPr lang="ar-SA" sz="2800" dirty="0">
                          <a:cs typeface="Akhbar MT" pitchFamily="2" charset="-78"/>
                        </a:rPr>
                        <a:t>- مثل نترات الفضة المستخدمة لقطرة للعين بنسبة 1%</a:t>
                      </a:r>
                    </a:p>
                    <a:p>
                      <a:pPr rtl="1"/>
                      <a:r>
                        <a:rPr lang="ar-SA" sz="2800" dirty="0">
                          <a:cs typeface="Akhbar MT" pitchFamily="2" charset="-78"/>
                        </a:rPr>
                        <a:t>- من عيوب هذه المركبات المعدنية ارتفاع ثمنها وتأثيرها المهيج للأنسجة</a:t>
                      </a:r>
                    </a:p>
                    <a:p>
                      <a:pPr rtl="1"/>
                      <a:r>
                        <a:rPr lang="ar-SA" sz="2800" dirty="0">
                          <a:cs typeface="Akhbar MT" pitchFamily="2" charset="-78"/>
                        </a:rPr>
                        <a:t>- المركبات العضوية للفضة اقل تأثير مهيج للأنسجة ومنها </a:t>
                      </a:r>
                      <a:r>
                        <a:rPr lang="ar-SA" sz="2800" dirty="0" err="1">
                          <a:cs typeface="Akhbar MT" pitchFamily="2" charset="-78"/>
                        </a:rPr>
                        <a:t>الارجيرول</a:t>
                      </a:r>
                      <a:endParaRPr lang="ar-SA" sz="2800" dirty="0">
                        <a:cs typeface="Akhbar MT"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xmlns="" val="2287595268"/>
                  </a:ext>
                </a:extLst>
              </a:tr>
              <a:tr h="1332577">
                <a:tc>
                  <a:txBody>
                    <a:bodyPr/>
                    <a:lstStyle/>
                    <a:p>
                      <a:pPr rtl="1"/>
                      <a:r>
                        <a:rPr lang="ar-SA" sz="2800" b="1" dirty="0">
                          <a:solidFill>
                            <a:schemeClr val="accent1"/>
                          </a:solidFill>
                          <a:cs typeface="Akhbar MT" pitchFamily="2" charset="-78"/>
                        </a:rPr>
                        <a:t> مركبات النحاس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rtl="1"/>
                      <a:r>
                        <a:rPr lang="ar-SA" sz="2800" dirty="0">
                          <a:cs typeface="Akhbar MT" pitchFamily="2" charset="-78"/>
                        </a:rPr>
                        <a:t>- تقتل الميكروبات خصوصا الطحالب والميكروبات المحتوية على كلوروفيل</a:t>
                      </a:r>
                    </a:p>
                    <a:p>
                      <a:pPr rtl="1"/>
                      <a:r>
                        <a:rPr lang="ar-SA" sz="2800" dirty="0">
                          <a:cs typeface="Akhbar MT" pitchFamily="2" charset="-78"/>
                        </a:rPr>
                        <a:t>- تضاف  بنسبة جزء </a:t>
                      </a:r>
                      <a:r>
                        <a:rPr lang="ar-SA" sz="2800" dirty="0" err="1">
                          <a:cs typeface="Akhbar MT" pitchFamily="2" charset="-78"/>
                        </a:rPr>
                        <a:t>فى</a:t>
                      </a:r>
                      <a:r>
                        <a:rPr lang="ar-SA" sz="2800" dirty="0">
                          <a:cs typeface="Akhbar MT" pitchFamily="2" charset="-78"/>
                        </a:rPr>
                        <a:t> المليون الى مياه </a:t>
                      </a:r>
                      <a:r>
                        <a:rPr lang="ar-SA" sz="2800" dirty="0" err="1">
                          <a:cs typeface="Akhbar MT" pitchFamily="2" charset="-78"/>
                        </a:rPr>
                        <a:t>الخازنات</a:t>
                      </a:r>
                      <a:r>
                        <a:rPr lang="ar-SA" sz="2800" dirty="0">
                          <a:cs typeface="Akhbar MT" pitchFamily="2" charset="-78"/>
                        </a:rPr>
                        <a:t> والبحيرات لقتل </a:t>
                      </a:r>
                      <a:r>
                        <a:rPr lang="ar-SA" sz="2800" dirty="0" err="1">
                          <a:cs typeface="Akhbar MT" pitchFamily="2" charset="-78"/>
                        </a:rPr>
                        <a:t>مابها</a:t>
                      </a:r>
                      <a:r>
                        <a:rPr lang="ar-SA" sz="2800" dirty="0">
                          <a:cs typeface="Akhbar MT" pitchFamily="2" charset="-78"/>
                        </a:rPr>
                        <a:t> من طحالب</a:t>
                      </a:r>
                    </a:p>
                    <a:p>
                      <a:pPr rtl="1"/>
                      <a:r>
                        <a:rPr lang="ar-SA" sz="2800" dirty="0">
                          <a:cs typeface="Akhbar MT" pitchFamily="2" charset="-78"/>
                        </a:rPr>
                        <a:t>-  زيادة النسبة عن هذا الحد يبيد الاحياء البحرية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xmlns="" val="353880863"/>
                  </a:ext>
                </a:extLst>
              </a:tr>
              <a:tr h="503418">
                <a:tc>
                  <a:txBody>
                    <a:bodyPr/>
                    <a:lstStyle/>
                    <a:p>
                      <a:pPr rtl="1"/>
                      <a:r>
                        <a:rPr lang="ar-SA" sz="2800" b="1" dirty="0">
                          <a:solidFill>
                            <a:schemeClr val="accent1"/>
                          </a:solidFill>
                          <a:cs typeface="Akhbar MT" pitchFamily="2" charset="-78"/>
                        </a:rPr>
                        <a:t>مركبات الزنك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rtl="1"/>
                      <a:r>
                        <a:rPr lang="ar-SA" sz="2800" dirty="0">
                          <a:cs typeface="Akhbar MT" pitchFamily="2" charset="-78"/>
                        </a:rPr>
                        <a:t>تستخدم </a:t>
                      </a:r>
                      <a:r>
                        <a:rPr lang="ar-SA" sz="2800" dirty="0" err="1">
                          <a:cs typeface="Akhbar MT" pitchFamily="2" charset="-78"/>
                        </a:rPr>
                        <a:t>فى</a:t>
                      </a:r>
                      <a:r>
                        <a:rPr lang="ar-SA" sz="2800" dirty="0">
                          <a:cs typeface="Akhbar MT" pitchFamily="2" charset="-78"/>
                        </a:rPr>
                        <a:t> تحضير المراهم وقطرات العين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xmlns="" val="2851548155"/>
                  </a:ext>
                </a:extLst>
              </a:tr>
              <a:tr h="917997">
                <a:tc>
                  <a:txBody>
                    <a:bodyPr/>
                    <a:lstStyle/>
                    <a:p>
                      <a:pPr rtl="1"/>
                      <a:r>
                        <a:rPr lang="ar-SA" sz="2800" b="1" dirty="0">
                          <a:solidFill>
                            <a:schemeClr val="accent1"/>
                          </a:solidFill>
                          <a:cs typeface="Akhbar MT" pitchFamily="2" charset="-78"/>
                        </a:rPr>
                        <a:t>مركبات الزرنيخ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2800" dirty="0">
                          <a:cs typeface="Akhbar MT" pitchFamily="2" charset="-78"/>
                        </a:rPr>
                        <a:t>مثال لذلك مركبات السلفر</a:t>
                      </a:r>
                      <a:r>
                        <a:rPr lang="en-US" sz="2800" dirty="0">
                          <a:cs typeface="Akhbar MT" pitchFamily="2" charset="-78"/>
                        </a:rPr>
                        <a:t> </a:t>
                      </a:r>
                      <a:r>
                        <a:rPr lang="ar-SA" sz="2800" dirty="0">
                          <a:cs typeface="Akhbar MT" pitchFamily="2" charset="-78"/>
                        </a:rPr>
                        <a:t>سان  600 الفعال ضد البكتريا المسببة لمرض الزهري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tcPr>
                </a:tc>
                <a:extLst>
                  <a:ext uri="{0D108BD9-81ED-4DB2-BD59-A6C34878D82A}">
                    <a16:rowId xmlns:a16="http://schemas.microsoft.com/office/drawing/2014/main" xmlns="" val="91720537"/>
                  </a:ext>
                </a:extLst>
              </a:tr>
            </a:tbl>
          </a:graphicData>
        </a:graphic>
      </p:graphicFrame>
    </p:spTree>
    <p:extLst>
      <p:ext uri="{BB962C8B-B14F-4D97-AF65-F5344CB8AC3E}">
        <p14:creationId xmlns:p14="http://schemas.microsoft.com/office/powerpoint/2010/main" xmlns="" val="856214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AA254DB-F68F-4B26-B1A9-AE5655EA7B9F}"/>
              </a:ext>
            </a:extLst>
          </p:cNvPr>
          <p:cNvSpPr>
            <a:spLocks noGrp="1"/>
          </p:cNvSpPr>
          <p:nvPr>
            <p:ph type="title"/>
          </p:nvPr>
        </p:nvSpPr>
        <p:spPr>
          <a:xfrm>
            <a:off x="1258313" y="140370"/>
            <a:ext cx="10624842" cy="775812"/>
          </a:xfrm>
        </p:spPr>
        <p:txBody>
          <a:bodyPr>
            <a:noAutofit/>
          </a:bodyPr>
          <a:lstStyle/>
          <a:p>
            <a:pPr algn="ctr"/>
            <a:r>
              <a:rPr lang="ar-SA" sz="3200" b="1" dirty="0">
                <a:solidFill>
                  <a:schemeClr val="accent1"/>
                </a:solidFill>
                <a:cs typeface="Akhbar MT" pitchFamily="2" charset="-78"/>
              </a:rPr>
              <a:t>تأثير بعض المواد المؤكسدة (حمض النيتريك- حمض </a:t>
            </a:r>
            <a:r>
              <a:rPr lang="ar-SA" sz="3200" b="1" dirty="0" err="1">
                <a:solidFill>
                  <a:schemeClr val="accent1"/>
                </a:solidFill>
                <a:cs typeface="Akhbar MT" pitchFamily="2" charset="-78"/>
              </a:rPr>
              <a:t>البرمنجنيك</a:t>
            </a:r>
            <a:r>
              <a:rPr lang="ar-SA" sz="3200" b="1" dirty="0">
                <a:solidFill>
                  <a:schemeClr val="accent1"/>
                </a:solidFill>
                <a:cs typeface="Akhbar MT" pitchFamily="2" charset="-78"/>
              </a:rPr>
              <a:t>، </a:t>
            </a:r>
            <a:r>
              <a:rPr lang="ar-SA" sz="3200" b="1" dirty="0" err="1">
                <a:solidFill>
                  <a:schemeClr val="accent1"/>
                </a:solidFill>
                <a:cs typeface="Akhbar MT" pitchFamily="2" charset="-78"/>
              </a:rPr>
              <a:t>الهلوجينات</a:t>
            </a:r>
            <a:r>
              <a:rPr lang="ar-SA" sz="3200" b="1" dirty="0">
                <a:solidFill>
                  <a:schemeClr val="accent1"/>
                </a:solidFill>
                <a:cs typeface="Akhbar MT" pitchFamily="2" charset="-78"/>
              </a:rPr>
              <a:t>، اكسيد الاثيلين)</a:t>
            </a:r>
          </a:p>
        </p:txBody>
      </p:sp>
      <p:sp>
        <p:nvSpPr>
          <p:cNvPr id="5" name="عنصر نائب للنص 4">
            <a:extLst>
              <a:ext uri="{FF2B5EF4-FFF2-40B4-BE49-F238E27FC236}">
                <a16:creationId xmlns:a16="http://schemas.microsoft.com/office/drawing/2014/main" xmlns="" id="{99E345D8-404B-4C11-A111-7D9F0092247C}"/>
              </a:ext>
            </a:extLst>
          </p:cNvPr>
          <p:cNvSpPr>
            <a:spLocks noGrp="1"/>
          </p:cNvSpPr>
          <p:nvPr>
            <p:ph type="body" sz="quarter" idx="3"/>
          </p:nvPr>
        </p:nvSpPr>
        <p:spPr>
          <a:xfrm>
            <a:off x="1165254" y="1433660"/>
            <a:ext cx="11334244" cy="576262"/>
          </a:xfrm>
        </p:spPr>
        <p:txBody>
          <a:bodyPr/>
          <a:lstStyle/>
          <a:p>
            <a:pPr algn="ctr"/>
            <a:r>
              <a:rPr lang="ar-SA" sz="2800" b="1" dirty="0">
                <a:solidFill>
                  <a:srgbClr val="0070C0"/>
                </a:solidFill>
                <a:cs typeface="Akhbar MT" pitchFamily="2" charset="-78"/>
              </a:rPr>
              <a:t>يعود التأثير القاتل  لهذه المواد على انتاج اكسجين حديث التولد الذى  يذوب </a:t>
            </a:r>
            <a:r>
              <a:rPr lang="ar-SA" sz="2800" b="1" dirty="0" err="1">
                <a:solidFill>
                  <a:srgbClr val="0070C0"/>
                </a:solidFill>
                <a:cs typeface="Akhbar MT" pitchFamily="2" charset="-78"/>
              </a:rPr>
              <a:t>فى</a:t>
            </a:r>
            <a:r>
              <a:rPr lang="ar-SA" sz="2800" b="1" dirty="0">
                <a:solidFill>
                  <a:srgbClr val="0070C0"/>
                </a:solidFill>
                <a:cs typeface="Akhbar MT" pitchFamily="2" charset="-78"/>
              </a:rPr>
              <a:t> الماء ويتحد مع مكونات الخلية</a:t>
            </a:r>
          </a:p>
          <a:p>
            <a:pPr algn="ctr"/>
            <a:r>
              <a:rPr lang="ar-SA" sz="2800" b="1" dirty="0">
                <a:solidFill>
                  <a:srgbClr val="0070C0"/>
                </a:solidFill>
                <a:cs typeface="Akhbar MT" pitchFamily="2" charset="-78"/>
              </a:rPr>
              <a:t> و </a:t>
            </a:r>
            <a:r>
              <a:rPr lang="ar-SA" sz="2800" b="1" dirty="0" err="1">
                <a:solidFill>
                  <a:srgbClr val="0070C0"/>
                </a:solidFill>
                <a:cs typeface="Akhbar MT" pitchFamily="2" charset="-78"/>
              </a:rPr>
              <a:t>يؤكسدها</a:t>
            </a:r>
            <a:r>
              <a:rPr lang="ar-SA" sz="2800" b="1" dirty="0">
                <a:solidFill>
                  <a:srgbClr val="0070C0"/>
                </a:solidFill>
                <a:cs typeface="Akhbar MT" pitchFamily="2" charset="-78"/>
              </a:rPr>
              <a:t> ويحد من نشاطها </a:t>
            </a:r>
          </a:p>
        </p:txBody>
      </p:sp>
      <p:graphicFrame>
        <p:nvGraphicFramePr>
          <p:cNvPr id="7" name="جدول 6">
            <a:extLst>
              <a:ext uri="{FF2B5EF4-FFF2-40B4-BE49-F238E27FC236}">
                <a16:creationId xmlns:a16="http://schemas.microsoft.com/office/drawing/2014/main" xmlns="" id="{CF6A4905-F0A0-4CA3-98BE-393B2285E947}"/>
              </a:ext>
            </a:extLst>
          </p:cNvPr>
          <p:cNvGraphicFramePr>
            <a:graphicFrameLocks noGrp="1"/>
          </p:cNvGraphicFramePr>
          <p:nvPr>
            <p:extLst>
              <p:ext uri="{D42A27DB-BD31-4B8C-83A1-F6EECF244321}">
                <p14:modId xmlns:p14="http://schemas.microsoft.com/office/powerpoint/2010/main" xmlns="" val="214491579"/>
              </p:ext>
            </p:extLst>
          </p:nvPr>
        </p:nvGraphicFramePr>
        <p:xfrm>
          <a:off x="443716" y="1962750"/>
          <a:ext cx="11496084" cy="4754880"/>
        </p:xfrm>
        <a:graphic>
          <a:graphicData uri="http://schemas.openxmlformats.org/drawingml/2006/table">
            <a:tbl>
              <a:tblPr rtl="1" firstRow="1" bandRow="1">
                <a:tableStyleId>{5C22544A-7EE6-4342-B048-85BDC9FD1C3A}</a:tableStyleId>
              </a:tblPr>
              <a:tblGrid>
                <a:gridCol w="2133775">
                  <a:extLst>
                    <a:ext uri="{9D8B030D-6E8A-4147-A177-3AD203B41FA5}">
                      <a16:colId xmlns:a16="http://schemas.microsoft.com/office/drawing/2014/main" xmlns="" val="2907871650"/>
                    </a:ext>
                  </a:extLst>
                </a:gridCol>
                <a:gridCol w="9362309">
                  <a:extLst>
                    <a:ext uri="{9D8B030D-6E8A-4147-A177-3AD203B41FA5}">
                      <a16:colId xmlns:a16="http://schemas.microsoft.com/office/drawing/2014/main" xmlns="" val="1581216614"/>
                    </a:ext>
                  </a:extLst>
                </a:gridCol>
              </a:tblGrid>
              <a:tr h="1123765">
                <a:tc>
                  <a:txBody>
                    <a:bodyPr/>
                    <a:lstStyle/>
                    <a:p>
                      <a:pPr rtl="1"/>
                      <a:r>
                        <a:rPr lang="ar-SA" sz="2400" dirty="0">
                          <a:cs typeface="Akhbar MT" pitchFamily="2" charset="-78"/>
                        </a:rPr>
                        <a:t>الكلور و </a:t>
                      </a:r>
                      <a:r>
                        <a:rPr lang="ar-SA" sz="2400" dirty="0" err="1">
                          <a:cs typeface="Akhbar MT" pitchFamily="2" charset="-78"/>
                        </a:rPr>
                        <a:t>مركباتة</a:t>
                      </a:r>
                      <a:endParaRPr lang="ar-SA" sz="2400" dirty="0">
                        <a:cs typeface="Akhbar MT" pitchFamily="2" charset="-78"/>
                      </a:endParaRPr>
                    </a:p>
                  </a:txBody>
                  <a:tcPr/>
                </a:tc>
                <a:tc>
                  <a:txBody>
                    <a:bodyPr/>
                    <a:lstStyle/>
                    <a:p>
                      <a:pPr rtl="1"/>
                      <a:r>
                        <a:rPr lang="ar-SA" sz="2400" dirty="0">
                          <a:cs typeface="Akhbar MT" pitchFamily="2" charset="-78"/>
                        </a:rPr>
                        <a:t> - يستعمل بكثرة </a:t>
                      </a:r>
                      <a:r>
                        <a:rPr lang="ar-SA" sz="2400" dirty="0" err="1">
                          <a:cs typeface="Akhbar MT" pitchFamily="2" charset="-78"/>
                        </a:rPr>
                        <a:t>فى</a:t>
                      </a:r>
                      <a:r>
                        <a:rPr lang="ar-SA" sz="2400" dirty="0">
                          <a:cs typeface="Akhbar MT" pitchFamily="2" charset="-78"/>
                        </a:rPr>
                        <a:t> قتل الميكروبات وفى تطهير مياه الشرب ، تطهير ادوات معامل الالبان</a:t>
                      </a:r>
                    </a:p>
                    <a:p>
                      <a:pPr rtl="1"/>
                      <a:r>
                        <a:rPr lang="ar-SA" sz="2400" dirty="0">
                          <a:cs typeface="Akhbar MT" pitchFamily="2" charset="-78"/>
                        </a:rPr>
                        <a:t>ولكن في الاغراض الطبية والبيطرية لا يستخدم لما له من تأثير ضار على الانسجة الحية . </a:t>
                      </a:r>
                    </a:p>
                    <a:p>
                      <a:pPr rtl="1"/>
                      <a:r>
                        <a:rPr lang="ar-SA" sz="2400" dirty="0">
                          <a:cs typeface="Akhbar MT" pitchFamily="2" charset="-78"/>
                        </a:rPr>
                        <a:t>- يؤثر على الخلية من خلال تكوين الاكسجين حديث التوالد او بكلورة مكونات الخلية بتفاعله مع بروتينات الخلية </a:t>
                      </a:r>
                    </a:p>
                  </a:txBody>
                  <a:tcPr/>
                </a:tc>
                <a:extLst>
                  <a:ext uri="{0D108BD9-81ED-4DB2-BD59-A6C34878D82A}">
                    <a16:rowId xmlns:a16="http://schemas.microsoft.com/office/drawing/2014/main" xmlns="" val="2386518668"/>
                  </a:ext>
                </a:extLst>
              </a:tr>
              <a:tr h="1798023">
                <a:tc>
                  <a:txBody>
                    <a:bodyPr/>
                    <a:lstStyle/>
                    <a:p>
                      <a:pPr rtl="1"/>
                      <a:r>
                        <a:rPr lang="ar-SA" sz="2400" dirty="0">
                          <a:cs typeface="Akhbar MT" pitchFamily="2" charset="-78"/>
                        </a:rPr>
                        <a:t>اليود و </a:t>
                      </a:r>
                      <a:r>
                        <a:rPr lang="ar-SA" sz="2400" dirty="0" err="1">
                          <a:cs typeface="Akhbar MT" pitchFamily="2" charset="-78"/>
                        </a:rPr>
                        <a:t>مركباتة</a:t>
                      </a:r>
                      <a:endParaRPr lang="ar-SA" sz="2400" dirty="0">
                        <a:cs typeface="Akhbar MT" pitchFamily="2" charset="-78"/>
                      </a:endParaRPr>
                    </a:p>
                  </a:txBody>
                  <a:tcPr/>
                </a:tc>
                <a:tc>
                  <a:txBody>
                    <a:bodyPr/>
                    <a:lstStyle/>
                    <a:p>
                      <a:pPr rtl="1"/>
                      <a:r>
                        <a:rPr lang="ar-SA" sz="2400" dirty="0">
                          <a:cs typeface="Akhbar MT" pitchFamily="2" charset="-78"/>
                        </a:rPr>
                        <a:t>- تعمل على قتل الميكروبات من خلال اتحاده مع بروتينات الخلية</a:t>
                      </a:r>
                    </a:p>
                    <a:p>
                      <a:pPr rtl="1"/>
                      <a:r>
                        <a:rPr lang="ar-SA" sz="2400" dirty="0">
                          <a:cs typeface="Akhbar MT" pitchFamily="2" charset="-78"/>
                        </a:rPr>
                        <a:t>- له تأثير قاتل على الفيروسات والبكتيريا والفطريات</a:t>
                      </a:r>
                    </a:p>
                    <a:p>
                      <a:pPr rtl="1"/>
                      <a:r>
                        <a:rPr lang="ar-SA" sz="2400" dirty="0">
                          <a:cs typeface="Akhbar MT" pitchFamily="2" charset="-78"/>
                        </a:rPr>
                        <a:t>- له تأثير مهيج للأنسجة وغير ثابت وسام اذا ابتلع الا انه مستعمل </a:t>
                      </a:r>
                      <a:r>
                        <a:rPr lang="ar-SA" sz="2400" dirty="0" err="1">
                          <a:cs typeface="Akhbar MT" pitchFamily="2" charset="-78"/>
                        </a:rPr>
                        <a:t>فى</a:t>
                      </a:r>
                      <a:r>
                        <a:rPr lang="ar-SA" sz="2400" dirty="0">
                          <a:cs typeface="Akhbar MT" pitchFamily="2" charset="-78"/>
                        </a:rPr>
                        <a:t> تطهير الجلد  </a:t>
                      </a:r>
                    </a:p>
                    <a:p>
                      <a:pPr rtl="1"/>
                      <a:r>
                        <a:rPr lang="ar-SA" sz="2400" dirty="0">
                          <a:cs typeface="Akhbar MT" pitchFamily="2" charset="-78"/>
                        </a:rPr>
                        <a:t> ومواضع العمليات </a:t>
                      </a:r>
                    </a:p>
                    <a:p>
                      <a:pPr rtl="1"/>
                      <a:r>
                        <a:rPr lang="ar-SA" sz="2400" dirty="0">
                          <a:cs typeface="Akhbar MT" pitchFamily="2" charset="-78"/>
                        </a:rPr>
                        <a:t>- مثال </a:t>
                      </a:r>
                      <a:r>
                        <a:rPr lang="ar-SA" sz="2400" dirty="0" err="1">
                          <a:cs typeface="Akhbar MT" pitchFamily="2" charset="-78"/>
                        </a:rPr>
                        <a:t>البيتادين</a:t>
                      </a:r>
                      <a:endParaRPr lang="ar-SA" sz="2400" dirty="0">
                        <a:cs typeface="Akhbar MT" pitchFamily="2" charset="-78"/>
                      </a:endParaRPr>
                    </a:p>
                  </a:txBody>
                  <a:tcPr/>
                </a:tc>
                <a:extLst>
                  <a:ext uri="{0D108BD9-81ED-4DB2-BD59-A6C34878D82A}">
                    <a16:rowId xmlns:a16="http://schemas.microsoft.com/office/drawing/2014/main" xmlns="" val="989778754"/>
                  </a:ext>
                </a:extLst>
              </a:tr>
              <a:tr h="786635">
                <a:tc>
                  <a:txBody>
                    <a:bodyPr/>
                    <a:lstStyle/>
                    <a:p>
                      <a:pPr rtl="1"/>
                      <a:r>
                        <a:rPr lang="ar-SA" sz="2400" dirty="0">
                          <a:cs typeface="Akhbar MT" pitchFamily="2" charset="-78"/>
                        </a:rPr>
                        <a:t>الفلور</a:t>
                      </a:r>
                    </a:p>
                  </a:txBody>
                  <a:tcPr/>
                </a:tc>
                <a:tc>
                  <a:txBody>
                    <a:bodyPr/>
                    <a:lstStyle/>
                    <a:p>
                      <a:pPr rtl="1"/>
                      <a:r>
                        <a:rPr lang="ar-SA" sz="2400" dirty="0">
                          <a:cs typeface="Akhbar MT" pitchFamily="2" charset="-78"/>
                        </a:rPr>
                        <a:t>- من اهم الهالوجينات القاتلة للميكروبات </a:t>
                      </a:r>
                    </a:p>
                    <a:p>
                      <a:pPr rtl="1"/>
                      <a:r>
                        <a:rPr lang="ar-SA" sz="2400" dirty="0">
                          <a:cs typeface="Akhbar MT" pitchFamily="2" charset="-78"/>
                        </a:rPr>
                        <a:t>- يضاف بنسبة جزء في المليون الى مياه الشرب والى معاجين الاسنان للوقاية من التسوس</a:t>
                      </a:r>
                    </a:p>
                  </a:txBody>
                  <a:tcPr/>
                </a:tc>
                <a:extLst>
                  <a:ext uri="{0D108BD9-81ED-4DB2-BD59-A6C34878D82A}">
                    <a16:rowId xmlns:a16="http://schemas.microsoft.com/office/drawing/2014/main" xmlns="" val="1071459789"/>
                  </a:ext>
                </a:extLst>
              </a:tr>
              <a:tr h="455749">
                <a:tc>
                  <a:txBody>
                    <a:bodyPr/>
                    <a:lstStyle/>
                    <a:p>
                      <a:pPr rtl="1"/>
                      <a:r>
                        <a:rPr lang="ar-SA" sz="2400" dirty="0" err="1">
                          <a:cs typeface="Akhbar MT" pitchFamily="2" charset="-78"/>
                        </a:rPr>
                        <a:t>برمنجنات</a:t>
                      </a:r>
                      <a:r>
                        <a:rPr lang="ar-SA" sz="2400" dirty="0">
                          <a:cs typeface="Akhbar MT" pitchFamily="2" charset="-78"/>
                        </a:rPr>
                        <a:t> البوتاسيوم </a:t>
                      </a:r>
                    </a:p>
                  </a:txBody>
                  <a:tcPr/>
                </a:tc>
                <a:tc>
                  <a:txBody>
                    <a:bodyPr/>
                    <a:lstStyle/>
                    <a:p>
                      <a:pPr rtl="1"/>
                      <a:r>
                        <a:rPr lang="ar-SA" sz="2400" dirty="0">
                          <a:cs typeface="Akhbar MT" pitchFamily="2" charset="-78"/>
                        </a:rPr>
                        <a:t>تستخدم في التطهير بتركيز محدود جدا لأنها تصبغ الانسجة وتسبب تأكلها  لذا فان استخدمها محدود </a:t>
                      </a:r>
                    </a:p>
                  </a:txBody>
                  <a:tcPr/>
                </a:tc>
                <a:extLst>
                  <a:ext uri="{0D108BD9-81ED-4DB2-BD59-A6C34878D82A}">
                    <a16:rowId xmlns:a16="http://schemas.microsoft.com/office/drawing/2014/main" xmlns="" val="484636649"/>
                  </a:ext>
                </a:extLst>
              </a:tr>
            </a:tbl>
          </a:graphicData>
        </a:graphic>
      </p:graphicFrame>
    </p:spTree>
    <p:extLst>
      <p:ext uri="{BB962C8B-B14F-4D97-AF65-F5344CB8AC3E}">
        <p14:creationId xmlns:p14="http://schemas.microsoft.com/office/powerpoint/2010/main" xmlns="" val="2907827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14AA6A5-6BC1-4831-9DFE-0D3DFE8AA912}"/>
              </a:ext>
            </a:extLst>
          </p:cNvPr>
          <p:cNvSpPr>
            <a:spLocks noGrp="1"/>
          </p:cNvSpPr>
          <p:nvPr>
            <p:ph type="title"/>
          </p:nvPr>
        </p:nvSpPr>
        <p:spPr/>
        <p:txBody>
          <a:bodyPr>
            <a:normAutofit/>
          </a:bodyPr>
          <a:lstStyle/>
          <a:p>
            <a:pPr algn="ctr"/>
            <a:r>
              <a:rPr lang="ar-SA" sz="4000" b="1" dirty="0">
                <a:solidFill>
                  <a:srgbClr val="FF0000"/>
                </a:solidFill>
                <a:cs typeface="Akhbar MT" pitchFamily="2" charset="-78"/>
              </a:rPr>
              <a:t>دراسة تأثير الاصباغ على فسيولوجيا البكتريا</a:t>
            </a:r>
          </a:p>
        </p:txBody>
      </p:sp>
      <p:sp>
        <p:nvSpPr>
          <p:cNvPr id="3" name="عنصر نائب للمحتوى 2">
            <a:extLst>
              <a:ext uri="{FF2B5EF4-FFF2-40B4-BE49-F238E27FC236}">
                <a16:creationId xmlns:a16="http://schemas.microsoft.com/office/drawing/2014/main" xmlns="" id="{235DAE41-0C1A-438F-B402-7FB00FAC2053}"/>
              </a:ext>
            </a:extLst>
          </p:cNvPr>
          <p:cNvSpPr>
            <a:spLocks noGrp="1"/>
          </p:cNvSpPr>
          <p:nvPr>
            <p:ph idx="1"/>
          </p:nvPr>
        </p:nvSpPr>
        <p:spPr>
          <a:xfrm>
            <a:off x="2678224" y="1842287"/>
            <a:ext cx="8915400" cy="3777622"/>
          </a:xfrm>
        </p:spPr>
        <p:txBody>
          <a:bodyPr>
            <a:normAutofit/>
          </a:bodyPr>
          <a:lstStyle/>
          <a:p>
            <a:pPr marL="0" indent="0">
              <a:buNone/>
            </a:pPr>
            <a:r>
              <a:rPr lang="ar-SA" sz="3200" b="1" u="sng" dirty="0">
                <a:solidFill>
                  <a:srgbClr val="FF0000"/>
                </a:solidFill>
                <a:cs typeface="Akhbar MT" pitchFamily="2" charset="-78"/>
              </a:rPr>
              <a:t>أمثلة الصبغات المستخدمة : </a:t>
            </a:r>
          </a:p>
          <a:p>
            <a:r>
              <a:rPr lang="ar-SA" sz="3200" dirty="0">
                <a:cs typeface="Akhbar MT" pitchFamily="2" charset="-78"/>
              </a:rPr>
              <a:t>صبغة الكريستال البنفسجي </a:t>
            </a:r>
          </a:p>
          <a:p>
            <a:r>
              <a:rPr lang="ar-SA" sz="3200" dirty="0">
                <a:cs typeface="Akhbar MT" pitchFamily="2" charset="-78"/>
              </a:rPr>
              <a:t>صبغة أخضر </a:t>
            </a:r>
            <a:r>
              <a:rPr lang="ar-SA" sz="3200" dirty="0" err="1">
                <a:cs typeface="Akhbar MT" pitchFamily="2" charset="-78"/>
              </a:rPr>
              <a:t>الملاكيت</a:t>
            </a:r>
            <a:r>
              <a:rPr lang="ar-SA" sz="3200" dirty="0">
                <a:cs typeface="Akhbar MT" pitchFamily="2" charset="-78"/>
              </a:rPr>
              <a:t> </a:t>
            </a:r>
          </a:p>
          <a:p>
            <a:r>
              <a:rPr lang="ar-SA" sz="3200" dirty="0" err="1">
                <a:cs typeface="Akhbar MT" pitchFamily="2" charset="-78"/>
              </a:rPr>
              <a:t>الفوكسين</a:t>
            </a:r>
            <a:r>
              <a:rPr lang="ar-SA" sz="3200" dirty="0">
                <a:cs typeface="Akhbar MT" pitchFamily="2" charset="-78"/>
              </a:rPr>
              <a:t> القاعدي </a:t>
            </a:r>
          </a:p>
          <a:p>
            <a:r>
              <a:rPr lang="ar-SA" sz="3200" dirty="0" err="1">
                <a:cs typeface="Akhbar MT" pitchFamily="2" charset="-78"/>
              </a:rPr>
              <a:t>الفوكسين</a:t>
            </a:r>
            <a:r>
              <a:rPr lang="ar-SA" sz="3200" dirty="0">
                <a:cs typeface="Akhbar MT" pitchFamily="2" charset="-78"/>
              </a:rPr>
              <a:t> الحمضي </a:t>
            </a:r>
          </a:p>
          <a:p>
            <a:r>
              <a:rPr lang="ar-SA" sz="3200" dirty="0">
                <a:cs typeface="Akhbar MT" pitchFamily="2" charset="-78"/>
              </a:rPr>
              <a:t>أزرق الميثيلين </a:t>
            </a:r>
          </a:p>
        </p:txBody>
      </p:sp>
      <p:pic>
        <p:nvPicPr>
          <p:cNvPr id="5" name="صورة 4">
            <a:extLst>
              <a:ext uri="{FF2B5EF4-FFF2-40B4-BE49-F238E27FC236}">
                <a16:creationId xmlns:a16="http://schemas.microsoft.com/office/drawing/2014/main" xmlns="" id="{DC6262F5-6FD3-4333-9C65-7997F636C640}"/>
              </a:ext>
            </a:extLst>
          </p:cNvPr>
          <p:cNvPicPr>
            <a:picLocks noChangeAspect="1"/>
          </p:cNvPicPr>
          <p:nvPr/>
        </p:nvPicPr>
        <p:blipFill>
          <a:blip r:embed="rId2"/>
          <a:stretch>
            <a:fillRect/>
          </a:stretch>
        </p:blipFill>
        <p:spPr>
          <a:xfrm>
            <a:off x="822960" y="1969230"/>
            <a:ext cx="6929120" cy="4264660"/>
          </a:xfrm>
          <a:prstGeom prst="rect">
            <a:avLst/>
          </a:prstGeom>
        </p:spPr>
      </p:pic>
    </p:spTree>
    <p:extLst>
      <p:ext uri="{BB962C8B-B14F-4D97-AF65-F5344CB8AC3E}">
        <p14:creationId xmlns:p14="http://schemas.microsoft.com/office/powerpoint/2010/main" xmlns="" val="406127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D1D9125-522F-4840-9CEF-C38110EE9943}"/>
              </a:ext>
            </a:extLst>
          </p:cNvPr>
          <p:cNvSpPr>
            <a:spLocks noGrp="1"/>
          </p:cNvSpPr>
          <p:nvPr>
            <p:ph type="title"/>
          </p:nvPr>
        </p:nvSpPr>
        <p:spPr>
          <a:xfrm>
            <a:off x="1937470" y="385605"/>
            <a:ext cx="8911687" cy="820989"/>
          </a:xfrm>
        </p:spPr>
        <p:txBody>
          <a:bodyPr>
            <a:normAutofit/>
          </a:bodyPr>
          <a:lstStyle/>
          <a:p>
            <a:pPr algn="ctr"/>
            <a:r>
              <a:rPr lang="ar-SA" sz="4000" b="1" dirty="0">
                <a:solidFill>
                  <a:srgbClr val="FF0000"/>
                </a:solidFill>
                <a:cs typeface="Akhbar MT" pitchFamily="2" charset="-78"/>
              </a:rPr>
              <a:t>دراسة تأثير الاصباغ على فسيولوجيا البكتريا</a:t>
            </a:r>
            <a:endParaRPr lang="ar-SA" sz="4000" dirty="0"/>
          </a:p>
        </p:txBody>
      </p:sp>
      <p:pic>
        <p:nvPicPr>
          <p:cNvPr id="5" name="عنصر نائب للمحتوى 4">
            <a:extLst>
              <a:ext uri="{FF2B5EF4-FFF2-40B4-BE49-F238E27FC236}">
                <a16:creationId xmlns:a16="http://schemas.microsoft.com/office/drawing/2014/main" xmlns="" id="{64F47BA9-DBFB-4AEF-953C-DA0525F9C6F6}"/>
              </a:ext>
            </a:extLst>
          </p:cNvPr>
          <p:cNvPicPr>
            <a:picLocks noGrp="1" noChangeAspect="1"/>
          </p:cNvPicPr>
          <p:nvPr>
            <p:ph idx="1"/>
          </p:nvPr>
        </p:nvPicPr>
        <p:blipFill>
          <a:blip r:embed="rId2"/>
          <a:stretch>
            <a:fillRect/>
          </a:stretch>
        </p:blipFill>
        <p:spPr>
          <a:xfrm>
            <a:off x="4419889" y="1706989"/>
            <a:ext cx="4296657" cy="2413625"/>
          </a:xfrm>
        </p:spPr>
      </p:pic>
      <p:sp>
        <p:nvSpPr>
          <p:cNvPr id="6" name="مستطيل 5">
            <a:extLst>
              <a:ext uri="{FF2B5EF4-FFF2-40B4-BE49-F238E27FC236}">
                <a16:creationId xmlns:a16="http://schemas.microsoft.com/office/drawing/2014/main" xmlns="" id="{B0A2EFE5-8DA6-42FE-A036-286ACB3925CE}"/>
              </a:ext>
            </a:extLst>
          </p:cNvPr>
          <p:cNvSpPr/>
          <p:nvPr/>
        </p:nvSpPr>
        <p:spPr>
          <a:xfrm>
            <a:off x="5500067" y="4120614"/>
            <a:ext cx="2571538" cy="523220"/>
          </a:xfrm>
          <a:prstGeom prst="rect">
            <a:avLst/>
          </a:prstGeom>
        </p:spPr>
        <p:txBody>
          <a:bodyPr wrap="none">
            <a:spAutoFit/>
          </a:bodyPr>
          <a:lstStyle/>
          <a:p>
            <a:r>
              <a:rPr lang="en-US" sz="2800" b="1" dirty="0">
                <a:solidFill>
                  <a:srgbClr val="0070C0"/>
                </a:solidFill>
              </a:rPr>
              <a:t>Crystal Violet </a:t>
            </a:r>
            <a:endParaRPr lang="ar-SA" sz="2800" b="1" dirty="0">
              <a:solidFill>
                <a:srgbClr val="0070C0"/>
              </a:solidFill>
            </a:endParaRPr>
          </a:p>
        </p:txBody>
      </p:sp>
      <p:pic>
        <p:nvPicPr>
          <p:cNvPr id="9" name="صورة 8">
            <a:extLst>
              <a:ext uri="{FF2B5EF4-FFF2-40B4-BE49-F238E27FC236}">
                <a16:creationId xmlns:a16="http://schemas.microsoft.com/office/drawing/2014/main" xmlns="" id="{F427D57F-2112-45EB-AB5A-9711F3479B4F}"/>
              </a:ext>
            </a:extLst>
          </p:cNvPr>
          <p:cNvPicPr>
            <a:picLocks noChangeAspect="1"/>
          </p:cNvPicPr>
          <p:nvPr/>
        </p:nvPicPr>
        <p:blipFill>
          <a:blip r:embed="rId3"/>
          <a:stretch>
            <a:fillRect/>
          </a:stretch>
        </p:blipFill>
        <p:spPr>
          <a:xfrm>
            <a:off x="9361485" y="3310661"/>
            <a:ext cx="2143125" cy="2143125"/>
          </a:xfrm>
          <a:prstGeom prst="rect">
            <a:avLst/>
          </a:prstGeom>
        </p:spPr>
      </p:pic>
      <p:sp>
        <p:nvSpPr>
          <p:cNvPr id="10" name="مستطيل 9">
            <a:extLst>
              <a:ext uri="{FF2B5EF4-FFF2-40B4-BE49-F238E27FC236}">
                <a16:creationId xmlns:a16="http://schemas.microsoft.com/office/drawing/2014/main" xmlns="" id="{B54B8713-F87B-47B8-9982-3416E52E9F99}"/>
              </a:ext>
            </a:extLst>
          </p:cNvPr>
          <p:cNvSpPr/>
          <p:nvPr/>
        </p:nvSpPr>
        <p:spPr>
          <a:xfrm>
            <a:off x="8984575" y="5538680"/>
            <a:ext cx="2896947" cy="523220"/>
          </a:xfrm>
          <a:prstGeom prst="rect">
            <a:avLst/>
          </a:prstGeom>
        </p:spPr>
        <p:txBody>
          <a:bodyPr wrap="none">
            <a:spAutoFit/>
          </a:bodyPr>
          <a:lstStyle/>
          <a:p>
            <a:r>
              <a:rPr lang="en-US" sz="2800" b="1" dirty="0">
                <a:solidFill>
                  <a:srgbClr val="0070C0"/>
                </a:solidFill>
              </a:rPr>
              <a:t>Methylene blue</a:t>
            </a:r>
            <a:endParaRPr lang="ar-SA" sz="2800" b="1" dirty="0">
              <a:solidFill>
                <a:srgbClr val="0070C0"/>
              </a:solidFill>
            </a:endParaRPr>
          </a:p>
        </p:txBody>
      </p:sp>
      <p:pic>
        <p:nvPicPr>
          <p:cNvPr id="12" name="صورة 11">
            <a:extLst>
              <a:ext uri="{FF2B5EF4-FFF2-40B4-BE49-F238E27FC236}">
                <a16:creationId xmlns:a16="http://schemas.microsoft.com/office/drawing/2014/main" xmlns="" id="{2C265B26-527E-4950-87F7-3AEFF69A5F0B}"/>
              </a:ext>
            </a:extLst>
          </p:cNvPr>
          <p:cNvPicPr>
            <a:picLocks noChangeAspect="1"/>
          </p:cNvPicPr>
          <p:nvPr/>
        </p:nvPicPr>
        <p:blipFill>
          <a:blip r:embed="rId4"/>
          <a:stretch>
            <a:fillRect/>
          </a:stretch>
        </p:blipFill>
        <p:spPr>
          <a:xfrm>
            <a:off x="1046452" y="1651000"/>
            <a:ext cx="3092946" cy="3556000"/>
          </a:xfrm>
          <a:prstGeom prst="rect">
            <a:avLst/>
          </a:prstGeom>
        </p:spPr>
      </p:pic>
      <p:sp>
        <p:nvSpPr>
          <p:cNvPr id="13" name="مستطيل 12">
            <a:extLst>
              <a:ext uri="{FF2B5EF4-FFF2-40B4-BE49-F238E27FC236}">
                <a16:creationId xmlns:a16="http://schemas.microsoft.com/office/drawing/2014/main" xmlns="" id="{F0627897-16D9-4A3C-AF82-44ABDBF1B1D0}"/>
              </a:ext>
            </a:extLst>
          </p:cNvPr>
          <p:cNvSpPr/>
          <p:nvPr/>
        </p:nvSpPr>
        <p:spPr>
          <a:xfrm>
            <a:off x="1253097" y="5357056"/>
            <a:ext cx="6096000" cy="800219"/>
          </a:xfrm>
          <a:prstGeom prst="rect">
            <a:avLst/>
          </a:prstGeom>
        </p:spPr>
        <p:txBody>
          <a:bodyPr>
            <a:spAutoFit/>
          </a:bodyPr>
          <a:lstStyle/>
          <a:p>
            <a:r>
              <a:rPr lang="en-US" sz="2800" b="1" dirty="0">
                <a:solidFill>
                  <a:schemeClr val="bg2">
                    <a:lumMod val="50000"/>
                  </a:schemeClr>
                </a:solidFill>
              </a:rPr>
              <a:t>Malachite green</a:t>
            </a:r>
          </a:p>
          <a:p>
            <a:r>
              <a:rPr lang="en-US" dirty="0"/>
              <a:t> </a:t>
            </a:r>
            <a:endParaRPr lang="ar-SA" dirty="0"/>
          </a:p>
        </p:txBody>
      </p:sp>
    </p:spTree>
    <p:extLst>
      <p:ext uri="{BB962C8B-B14F-4D97-AF65-F5344CB8AC3E}">
        <p14:creationId xmlns:p14="http://schemas.microsoft.com/office/powerpoint/2010/main" xmlns="" val="3833000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298BC90-214B-4FA0-AD9D-2B1CFCAA0DB7}"/>
              </a:ext>
            </a:extLst>
          </p:cNvPr>
          <p:cNvSpPr>
            <a:spLocks noGrp="1"/>
          </p:cNvSpPr>
          <p:nvPr>
            <p:ph type="title"/>
          </p:nvPr>
        </p:nvSpPr>
        <p:spPr>
          <a:xfrm>
            <a:off x="2649569" y="761674"/>
            <a:ext cx="8911687" cy="1280890"/>
          </a:xfrm>
        </p:spPr>
        <p:txBody>
          <a:bodyPr>
            <a:normAutofit/>
          </a:bodyPr>
          <a:lstStyle/>
          <a:p>
            <a:pPr algn="ctr"/>
            <a:r>
              <a:rPr lang="ar-SA" sz="4000" b="1" dirty="0">
                <a:solidFill>
                  <a:srgbClr val="FF0000"/>
                </a:solidFill>
                <a:cs typeface="Akhbar MT" pitchFamily="2" charset="-78"/>
              </a:rPr>
              <a:t>تجارب سابقة</a:t>
            </a:r>
          </a:p>
        </p:txBody>
      </p:sp>
      <p:sp>
        <p:nvSpPr>
          <p:cNvPr id="3" name="عنصر نائب للمحتوى 2">
            <a:extLst>
              <a:ext uri="{FF2B5EF4-FFF2-40B4-BE49-F238E27FC236}">
                <a16:creationId xmlns:a16="http://schemas.microsoft.com/office/drawing/2014/main" xmlns="" id="{32959A4D-0726-46D8-AE78-F990C7AA510B}"/>
              </a:ext>
            </a:extLst>
          </p:cNvPr>
          <p:cNvSpPr>
            <a:spLocks noGrp="1"/>
          </p:cNvSpPr>
          <p:nvPr>
            <p:ph idx="1"/>
          </p:nvPr>
        </p:nvSpPr>
        <p:spPr>
          <a:xfrm>
            <a:off x="2136297" y="1769459"/>
            <a:ext cx="9424959" cy="3777622"/>
          </a:xfrm>
        </p:spPr>
        <p:txBody>
          <a:bodyPr>
            <a:normAutofit/>
          </a:bodyPr>
          <a:lstStyle/>
          <a:p>
            <a:r>
              <a:rPr lang="ar-SA" sz="2800" dirty="0">
                <a:cs typeface="Akhbar MT" pitchFamily="2" charset="-78"/>
              </a:rPr>
              <a:t>وقد وجد في تجارب معملية أنه إذا زرعت البكتيريا غير معروفة على بيئة آجار محتوي على كمية مناسبة من هذه الصبغة  (الكريستال البنفسجي ) وبالتالي فإن حدث نمو فإن هذا يعني أن البكتيريا تابعة للبكتيريا السالبة لجرام وذلك بسبب كون أن الصبغة تمنع نمو البكتيريا الموجبة لجرام، وثبت أن البكتيريا المقاومة للأحماض تتأثر بهذه الصبغة. </a:t>
            </a:r>
          </a:p>
        </p:txBody>
      </p:sp>
    </p:spTree>
    <p:extLst>
      <p:ext uri="{BB962C8B-B14F-4D97-AF65-F5344CB8AC3E}">
        <p14:creationId xmlns:p14="http://schemas.microsoft.com/office/powerpoint/2010/main" xmlns="" val="1971897178"/>
      </p:ext>
    </p:extLst>
  </p:cSld>
  <p:clrMapOvr>
    <a:masterClrMapping/>
  </p:clrMapOvr>
</p:sld>
</file>

<file path=ppt/theme/theme1.xml><?xml version="1.0" encoding="utf-8"?>
<a:theme xmlns:a="http://schemas.openxmlformats.org/drawingml/2006/main" name="ربطة">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158</TotalTime>
  <Words>927</Words>
  <Application>Microsoft Office PowerPoint</Application>
  <PresentationFormat>Custom</PresentationFormat>
  <Paragraphs>95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ربطة</vt:lpstr>
      <vt:lpstr>تأثير المواد الكيميائية على فسيولوجيا الاحياء الدقيقة</vt:lpstr>
      <vt:lpstr>المواد الكيميائية سطحية التأثير </vt:lpstr>
      <vt:lpstr>أمثلة لبعض المواد الكيميائية المستخدمة في التطهير</vt:lpstr>
      <vt:lpstr>Slide 4</vt:lpstr>
      <vt:lpstr>بعض مركبات المعادن المستخدمة كمطهرات</vt:lpstr>
      <vt:lpstr>تأثير بعض المواد المؤكسدة (حمض النيتريك- حمض البرمنجنيك، الهلوجينات، اكسيد الاثيلين)</vt:lpstr>
      <vt:lpstr>دراسة تأثير الاصباغ على فسيولوجيا البكتريا</vt:lpstr>
      <vt:lpstr>دراسة تأثير الاصباغ على فسيولوجيا البكتريا</vt:lpstr>
      <vt:lpstr>تجارب سابقة</vt:lpstr>
      <vt:lpstr>آلية تأثير الصبغات على فسيولوجيا البكتريا </vt:lpstr>
      <vt:lpstr>Slide 11</vt:lpstr>
      <vt:lpstr>النتيجة</vt:lpstr>
      <vt:lpstr>النتيجة</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تأثير المواد الكيميائية على فسيولوجيا الاحياء الدقيقة</dc:title>
  <dc:creator>عبدالله العنزي</dc:creator>
  <cp:lastModifiedBy>malonze</cp:lastModifiedBy>
  <cp:revision>20</cp:revision>
  <dcterms:created xsi:type="dcterms:W3CDTF">2017-11-14T04:11:06Z</dcterms:created>
  <dcterms:modified xsi:type="dcterms:W3CDTF">2017-11-16T05:52:47Z</dcterms:modified>
</cp:coreProperties>
</file>