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82" r:id="rId11"/>
    <p:sldId id="279" r:id="rId12"/>
    <p:sldId id="280" r:id="rId13"/>
    <p:sldId id="258" r:id="rId14"/>
    <p:sldId id="281" r:id="rId1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نمط متوسط 2 - تميي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6" d="100"/>
          <a:sy n="86" d="100"/>
        </p:scale>
        <p:origin x="930" y="4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AA0020F-1FAA-401B-9BDA-DE9C0937E2B7}" type="datetimeFigureOut">
              <a:rPr lang="ar-SA" smtClean="0"/>
              <a:t>22/06/40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90D67A06-E8DB-4D99-B2D4-9651A0D085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80953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D67A06-E8DB-4D99-B2D4-9651A0D08537}" type="slidenum">
              <a:rPr lang="ar-SA" smtClean="0"/>
              <a:t>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7773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22/06/40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22/06/40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22/06/40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22/06/40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22/06/40</a:t>
            </a:fld>
            <a:endParaRPr lang="ar-SA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22/06/40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ar-SA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22/06/40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22/06/40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22/06/40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22/06/40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22/06/40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9A960C12-A240-4846-BF3F-548643A44037}" type="datetimeFigureOut">
              <a:rPr lang="ar-SA" smtClean="0"/>
              <a:t>22/06/40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r" defTabSz="914400" rtl="1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oogle.com/url?sa=i&amp;rct=j&amp;q=&amp;esrc=s&amp;frm=1&amp;source=images&amp;cd=&amp;cad=rja&amp;docid=ZSe2g_qjTJpknM&amp;tbnid=sVdqtENNrYk0JM:&amp;ved=0CAUQjRw&amp;url=http://www.thefoodadvicecentre.co.uk/reference/protein/&amp;ei=IugpUt2eNIeFtAaj4IGwAg&amp;bvm=bv.51773540,d.Yms&amp;psig=AFQjCNHo4Z4Dj5Lv9-mwr-8QDvZ2v_8dcQ&amp;ust=1378564492652265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rtl="0"/>
            <a:r>
              <a:rPr lang="en-US" dirty="0"/>
              <a:t>BCH 312 [PRACTICAL]</a:t>
            </a:r>
            <a:endParaRPr lang="ar-SA" dirty="0"/>
          </a:p>
        </p:txBody>
      </p:sp>
      <p:sp>
        <p:nvSpPr>
          <p:cNvPr id="5" name="مربع نص 4"/>
          <p:cNvSpPr txBox="1"/>
          <p:nvPr/>
        </p:nvSpPr>
        <p:spPr>
          <a:xfrm>
            <a:off x="-103584" y="2276872"/>
            <a:ext cx="8892480" cy="113877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36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Titration curve of amino acids</a:t>
            </a:r>
          </a:p>
          <a:p>
            <a:pPr lvl="0" algn="ctr"/>
            <a:endParaRPr lang="en-US" sz="32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567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6ED11BF1-6429-4DDF-90CA-8B6B7E2D4EDB}"/>
              </a:ext>
            </a:extLst>
          </p:cNvPr>
          <p:cNvSpPr/>
          <p:nvPr/>
        </p:nvSpPr>
        <p:spPr>
          <a:xfrm>
            <a:off x="0" y="404664"/>
            <a:ext cx="9036496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[5] </a:t>
            </a:r>
            <a:r>
              <a:rPr lang="en-GB" sz="2000" b="1" u="sng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Aparajita" pitchFamily="34" charset="0"/>
              </a:rPr>
              <a:t>Isoelectric point:</a:t>
            </a:r>
          </a:p>
          <a:p>
            <a:pPr algn="l" rtl="0"/>
            <a:endParaRPr lang="en-US" b="1" dirty="0">
              <a:solidFill>
                <a:schemeClr val="tx2"/>
              </a:solidFill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 -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The COOH </a:t>
            </a:r>
            <a:r>
              <a:rPr lang="en-US" u="sng" dirty="0">
                <a:latin typeface="Calibri" panose="020F0502020204030204" pitchFamily="34" charset="0"/>
                <a:cs typeface="Aparajita" pitchFamily="34" charset="0"/>
              </a:rPr>
              <a:t>full dissociate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to COO- .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 -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[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GB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-CH-CH</a:t>
            </a:r>
            <a:r>
              <a:rPr lang="en-GB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-COO</a:t>
            </a:r>
            <a:r>
              <a:rPr lang="en-GB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] .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-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The conc. Of negative charge = conc. Of positive charge. </a:t>
            </a:r>
          </a:p>
          <a:p>
            <a:pPr marL="285750" indent="-285750" algn="l" rtl="0">
              <a:buFontTx/>
              <a:buChar char="-"/>
            </a:pPr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-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The amino acid present as </a:t>
            </a:r>
            <a:r>
              <a:rPr lang="en-US" dirty="0" err="1">
                <a:latin typeface="Calibri" panose="020F0502020204030204" pitchFamily="34" charset="0"/>
                <a:cs typeface="Aparajita" pitchFamily="34" charset="0"/>
              </a:rPr>
              <a:t>Zwetter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ion (neutral form) .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- 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PI (isoelectric point) : PH value at which the net charge of amino acid equal to zero.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- 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PI = (PKa1 + PKa2) /2 = (2.32+9.96)/2= 6.01</a:t>
            </a:r>
            <a:endParaRPr lang="ar-SA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3441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79512" y="260648"/>
            <a:ext cx="8712968" cy="37240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>
              <a:lnSpc>
                <a:spcPct val="150000"/>
              </a:lnSpc>
            </a:pPr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[6]</a:t>
            </a:r>
            <a:r>
              <a:rPr lang="en-US" sz="2000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Aparajita" pitchFamily="34" charset="0"/>
              </a:rPr>
              <a:t> </a:t>
            </a:r>
            <a:r>
              <a:rPr lang="en-US" sz="20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Aparajita" pitchFamily="34" charset="0"/>
              </a:rPr>
              <a:t>The </a:t>
            </a:r>
            <a:r>
              <a:rPr lang="en-GB" sz="20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GB" sz="2000" b="1" baseline="-250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sz="2000" b="1" baseline="300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000" u="sng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Aparajita" pitchFamily="34" charset="0"/>
              </a:rPr>
              <a:t> start dissociate 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,</a:t>
            </a:r>
          </a:p>
          <a:p>
            <a:pPr algn="l" rtl="0">
              <a:lnSpc>
                <a:spcPct val="150000"/>
              </a:lnSpc>
            </a:pP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</a:t>
            </a:r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- 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[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GB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-CH-CH</a:t>
            </a:r>
            <a:r>
              <a:rPr lang="en-GB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-COO</a:t>
            </a:r>
            <a:r>
              <a:rPr lang="en-GB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] </a:t>
            </a:r>
            <a:r>
              <a:rPr lang="en-US" sz="2400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&gt;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[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GB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-CH-CH</a:t>
            </a:r>
            <a:r>
              <a:rPr lang="en-GB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-COO</a:t>
            </a:r>
            <a:r>
              <a:rPr lang="en-GB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]</a:t>
            </a:r>
          </a:p>
          <a:p>
            <a:pPr algn="l" rtl="0">
              <a:lnSpc>
                <a:spcPct val="150000"/>
              </a:lnSpc>
            </a:pPr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-  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PH &lt;PKa2. </a:t>
            </a: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[7] </a:t>
            </a:r>
            <a:r>
              <a:rPr lang="en-US" sz="2000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Aparajita" pitchFamily="34" charset="0"/>
              </a:rPr>
              <a:t>In this point the component of alanine act </a:t>
            </a:r>
            <a:r>
              <a:rPr lang="en-US" sz="2000" b="1" u="sng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Aparajita" pitchFamily="34" charset="0"/>
              </a:rPr>
              <a:t>as buffer</a:t>
            </a:r>
            <a:r>
              <a:rPr lang="en-US" sz="2000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Aparajita" pitchFamily="34" charset="0"/>
              </a:rPr>
              <a:t>: </a:t>
            </a:r>
            <a:endParaRPr lang="en-US" sz="2000" b="1" dirty="0">
              <a:solidFill>
                <a:schemeClr val="tx2"/>
              </a:solidFill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sz="2000" b="1" dirty="0">
              <a:solidFill>
                <a:schemeClr val="tx2"/>
              </a:solidFill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- 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[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GB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-CH-CH</a:t>
            </a:r>
            <a:r>
              <a:rPr lang="en-GB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-COO</a:t>
            </a:r>
            <a:r>
              <a:rPr lang="en-GB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] = [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GB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-CH-CH</a:t>
            </a:r>
            <a:r>
              <a:rPr lang="en-GB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-COO</a:t>
            </a:r>
            <a:r>
              <a:rPr lang="en-GB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]. </a:t>
            </a: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- 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PH=PKa2. </a:t>
            </a:r>
          </a:p>
          <a:p>
            <a:pPr algn="l" rtl="0"/>
            <a:endParaRPr lang="ar-SA" sz="2000" dirty="0">
              <a:latin typeface="Calibri" panose="020F0502020204030204" pitchFamily="34" charset="0"/>
            </a:endParaRPr>
          </a:p>
        </p:txBody>
      </p:sp>
      <p:sp>
        <p:nvSpPr>
          <p:cNvPr id="3" name="مربع نص 2"/>
          <p:cNvSpPr txBox="1"/>
          <p:nvPr/>
        </p:nvSpPr>
        <p:spPr>
          <a:xfrm>
            <a:off x="179512" y="3717032"/>
            <a:ext cx="8784976" cy="29546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>
              <a:lnSpc>
                <a:spcPct val="150000"/>
              </a:lnSpc>
            </a:pPr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[8]</a:t>
            </a:r>
            <a:r>
              <a:rPr lang="en-US" sz="2000" dirty="0">
                <a:solidFill>
                  <a:srgbClr val="C00000"/>
                </a:solidFill>
                <a:latin typeface="Calibri" panose="020F0502020204030204" pitchFamily="34" charset="0"/>
                <a:cs typeface="Aparajita" pitchFamily="34" charset="0"/>
              </a:rPr>
              <a:t> </a:t>
            </a:r>
            <a:r>
              <a:rPr lang="en-GB" sz="2000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Aparajita" pitchFamily="34" charset="0"/>
              </a:rPr>
              <a:t>In this point: 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[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GB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-CH-CH</a:t>
            </a:r>
            <a:r>
              <a:rPr lang="en-GB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-COO</a:t>
            </a:r>
            <a:r>
              <a:rPr lang="en-GB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] </a:t>
            </a:r>
            <a:r>
              <a:rPr lang="en-US" sz="2400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&lt;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[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GB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-CH-CH</a:t>
            </a:r>
            <a:r>
              <a:rPr lang="en-GB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-COO</a:t>
            </a:r>
            <a:r>
              <a:rPr lang="en-GB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].</a:t>
            </a:r>
          </a:p>
          <a:p>
            <a:pPr algn="l" rtl="0">
              <a:lnSpc>
                <a:spcPct val="150000"/>
              </a:lnSpc>
            </a:pP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</a:t>
            </a:r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- 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PH &gt;PKa2</a:t>
            </a: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>
              <a:lnSpc>
                <a:spcPct val="150000"/>
              </a:lnSpc>
            </a:pPr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[9]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</a:t>
            </a:r>
            <a:r>
              <a:rPr lang="en-US" sz="2000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Aparajita" pitchFamily="34" charset="0"/>
              </a:rPr>
              <a:t>End point: 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</a:t>
            </a:r>
          </a:p>
          <a:p>
            <a:pPr algn="l" rtl="0">
              <a:lnSpc>
                <a:spcPct val="150000"/>
              </a:lnSpc>
            </a:pPr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- 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Alanine is </a:t>
            </a:r>
            <a:r>
              <a:rPr lang="en-US" sz="2000" u="sng" dirty="0">
                <a:latin typeface="Calibri" panose="020F0502020204030204" pitchFamily="34" charset="0"/>
                <a:cs typeface="Aparajita" pitchFamily="34" charset="0"/>
              </a:rPr>
              <a:t>full dissociated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, [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GB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-CH-CH</a:t>
            </a:r>
            <a:r>
              <a:rPr lang="en-GB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-COO</a:t>
            </a:r>
            <a:r>
              <a:rPr lang="en-GB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], (the NH3 group is full dissociate)</a:t>
            </a:r>
          </a:p>
          <a:p>
            <a:pPr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POH= (</a:t>
            </a:r>
            <a:r>
              <a:rPr lang="en-US" sz="2000" dirty="0" err="1">
                <a:latin typeface="Calibri" panose="020F0502020204030204" pitchFamily="34" charset="0"/>
                <a:cs typeface="Aparajita" pitchFamily="34" charset="0"/>
              </a:rPr>
              <a:t>Pkb+P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[A-])/2</a:t>
            </a:r>
          </a:p>
          <a:p>
            <a:pPr algn="l" rtl="0"/>
            <a:r>
              <a:rPr lang="en-US" sz="2000" dirty="0" err="1">
                <a:latin typeface="Calibri" panose="020F0502020204030204" pitchFamily="34" charset="0"/>
                <a:cs typeface="Aparajita" pitchFamily="34" charset="0"/>
              </a:rPr>
              <a:t>PKb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= </a:t>
            </a:r>
            <a:r>
              <a:rPr lang="en-US" sz="2000" dirty="0" err="1">
                <a:latin typeface="Calibri" panose="020F0502020204030204" pitchFamily="34" charset="0"/>
                <a:cs typeface="Aparajita" pitchFamily="34" charset="0"/>
              </a:rPr>
              <a:t>PKw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– PKa2 </a:t>
            </a:r>
            <a:endParaRPr lang="ar-SA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58526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107504" y="332656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Note in calculation method:</a:t>
            </a: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The PH calculated by different way :</a:t>
            </a: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Aparajita" pitchFamily="34" charset="0"/>
              </a:rPr>
              <a:t>[1] at starting point                 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PH= (</a:t>
            </a:r>
            <a:r>
              <a:rPr lang="en-US" sz="2000" dirty="0" err="1">
                <a:latin typeface="Calibri" panose="020F0502020204030204" pitchFamily="34" charset="0"/>
                <a:cs typeface="Aparajita" pitchFamily="34" charset="0"/>
              </a:rPr>
              <a:t>Pka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+ P[HA])/2</a:t>
            </a: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Aparajita" pitchFamily="34" charset="0"/>
              </a:rPr>
              <a:t>[2] At any point within the curve (before or in or after middle titration)                      </a:t>
            </a: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                                                            PH=</a:t>
            </a:r>
            <a:r>
              <a:rPr lang="en-US" sz="2000" dirty="0" err="1">
                <a:latin typeface="Calibri" panose="020F0502020204030204" pitchFamily="34" charset="0"/>
                <a:cs typeface="Aparajita" pitchFamily="34" charset="0"/>
              </a:rPr>
              <a:t>Pka+log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([A-]/[HA])</a:t>
            </a: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Aparajita" pitchFamily="34" charset="0"/>
              </a:rPr>
              <a:t>[3] At end point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                  POH=(</a:t>
            </a:r>
            <a:r>
              <a:rPr lang="en-US" sz="2000" dirty="0" err="1">
                <a:latin typeface="Calibri" panose="020F0502020204030204" pitchFamily="34" charset="0"/>
                <a:cs typeface="Aparajita" pitchFamily="34" charset="0"/>
              </a:rPr>
              <a:t>PKb+P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[A-])/2</a:t>
            </a:r>
          </a:p>
          <a:p>
            <a:pPr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                                                 PH=</a:t>
            </a:r>
            <a:r>
              <a:rPr lang="en-US" sz="2000" dirty="0" err="1">
                <a:latin typeface="Calibri" panose="020F0502020204030204" pitchFamily="34" charset="0"/>
                <a:cs typeface="Aparajita" pitchFamily="34" charset="0"/>
              </a:rPr>
              <a:t>PKw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– POH</a:t>
            </a:r>
          </a:p>
        </p:txBody>
      </p:sp>
      <p:cxnSp>
        <p:nvCxnSpPr>
          <p:cNvPr id="5" name="رابط كسهم مستقيم 4"/>
          <p:cNvCxnSpPr/>
          <p:nvPr/>
        </p:nvCxnSpPr>
        <p:spPr>
          <a:xfrm>
            <a:off x="2339752" y="1772816"/>
            <a:ext cx="720080" cy="0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رابط كسهم مستقيم 5"/>
          <p:cNvCxnSpPr/>
          <p:nvPr/>
        </p:nvCxnSpPr>
        <p:spPr>
          <a:xfrm>
            <a:off x="1985569" y="3573016"/>
            <a:ext cx="720080" cy="0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رابط كسهم مستقيم 6">
            <a:extLst>
              <a:ext uri="{FF2B5EF4-FFF2-40B4-BE49-F238E27FC236}">
                <a16:creationId xmlns:a16="http://schemas.microsoft.com/office/drawing/2014/main" id="{5AFAE273-D269-40FC-A4C1-1CD84CF8423B}"/>
              </a:ext>
            </a:extLst>
          </p:cNvPr>
          <p:cNvCxnSpPr/>
          <p:nvPr/>
        </p:nvCxnSpPr>
        <p:spPr>
          <a:xfrm>
            <a:off x="2705649" y="2924944"/>
            <a:ext cx="720080" cy="0"/>
          </a:xfrm>
          <a:prstGeom prst="straightConnector1">
            <a:avLst/>
          </a:prstGeom>
          <a:ln w="3810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24985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24815" y="1098809"/>
            <a:ext cx="8210074" cy="3221450"/>
          </a:xfrm>
        </p:spPr>
        <p:txBody>
          <a:bodyPr>
            <a:normAutofit fontScale="92500" lnSpcReduction="10000"/>
          </a:bodyPr>
          <a:lstStyle/>
          <a:p>
            <a:pPr marL="385763" indent="-385763" algn="l" rtl="0">
              <a:buFont typeface="+mj-lt"/>
              <a:buAutoNum type="alphaLcParenR"/>
            </a:pP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You are provided with 10  ml of a  0.1M  alanine  solution, titrate it with 0.1M </a:t>
            </a:r>
            <a:r>
              <a:rPr lang="en-GB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NaOH</a:t>
            </a: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 adding the base drop wise mixing, and recording the  pH after each 0.5 ml </a:t>
            </a:r>
            <a:r>
              <a:rPr lang="en-GB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NaOH</a:t>
            </a: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 added until you reach a  pH=11.</a:t>
            </a:r>
          </a:p>
          <a:p>
            <a:pPr marL="385763" indent="-385763" algn="l" rtl="0">
              <a:buFont typeface="+mj-lt"/>
              <a:buAutoNum type="alphaLcParenR"/>
            </a:pPr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85763" indent="-385763" algn="l" rtl="0">
              <a:buFont typeface="+mj-lt"/>
              <a:buAutoNum type="alphaLcParenR"/>
            </a:pPr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85763" indent="-385763" algn="l" rtl="0">
              <a:buFont typeface="+mj-lt"/>
              <a:buAutoNum type="alphaLcParenR"/>
            </a:pPr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85763" indent="-385763" algn="l" rtl="0">
              <a:buFont typeface="+mj-lt"/>
              <a:buAutoNum type="alphaLcParenR"/>
            </a:pPr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85763" indent="-385763" algn="l" rtl="0">
              <a:buFont typeface="+mj-lt"/>
              <a:buAutoNum type="alphaLcParenR"/>
            </a:pPr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85763" indent="-385763" algn="l" rtl="0">
              <a:buFont typeface="+mj-lt"/>
              <a:buAutoNum type="alphaLcParenR"/>
            </a:pPr>
            <a:endParaRPr lang="en-GB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85763" indent="-385763" algn="l" rtl="0">
              <a:buFont typeface="+mj-lt"/>
              <a:buAutoNum type="alphaLcParenR"/>
            </a:pPr>
            <a:r>
              <a:rPr lang="en-GB" sz="1600" dirty="0">
                <a:latin typeface="Calibri" panose="020F0502020204030204" pitchFamily="34" charset="0"/>
                <a:cs typeface="Calibri" panose="020F0502020204030204" pitchFamily="34" charset="0"/>
              </a:rPr>
              <a:t>Take another 10  ml of a  0.1M  alanine  solution, titrate it with 0.1 M HCL adding the acid drop wise mixing, and recording the  pH after each 0.5 ml HCL added until you reach a  pH=2.17.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249317" y="-101341"/>
            <a:ext cx="6781800" cy="120015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000" b="1" dirty="0">
                <a:latin typeface="Calibri" panose="020F0502020204030204" pitchFamily="34" charset="0"/>
                <a:ea typeface="+mn-ea"/>
                <a:cs typeface="Aparajita" pitchFamily="34" charset="0"/>
              </a:rPr>
              <a:t>Method: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0777395"/>
              </p:ext>
            </p:extLst>
          </p:nvPr>
        </p:nvGraphicFramePr>
        <p:xfrm>
          <a:off x="1835696" y="2060848"/>
          <a:ext cx="4895850" cy="129962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2447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7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1070"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Measured pH value </a:t>
                      </a:r>
                      <a:endParaRPr lang="en-GB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Amount of 0.1M NaOH added [ml]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182">
                <a:tc>
                  <a:txBody>
                    <a:bodyPr/>
                    <a:lstStyle/>
                    <a:p>
                      <a:pPr algn="l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GB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070">
                <a:tc>
                  <a:txBody>
                    <a:bodyPr/>
                    <a:lstStyle/>
                    <a:p>
                      <a:pPr algn="l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GB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GB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6021">
                <a:tc>
                  <a:txBody>
                    <a:bodyPr/>
                    <a:lstStyle/>
                    <a:p>
                      <a:pPr algn="l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6021">
                <a:tc>
                  <a:txBody>
                    <a:bodyPr/>
                    <a:lstStyle/>
                    <a:p>
                      <a:pPr algn="l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4766298"/>
              </p:ext>
            </p:extLst>
          </p:nvPr>
        </p:nvGraphicFramePr>
        <p:xfrm>
          <a:off x="2135267" y="4868762"/>
          <a:ext cx="4895850" cy="1314831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2447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7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81070"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Measured pH value 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Amount of 0.1M HCl added [ml]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1070">
                <a:tc>
                  <a:txBody>
                    <a:bodyPr/>
                    <a:lstStyle/>
                    <a:p>
                      <a:pPr algn="l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GB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1070">
                <a:tc>
                  <a:txBody>
                    <a:bodyPr/>
                    <a:lstStyle/>
                    <a:p>
                      <a:pPr algn="l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1070">
                <a:tc>
                  <a:txBody>
                    <a:bodyPr/>
                    <a:lstStyle/>
                    <a:p>
                      <a:pPr algn="l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n-GB" sz="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n-GB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6021">
                <a:tc>
                  <a:txBody>
                    <a:bodyPr/>
                    <a:lstStyle/>
                    <a:p>
                      <a:pPr algn="l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l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GB" sz="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9412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07504" y="260648"/>
            <a:ext cx="8712968" cy="2957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 rtl="0">
              <a:lnSpc>
                <a:spcPct val="150000"/>
              </a:lnSpc>
            </a:pPr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Results:</a:t>
            </a:r>
          </a:p>
          <a:p>
            <a:pPr lvl="0" algn="l" rtl="0">
              <a:lnSpc>
                <a:spcPct val="150000"/>
              </a:lnSpc>
            </a:pP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[1] record the  titration table and Plot a Curve of  pH versus ml of OH- added.</a:t>
            </a:r>
          </a:p>
          <a:p>
            <a:pPr lvl="0" algn="l" rtl="0">
              <a:lnSpc>
                <a:spcPct val="150000"/>
              </a:lnSpc>
            </a:pP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[2]Calculate the  pH  of the alanine solution after the addition of 0 ml, 5ml, of 0.2M </a:t>
            </a:r>
            <a:r>
              <a:rPr lang="en-US" dirty="0" err="1">
                <a:latin typeface="Calibri" panose="020F0502020204030204" pitchFamily="34" charset="0"/>
                <a:cs typeface="Aparajita" pitchFamily="34" charset="0"/>
              </a:rPr>
              <a:t>NaOH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. And calculate PH  after addition of 0.5 ml , 2 ml of HCL </a:t>
            </a:r>
          </a:p>
          <a:p>
            <a:pPr lvl="0" algn="l" rtl="0">
              <a:lnSpc>
                <a:spcPct val="150000"/>
              </a:lnSpc>
            </a:pP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[3] determine the </a:t>
            </a:r>
            <a:r>
              <a:rPr lang="en-US" dirty="0" err="1">
                <a:latin typeface="Calibri" panose="020F0502020204030204" pitchFamily="34" charset="0"/>
                <a:cs typeface="Aparajita" pitchFamily="34" charset="0"/>
              </a:rPr>
              <a:t>pKa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of </a:t>
            </a:r>
            <a:r>
              <a:rPr lang="en-US" dirty="0" err="1">
                <a:latin typeface="Calibri" panose="020F0502020204030204" pitchFamily="34" charset="0"/>
                <a:cs typeface="Aparajita" pitchFamily="34" charset="0"/>
              </a:rPr>
              <a:t>ionizable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groups of amino acids</a:t>
            </a:r>
          </a:p>
          <a:p>
            <a:pPr lvl="0" algn="l" rtl="0">
              <a:lnSpc>
                <a:spcPct val="150000"/>
              </a:lnSpc>
            </a:pP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[4]Compare your calculated  pH values with those obtained from Curve.</a:t>
            </a:r>
          </a:p>
          <a:p>
            <a:pPr lvl="0" algn="l" rtl="0">
              <a:lnSpc>
                <a:spcPct val="150000"/>
              </a:lnSpc>
            </a:pP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[5] determine the PI value from your result .</a:t>
            </a:r>
          </a:p>
        </p:txBody>
      </p:sp>
      <p:pic>
        <p:nvPicPr>
          <p:cNvPr id="3" name="Picture 1">
            <a:extLst>
              <a:ext uri="{FF2B5EF4-FFF2-40B4-BE49-F238E27FC236}">
                <a16:creationId xmlns:a16="http://schemas.microsoft.com/office/drawing/2014/main" id="{2000D3FE-0E0D-4D49-998C-967C69C3B50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9077" t="26310" r="27497" b="9112"/>
          <a:stretch/>
        </p:blipFill>
        <p:spPr>
          <a:xfrm>
            <a:off x="1979712" y="3428999"/>
            <a:ext cx="4680520" cy="3276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108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79512" y="620688"/>
            <a:ext cx="6918389" cy="6771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</a:rPr>
              <a:t>Objective: </a:t>
            </a:r>
          </a:p>
          <a:p>
            <a:pPr algn="l" rtl="0"/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323528" y="1339889"/>
            <a:ext cx="59046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dirty="0">
                <a:latin typeface="Calibri" panose="020F0502020204030204" pitchFamily="34" charset="0"/>
              </a:rPr>
              <a:t>-To study titration curves of amino acid. </a:t>
            </a:r>
          </a:p>
          <a:p>
            <a:pPr algn="l" rtl="0"/>
            <a:r>
              <a:rPr lang="en-US" dirty="0">
                <a:latin typeface="Calibri" panose="020F0502020204030204" pitchFamily="34" charset="0"/>
              </a:rPr>
              <a:t>-Determine the </a:t>
            </a:r>
            <a:r>
              <a:rPr lang="en-US" dirty="0" err="1">
                <a:latin typeface="Calibri" panose="020F0502020204030204" pitchFamily="34" charset="0"/>
              </a:rPr>
              <a:t>pKa</a:t>
            </a:r>
            <a:r>
              <a:rPr lang="en-US" dirty="0">
                <a:latin typeface="Calibri" panose="020F0502020204030204" pitchFamily="34" charset="0"/>
              </a:rPr>
              <a:t> values.</a:t>
            </a:r>
          </a:p>
          <a:p>
            <a:pPr algn="l" rtl="0"/>
            <a:r>
              <a:rPr lang="en-US" dirty="0">
                <a:latin typeface="Calibri" panose="020F0502020204030204" pitchFamily="34" charset="0"/>
              </a:rPr>
              <a:t>-Determine </a:t>
            </a:r>
            <a:r>
              <a:rPr lang="en-US" dirty="0" err="1">
                <a:latin typeface="Calibri" panose="020F0502020204030204" pitchFamily="34" charset="0"/>
              </a:rPr>
              <a:t>pI</a:t>
            </a:r>
            <a:r>
              <a:rPr lang="en-US" dirty="0">
                <a:latin typeface="Calibri" panose="020F0502020204030204" pitchFamily="34" charset="0"/>
              </a:rPr>
              <a:t>.</a:t>
            </a:r>
          </a:p>
          <a:p>
            <a:pPr algn="l" rtl="0"/>
            <a:r>
              <a:rPr lang="en-US" dirty="0">
                <a:latin typeface="Calibri" panose="020F0502020204030204" pitchFamily="34" charset="0"/>
              </a:rPr>
              <a:t>-Determine buffering regions.  </a:t>
            </a:r>
          </a:p>
          <a:p>
            <a:pPr algn="l" rtl="0"/>
            <a:r>
              <a:rPr lang="en-US" dirty="0">
                <a:latin typeface="Calibri" panose="020F0502020204030204" pitchFamily="34" charset="0"/>
              </a:rPr>
              <a:t>-</a:t>
            </a:r>
            <a:r>
              <a:rPr lang="en-GB" dirty="0">
                <a:latin typeface="Calibri" panose="020F0502020204030204" pitchFamily="34" charset="0"/>
              </a:rPr>
              <a:t>To understand the acid base behaviour of an amino acid.</a:t>
            </a:r>
          </a:p>
          <a:p>
            <a:pPr algn="l" rtl="0"/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341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79512" y="188640"/>
            <a:ext cx="8712968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</a:rPr>
              <a:t>Titration Curves:</a:t>
            </a:r>
          </a:p>
          <a:p>
            <a:pPr algn="l" rtl="0"/>
            <a:endParaRPr lang="en-US" sz="2000" b="1" dirty="0">
              <a:solidFill>
                <a:schemeClr val="tx2"/>
              </a:solidFill>
              <a:latin typeface="Calibri" panose="020F0502020204030204" pitchFamily="34" charset="0"/>
            </a:endParaRPr>
          </a:p>
          <a:p>
            <a:pPr algn="l" rtl="0"/>
            <a:r>
              <a:rPr lang="en-US" sz="2000" dirty="0">
                <a:latin typeface="Calibri" panose="020F0502020204030204" pitchFamily="34" charset="0"/>
              </a:rPr>
              <a:t>Titration Curves are produced by monitoring the pH of a given volume of a sample solution after successive addition of acid or alkali. The curves are usually plots of pH against the volume of titrant added </a:t>
            </a:r>
            <a:r>
              <a:rPr lang="en-GB" sz="2000" dirty="0">
                <a:latin typeface="Calibri" panose="020F0502020204030204" pitchFamily="34" charset="0"/>
              </a:rPr>
              <a:t>(acid or base). </a:t>
            </a:r>
            <a:endParaRPr lang="en-US" sz="2000" dirty="0">
              <a:latin typeface="Calibri" panose="020F0502020204030204" pitchFamily="34" charset="0"/>
            </a:endParaRPr>
          </a:p>
          <a:p>
            <a:pPr algn="l" rtl="0"/>
            <a:endParaRPr lang="en-US" sz="2000" dirty="0">
              <a:latin typeface="Calibri" panose="020F0502020204030204" pitchFamily="34" charset="0"/>
            </a:endParaRPr>
          </a:p>
          <a:p>
            <a:pPr algn="l" rtl="0"/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Each </a:t>
            </a:r>
            <a:r>
              <a:rPr lang="en-GB" sz="2000" b="1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dissociation group 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represent </a:t>
            </a: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one stage 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in the titration curve.</a:t>
            </a:r>
          </a:p>
          <a:p>
            <a:pPr algn="l" rtl="0"/>
            <a:r>
              <a:rPr lang="en-US" sz="2000" dirty="0">
                <a:latin typeface="Calibri" panose="020F0502020204030204" pitchFamily="34" charset="0"/>
              </a:rPr>
              <a:t> </a:t>
            </a:r>
            <a:endParaRPr lang="ar-SA" sz="20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3291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188640"/>
            <a:ext cx="8229600" cy="9906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1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/>
              <a:t>Amino acid general formula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 defTabSz="914400" rtl="1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/>
            <a:r>
              <a:rPr lang="en-US" dirty="0">
                <a:latin typeface="Calibri" panose="020F0502020204030204" pitchFamily="34" charset="0"/>
              </a:rPr>
              <a:t>Amino acids consist of:</a:t>
            </a:r>
          </a:p>
          <a:p>
            <a:pPr algn="l" rtl="0"/>
            <a:r>
              <a:rPr lang="en-US" sz="1800" b="0" dirty="0">
                <a:latin typeface="Calibri" panose="020F0502020204030204" pitchFamily="34" charset="0"/>
              </a:rPr>
              <a:t>1- a basic amino group ( —</a:t>
            </a:r>
            <a:r>
              <a:rPr lang="en-US" sz="1800" b="0" dirty="0">
                <a:solidFill>
                  <a:srgbClr val="92D050"/>
                </a:solidFill>
                <a:latin typeface="Calibri" panose="020F0502020204030204" pitchFamily="34" charset="0"/>
              </a:rPr>
              <a:t>NH 2</a:t>
            </a:r>
            <a:r>
              <a:rPr lang="en-US" sz="1800" b="0" dirty="0">
                <a:latin typeface="Calibri" panose="020F0502020204030204" pitchFamily="34" charset="0"/>
              </a:rPr>
              <a:t> )   </a:t>
            </a:r>
          </a:p>
          <a:p>
            <a:pPr algn="l" rtl="0"/>
            <a:r>
              <a:rPr lang="en-US" sz="1800" b="0" dirty="0">
                <a:latin typeface="Calibri" panose="020F0502020204030204" pitchFamily="34" charset="0"/>
              </a:rPr>
              <a:t>2- an acidic carboxyl group (  —</a:t>
            </a:r>
            <a:r>
              <a:rPr lang="en-US" sz="1800" b="0" dirty="0">
                <a:solidFill>
                  <a:srgbClr val="0070C0"/>
                </a:solidFill>
                <a:latin typeface="Calibri" panose="020F0502020204030204" pitchFamily="34" charset="0"/>
              </a:rPr>
              <a:t>COOH</a:t>
            </a:r>
            <a:r>
              <a:rPr lang="en-US" sz="1800" b="0" dirty="0">
                <a:latin typeface="Calibri" panose="020F0502020204030204" pitchFamily="34" charset="0"/>
              </a:rPr>
              <a:t>)</a:t>
            </a:r>
          </a:p>
          <a:p>
            <a:pPr algn="l" rtl="0"/>
            <a:r>
              <a:rPr lang="en-US" sz="1800" b="0" dirty="0">
                <a:latin typeface="Calibri" panose="020F0502020204030204" pitchFamily="34" charset="0"/>
              </a:rPr>
              <a:t>3- a hydrogen atom ( —</a:t>
            </a:r>
            <a:r>
              <a:rPr lang="en-US" sz="1800" b="0" dirty="0">
                <a:solidFill>
                  <a:srgbClr val="FF6699"/>
                </a:solidFill>
                <a:latin typeface="Calibri" panose="020F0502020204030204" pitchFamily="34" charset="0"/>
              </a:rPr>
              <a:t>H</a:t>
            </a:r>
            <a:r>
              <a:rPr lang="en-US" sz="1800" b="0" dirty="0">
                <a:latin typeface="Calibri" panose="020F0502020204030204" pitchFamily="34" charset="0"/>
              </a:rPr>
              <a:t>) </a:t>
            </a:r>
          </a:p>
          <a:p>
            <a:pPr algn="l" rtl="0"/>
            <a:r>
              <a:rPr lang="en-US" sz="1800" b="0" dirty="0">
                <a:latin typeface="Calibri" panose="020F0502020204030204" pitchFamily="34" charset="0"/>
              </a:rPr>
              <a:t>4- a distinctive side chain ( —</a:t>
            </a:r>
            <a:r>
              <a:rPr lang="en-US" sz="1800" b="0" dirty="0">
                <a:solidFill>
                  <a:srgbClr val="FF0000"/>
                </a:solidFill>
                <a:latin typeface="Calibri" panose="020F0502020204030204" pitchFamily="34" charset="0"/>
              </a:rPr>
              <a:t>R</a:t>
            </a:r>
            <a:r>
              <a:rPr lang="en-US" sz="1800" b="0" dirty="0">
                <a:latin typeface="Calibri" panose="020F0502020204030204" pitchFamily="34" charset="0"/>
              </a:rPr>
              <a:t>).</a:t>
            </a:r>
          </a:p>
        </p:txBody>
      </p:sp>
      <p:grpSp>
        <p:nvGrpSpPr>
          <p:cNvPr id="5" name="Group 19"/>
          <p:cNvGrpSpPr/>
          <p:nvPr/>
        </p:nvGrpSpPr>
        <p:grpSpPr>
          <a:xfrm>
            <a:off x="4283968" y="1458422"/>
            <a:ext cx="4261499" cy="2834674"/>
            <a:chOff x="4552950" y="2133600"/>
            <a:chExt cx="4514850" cy="3021613"/>
          </a:xfrm>
        </p:grpSpPr>
        <p:pic>
          <p:nvPicPr>
            <p:cNvPr id="6" name="Picture 6" descr="http://www.thefoodadvicecentre.co.uk/wp-content/gallery/general-website-images/amino-acid.jpg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52950" y="2133600"/>
              <a:ext cx="4514850" cy="30216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Rectangle 6"/>
            <p:cNvSpPr/>
            <p:nvPr/>
          </p:nvSpPr>
          <p:spPr>
            <a:xfrm>
              <a:off x="4933950" y="3009605"/>
              <a:ext cx="1143000" cy="1143000"/>
            </a:xfrm>
            <a:prstGeom prst="rect">
              <a:avLst/>
            </a:prstGeom>
            <a:noFill/>
            <a:ln w="7620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8"/>
            <p:cNvSpPr/>
            <p:nvPr/>
          </p:nvSpPr>
          <p:spPr>
            <a:xfrm>
              <a:off x="7296150" y="3009605"/>
              <a:ext cx="1524000" cy="1143000"/>
            </a:xfrm>
            <a:prstGeom prst="rect">
              <a:avLst/>
            </a:prstGeom>
            <a:noFill/>
            <a:ln w="762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9"/>
            <p:cNvSpPr/>
            <p:nvPr/>
          </p:nvSpPr>
          <p:spPr>
            <a:xfrm>
              <a:off x="6381750" y="4305005"/>
              <a:ext cx="581025" cy="500743"/>
            </a:xfrm>
            <a:prstGeom prst="rect">
              <a:avLst/>
            </a:prstGeom>
            <a:noFill/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10"/>
            <p:cNvSpPr/>
            <p:nvPr/>
          </p:nvSpPr>
          <p:spPr>
            <a:xfrm>
              <a:off x="6434138" y="3009605"/>
              <a:ext cx="481012" cy="511629"/>
            </a:xfrm>
            <a:prstGeom prst="rect">
              <a:avLst/>
            </a:prstGeom>
            <a:noFill/>
            <a:ln w="76200"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10180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67544" y="274638"/>
            <a:ext cx="7498080" cy="5715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1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latin typeface="Calibri" panose="020F0502020204030204" pitchFamily="34" charset="0"/>
                <a:cs typeface="Aparajita" pitchFamily="34" charset="0"/>
              </a:rPr>
              <a:t>Titration of amino acid: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179512" y="1447800"/>
            <a:ext cx="8712968" cy="5221560"/>
          </a:xfrm>
          <a:prstGeom prst="rect">
            <a:avLst/>
          </a:prstGeom>
        </p:spPr>
        <p:txBody>
          <a:bodyPr/>
          <a:lstStyle>
            <a:lvl1pPr marL="0" indent="0" algn="r" defTabSz="914400" rtl="1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/>
            <a:r>
              <a:rPr lang="en-US" b="0" dirty="0">
                <a:latin typeface="Calibri" panose="020F0502020204030204" pitchFamily="34" charset="0"/>
                <a:cs typeface="Aparajita" pitchFamily="34" charset="0"/>
              </a:rPr>
              <a:t>-When an amino acid is dissolved in water it exists predominantly in </a:t>
            </a:r>
            <a:r>
              <a:rPr lang="en-US" b="0" u="sng" dirty="0">
                <a:latin typeface="Calibri" panose="020F0502020204030204" pitchFamily="34" charset="0"/>
                <a:cs typeface="Aparajita" pitchFamily="34" charset="0"/>
              </a:rPr>
              <a:t>the isoelectric form.</a:t>
            </a:r>
          </a:p>
          <a:p>
            <a:pPr algn="l" rtl="0"/>
            <a:endParaRPr lang="en-US" b="0" u="sng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b="0" dirty="0">
                <a:latin typeface="Calibri" panose="020F0502020204030204" pitchFamily="34" charset="0"/>
                <a:cs typeface="Aparajita" pitchFamily="34" charset="0"/>
              </a:rPr>
              <a:t>-( a compound that can act as either an acid or a base is known as an </a:t>
            </a:r>
            <a:r>
              <a:rPr lang="en-US" u="sng" dirty="0">
                <a:latin typeface="Calibri" panose="020F0502020204030204" pitchFamily="34" charset="0"/>
                <a:cs typeface="Aparajita" pitchFamily="34" charset="0"/>
              </a:rPr>
              <a:t>amphoteric</a:t>
            </a:r>
            <a:r>
              <a:rPr lang="en-US" b="0" dirty="0">
                <a:latin typeface="Calibri" panose="020F0502020204030204" pitchFamily="34" charset="0"/>
                <a:cs typeface="Aparajita" pitchFamily="34" charset="0"/>
              </a:rPr>
              <a:t> compound).</a:t>
            </a:r>
          </a:p>
          <a:p>
            <a:pPr algn="l" rtl="0"/>
            <a:endParaRPr lang="en-US" b="0" u="sng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b="0" dirty="0">
                <a:latin typeface="Calibri" panose="020F0502020204030204" pitchFamily="34" charset="0"/>
                <a:cs typeface="Aparajita" pitchFamily="34" charset="0"/>
              </a:rPr>
              <a:t>-</a:t>
            </a:r>
            <a:r>
              <a:rPr lang="en-US" b="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Upon titration with acid, </a:t>
            </a:r>
            <a:r>
              <a:rPr lang="en-US" b="0" dirty="0">
                <a:latin typeface="Calibri" panose="020F0502020204030204" pitchFamily="34" charset="0"/>
                <a:cs typeface="Aparajita" pitchFamily="34" charset="0"/>
              </a:rPr>
              <a:t>it acts as a base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sz="1800" b="0" dirty="0">
                <a:latin typeface="Calibri" panose="020F0502020204030204" pitchFamily="34" charset="0"/>
              </a:rPr>
              <a:t>(accept a proton)</a:t>
            </a:r>
            <a:r>
              <a:rPr lang="en-US" sz="1800" b="0" dirty="0">
                <a:latin typeface="Calibri" panose="020F0502020204030204" pitchFamily="34" charset="0"/>
                <a:cs typeface="Aparajita" pitchFamily="34" charset="0"/>
              </a:rPr>
              <a:t>.</a:t>
            </a:r>
          </a:p>
          <a:p>
            <a:pPr algn="l" rtl="0"/>
            <a:r>
              <a:rPr lang="en-US" sz="1800" b="0" dirty="0">
                <a:latin typeface="Calibri" panose="020F0502020204030204" pitchFamily="34" charset="0"/>
                <a:cs typeface="Aparajita" pitchFamily="34" charset="0"/>
              </a:rPr>
              <a:t>-</a:t>
            </a:r>
            <a:r>
              <a:rPr lang="en-US" b="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Upon titration with base, </a:t>
            </a:r>
            <a:r>
              <a:rPr lang="en-US" b="0" dirty="0">
                <a:latin typeface="Calibri" panose="020F0502020204030204" pitchFamily="34" charset="0"/>
                <a:cs typeface="Aparajita" pitchFamily="34" charset="0"/>
              </a:rPr>
              <a:t>it acts as an acid</a:t>
            </a:r>
            <a:r>
              <a:rPr lang="en-US" dirty="0"/>
              <a:t> </a:t>
            </a:r>
            <a:r>
              <a:rPr lang="en-US" sz="1800" b="0" dirty="0">
                <a:latin typeface="Calibri" panose="020F0502020204030204" pitchFamily="34" charset="0"/>
              </a:rPr>
              <a:t>(donate a proton) </a:t>
            </a:r>
          </a:p>
          <a:p>
            <a:pPr algn="l" rtl="0"/>
            <a:endParaRPr lang="en-US" dirty="0">
              <a:latin typeface="Aparajita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9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107504" y="188640"/>
            <a:ext cx="8640960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Titration of amino acid:</a:t>
            </a:r>
          </a:p>
          <a:p>
            <a:pPr algn="l" rtl="0">
              <a:buNone/>
            </a:pPr>
            <a:endParaRPr lang="en-US" sz="2000" b="1" u="sng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>
              <a:buNone/>
            </a:pPr>
            <a:endParaRPr lang="en-US" sz="2000" u="sng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>
              <a:buNone/>
            </a:pPr>
            <a:r>
              <a:rPr lang="en-US" sz="2000" u="sng" dirty="0">
                <a:latin typeface="Calibri" panose="020F0502020204030204" pitchFamily="34" charset="0"/>
                <a:cs typeface="Aparajita" pitchFamily="34" charset="0"/>
              </a:rPr>
              <a:t>-Amino acids are example of weak acid which contain more than one dissociate group.</a:t>
            </a:r>
          </a:p>
          <a:p>
            <a:pPr algn="l" rtl="0">
              <a:buNone/>
            </a:pPr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>
              <a:buNone/>
            </a:pPr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>
              <a:buNone/>
            </a:pPr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>
              <a:buNone/>
            </a:pPr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Example :</a:t>
            </a:r>
          </a:p>
          <a:p>
            <a:pPr algn="l" rtl="0">
              <a:buNone/>
            </a:pP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</a:t>
            </a:r>
            <a:r>
              <a:rPr lang="en-US" sz="2000" b="1" u="sng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Aparajita" pitchFamily="34" charset="0"/>
              </a:rPr>
              <a:t>(1) Alanine,</a:t>
            </a:r>
            <a:r>
              <a:rPr lang="en-US" sz="2000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Aparajita" pitchFamily="34" charset="0"/>
              </a:rPr>
              <a:t> 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contain COOH (PKa1= 2.34) and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GB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(PKa2= 9.69)  groups.</a:t>
            </a:r>
          </a:p>
          <a:p>
            <a:pPr algn="l" rtl="0">
              <a:buNone/>
            </a:pP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(it has one PI value=6.010)</a:t>
            </a:r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[</a:t>
            </a:r>
            <a:r>
              <a:rPr lang="en-GB" sz="2000" b="1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Diprotic</a:t>
            </a:r>
            <a:r>
              <a:rPr lang="en-US" sz="2000" b="1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]</a:t>
            </a:r>
          </a:p>
          <a:p>
            <a:pPr algn="l" rtl="0">
              <a:buNone/>
            </a:pP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The COOH will dissociate first then 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GB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dissociate later .</a:t>
            </a:r>
          </a:p>
          <a:p>
            <a:pPr algn="l" rtl="0">
              <a:buNone/>
            </a:pP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(Because PKa1&lt;PKa2) </a:t>
            </a:r>
          </a:p>
          <a:p>
            <a:pPr algn="l" rtl="0">
              <a:buNone/>
            </a:pPr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>
              <a:buNone/>
            </a:pPr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>
              <a:buNone/>
            </a:pPr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altLang="ar-SA" sz="1600" dirty="0">
              <a:solidFill>
                <a:schemeClr val="tx2"/>
              </a:solidFill>
            </a:endParaRPr>
          </a:p>
          <a:p>
            <a:pPr algn="l" rtl="0"/>
            <a:endParaRPr lang="en-US" altLang="ar-SA" sz="1600" dirty="0">
              <a:solidFill>
                <a:schemeClr val="tx2"/>
              </a:solidFill>
            </a:endParaRPr>
          </a:p>
          <a:p>
            <a:pPr algn="l" rtl="0"/>
            <a:r>
              <a:rPr lang="en-US" altLang="ar-SA" sz="1600" dirty="0">
                <a:solidFill>
                  <a:schemeClr val="tx2"/>
                </a:solidFill>
              </a:rPr>
              <a:t>R-group = </a:t>
            </a:r>
            <a:r>
              <a:rPr lang="en-US" altLang="ar-SA" sz="1600" dirty="0"/>
              <a:t>methyl-group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4149080"/>
            <a:ext cx="4653492" cy="210157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5" name="مربع نص 4"/>
          <p:cNvSpPr txBox="1"/>
          <p:nvPr/>
        </p:nvSpPr>
        <p:spPr>
          <a:xfrm>
            <a:off x="5148064" y="6256763"/>
            <a:ext cx="2531462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Full protonated alanine</a:t>
            </a:r>
            <a:endParaRPr lang="ar-SA" dirty="0">
              <a:solidFill>
                <a:schemeClr val="tx2"/>
              </a:solidFill>
            </a:endParaRP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5436096" y="5355203"/>
            <a:ext cx="1080120" cy="720080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118291" y="5355203"/>
            <a:ext cx="2301788" cy="720080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03259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323528" y="260648"/>
            <a:ext cx="7848872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buNone/>
            </a:pPr>
            <a:r>
              <a:rPr lang="en-US" sz="2000" b="1" u="sng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Aparajita" pitchFamily="34" charset="0"/>
              </a:rPr>
              <a:t>2)Arginine,</a:t>
            </a:r>
            <a:r>
              <a:rPr lang="en-US" sz="2000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Aparajita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contain COOH (PKa1= 2.34) ,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GB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(PKa2= 9.69) groups and basic group(pKa3=12.5)  (it has one </a:t>
            </a:r>
            <a:r>
              <a:rPr lang="en-US" dirty="0" err="1">
                <a:latin typeface="Calibri" panose="020F0502020204030204" pitchFamily="34" charset="0"/>
                <a:cs typeface="Aparajita" pitchFamily="34" charset="0"/>
              </a:rPr>
              <a:t>pI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value=11)</a:t>
            </a:r>
            <a:r>
              <a:rPr lang="en-US" b="1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[</a:t>
            </a:r>
            <a:r>
              <a:rPr lang="en-GB" b="1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Triprotic</a:t>
            </a:r>
            <a:r>
              <a:rPr lang="en-US" b="1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]</a:t>
            </a:r>
          </a:p>
          <a:p>
            <a:pPr algn="l" rtl="0">
              <a:buNone/>
            </a:pPr>
            <a:endParaRPr lang="en-US" b="1" dirty="0">
              <a:solidFill>
                <a:srgbClr val="C00000"/>
              </a:solidFill>
              <a:latin typeface="Calibri" panose="020F0502020204030204" pitchFamily="34" charset="0"/>
              <a:cs typeface="Aparajita" pitchFamily="34" charset="0"/>
            </a:endParaRPr>
          </a:p>
        </p:txBody>
      </p:sp>
      <p:pic>
        <p:nvPicPr>
          <p:cNvPr id="3" name="Content Placeholder 3" descr="arg.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9515" y="1700808"/>
            <a:ext cx="2824970" cy="3950168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7676169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156" r="63017" b="8196"/>
          <a:stretch/>
        </p:blipFill>
        <p:spPr bwMode="auto">
          <a:xfrm>
            <a:off x="1268377" y="44623"/>
            <a:ext cx="6408712" cy="6688217"/>
          </a:xfrm>
          <a:prstGeom prst="rect">
            <a:avLst/>
          </a:prstGeom>
          <a:noFill/>
          <a:ln w="2857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" name="مربع نص 2"/>
          <p:cNvSpPr txBox="1"/>
          <p:nvPr/>
        </p:nvSpPr>
        <p:spPr>
          <a:xfrm>
            <a:off x="1763688" y="5466710"/>
            <a:ext cx="642942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 1X</a:t>
            </a:r>
            <a:endParaRPr lang="ar-SA" sz="1600" b="1" dirty="0">
              <a:solidFill>
                <a:srgbClr val="FF0000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2123728" y="5250686"/>
            <a:ext cx="50006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2X</a:t>
            </a:r>
            <a:endParaRPr lang="ar-SA" sz="1600" b="1" dirty="0">
              <a:solidFill>
                <a:srgbClr val="FF0000"/>
              </a:solidFill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3082113" y="4848840"/>
            <a:ext cx="50006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3X</a:t>
            </a:r>
            <a:endParaRPr lang="ar-SA" sz="1600" b="1" dirty="0">
              <a:solidFill>
                <a:srgbClr val="FF0000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3582179" y="4643844"/>
            <a:ext cx="50006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4X</a:t>
            </a:r>
            <a:endParaRPr lang="ar-SA" sz="1600" b="1" dirty="0">
              <a:solidFill>
                <a:srgbClr val="FF0000"/>
              </a:solidFill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4389073" y="3429000"/>
            <a:ext cx="50006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5X</a:t>
            </a:r>
            <a:endParaRPr lang="ar-SA" sz="1600" b="1" dirty="0">
              <a:solidFill>
                <a:srgbClr val="FF0000"/>
              </a:solidFill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4889139" y="2195572"/>
            <a:ext cx="50006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6X</a:t>
            </a:r>
            <a:endParaRPr lang="ar-SA" sz="1600" b="1" dirty="0">
              <a:solidFill>
                <a:srgbClr val="FF0000"/>
              </a:solidFill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5508104" y="1826240"/>
            <a:ext cx="50006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7X</a:t>
            </a:r>
            <a:endParaRPr lang="ar-SA" sz="1600" b="1" dirty="0">
              <a:solidFill>
                <a:srgbClr val="FF0000"/>
              </a:solidFill>
            </a:endParaRPr>
          </a:p>
        </p:txBody>
      </p:sp>
      <p:sp>
        <p:nvSpPr>
          <p:cNvPr id="10" name="مربع نص 9"/>
          <p:cNvSpPr txBox="1"/>
          <p:nvPr/>
        </p:nvSpPr>
        <p:spPr>
          <a:xfrm>
            <a:off x="6228184" y="1700808"/>
            <a:ext cx="50006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8X</a:t>
            </a:r>
            <a:endParaRPr lang="ar-SA" sz="1600" b="1" dirty="0">
              <a:solidFill>
                <a:srgbClr val="FF0000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6880246" y="980728"/>
            <a:ext cx="500066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9X</a:t>
            </a:r>
            <a:endParaRPr lang="ar-SA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41755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79512" y="81596"/>
            <a:ext cx="75608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Titration curve of alanine (or glycine) [</a:t>
            </a:r>
            <a:r>
              <a:rPr lang="en-US" sz="2000" b="1" dirty="0" err="1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diprotenation</a:t>
            </a:r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]</a:t>
            </a:r>
          </a:p>
        </p:txBody>
      </p:sp>
      <p:sp>
        <p:nvSpPr>
          <p:cNvPr id="3" name="مربع نص 2"/>
          <p:cNvSpPr txBox="1"/>
          <p:nvPr/>
        </p:nvSpPr>
        <p:spPr>
          <a:xfrm>
            <a:off x="179512" y="908720"/>
            <a:ext cx="8712968" cy="45381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[1] </a:t>
            </a:r>
            <a:r>
              <a:rPr lang="en-US" sz="2000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Aparajita" pitchFamily="34" charset="0"/>
              </a:rPr>
              <a:t>starting point: </a:t>
            </a:r>
            <a:r>
              <a:rPr lang="en-GB" sz="2000" dirty="0">
                <a:latin typeface="Calibri" panose="020F0502020204030204" pitchFamily="34" charset="0"/>
                <a:cs typeface="Aparajita" pitchFamily="34" charset="0"/>
              </a:rPr>
              <a:t>Alanine,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is full protonated  [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GB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-CH-CH</a:t>
            </a:r>
            <a:r>
              <a:rPr lang="en-GB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-COOH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].</a:t>
            </a: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>
              <a:lnSpc>
                <a:spcPct val="150000"/>
              </a:lnSpc>
            </a:pPr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[2]</a:t>
            </a:r>
            <a:r>
              <a:rPr lang="en-US" sz="2000" dirty="0">
                <a:solidFill>
                  <a:srgbClr val="C00000"/>
                </a:solidFill>
                <a:latin typeface="Calibri" panose="020F0502020204030204" pitchFamily="34" charset="0"/>
                <a:cs typeface="Aparajita" pitchFamily="34" charset="0"/>
              </a:rPr>
              <a:t> </a:t>
            </a:r>
            <a:r>
              <a:rPr lang="en-US" sz="2000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Aparajita" pitchFamily="34" charset="0"/>
              </a:rPr>
              <a:t>COOH will </a:t>
            </a:r>
            <a:r>
              <a:rPr lang="en-US" sz="2000" b="1" u="sng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Aparajita" pitchFamily="34" charset="0"/>
              </a:rPr>
              <a:t>dissociate first</a:t>
            </a:r>
            <a:r>
              <a:rPr lang="en-US" sz="2000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Aparajita" pitchFamily="34" charset="0"/>
              </a:rPr>
              <a:t>:</a:t>
            </a:r>
          </a:p>
          <a:p>
            <a:pPr algn="l" rtl="0">
              <a:lnSpc>
                <a:spcPct val="150000"/>
              </a:lnSpc>
            </a:pPr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- 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[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GB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-CH-CH</a:t>
            </a:r>
            <a:r>
              <a:rPr lang="en-GB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-COOH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] </a:t>
            </a:r>
            <a:r>
              <a:rPr lang="en-US" sz="2400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&gt;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[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NH3+-CH-CH3-COO</a:t>
            </a:r>
            <a:r>
              <a:rPr lang="en-GB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].</a:t>
            </a:r>
          </a:p>
          <a:p>
            <a:pPr algn="l" rtl="0">
              <a:lnSpc>
                <a:spcPct val="150000"/>
              </a:lnSpc>
            </a:pPr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-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PH&lt;PKa1.</a:t>
            </a:r>
          </a:p>
          <a:p>
            <a:pPr algn="l" rtl="0"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>
              <a:lnSpc>
                <a:spcPct val="150000"/>
              </a:lnSpc>
            </a:pPr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[3] </a:t>
            </a:r>
            <a:r>
              <a:rPr lang="en-US" sz="2000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Aparajita" pitchFamily="34" charset="0"/>
              </a:rPr>
              <a:t>In this point the component of alanine act </a:t>
            </a:r>
            <a:r>
              <a:rPr lang="en-US" sz="2000" b="1" u="sng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Aparajita" pitchFamily="34" charset="0"/>
              </a:rPr>
              <a:t>as buffer</a:t>
            </a:r>
            <a:r>
              <a:rPr lang="en-US" sz="2000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Aparajita" pitchFamily="34" charset="0"/>
              </a:rPr>
              <a:t>: </a:t>
            </a:r>
          </a:p>
          <a:p>
            <a:pPr algn="l" rtl="0">
              <a:lnSpc>
                <a:spcPct val="150000"/>
              </a:lnSpc>
            </a:pPr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-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[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GB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-CH-CH</a:t>
            </a:r>
            <a:r>
              <a:rPr lang="en-GB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-COOH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] </a:t>
            </a:r>
            <a:r>
              <a:rPr lang="en-US" sz="2400" b="1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=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[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GB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-CH-CH</a:t>
            </a:r>
            <a:r>
              <a:rPr lang="en-GB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-COO</a:t>
            </a:r>
            <a:r>
              <a:rPr lang="en-GB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].</a:t>
            </a:r>
          </a:p>
          <a:p>
            <a:pPr algn="l" rtl="0">
              <a:lnSpc>
                <a:spcPct val="150000"/>
              </a:lnSpc>
            </a:pPr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-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PH=PKa1,</a:t>
            </a:r>
          </a:p>
          <a:p>
            <a:pPr algn="l" rtl="0">
              <a:lnSpc>
                <a:spcPct val="150000"/>
              </a:lnSpc>
            </a:pPr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179512" y="5042118"/>
            <a:ext cx="8568952" cy="152195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>
              <a:lnSpc>
                <a:spcPct val="150000"/>
              </a:lnSpc>
            </a:pPr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[4] </a:t>
            </a:r>
            <a:r>
              <a:rPr lang="en-GB" sz="2000" b="1" dirty="0">
                <a:solidFill>
                  <a:schemeClr val="accent3">
                    <a:lumMod val="75000"/>
                  </a:schemeClr>
                </a:solidFill>
                <a:latin typeface="Calibri" panose="020F0502020204030204" pitchFamily="34" charset="0"/>
                <a:cs typeface="Aparajita" pitchFamily="34" charset="0"/>
              </a:rPr>
              <a:t>In this point:</a:t>
            </a:r>
          </a:p>
          <a:p>
            <a:pPr algn="l" rtl="0">
              <a:lnSpc>
                <a:spcPct val="150000"/>
              </a:lnSpc>
            </a:pPr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- 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[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GB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-CH-CH</a:t>
            </a:r>
            <a:r>
              <a:rPr lang="en-GB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-COOH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] </a:t>
            </a:r>
            <a:r>
              <a:rPr lang="en-US" sz="2400" dirty="0">
                <a:solidFill>
                  <a:srgbClr val="FF0000"/>
                </a:solidFill>
                <a:latin typeface="Calibri" panose="020F0502020204030204" pitchFamily="34" charset="0"/>
                <a:cs typeface="Aparajita" pitchFamily="34" charset="0"/>
              </a:rPr>
              <a:t>&lt;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[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GB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-CH-CH</a:t>
            </a:r>
            <a:r>
              <a:rPr lang="en-GB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-COO</a:t>
            </a:r>
            <a:r>
              <a:rPr lang="en-GB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].</a:t>
            </a:r>
          </a:p>
          <a:p>
            <a:pPr algn="l" rtl="0">
              <a:lnSpc>
                <a:spcPct val="150000"/>
              </a:lnSpc>
            </a:pPr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-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PH &gt; PKa1</a:t>
            </a:r>
          </a:p>
        </p:txBody>
      </p:sp>
    </p:spTree>
    <p:extLst>
      <p:ext uri="{BB962C8B-B14F-4D97-AF65-F5344CB8AC3E}">
        <p14:creationId xmlns:p14="http://schemas.microsoft.com/office/powerpoint/2010/main" val="15096473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أساسية">
  <a:themeElements>
    <a:clrScheme name="مخصص 7">
      <a:dk1>
        <a:srgbClr val="000000"/>
      </a:dk1>
      <a:lt1>
        <a:srgbClr val="FFFFFF"/>
      </a:lt1>
      <a:dk2>
        <a:srgbClr val="00B050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أساسي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أساسي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15190</TotalTime>
  <Words>939</Words>
  <Application>Microsoft Office PowerPoint</Application>
  <PresentationFormat>عرض على الشاشة (4:3)</PresentationFormat>
  <Paragraphs>141</Paragraphs>
  <Slides>14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21" baseType="lpstr">
      <vt:lpstr>Aparajita</vt:lpstr>
      <vt:lpstr>Arial</vt:lpstr>
      <vt:lpstr>Arial Black</vt:lpstr>
      <vt:lpstr>Calibri</vt:lpstr>
      <vt:lpstr>Tahoma</vt:lpstr>
      <vt:lpstr>Times New Roman</vt:lpstr>
      <vt:lpstr>أساسية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لينة</dc:creator>
  <cp:lastModifiedBy>ls s</cp:lastModifiedBy>
  <cp:revision>141</cp:revision>
  <dcterms:created xsi:type="dcterms:W3CDTF">2015-01-31T18:51:18Z</dcterms:created>
  <dcterms:modified xsi:type="dcterms:W3CDTF">2019-02-26T21:56:52Z</dcterms:modified>
</cp:coreProperties>
</file>