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sldIdLst>
    <p:sldId id="256" r:id="rId2"/>
    <p:sldId id="289" r:id="rId3"/>
    <p:sldId id="290" r:id="rId4"/>
    <p:sldId id="291" r:id="rId5"/>
    <p:sldId id="292" r:id="rId6"/>
    <p:sldId id="277" r:id="rId7"/>
    <p:sldId id="259" r:id="rId8"/>
    <p:sldId id="263" r:id="rId9"/>
    <p:sldId id="276" r:id="rId10"/>
    <p:sldId id="262" r:id="rId11"/>
    <p:sldId id="260" r:id="rId12"/>
    <p:sldId id="261" r:id="rId13"/>
    <p:sldId id="282" r:id="rId14"/>
    <p:sldId id="264" r:id="rId15"/>
    <p:sldId id="283" r:id="rId16"/>
    <p:sldId id="278" r:id="rId17"/>
    <p:sldId id="285" r:id="rId18"/>
    <p:sldId id="284" r:id="rId19"/>
    <p:sldId id="279" r:id="rId20"/>
    <p:sldId id="286" r:id="rId21"/>
    <p:sldId id="280" r:id="rId22"/>
    <p:sldId id="287" r:id="rId23"/>
    <p:sldId id="281" r:id="rId24"/>
    <p:sldId id="265" r:id="rId25"/>
    <p:sldId id="266" r:id="rId26"/>
    <p:sldId id="267" r:id="rId27"/>
    <p:sldId id="268" r:id="rId28"/>
    <p:sldId id="269" r:id="rId29"/>
    <p:sldId id="270" r:id="rId30"/>
    <p:sldId id="288" r:id="rId31"/>
    <p:sldId id="272" r:id="rId3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87A9A0BF-AF59-4AAF-A50C-B5F8C9BF0879}" type="datetimeFigureOut">
              <a:rPr lang="ar-SA"/>
              <a:pPr>
                <a:defRPr/>
              </a:pPr>
              <a:t>03/06/1444</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7ED54522-81BD-4133-AE9E-5208E7E38145}" type="slidenum">
              <a:rPr lang="ar-SA"/>
              <a:pPr>
                <a:defRPr/>
              </a:pPr>
              <a:t>‹#›</a:t>
            </a:fld>
            <a:endParaRPr lang="ar-SA"/>
          </a:p>
        </p:txBody>
      </p:sp>
    </p:spTree>
    <p:extLst>
      <p:ext uri="{BB962C8B-B14F-4D97-AF65-F5344CB8AC3E}">
        <p14:creationId xmlns:p14="http://schemas.microsoft.com/office/powerpoint/2010/main" val="200456668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48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277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F6F2D2-2F83-4DE2-9D57-B90D64ED1972}" type="slidenum">
              <a:rPr lang="ar-SA" smtClean="0"/>
              <a:pPr fontAlgn="base">
                <a:spcBef>
                  <a:spcPct val="0"/>
                </a:spcBef>
                <a:spcAft>
                  <a:spcPct val="0"/>
                </a:spcAft>
                <a:defRPr/>
              </a:pPr>
              <a:t>1</a:t>
            </a:fld>
            <a:endParaRPr lang="ar-SA"/>
          </a:p>
        </p:txBody>
      </p:sp>
    </p:spTree>
    <p:extLst>
      <p:ext uri="{BB962C8B-B14F-4D97-AF65-F5344CB8AC3E}">
        <p14:creationId xmlns:p14="http://schemas.microsoft.com/office/powerpoint/2010/main" val="266840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403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403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3E3A1-20D0-4447-96D2-4248B2588E1C}" type="slidenum">
              <a:rPr lang="ar-SA" smtClean="0"/>
              <a:pPr fontAlgn="base">
                <a:spcBef>
                  <a:spcPct val="0"/>
                </a:spcBef>
                <a:spcAft>
                  <a:spcPct val="0"/>
                </a:spcAft>
                <a:defRPr/>
              </a:pPr>
              <a:t>14</a:t>
            </a:fld>
            <a:endParaRPr lang="ar-SA"/>
          </a:p>
        </p:txBody>
      </p:sp>
    </p:spTree>
    <p:extLst>
      <p:ext uri="{BB962C8B-B14F-4D97-AF65-F5344CB8AC3E}">
        <p14:creationId xmlns:p14="http://schemas.microsoft.com/office/powerpoint/2010/main" val="417513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505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506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17B355-365D-4A88-BBF2-663A398F7EC4}" type="slidenum">
              <a:rPr lang="ar-SA" smtClean="0"/>
              <a:pPr fontAlgn="base">
                <a:spcBef>
                  <a:spcPct val="0"/>
                </a:spcBef>
                <a:spcAft>
                  <a:spcPct val="0"/>
                </a:spcAft>
                <a:defRPr/>
              </a:pPr>
              <a:t>15</a:t>
            </a:fld>
            <a:endParaRPr lang="ar-SA"/>
          </a:p>
        </p:txBody>
      </p:sp>
    </p:spTree>
    <p:extLst>
      <p:ext uri="{BB962C8B-B14F-4D97-AF65-F5344CB8AC3E}">
        <p14:creationId xmlns:p14="http://schemas.microsoft.com/office/powerpoint/2010/main" val="1879866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608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608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1C46AB-F807-4604-9911-98747A3B35D9}" type="slidenum">
              <a:rPr lang="ar-SA" smtClean="0"/>
              <a:pPr fontAlgn="base">
                <a:spcBef>
                  <a:spcPct val="0"/>
                </a:spcBef>
                <a:spcAft>
                  <a:spcPct val="0"/>
                </a:spcAft>
                <a:defRPr/>
              </a:pPr>
              <a:t>16</a:t>
            </a:fld>
            <a:endParaRPr lang="ar-SA"/>
          </a:p>
        </p:txBody>
      </p:sp>
    </p:spTree>
    <p:extLst>
      <p:ext uri="{BB962C8B-B14F-4D97-AF65-F5344CB8AC3E}">
        <p14:creationId xmlns:p14="http://schemas.microsoft.com/office/powerpoint/2010/main" val="250170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710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710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B3D316-A516-472C-9C58-90BADA4DBBB8}" type="slidenum">
              <a:rPr lang="ar-SA" smtClean="0"/>
              <a:pPr fontAlgn="base">
                <a:spcBef>
                  <a:spcPct val="0"/>
                </a:spcBef>
                <a:spcAft>
                  <a:spcPct val="0"/>
                </a:spcAft>
                <a:defRPr/>
              </a:pPr>
              <a:t>17</a:t>
            </a:fld>
            <a:endParaRPr lang="ar-SA"/>
          </a:p>
        </p:txBody>
      </p:sp>
    </p:spTree>
    <p:extLst>
      <p:ext uri="{BB962C8B-B14F-4D97-AF65-F5344CB8AC3E}">
        <p14:creationId xmlns:p14="http://schemas.microsoft.com/office/powerpoint/2010/main" val="2509695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813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813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E3366C-AE0A-4A22-A75D-280BD2DFA679}" type="slidenum">
              <a:rPr lang="ar-SA" smtClean="0"/>
              <a:pPr fontAlgn="base">
                <a:spcBef>
                  <a:spcPct val="0"/>
                </a:spcBef>
                <a:spcAft>
                  <a:spcPct val="0"/>
                </a:spcAft>
                <a:defRPr/>
              </a:pPr>
              <a:t>18</a:t>
            </a:fld>
            <a:endParaRPr lang="ar-SA"/>
          </a:p>
        </p:txBody>
      </p:sp>
    </p:spTree>
    <p:extLst>
      <p:ext uri="{BB962C8B-B14F-4D97-AF65-F5344CB8AC3E}">
        <p14:creationId xmlns:p14="http://schemas.microsoft.com/office/powerpoint/2010/main" val="3341394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915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915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2CD5D2-22A4-4297-A0A7-7B79506A5878}" type="slidenum">
              <a:rPr lang="ar-SA" smtClean="0"/>
              <a:pPr fontAlgn="base">
                <a:spcBef>
                  <a:spcPct val="0"/>
                </a:spcBef>
                <a:spcAft>
                  <a:spcPct val="0"/>
                </a:spcAft>
                <a:defRPr/>
              </a:pPr>
              <a:t>19</a:t>
            </a:fld>
            <a:endParaRPr lang="ar-SA"/>
          </a:p>
        </p:txBody>
      </p:sp>
    </p:spTree>
    <p:extLst>
      <p:ext uri="{BB962C8B-B14F-4D97-AF65-F5344CB8AC3E}">
        <p14:creationId xmlns:p14="http://schemas.microsoft.com/office/powerpoint/2010/main" val="4035562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017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018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1B6EE4-BA65-44FE-8DB6-479E5884E2CC}" type="slidenum">
              <a:rPr lang="ar-SA" smtClean="0"/>
              <a:pPr fontAlgn="base">
                <a:spcBef>
                  <a:spcPct val="0"/>
                </a:spcBef>
                <a:spcAft>
                  <a:spcPct val="0"/>
                </a:spcAft>
                <a:defRPr/>
              </a:pPr>
              <a:t>20</a:t>
            </a:fld>
            <a:endParaRPr lang="ar-SA"/>
          </a:p>
        </p:txBody>
      </p:sp>
    </p:spTree>
    <p:extLst>
      <p:ext uri="{BB962C8B-B14F-4D97-AF65-F5344CB8AC3E}">
        <p14:creationId xmlns:p14="http://schemas.microsoft.com/office/powerpoint/2010/main" val="4233528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120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120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0323F6-B6E7-4D24-8B41-79C36183A679}" type="slidenum">
              <a:rPr lang="ar-SA" smtClean="0"/>
              <a:pPr fontAlgn="base">
                <a:spcBef>
                  <a:spcPct val="0"/>
                </a:spcBef>
                <a:spcAft>
                  <a:spcPct val="0"/>
                </a:spcAft>
                <a:defRPr/>
              </a:pPr>
              <a:t>21</a:t>
            </a:fld>
            <a:endParaRPr lang="ar-SA"/>
          </a:p>
        </p:txBody>
      </p:sp>
    </p:spTree>
    <p:extLst>
      <p:ext uri="{BB962C8B-B14F-4D97-AF65-F5344CB8AC3E}">
        <p14:creationId xmlns:p14="http://schemas.microsoft.com/office/powerpoint/2010/main" val="1182317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222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222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BD7F67-8866-48B7-9647-20E9B1505F78}" type="slidenum">
              <a:rPr lang="ar-SA" smtClean="0"/>
              <a:pPr fontAlgn="base">
                <a:spcBef>
                  <a:spcPct val="0"/>
                </a:spcBef>
                <a:spcAft>
                  <a:spcPct val="0"/>
                </a:spcAft>
                <a:defRPr/>
              </a:pPr>
              <a:t>22</a:t>
            </a:fld>
            <a:endParaRPr lang="ar-SA"/>
          </a:p>
        </p:txBody>
      </p:sp>
    </p:spTree>
    <p:extLst>
      <p:ext uri="{BB962C8B-B14F-4D97-AF65-F5344CB8AC3E}">
        <p14:creationId xmlns:p14="http://schemas.microsoft.com/office/powerpoint/2010/main" val="670323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325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325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02497-EC82-4EEC-A653-7C2E9F041A22}" type="slidenum">
              <a:rPr lang="ar-SA" smtClean="0"/>
              <a:pPr fontAlgn="base">
                <a:spcBef>
                  <a:spcPct val="0"/>
                </a:spcBef>
                <a:spcAft>
                  <a:spcPct val="0"/>
                </a:spcAft>
                <a:defRPr/>
              </a:pPr>
              <a:t>23</a:t>
            </a:fld>
            <a:endParaRPr lang="ar-SA"/>
          </a:p>
        </p:txBody>
      </p:sp>
    </p:spTree>
    <p:extLst>
      <p:ext uri="{BB962C8B-B14F-4D97-AF65-F5344CB8AC3E}">
        <p14:creationId xmlns:p14="http://schemas.microsoft.com/office/powerpoint/2010/main" val="102387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58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584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0B28EA-E37F-4F66-8D47-A85817EBD484}" type="slidenum">
              <a:rPr lang="ar-SA" smtClean="0"/>
              <a:pPr fontAlgn="base">
                <a:spcBef>
                  <a:spcPct val="0"/>
                </a:spcBef>
                <a:spcAft>
                  <a:spcPct val="0"/>
                </a:spcAft>
                <a:defRPr/>
              </a:pPr>
              <a:t>6</a:t>
            </a:fld>
            <a:endParaRPr lang="ar-SA"/>
          </a:p>
        </p:txBody>
      </p:sp>
    </p:spTree>
    <p:extLst>
      <p:ext uri="{BB962C8B-B14F-4D97-AF65-F5344CB8AC3E}">
        <p14:creationId xmlns:p14="http://schemas.microsoft.com/office/powerpoint/2010/main" val="1677639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427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427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817A32-D12C-4D60-8416-CBFA97A6D514}" type="slidenum">
              <a:rPr lang="ar-SA" smtClean="0"/>
              <a:pPr fontAlgn="base">
                <a:spcBef>
                  <a:spcPct val="0"/>
                </a:spcBef>
                <a:spcAft>
                  <a:spcPct val="0"/>
                </a:spcAft>
                <a:defRPr/>
              </a:pPr>
              <a:t>24</a:t>
            </a:fld>
            <a:endParaRPr lang="ar-SA"/>
          </a:p>
        </p:txBody>
      </p:sp>
    </p:spTree>
    <p:extLst>
      <p:ext uri="{BB962C8B-B14F-4D97-AF65-F5344CB8AC3E}">
        <p14:creationId xmlns:p14="http://schemas.microsoft.com/office/powerpoint/2010/main" val="4048526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529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530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774978-6868-4EFD-882A-42320C0B216A}" type="slidenum">
              <a:rPr lang="ar-SA" smtClean="0"/>
              <a:pPr fontAlgn="base">
                <a:spcBef>
                  <a:spcPct val="0"/>
                </a:spcBef>
                <a:spcAft>
                  <a:spcPct val="0"/>
                </a:spcAft>
                <a:defRPr/>
              </a:pPr>
              <a:t>25</a:t>
            </a:fld>
            <a:endParaRPr lang="ar-SA"/>
          </a:p>
        </p:txBody>
      </p:sp>
    </p:spTree>
    <p:extLst>
      <p:ext uri="{BB962C8B-B14F-4D97-AF65-F5344CB8AC3E}">
        <p14:creationId xmlns:p14="http://schemas.microsoft.com/office/powerpoint/2010/main" val="959805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632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632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C5ED7E-6F3E-487A-B965-2CE6A8DB9313}" type="slidenum">
              <a:rPr lang="ar-SA" smtClean="0"/>
              <a:pPr fontAlgn="base">
                <a:spcBef>
                  <a:spcPct val="0"/>
                </a:spcBef>
                <a:spcAft>
                  <a:spcPct val="0"/>
                </a:spcAft>
                <a:defRPr/>
              </a:pPr>
              <a:t>26</a:t>
            </a:fld>
            <a:endParaRPr lang="ar-SA"/>
          </a:p>
        </p:txBody>
      </p:sp>
    </p:spTree>
    <p:extLst>
      <p:ext uri="{BB962C8B-B14F-4D97-AF65-F5344CB8AC3E}">
        <p14:creationId xmlns:p14="http://schemas.microsoft.com/office/powerpoint/2010/main" val="2037796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734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734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FC7184-E41C-4906-A0DB-FDFADF164F61}" type="slidenum">
              <a:rPr lang="ar-SA" smtClean="0"/>
              <a:pPr fontAlgn="base">
                <a:spcBef>
                  <a:spcPct val="0"/>
                </a:spcBef>
                <a:spcAft>
                  <a:spcPct val="0"/>
                </a:spcAft>
                <a:defRPr/>
              </a:pPr>
              <a:t>27</a:t>
            </a:fld>
            <a:endParaRPr lang="ar-SA"/>
          </a:p>
        </p:txBody>
      </p:sp>
    </p:spTree>
    <p:extLst>
      <p:ext uri="{BB962C8B-B14F-4D97-AF65-F5344CB8AC3E}">
        <p14:creationId xmlns:p14="http://schemas.microsoft.com/office/powerpoint/2010/main" val="2593000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837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837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463DC3-097F-4EDB-B12C-463BFDEE0BE9}" type="slidenum">
              <a:rPr lang="ar-SA" smtClean="0"/>
              <a:pPr fontAlgn="base">
                <a:spcBef>
                  <a:spcPct val="0"/>
                </a:spcBef>
                <a:spcAft>
                  <a:spcPct val="0"/>
                </a:spcAft>
                <a:defRPr/>
              </a:pPr>
              <a:t>28</a:t>
            </a:fld>
            <a:endParaRPr lang="ar-SA"/>
          </a:p>
        </p:txBody>
      </p:sp>
    </p:spTree>
    <p:extLst>
      <p:ext uri="{BB962C8B-B14F-4D97-AF65-F5344CB8AC3E}">
        <p14:creationId xmlns:p14="http://schemas.microsoft.com/office/powerpoint/2010/main" val="682812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5939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5939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CEC077-85FE-4446-943C-51E2B8325701}" type="slidenum">
              <a:rPr lang="ar-SA" smtClean="0"/>
              <a:pPr fontAlgn="base">
                <a:spcBef>
                  <a:spcPct val="0"/>
                </a:spcBef>
                <a:spcAft>
                  <a:spcPct val="0"/>
                </a:spcAft>
                <a:defRPr/>
              </a:pPr>
              <a:t>29</a:t>
            </a:fld>
            <a:endParaRPr lang="ar-SA"/>
          </a:p>
        </p:txBody>
      </p:sp>
    </p:spTree>
    <p:extLst>
      <p:ext uri="{BB962C8B-B14F-4D97-AF65-F5344CB8AC3E}">
        <p14:creationId xmlns:p14="http://schemas.microsoft.com/office/powerpoint/2010/main" val="1218285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041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6042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656F7-B8D0-478F-AAA1-ACEF75C83319}" type="slidenum">
              <a:rPr lang="ar-SA" smtClean="0"/>
              <a:pPr fontAlgn="base">
                <a:spcBef>
                  <a:spcPct val="0"/>
                </a:spcBef>
                <a:spcAft>
                  <a:spcPct val="0"/>
                </a:spcAft>
                <a:defRPr/>
              </a:pPr>
              <a:t>30</a:t>
            </a:fld>
            <a:endParaRPr lang="ar-SA"/>
          </a:p>
        </p:txBody>
      </p:sp>
    </p:spTree>
    <p:extLst>
      <p:ext uri="{BB962C8B-B14F-4D97-AF65-F5344CB8AC3E}">
        <p14:creationId xmlns:p14="http://schemas.microsoft.com/office/powerpoint/2010/main" val="4260225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6144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6144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403FAE-0268-4722-8936-F7163281C67A}" type="slidenum">
              <a:rPr lang="ar-SA" smtClean="0"/>
              <a:pPr fontAlgn="base">
                <a:spcBef>
                  <a:spcPct val="0"/>
                </a:spcBef>
                <a:spcAft>
                  <a:spcPct val="0"/>
                </a:spcAft>
                <a:defRPr/>
              </a:pPr>
              <a:t>31</a:t>
            </a:fld>
            <a:endParaRPr lang="ar-SA"/>
          </a:p>
        </p:txBody>
      </p:sp>
    </p:spTree>
    <p:extLst>
      <p:ext uri="{BB962C8B-B14F-4D97-AF65-F5344CB8AC3E}">
        <p14:creationId xmlns:p14="http://schemas.microsoft.com/office/powerpoint/2010/main" val="2882209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686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686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A1A588-C5FE-4E3D-A912-504EFD85862B}" type="slidenum">
              <a:rPr lang="ar-SA" smtClean="0"/>
              <a:pPr fontAlgn="base">
                <a:spcBef>
                  <a:spcPct val="0"/>
                </a:spcBef>
                <a:spcAft>
                  <a:spcPct val="0"/>
                </a:spcAft>
                <a:defRPr/>
              </a:pPr>
              <a:t>7</a:t>
            </a:fld>
            <a:endParaRPr lang="ar-SA"/>
          </a:p>
        </p:txBody>
      </p:sp>
    </p:spTree>
    <p:extLst>
      <p:ext uri="{BB962C8B-B14F-4D97-AF65-F5344CB8AC3E}">
        <p14:creationId xmlns:p14="http://schemas.microsoft.com/office/powerpoint/2010/main" val="1283817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789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789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59804A-15A4-41FD-9B41-EFAC4ED61E90}" type="slidenum">
              <a:rPr lang="ar-SA" smtClean="0"/>
              <a:pPr fontAlgn="base">
                <a:spcBef>
                  <a:spcPct val="0"/>
                </a:spcBef>
                <a:spcAft>
                  <a:spcPct val="0"/>
                </a:spcAft>
                <a:defRPr/>
              </a:pPr>
              <a:t>8</a:t>
            </a:fld>
            <a:endParaRPr lang="ar-SA"/>
          </a:p>
        </p:txBody>
      </p:sp>
    </p:spTree>
    <p:extLst>
      <p:ext uri="{BB962C8B-B14F-4D97-AF65-F5344CB8AC3E}">
        <p14:creationId xmlns:p14="http://schemas.microsoft.com/office/powerpoint/2010/main" val="403615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8915"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891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5C8466-6815-4334-BCCF-2EA1301574C9}" type="slidenum">
              <a:rPr lang="ar-SA" smtClean="0"/>
              <a:pPr fontAlgn="base">
                <a:spcBef>
                  <a:spcPct val="0"/>
                </a:spcBef>
                <a:spcAft>
                  <a:spcPct val="0"/>
                </a:spcAft>
                <a:defRPr/>
              </a:pPr>
              <a:t>9</a:t>
            </a:fld>
            <a:endParaRPr lang="ar-SA"/>
          </a:p>
        </p:txBody>
      </p:sp>
    </p:spTree>
    <p:extLst>
      <p:ext uri="{BB962C8B-B14F-4D97-AF65-F5344CB8AC3E}">
        <p14:creationId xmlns:p14="http://schemas.microsoft.com/office/powerpoint/2010/main" val="283680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39939"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39940"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35301-8BB6-4C7A-BD79-D47B2F432BE3}" type="slidenum">
              <a:rPr lang="ar-SA" smtClean="0"/>
              <a:pPr fontAlgn="base">
                <a:spcBef>
                  <a:spcPct val="0"/>
                </a:spcBef>
                <a:spcAft>
                  <a:spcPct val="0"/>
                </a:spcAft>
                <a:defRPr/>
              </a:pPr>
              <a:t>10</a:t>
            </a:fld>
            <a:endParaRPr lang="ar-SA"/>
          </a:p>
        </p:txBody>
      </p:sp>
    </p:spTree>
    <p:extLst>
      <p:ext uri="{BB962C8B-B14F-4D97-AF65-F5344CB8AC3E}">
        <p14:creationId xmlns:p14="http://schemas.microsoft.com/office/powerpoint/2010/main" val="7240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0963"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0964"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C3901-CBCF-4E42-BABA-1A92F62C93A8}" type="slidenum">
              <a:rPr lang="ar-SA" smtClean="0"/>
              <a:pPr fontAlgn="base">
                <a:spcBef>
                  <a:spcPct val="0"/>
                </a:spcBef>
                <a:spcAft>
                  <a:spcPct val="0"/>
                </a:spcAft>
                <a:defRPr/>
              </a:pPr>
              <a:t>11</a:t>
            </a:fld>
            <a:endParaRPr lang="ar-SA"/>
          </a:p>
        </p:txBody>
      </p:sp>
    </p:spTree>
    <p:extLst>
      <p:ext uri="{BB962C8B-B14F-4D97-AF65-F5344CB8AC3E}">
        <p14:creationId xmlns:p14="http://schemas.microsoft.com/office/powerpoint/2010/main" val="2380855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1987"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1988"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D5BCF9-55D8-4FCB-A1D9-00646F4EA967}" type="slidenum">
              <a:rPr lang="ar-SA" smtClean="0"/>
              <a:pPr fontAlgn="base">
                <a:spcBef>
                  <a:spcPct val="0"/>
                </a:spcBef>
                <a:spcAft>
                  <a:spcPct val="0"/>
                </a:spcAft>
                <a:defRPr/>
              </a:pPr>
              <a:t>12</a:t>
            </a:fld>
            <a:endParaRPr lang="ar-SA"/>
          </a:p>
        </p:txBody>
      </p:sp>
    </p:spTree>
    <p:extLst>
      <p:ext uri="{BB962C8B-B14F-4D97-AF65-F5344CB8AC3E}">
        <p14:creationId xmlns:p14="http://schemas.microsoft.com/office/powerpoint/2010/main" val="121981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عنصر نائب لصورة الشريحة 1"/>
          <p:cNvSpPr>
            <a:spLocks noGrp="1" noRot="1" noChangeAspect="1" noTextEdit="1"/>
          </p:cNvSpPr>
          <p:nvPr>
            <p:ph type="sldImg"/>
          </p:nvPr>
        </p:nvSpPr>
        <p:spPr bwMode="auto">
          <a:noFill/>
          <a:ln>
            <a:solidFill>
              <a:srgbClr val="000000"/>
            </a:solidFill>
            <a:miter lim="800000"/>
            <a:headEnd/>
            <a:tailEnd/>
          </a:ln>
        </p:spPr>
      </p:sp>
      <p:sp>
        <p:nvSpPr>
          <p:cNvPr id="43011" name="عنصر نائب للملاحظات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ar-SA"/>
          </a:p>
        </p:txBody>
      </p:sp>
      <p:sp>
        <p:nvSpPr>
          <p:cNvPr id="43012"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5B252A1-22AB-45A5-A149-86B9B0BD8D39}" type="slidenum">
              <a:rPr lang="ar-SA" smtClean="0"/>
              <a:pPr fontAlgn="base">
                <a:spcBef>
                  <a:spcPct val="0"/>
                </a:spcBef>
                <a:spcAft>
                  <a:spcPct val="0"/>
                </a:spcAft>
                <a:defRPr/>
              </a:pPr>
              <a:t>13</a:t>
            </a:fld>
            <a:endParaRPr lang="ar-SA"/>
          </a:p>
        </p:txBody>
      </p:sp>
    </p:spTree>
    <p:extLst>
      <p:ext uri="{BB962C8B-B14F-4D97-AF65-F5344CB8AC3E}">
        <p14:creationId xmlns:p14="http://schemas.microsoft.com/office/powerpoint/2010/main" val="238473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lvl1pPr>
              <a:defRPr/>
            </a:lvl1pPr>
          </a:lstStyle>
          <a:p>
            <a:pPr>
              <a:defRPr/>
            </a:pPr>
            <a:fld id="{4110404E-E2A7-4AB3-9C11-737D5F17A945}" type="datetime1">
              <a:rPr lang="ar-SA"/>
              <a:pPr>
                <a:defRPr/>
              </a:pPr>
              <a:t>03/06/1444</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6E2C6D99-2194-43D6-B7F2-0DF2E5A49CD3}" type="slidenum">
              <a:rPr lang="ar-SA"/>
              <a:pPr>
                <a:defRPr/>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63C1F846-E0FE-4C41-ADFB-0EFC499948CD}" type="datetime1">
              <a:rPr lang="ar-SA"/>
              <a:pPr>
                <a:defRPr/>
              </a:pPr>
              <a:t>03/06/1444</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FAD45B4D-021B-4F5B-99BD-8009AE831FAC}"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3314A80E-685B-49AE-BFDE-56CB843F9EAE}" type="datetime1">
              <a:rPr lang="ar-SA"/>
              <a:pPr>
                <a:defRPr/>
              </a:pPr>
              <a:t>03/06/1444</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C04BB843-BAF3-425F-A42D-AEADE5D366C0}"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lvl1pPr>
              <a:defRPr/>
            </a:lvl1pPr>
          </a:lstStyle>
          <a:p>
            <a:pPr>
              <a:defRPr/>
            </a:pPr>
            <a:fld id="{2DF2DD1A-AC3D-46C1-ABCF-7E2BE749851A}" type="datetime1">
              <a:rPr lang="ar-SA"/>
              <a:pPr>
                <a:defRPr/>
              </a:pPr>
              <a:t>03/06/1444</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7B43122F-E1FB-4236-9F68-867103FBC579}" type="slidenum">
              <a:rPr lang="ar-SA"/>
              <a:pPr>
                <a:defRPr/>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25939698-1F7E-44BB-B4BF-BDCCB018A732}" type="datetime1">
              <a:rPr lang="ar-SA"/>
              <a:pPr>
                <a:defRPr/>
              </a:pPr>
              <a:t>03/06/1444</a:t>
            </a:fld>
            <a:endParaRPr lang="ar-SA"/>
          </a:p>
        </p:txBody>
      </p:sp>
      <p:sp>
        <p:nvSpPr>
          <p:cNvPr id="5"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6" name="عنصر نائب لرقم الشريحة 5"/>
          <p:cNvSpPr>
            <a:spLocks noGrp="1"/>
          </p:cNvSpPr>
          <p:nvPr>
            <p:ph type="sldNum" sz="quarter" idx="12"/>
          </p:nvPr>
        </p:nvSpPr>
        <p:spPr/>
        <p:txBody>
          <a:bodyPr/>
          <a:lstStyle>
            <a:lvl1pPr>
              <a:defRPr/>
            </a:lvl1pPr>
          </a:lstStyle>
          <a:p>
            <a:pPr>
              <a:defRPr/>
            </a:pPr>
            <a:fld id="{B4F9C0F1-F326-42D8-AD44-80A1F8B1D55B}" type="slidenum">
              <a:rPr lang="ar-SA"/>
              <a:pPr>
                <a:defRPr/>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3"/>
          <p:cNvSpPr>
            <a:spLocks noGrp="1"/>
          </p:cNvSpPr>
          <p:nvPr>
            <p:ph type="dt" sz="half" idx="10"/>
          </p:nvPr>
        </p:nvSpPr>
        <p:spPr/>
        <p:txBody>
          <a:bodyPr/>
          <a:lstStyle>
            <a:lvl1pPr>
              <a:defRPr/>
            </a:lvl1pPr>
          </a:lstStyle>
          <a:p>
            <a:pPr>
              <a:defRPr/>
            </a:pPr>
            <a:fld id="{FD74DA37-2756-425D-BC0A-F7C1B859455A}" type="datetime1">
              <a:rPr lang="ar-SA"/>
              <a:pPr>
                <a:defRPr/>
              </a:pPr>
              <a:t>03/06/1444</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636E0B0D-A0BC-4C2B-9563-85B9CDCD2010}"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3"/>
          <p:cNvSpPr>
            <a:spLocks noGrp="1"/>
          </p:cNvSpPr>
          <p:nvPr>
            <p:ph type="dt" sz="half" idx="10"/>
          </p:nvPr>
        </p:nvSpPr>
        <p:spPr/>
        <p:txBody>
          <a:bodyPr/>
          <a:lstStyle>
            <a:lvl1pPr>
              <a:defRPr/>
            </a:lvl1pPr>
          </a:lstStyle>
          <a:p>
            <a:pPr>
              <a:defRPr/>
            </a:pPr>
            <a:fld id="{38038DAF-DCA0-4D0B-AAB0-FAE57F426C57}" type="datetime1">
              <a:rPr lang="ar-SA"/>
              <a:pPr>
                <a:defRPr/>
              </a:pPr>
              <a:t>03/06/1444</a:t>
            </a:fld>
            <a:endParaRPr lang="ar-SA"/>
          </a:p>
        </p:txBody>
      </p:sp>
      <p:sp>
        <p:nvSpPr>
          <p:cNvPr id="8"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9" name="عنصر نائب لرقم الشريحة 5"/>
          <p:cNvSpPr>
            <a:spLocks noGrp="1"/>
          </p:cNvSpPr>
          <p:nvPr>
            <p:ph type="sldNum" sz="quarter" idx="12"/>
          </p:nvPr>
        </p:nvSpPr>
        <p:spPr/>
        <p:txBody>
          <a:bodyPr/>
          <a:lstStyle>
            <a:lvl1pPr>
              <a:defRPr/>
            </a:lvl1pPr>
          </a:lstStyle>
          <a:p>
            <a:pPr>
              <a:defRPr/>
            </a:pPr>
            <a:fld id="{80E1EBF5-5C27-46AC-873F-8FCA2FC017B8}"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3"/>
          <p:cNvSpPr>
            <a:spLocks noGrp="1"/>
          </p:cNvSpPr>
          <p:nvPr>
            <p:ph type="dt" sz="half" idx="10"/>
          </p:nvPr>
        </p:nvSpPr>
        <p:spPr/>
        <p:txBody>
          <a:bodyPr/>
          <a:lstStyle>
            <a:lvl1pPr>
              <a:defRPr/>
            </a:lvl1pPr>
          </a:lstStyle>
          <a:p>
            <a:pPr>
              <a:defRPr/>
            </a:pPr>
            <a:fld id="{81EF99C0-BBAF-425F-B0A8-578D5A5C2135}" type="datetime1">
              <a:rPr lang="ar-SA"/>
              <a:pPr>
                <a:defRPr/>
              </a:pPr>
              <a:t>03/06/1444</a:t>
            </a:fld>
            <a:endParaRPr lang="ar-SA"/>
          </a:p>
        </p:txBody>
      </p:sp>
      <p:sp>
        <p:nvSpPr>
          <p:cNvPr id="4"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5" name="عنصر نائب لرقم الشريحة 5"/>
          <p:cNvSpPr>
            <a:spLocks noGrp="1"/>
          </p:cNvSpPr>
          <p:nvPr>
            <p:ph type="sldNum" sz="quarter" idx="12"/>
          </p:nvPr>
        </p:nvSpPr>
        <p:spPr/>
        <p:txBody>
          <a:bodyPr/>
          <a:lstStyle>
            <a:lvl1pPr>
              <a:defRPr/>
            </a:lvl1pPr>
          </a:lstStyle>
          <a:p>
            <a:pPr>
              <a:defRPr/>
            </a:pPr>
            <a:fld id="{B114239E-0756-40D5-AD4B-BCA7A1C01D59}" type="slidenum">
              <a:rPr lang="ar-SA"/>
              <a:pPr>
                <a:defRPr/>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3"/>
          <p:cNvSpPr>
            <a:spLocks noGrp="1"/>
          </p:cNvSpPr>
          <p:nvPr>
            <p:ph type="dt" sz="half" idx="10"/>
          </p:nvPr>
        </p:nvSpPr>
        <p:spPr/>
        <p:txBody>
          <a:bodyPr/>
          <a:lstStyle>
            <a:lvl1pPr>
              <a:defRPr/>
            </a:lvl1pPr>
          </a:lstStyle>
          <a:p>
            <a:pPr>
              <a:defRPr/>
            </a:pPr>
            <a:fld id="{8016B789-05AC-40DA-A000-D5A8F2800CA2}" type="datetime1">
              <a:rPr lang="ar-SA"/>
              <a:pPr>
                <a:defRPr/>
              </a:pPr>
              <a:t>03/06/1444</a:t>
            </a:fld>
            <a:endParaRPr lang="ar-SA"/>
          </a:p>
        </p:txBody>
      </p:sp>
      <p:sp>
        <p:nvSpPr>
          <p:cNvPr id="3"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4" name="عنصر نائب لرقم الشريحة 5"/>
          <p:cNvSpPr>
            <a:spLocks noGrp="1"/>
          </p:cNvSpPr>
          <p:nvPr>
            <p:ph type="sldNum" sz="quarter" idx="12"/>
          </p:nvPr>
        </p:nvSpPr>
        <p:spPr/>
        <p:txBody>
          <a:bodyPr/>
          <a:lstStyle>
            <a:lvl1pPr>
              <a:defRPr/>
            </a:lvl1pPr>
          </a:lstStyle>
          <a:p>
            <a:pPr>
              <a:defRPr/>
            </a:pPr>
            <a:fld id="{13610B4D-3664-4187-AA33-CAEFF5605E11}"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A8DCE39B-DF93-4118-8001-D4CBF51F5435}" type="datetime1">
              <a:rPr lang="ar-SA"/>
              <a:pPr>
                <a:defRPr/>
              </a:pPr>
              <a:t>03/06/1444</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ED32B7DA-D9D5-44F1-85AC-DA7101E99DBE}" type="slidenum">
              <a:rPr lang="ar-SA"/>
              <a:pPr>
                <a:defRPr/>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3"/>
          <p:cNvSpPr>
            <a:spLocks noGrp="1"/>
          </p:cNvSpPr>
          <p:nvPr>
            <p:ph type="dt" sz="half" idx="10"/>
          </p:nvPr>
        </p:nvSpPr>
        <p:spPr/>
        <p:txBody>
          <a:bodyPr/>
          <a:lstStyle>
            <a:lvl1pPr>
              <a:defRPr/>
            </a:lvl1pPr>
          </a:lstStyle>
          <a:p>
            <a:pPr>
              <a:defRPr/>
            </a:pPr>
            <a:fld id="{4E18ABE6-8B6D-4AED-A265-3022D991DF49}" type="datetime1">
              <a:rPr lang="ar-SA"/>
              <a:pPr>
                <a:defRPr/>
              </a:pPr>
              <a:t>03/06/1444</a:t>
            </a:fld>
            <a:endParaRPr lang="ar-SA"/>
          </a:p>
        </p:txBody>
      </p:sp>
      <p:sp>
        <p:nvSpPr>
          <p:cNvPr id="6" name="عنصر نائب للتذييل 4"/>
          <p:cNvSpPr>
            <a:spLocks noGrp="1"/>
          </p:cNvSpPr>
          <p:nvPr>
            <p:ph type="ftr" sz="quarter" idx="11"/>
          </p:nvPr>
        </p:nvSpPr>
        <p:spPr/>
        <p:txBody>
          <a:bodyPr/>
          <a:lstStyle>
            <a:lvl1pPr>
              <a:defRPr/>
            </a:lvl1pPr>
          </a:lstStyle>
          <a:p>
            <a:pPr>
              <a:defRPr/>
            </a:pPr>
            <a:r>
              <a:rPr lang="en-US"/>
              <a:t>Prepared by : Amal Awad Al-Harbi</a:t>
            </a:r>
            <a:endParaRPr lang="ar-SA"/>
          </a:p>
        </p:txBody>
      </p:sp>
      <p:sp>
        <p:nvSpPr>
          <p:cNvPr id="7" name="عنصر نائب لرقم الشريحة 5"/>
          <p:cNvSpPr>
            <a:spLocks noGrp="1"/>
          </p:cNvSpPr>
          <p:nvPr>
            <p:ph type="sldNum" sz="quarter" idx="12"/>
          </p:nvPr>
        </p:nvSpPr>
        <p:spPr/>
        <p:txBody>
          <a:bodyPr/>
          <a:lstStyle>
            <a:lvl1pPr>
              <a:defRPr/>
            </a:lvl1pPr>
          </a:lstStyle>
          <a:p>
            <a:pPr>
              <a:defRPr/>
            </a:pPr>
            <a:fld id="{3F56AF57-4A66-419A-BF8C-901974214942}" type="slidenum">
              <a:rPr lang="ar-SA"/>
              <a:pPr>
                <a:defRPr/>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8CAD0AF-FB5C-4B68-8B3C-804E8065A8EC}" type="datetime1">
              <a:rPr lang="ar-SA"/>
              <a:pPr>
                <a:defRPr/>
              </a:pPr>
              <a:t>03/06/1444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a:t>Prepared by : Amal Awad Al-Harbi</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C4E1AA6-84DE-4DA5-B321-B9FEF507DDC9}"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6512" y="1412776"/>
            <a:ext cx="9144000" cy="3139321"/>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Liver</a:t>
            </a:r>
          </a:p>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 &amp; </a:t>
            </a:r>
          </a:p>
          <a:p>
            <a:pPr algn="ctr" rtl="0" fontAlgn="auto">
              <a:spcBef>
                <a:spcPts val="0"/>
              </a:spcBef>
              <a:spcAft>
                <a:spcPts val="0"/>
              </a:spcAft>
              <a:defRPr/>
            </a:pP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pitchFamily="34" charset="0"/>
                <a:cs typeface="+mn-cs"/>
              </a:rPr>
              <a:t>The Testis</a:t>
            </a:r>
          </a:p>
        </p:txBody>
      </p:sp>
      <p:sp>
        <p:nvSpPr>
          <p:cNvPr id="5" name="عنصر نائب لرقم الشريحة 4"/>
          <p:cNvSpPr>
            <a:spLocks noGrp="1"/>
          </p:cNvSpPr>
          <p:nvPr>
            <p:ph type="sldNum" sz="quarter" idx="12"/>
          </p:nvPr>
        </p:nvSpPr>
        <p:spPr/>
        <p:txBody>
          <a:bodyPr/>
          <a:lstStyle/>
          <a:p>
            <a:pPr>
              <a:defRPr/>
            </a:pPr>
            <a:fld id="{00421342-7275-43A9-A9AA-D5F65F58E7B5}" type="slidenum">
              <a:rPr lang="ar-SA"/>
              <a:pPr>
                <a:defRPr/>
              </a:pPr>
              <a:t>1</a:t>
            </a:fld>
            <a:endParaRPr lang="ar-SA"/>
          </a:p>
        </p:txBody>
      </p:sp>
      <p:sp>
        <p:nvSpPr>
          <p:cNvPr id="6" name="عنصر نائب للتذييل 5"/>
          <p:cNvSpPr>
            <a:spLocks noGrp="1"/>
          </p:cNvSpPr>
          <p:nvPr>
            <p:ph type="ftr" sz="quarter" idx="11"/>
          </p:nvPr>
        </p:nvSpPr>
        <p:spPr/>
        <p:txBody>
          <a:bodyPr/>
          <a:lstStyle/>
          <a:p>
            <a:pPr>
              <a:defRPr/>
            </a:pPr>
            <a:r>
              <a:rPr lang="en-US" dirty="0">
                <a:cs typeface="+mj-cs"/>
              </a:rPr>
              <a:t>Prepared by : </a:t>
            </a:r>
            <a:r>
              <a:rPr lang="en-US" dirty="0" err="1">
                <a:cs typeface="+mj-cs"/>
              </a:rPr>
              <a:t>Amal</a:t>
            </a:r>
            <a:r>
              <a:rPr lang="en-US" dirty="0">
                <a:cs typeface="+mj-cs"/>
              </a:rPr>
              <a:t> </a:t>
            </a:r>
            <a:r>
              <a:rPr lang="en-US" dirty="0" err="1">
                <a:cs typeface="+mj-cs"/>
              </a:rPr>
              <a:t>Awad</a:t>
            </a:r>
            <a:r>
              <a:rPr lang="en-US" dirty="0">
                <a:cs typeface="+mj-cs"/>
              </a:rPr>
              <a:t> Al-</a:t>
            </a:r>
            <a:r>
              <a:rPr lang="en-US" dirty="0" err="1">
                <a:cs typeface="+mj-cs"/>
              </a:rPr>
              <a:t>Harbi</a:t>
            </a:r>
            <a:endParaRPr lang="ar-SA" dirty="0">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3"/>
          <p:cNvPicPr>
            <a:picLocks noChangeAspect="1" noChangeArrowheads="1"/>
          </p:cNvPicPr>
          <p:nvPr/>
        </p:nvPicPr>
        <p:blipFill>
          <a:blip r:embed="rId3" cstate="print"/>
          <a:srcRect l="1183"/>
          <a:stretch>
            <a:fillRect/>
          </a:stretch>
        </p:blipFill>
        <p:spPr bwMode="auto">
          <a:xfrm>
            <a:off x="0" y="-26988"/>
            <a:ext cx="9144000" cy="7056438"/>
          </a:xfrm>
          <a:prstGeom prst="rect">
            <a:avLst/>
          </a:prstGeom>
          <a:noFill/>
          <a:ln w="9525">
            <a:noFill/>
            <a:miter lim="800000"/>
            <a:headEnd/>
            <a:tailEnd/>
          </a:ln>
        </p:spPr>
      </p:pic>
      <p:sp>
        <p:nvSpPr>
          <p:cNvPr id="3" name="مستطيل 2"/>
          <p:cNvSpPr/>
          <p:nvPr/>
        </p:nvSpPr>
        <p:spPr>
          <a:xfrm>
            <a:off x="2170149" y="35332"/>
            <a:ext cx="4857805" cy="584775"/>
          </a:xfrm>
          <a:prstGeom prst="rect">
            <a:avLst/>
          </a:prstGeom>
        </p:spPr>
        <p:txBody>
          <a:bodyPr wrap="none">
            <a:spAutoFit/>
          </a:bodyPr>
          <a:lstStyle/>
          <a:p>
            <a:pPr marL="342900" indent="-342900" algn="ctr" fontAlgn="auto">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The portal area of The Liver</a:t>
            </a:r>
          </a:p>
        </p:txBody>
      </p:sp>
      <p:sp>
        <p:nvSpPr>
          <p:cNvPr id="4" name="مستطيل 3"/>
          <p:cNvSpPr/>
          <p:nvPr/>
        </p:nvSpPr>
        <p:spPr>
          <a:xfrm>
            <a:off x="1258888" y="1196975"/>
            <a:ext cx="2592387" cy="461963"/>
          </a:xfrm>
          <a:prstGeom prst="rect">
            <a:avLst/>
          </a:prstGeom>
        </p:spPr>
        <p:txBody>
          <a:bodyPr>
            <a:spAutoFit/>
          </a:bodyPr>
          <a:lstStyle/>
          <a:p>
            <a:pPr marL="342900" indent="-342900" algn="l" rtl="0" fontAlgn="auto">
              <a:spcBef>
                <a:spcPct val="50000"/>
              </a:spcBef>
              <a:spcAft>
                <a:spcPts val="0"/>
              </a:spcAft>
              <a:defRPr/>
            </a:pPr>
            <a:r>
              <a:rPr lang="en-US" sz="2400" b="1" dirty="0">
                <a:solidFill>
                  <a:srgbClr val="FFFF00"/>
                </a:solidFill>
                <a:latin typeface="+mn-lt"/>
                <a:cs typeface="+mj-cs"/>
              </a:rPr>
              <a:t>Branch of bile duct </a:t>
            </a:r>
            <a:endParaRPr lang="ar-SA" sz="2400" b="1" dirty="0">
              <a:solidFill>
                <a:srgbClr val="FFFF00"/>
              </a:solidFill>
              <a:latin typeface="+mn-lt"/>
              <a:cs typeface="+mj-cs"/>
            </a:endParaRPr>
          </a:p>
        </p:txBody>
      </p:sp>
      <p:sp>
        <p:nvSpPr>
          <p:cNvPr id="11269" name="مستطيل 4"/>
          <p:cNvSpPr>
            <a:spLocks noChangeArrowheads="1"/>
          </p:cNvSpPr>
          <p:nvPr/>
        </p:nvSpPr>
        <p:spPr bwMode="auto">
          <a:xfrm>
            <a:off x="179388" y="4005263"/>
            <a:ext cx="3865562" cy="461962"/>
          </a:xfrm>
          <a:prstGeom prst="rect">
            <a:avLst/>
          </a:prstGeom>
          <a:noFill/>
          <a:ln w="9525">
            <a:noFill/>
            <a:miter lim="800000"/>
            <a:headEnd/>
            <a:tailEnd/>
          </a:ln>
        </p:spPr>
        <p:txBody>
          <a:bodyPr wrap="none">
            <a:spAutoFit/>
          </a:bodyPr>
          <a:lstStyle/>
          <a:p>
            <a:pPr marL="342900" indent="-342900" algn="l" rtl="0">
              <a:spcBef>
                <a:spcPct val="50000"/>
              </a:spcBef>
            </a:pPr>
            <a:r>
              <a:rPr lang="en-US" sz="2400" b="1">
                <a:solidFill>
                  <a:srgbClr val="FFFF00"/>
                </a:solidFill>
                <a:latin typeface="Calibri" pitchFamily="34" charset="0"/>
              </a:rPr>
              <a:t>Branch of hepatic portal vein</a:t>
            </a:r>
          </a:p>
        </p:txBody>
      </p:sp>
      <p:sp>
        <p:nvSpPr>
          <p:cNvPr id="11270" name="مستطيل 5"/>
          <p:cNvSpPr>
            <a:spLocks noChangeArrowheads="1"/>
          </p:cNvSpPr>
          <p:nvPr/>
        </p:nvSpPr>
        <p:spPr bwMode="auto">
          <a:xfrm>
            <a:off x="5905500" y="981075"/>
            <a:ext cx="3275013" cy="830263"/>
          </a:xfrm>
          <a:prstGeom prst="rect">
            <a:avLst/>
          </a:prstGeom>
          <a:noFill/>
          <a:ln w="9525">
            <a:noFill/>
            <a:miter lim="800000"/>
            <a:headEnd/>
            <a:tailEnd/>
          </a:ln>
        </p:spPr>
        <p:txBody>
          <a:bodyPr>
            <a:spAutoFit/>
          </a:bodyPr>
          <a:lstStyle/>
          <a:p>
            <a:pPr algn="ctr"/>
            <a:r>
              <a:rPr lang="en-US" sz="2400" b="1">
                <a:solidFill>
                  <a:srgbClr val="FFFF00"/>
                </a:solidFill>
                <a:latin typeface="Calibri" pitchFamily="34" charset="0"/>
              </a:rPr>
              <a:t>Branch of hepatic portal artery</a:t>
            </a:r>
            <a:endParaRPr lang="ar-SA" sz="2400">
              <a:latin typeface="Calibri" pitchFamily="34" charset="0"/>
            </a:endParaRPr>
          </a:p>
        </p:txBody>
      </p:sp>
      <p:sp>
        <p:nvSpPr>
          <p:cNvPr id="7" name="Line 9"/>
          <p:cNvSpPr>
            <a:spLocks noChangeShapeType="1"/>
          </p:cNvSpPr>
          <p:nvPr/>
        </p:nvSpPr>
        <p:spPr bwMode="auto">
          <a:xfrm flipH="1">
            <a:off x="7667625" y="1989138"/>
            <a:ext cx="0" cy="1008062"/>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a:off x="2484438" y="1628775"/>
            <a:ext cx="2232025" cy="936625"/>
          </a:xfrm>
          <a:prstGeom prst="line">
            <a:avLst/>
          </a:prstGeom>
          <a:noFill/>
          <a:ln w="50800">
            <a:solidFill>
              <a:srgbClr val="FFFF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عنصر نائب لرقم الشريحة 8"/>
          <p:cNvSpPr>
            <a:spLocks noGrp="1"/>
          </p:cNvSpPr>
          <p:nvPr>
            <p:ph type="sldNum" sz="quarter" idx="12"/>
          </p:nvPr>
        </p:nvSpPr>
        <p:spPr/>
        <p:txBody>
          <a:bodyPr/>
          <a:lstStyle/>
          <a:p>
            <a:pPr>
              <a:defRPr/>
            </a:pPr>
            <a:fld id="{C6D9CFE5-6038-4486-9E30-9BE4AACA340A}" type="slidenum">
              <a:rPr lang="ar-SA"/>
              <a:pPr>
                <a:defRPr/>
              </a:pPr>
              <a:t>10</a:t>
            </a:fld>
            <a:endParaRPr lang="ar-SA"/>
          </a:p>
        </p:txBody>
      </p:sp>
      <p:sp>
        <p:nvSpPr>
          <p:cNvPr id="10" name="عنصر نائب للتذييل 9"/>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851275" y="87313"/>
            <a:ext cx="1511300" cy="461962"/>
          </a:xfrm>
          <a:prstGeom prst="rect">
            <a:avLst/>
          </a:prstGeom>
          <a:noFill/>
          <a:ln w="9525">
            <a:noFill/>
            <a:miter lim="800000"/>
            <a:headEnd/>
            <a:tailEnd/>
          </a:ln>
          <a:effectLst/>
        </p:spPr>
        <p:txBody>
          <a:bodyPr wrap="none" anchor="ctr">
            <a:spAutoFit/>
          </a:bodyPr>
          <a:lstStyle/>
          <a:p>
            <a:pPr algn="ctr" rtl="0">
              <a:defRPr/>
            </a:pPr>
            <a:r>
              <a:rPr lang="en-US" sz="2400" b="1" u="sng" dirty="0">
                <a:solidFill>
                  <a:schemeClr val="accent2"/>
                </a:solidFill>
                <a:latin typeface="Times New Roman" pitchFamily="18" charset="0"/>
                <a:ea typeface="Calibri" pitchFamily="34" charset="0"/>
                <a:cs typeface="+mj-cs"/>
              </a:rPr>
              <a:t>The Testis</a:t>
            </a:r>
            <a:endParaRPr lang="en-US" sz="2400" b="1" dirty="0">
              <a:solidFill>
                <a:schemeClr val="accent2"/>
              </a:solidFill>
              <a:latin typeface="Arial" pitchFamily="34" charset="0"/>
              <a:cs typeface="+mj-cs"/>
            </a:endParaRPr>
          </a:p>
        </p:txBody>
      </p:sp>
      <p:sp>
        <p:nvSpPr>
          <p:cNvPr id="32770" name="Rectangle 2"/>
          <p:cNvSpPr>
            <a:spLocks noChangeArrowheads="1"/>
          </p:cNvSpPr>
          <p:nvPr/>
        </p:nvSpPr>
        <p:spPr bwMode="auto">
          <a:xfrm>
            <a:off x="360363" y="836613"/>
            <a:ext cx="8783637" cy="1200150"/>
          </a:xfrm>
          <a:prstGeom prst="rect">
            <a:avLst/>
          </a:prstGeom>
          <a:noFill/>
          <a:ln w="9525">
            <a:noFill/>
            <a:miter lim="800000"/>
            <a:headEnd/>
            <a:tailEnd/>
          </a:ln>
          <a:effectLst/>
        </p:spPr>
        <p:txBody>
          <a:bodyPr anchor="ctr">
            <a:spAutoFit/>
          </a:bodyPr>
          <a:lstStyle/>
          <a:p>
            <a:pPr algn="justLow" rtl="0">
              <a:buFontTx/>
              <a:buChar char="•"/>
              <a:defRPr/>
            </a:pPr>
            <a:r>
              <a:rPr lang="en-US" sz="2400" b="1" dirty="0">
                <a:solidFill>
                  <a:schemeClr val="tx2"/>
                </a:solidFill>
                <a:latin typeface="Times New Roman" pitchFamily="18" charset="0"/>
                <a:ea typeface="Calibri" pitchFamily="34" charset="0"/>
                <a:cs typeface="+mj-cs"/>
              </a:rPr>
              <a:t>The male reproductive system is composed of two testis, the genital ducts, the accessory glands and the penis.</a:t>
            </a:r>
            <a:endParaRPr lang="en-US" sz="2400" b="1" dirty="0">
              <a:solidFill>
                <a:schemeClr val="tx2"/>
              </a:solidFill>
              <a:latin typeface="Arial" pitchFamily="34" charset="0"/>
              <a:cs typeface="+mj-cs"/>
            </a:endParaRPr>
          </a:p>
          <a:p>
            <a:pPr algn="justLow" rtl="0" eaLnBrk="0" hangingPunct="0">
              <a:buFontTx/>
              <a:buChar char="•"/>
              <a:defRPr/>
            </a:pPr>
            <a:r>
              <a:rPr lang="en-US" sz="2400" b="1" dirty="0">
                <a:solidFill>
                  <a:schemeClr val="tx2"/>
                </a:solidFill>
                <a:latin typeface="Times New Roman" pitchFamily="18" charset="0"/>
                <a:ea typeface="Calibri" pitchFamily="34" charset="0"/>
                <a:cs typeface="+mj-cs"/>
              </a:rPr>
              <a:t>The testis are primary sex organs forming the sperm.</a:t>
            </a:r>
            <a:endParaRPr lang="en-US" sz="2400" b="1" dirty="0">
              <a:solidFill>
                <a:schemeClr val="tx2"/>
              </a:solidFill>
              <a:latin typeface="Arial" pitchFamily="34" charset="0"/>
              <a:cs typeface="+mj-cs"/>
            </a:endParaRPr>
          </a:p>
        </p:txBody>
      </p:sp>
      <p:sp>
        <p:nvSpPr>
          <p:cNvPr id="32771" name="Rectangle 3"/>
          <p:cNvSpPr>
            <a:spLocks noChangeArrowheads="1"/>
          </p:cNvSpPr>
          <p:nvPr/>
        </p:nvSpPr>
        <p:spPr bwMode="auto">
          <a:xfrm>
            <a:off x="417513" y="2133600"/>
            <a:ext cx="3867150" cy="460375"/>
          </a:xfrm>
          <a:prstGeom prst="rect">
            <a:avLst/>
          </a:prstGeom>
          <a:noFill/>
          <a:ln w="9525">
            <a:noFill/>
            <a:miter lim="800000"/>
            <a:headEnd/>
            <a:tailEnd/>
          </a:ln>
          <a:effectLst/>
        </p:spPr>
        <p:txBody>
          <a:bodyPr wrap="none" anchor="ctr">
            <a:spAutoFit/>
          </a:bodyPr>
          <a:lstStyle/>
          <a:p>
            <a:pPr algn="justLow" rtl="0">
              <a:defRPr/>
            </a:pPr>
            <a:r>
              <a:rPr lang="en-US" sz="2400" b="1" u="sng" dirty="0">
                <a:solidFill>
                  <a:schemeClr val="accent2"/>
                </a:solidFill>
                <a:latin typeface="Times New Roman" pitchFamily="18" charset="0"/>
                <a:ea typeface="Calibri" pitchFamily="34" charset="0"/>
                <a:cs typeface="+mj-cs"/>
              </a:rPr>
              <a:t>The Structure of The Testis:</a:t>
            </a:r>
            <a:endParaRPr lang="en-US" sz="2400" b="1" dirty="0">
              <a:solidFill>
                <a:schemeClr val="accent2"/>
              </a:solidFill>
              <a:latin typeface="Arial" pitchFamily="34" charset="0"/>
              <a:cs typeface="+mj-cs"/>
            </a:endParaRPr>
          </a:p>
        </p:txBody>
      </p:sp>
      <p:sp>
        <p:nvSpPr>
          <p:cNvPr id="32772" name="Rectangle 4"/>
          <p:cNvSpPr>
            <a:spLocks noChangeArrowheads="1"/>
          </p:cNvSpPr>
          <p:nvPr/>
        </p:nvSpPr>
        <p:spPr bwMode="auto">
          <a:xfrm>
            <a:off x="323850" y="2740025"/>
            <a:ext cx="4608513" cy="3784600"/>
          </a:xfrm>
          <a:prstGeom prst="rect">
            <a:avLst/>
          </a:prstGeom>
          <a:noFill/>
          <a:ln w="9525">
            <a:noFill/>
            <a:miter lim="800000"/>
            <a:headEnd/>
            <a:tailEnd/>
          </a:ln>
          <a:effectLst/>
        </p:spPr>
        <p:txBody>
          <a:bodyPr anchor="ctr">
            <a:spAutoFit/>
          </a:bodyPr>
          <a:lstStyle/>
          <a:p>
            <a:pPr algn="l" rtl="0">
              <a:buFontTx/>
              <a:buChar char="•"/>
              <a:defRPr/>
            </a:pPr>
            <a:r>
              <a:rPr lang="en-US" sz="2400" b="1" dirty="0">
                <a:solidFill>
                  <a:schemeClr val="tx2"/>
                </a:solidFill>
                <a:latin typeface="Times New Roman" pitchFamily="18" charset="0"/>
                <a:ea typeface="Calibri" pitchFamily="34" charset="0"/>
                <a:cs typeface="+mj-cs"/>
              </a:rPr>
              <a:t>Each testis is surrounded by </a:t>
            </a:r>
            <a:r>
              <a:rPr lang="en-US" sz="2400" b="1" dirty="0" err="1">
                <a:solidFill>
                  <a:schemeClr val="tx2"/>
                </a:solidFill>
                <a:latin typeface="Times New Roman" pitchFamily="18" charset="0"/>
                <a:ea typeface="Calibri" pitchFamily="34" charset="0"/>
                <a:cs typeface="+mj-cs"/>
              </a:rPr>
              <a:t>collagenous</a:t>
            </a:r>
            <a:r>
              <a:rPr lang="en-US" sz="2400" b="1" dirty="0">
                <a:solidFill>
                  <a:schemeClr val="tx2"/>
                </a:solidFill>
                <a:latin typeface="Times New Roman" pitchFamily="18" charset="0"/>
                <a:ea typeface="Calibri" pitchFamily="34" charset="0"/>
                <a:cs typeface="+mj-cs"/>
              </a:rPr>
              <a:t> connective tissue known as tunica </a:t>
            </a:r>
            <a:r>
              <a:rPr lang="en-US" sz="2400" b="1" dirty="0" err="1">
                <a:solidFill>
                  <a:schemeClr val="tx2"/>
                </a:solidFill>
                <a:latin typeface="Times New Roman" pitchFamily="18" charset="0"/>
                <a:ea typeface="Calibri" pitchFamily="34" charset="0"/>
                <a:cs typeface="+mj-cs"/>
              </a:rPr>
              <a:t>albugenia</a:t>
            </a:r>
            <a:r>
              <a:rPr lang="en-US" sz="2400" b="1" dirty="0">
                <a:solidFill>
                  <a:schemeClr val="tx2"/>
                </a:solidFill>
                <a:latin typeface="Times New Roman" pitchFamily="18" charset="0"/>
                <a:ea typeface="Calibri" pitchFamily="34" charset="0"/>
                <a:cs typeface="+mj-cs"/>
              </a:rPr>
              <a:t>.</a:t>
            </a:r>
            <a:endParaRPr lang="en-US" sz="2400" b="1" dirty="0">
              <a:solidFill>
                <a:schemeClr val="tx2"/>
              </a:solidFill>
              <a:latin typeface="Arial" pitchFamily="34" charset="0"/>
              <a:cs typeface="+mj-cs"/>
            </a:endParaRPr>
          </a:p>
          <a:p>
            <a:pPr algn="l" rtl="0" eaLnBrk="0" hangingPunct="0">
              <a:buFontTx/>
              <a:buChar char="•"/>
              <a:defRPr/>
            </a:pPr>
            <a:r>
              <a:rPr lang="en-US" sz="2400" b="1" dirty="0">
                <a:solidFill>
                  <a:schemeClr val="tx2"/>
                </a:solidFill>
                <a:latin typeface="Times New Roman" pitchFamily="18" charset="0"/>
                <a:ea typeface="Calibri" pitchFamily="34" charset="0"/>
                <a:cs typeface="+mj-cs"/>
              </a:rPr>
              <a:t>Each testis is sub-divided by fibrous septa into about 250 compartments called testicular lobule.</a:t>
            </a:r>
          </a:p>
          <a:p>
            <a:pPr algn="l" rtl="0" eaLnBrk="0" hangingPunct="0">
              <a:defRPr/>
            </a:pPr>
            <a:r>
              <a:rPr lang="en-US" sz="2400" b="1" dirty="0">
                <a:solidFill>
                  <a:schemeClr val="tx2"/>
                </a:solidFill>
                <a:latin typeface="Times New Roman" pitchFamily="18" charset="0"/>
                <a:ea typeface="Calibri" pitchFamily="34" charset="0"/>
                <a:cs typeface="+mj-cs"/>
              </a:rPr>
              <a:t>Each testicular lobule consists of 1-4 tightly coiled </a:t>
            </a:r>
            <a:r>
              <a:rPr lang="en-US" sz="2400" b="1" dirty="0" err="1">
                <a:solidFill>
                  <a:schemeClr val="tx2"/>
                </a:solidFill>
                <a:latin typeface="Times New Roman" pitchFamily="18" charset="0"/>
                <a:ea typeface="Calibri" pitchFamily="34" charset="0"/>
                <a:cs typeface="+mj-cs"/>
              </a:rPr>
              <a:t>seminiferous</a:t>
            </a:r>
            <a:r>
              <a:rPr lang="en-US" sz="2400" b="1" dirty="0">
                <a:solidFill>
                  <a:schemeClr val="tx2"/>
                </a:solidFill>
                <a:latin typeface="Times New Roman" pitchFamily="18" charset="0"/>
                <a:ea typeface="Calibri" pitchFamily="34" charset="0"/>
                <a:cs typeface="+mj-cs"/>
              </a:rPr>
              <a:t> tubules.</a:t>
            </a:r>
            <a:r>
              <a:rPr lang="en-US" sz="2400" b="1" dirty="0">
                <a:solidFill>
                  <a:schemeClr val="tx2"/>
                </a:solidFill>
                <a:latin typeface="Arial" pitchFamily="34" charset="0"/>
                <a:cs typeface="+mj-cs"/>
              </a:rPr>
              <a:t> </a:t>
            </a:r>
          </a:p>
        </p:txBody>
      </p:sp>
      <p:pic>
        <p:nvPicPr>
          <p:cNvPr id="12294" name="Picture 4" descr="GetAttachment[1]"/>
          <p:cNvPicPr>
            <a:picLocks noChangeAspect="1" noChangeArrowheads="1"/>
          </p:cNvPicPr>
          <p:nvPr/>
        </p:nvPicPr>
        <p:blipFill>
          <a:blip r:embed="rId3" cstate="print">
            <a:lum contrast="30000"/>
          </a:blip>
          <a:srcRect r="9634"/>
          <a:stretch>
            <a:fillRect/>
          </a:stretch>
        </p:blipFill>
        <p:spPr bwMode="auto">
          <a:xfrm>
            <a:off x="4749800" y="2060575"/>
            <a:ext cx="4359275" cy="4797425"/>
          </a:xfrm>
          <a:prstGeom prst="rect">
            <a:avLst/>
          </a:prstGeom>
          <a:noFill/>
          <a:ln w="76200">
            <a:noFill/>
            <a:miter lim="800000"/>
            <a:headEnd/>
            <a:tailEnd/>
          </a:ln>
        </p:spPr>
      </p:pic>
      <p:sp>
        <p:nvSpPr>
          <p:cNvPr id="7" name="عنصر نائب لرقم الشريحة 6"/>
          <p:cNvSpPr>
            <a:spLocks noGrp="1"/>
          </p:cNvSpPr>
          <p:nvPr>
            <p:ph type="sldNum" sz="quarter" idx="12"/>
          </p:nvPr>
        </p:nvSpPr>
        <p:spPr/>
        <p:txBody>
          <a:bodyPr/>
          <a:lstStyle/>
          <a:p>
            <a:pPr>
              <a:defRPr/>
            </a:pPr>
            <a:fld id="{ACF7A669-EC66-4906-BA74-395BFC7F29DB}" type="slidenum">
              <a:rPr lang="ar-SA"/>
              <a:pPr>
                <a:defRPr/>
              </a:pPr>
              <a:t>11</a:t>
            </a:fld>
            <a:endParaRPr lang="ar-SA"/>
          </a:p>
        </p:txBody>
      </p:sp>
      <p:sp>
        <p:nvSpPr>
          <p:cNvPr id="8" name="عنصر نائب للتذييل 7"/>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059113" y="149225"/>
            <a:ext cx="3025775" cy="400050"/>
          </a:xfrm>
          <a:prstGeom prst="rect">
            <a:avLst/>
          </a:prstGeom>
          <a:noFill/>
          <a:ln w="9525">
            <a:noFill/>
            <a:miter lim="800000"/>
            <a:headEnd/>
            <a:tailEnd/>
          </a:ln>
          <a:effectLst/>
        </p:spPr>
        <p:txBody>
          <a:bodyPr anchor="ctr">
            <a:spAutoFit/>
          </a:bodyPr>
          <a:lstStyle/>
          <a:p>
            <a:pPr algn="justLow" rtl="0">
              <a:defRPr/>
            </a:pPr>
            <a:r>
              <a:rPr lang="en-US" sz="2000" b="1" u="sng" dirty="0">
                <a:solidFill>
                  <a:schemeClr val="accent2"/>
                </a:solidFill>
                <a:latin typeface="Times New Roman" pitchFamily="18" charset="0"/>
                <a:ea typeface="Calibri" pitchFamily="34" charset="0"/>
                <a:cs typeface="+mj-cs"/>
              </a:rPr>
              <a:t>The </a:t>
            </a:r>
            <a:r>
              <a:rPr lang="en-US" sz="2000" b="1" u="sng" dirty="0" err="1">
                <a:solidFill>
                  <a:schemeClr val="accent2"/>
                </a:solidFill>
                <a:latin typeface="Times New Roman" pitchFamily="18" charset="0"/>
                <a:ea typeface="Calibri" pitchFamily="34" charset="0"/>
                <a:cs typeface="+mj-cs"/>
              </a:rPr>
              <a:t>seminiferous</a:t>
            </a:r>
            <a:r>
              <a:rPr lang="en-US" sz="2000" b="1" u="sng" dirty="0">
                <a:solidFill>
                  <a:schemeClr val="accent2"/>
                </a:solidFill>
                <a:latin typeface="Times New Roman" pitchFamily="18" charset="0"/>
                <a:ea typeface="Calibri" pitchFamily="34" charset="0"/>
                <a:cs typeface="+mj-cs"/>
              </a:rPr>
              <a:t> tubules:</a:t>
            </a:r>
            <a:endParaRPr lang="en-US" sz="2000" b="1" dirty="0">
              <a:solidFill>
                <a:schemeClr val="accent2"/>
              </a:solidFill>
              <a:latin typeface="Arial" pitchFamily="34" charset="0"/>
              <a:cs typeface="+mj-cs"/>
            </a:endParaRPr>
          </a:p>
        </p:txBody>
      </p:sp>
      <p:sp>
        <p:nvSpPr>
          <p:cNvPr id="30722" name="Rectangle 2"/>
          <p:cNvSpPr>
            <a:spLocks noChangeArrowheads="1"/>
          </p:cNvSpPr>
          <p:nvPr/>
        </p:nvSpPr>
        <p:spPr bwMode="auto">
          <a:xfrm>
            <a:off x="88900" y="692150"/>
            <a:ext cx="9163050" cy="708025"/>
          </a:xfrm>
          <a:prstGeom prst="rect">
            <a:avLst/>
          </a:prstGeom>
          <a:noFill/>
          <a:ln w="9525">
            <a:noFill/>
            <a:miter lim="800000"/>
            <a:headEnd/>
            <a:tailEnd/>
          </a:ln>
          <a:effectLst/>
        </p:spPr>
        <p:txBody>
          <a:bodyPr wrap="none" anchor="ctr">
            <a:spAutoFit/>
          </a:bodyPr>
          <a:lstStyle/>
          <a:p>
            <a:pPr algn="l" rtl="0">
              <a:defRPr/>
            </a:pPr>
            <a:r>
              <a:rPr lang="en-US" sz="2000" b="1" dirty="0">
                <a:solidFill>
                  <a:schemeClr val="tx2"/>
                </a:solidFill>
                <a:latin typeface="Times New Roman" pitchFamily="18" charset="0"/>
                <a:ea typeface="Calibri" pitchFamily="34" charset="0"/>
                <a:cs typeface="+mj-cs"/>
              </a:rPr>
              <a:t>In cross section, it appears to consist of </a:t>
            </a:r>
            <a:r>
              <a:rPr lang="en-US" sz="2000" b="1" dirty="0" err="1">
                <a:solidFill>
                  <a:schemeClr val="tx2"/>
                </a:solidFill>
                <a:latin typeface="Times New Roman" pitchFamily="18" charset="0"/>
                <a:ea typeface="Calibri" pitchFamily="34" charset="0"/>
                <a:cs typeface="+mj-cs"/>
              </a:rPr>
              <a:t>spermatogenic</a:t>
            </a:r>
            <a:r>
              <a:rPr lang="en-US" sz="2000" b="1" dirty="0">
                <a:solidFill>
                  <a:schemeClr val="tx2"/>
                </a:solidFill>
                <a:latin typeface="Times New Roman" pitchFamily="18" charset="0"/>
                <a:ea typeface="Calibri" pitchFamily="34" charset="0"/>
                <a:cs typeface="+mj-cs"/>
              </a:rPr>
              <a:t> cells arranged in 4-8 layers.</a:t>
            </a:r>
          </a:p>
          <a:p>
            <a:pPr algn="l" rtl="0" eaLnBrk="0" hangingPunct="0">
              <a:defRPr/>
            </a:pPr>
            <a:r>
              <a:rPr lang="en-US" sz="2000" b="1" dirty="0">
                <a:solidFill>
                  <a:schemeClr val="tx2"/>
                </a:solidFill>
                <a:latin typeface="Times New Roman" pitchFamily="18" charset="0"/>
                <a:ea typeface="Calibri" pitchFamily="34" charset="0"/>
                <a:cs typeface="+mj-cs"/>
              </a:rPr>
              <a:t>These cells consist of the following types:</a:t>
            </a:r>
            <a:r>
              <a:rPr lang="en-US" sz="2000" b="1" dirty="0">
                <a:solidFill>
                  <a:schemeClr val="tx2"/>
                </a:solidFill>
                <a:latin typeface="Arial" pitchFamily="34" charset="0"/>
                <a:cs typeface="+mj-cs"/>
              </a:rPr>
              <a:t> </a:t>
            </a:r>
          </a:p>
        </p:txBody>
      </p:sp>
      <p:graphicFrame>
        <p:nvGraphicFramePr>
          <p:cNvPr id="5" name="جدول 4"/>
          <p:cNvGraphicFramePr>
            <a:graphicFrameLocks noGrp="1"/>
          </p:cNvGraphicFramePr>
          <p:nvPr/>
        </p:nvGraphicFramePr>
        <p:xfrm>
          <a:off x="0" y="1557338"/>
          <a:ext cx="9144000" cy="3505200"/>
        </p:xfrm>
        <a:graphic>
          <a:graphicData uri="http://schemas.openxmlformats.org/drawingml/2006/table">
            <a:tbl>
              <a:tblPr/>
              <a:tblGrid>
                <a:gridCol w="1835696">
                  <a:extLst>
                    <a:ext uri="{9D8B030D-6E8A-4147-A177-3AD203B41FA5}">
                      <a16:colId xmlns:a16="http://schemas.microsoft.com/office/drawing/2014/main" val="20000"/>
                    </a:ext>
                  </a:extLst>
                </a:gridCol>
                <a:gridCol w="3214941">
                  <a:extLst>
                    <a:ext uri="{9D8B030D-6E8A-4147-A177-3AD203B41FA5}">
                      <a16:colId xmlns:a16="http://schemas.microsoft.com/office/drawing/2014/main" val="20001"/>
                    </a:ext>
                  </a:extLst>
                </a:gridCol>
                <a:gridCol w="1512806">
                  <a:extLst>
                    <a:ext uri="{9D8B030D-6E8A-4147-A177-3AD203B41FA5}">
                      <a16:colId xmlns:a16="http://schemas.microsoft.com/office/drawing/2014/main" val="20002"/>
                    </a:ext>
                  </a:extLst>
                </a:gridCol>
                <a:gridCol w="2580558">
                  <a:extLst>
                    <a:ext uri="{9D8B030D-6E8A-4147-A177-3AD203B41FA5}">
                      <a16:colId xmlns:a16="http://schemas.microsoft.com/office/drawing/2014/main" val="20003"/>
                    </a:ext>
                  </a:extLst>
                </a:gridCol>
              </a:tblGrid>
              <a:tr h="184801">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4402">
                <a:tc>
                  <a:txBody>
                    <a:bodyPr/>
                    <a:lstStyle/>
                    <a:p>
                      <a:pPr algn="ctr" rtl="0">
                        <a:lnSpc>
                          <a:spcPct val="115000"/>
                        </a:lnSpc>
                        <a:spcAft>
                          <a:spcPts val="0"/>
                        </a:spcAft>
                      </a:pPr>
                      <a:r>
                        <a:rPr lang="en-US" sz="2000" b="1">
                          <a:solidFill>
                            <a:schemeClr val="tx2"/>
                          </a:solidFill>
                          <a:latin typeface="Times New Roman"/>
                          <a:ea typeface="Calibri"/>
                          <a:cs typeface="+mj-cs"/>
                        </a:rPr>
                        <a:t>Type-A spermatogonia</a:t>
                      </a:r>
                      <a:endParaRPr lang="en-US" sz="2000" b="1">
                        <a:solidFill>
                          <a:schemeClr val="tx2"/>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lightly stained cytoplasm and a large darkly stained nucleus.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2"/>
                          </a:solidFill>
                          <a:latin typeface="Times New Roman"/>
                          <a:ea typeface="Calibri"/>
                          <a:cs typeface="+mj-cs"/>
                        </a:rPr>
                        <a:t>diploid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2"/>
                          </a:solidFill>
                          <a:latin typeface="Times New Roman"/>
                          <a:ea typeface="Calibri"/>
                          <a:cs typeface="+mj-cs"/>
                        </a:rPr>
                        <a:t>divide </a:t>
                      </a:r>
                      <a:r>
                        <a:rPr lang="en-US" sz="2000" b="1" dirty="0" err="1">
                          <a:solidFill>
                            <a:schemeClr val="tx2"/>
                          </a:solidFill>
                          <a:latin typeface="Times New Roman"/>
                          <a:ea typeface="Calibri"/>
                          <a:cs typeface="+mj-cs"/>
                        </a:rPr>
                        <a:t>mitotically</a:t>
                      </a:r>
                      <a:r>
                        <a:rPr lang="en-US" sz="2000" b="1" dirty="0">
                          <a:solidFill>
                            <a:schemeClr val="tx2"/>
                          </a:solidFill>
                          <a:latin typeface="Times New Roman"/>
                          <a:ea typeface="Calibri"/>
                          <a:cs typeface="+mj-cs"/>
                        </a:rPr>
                        <a:t> and are a continuous source of </a:t>
                      </a:r>
                      <a:r>
                        <a:rPr lang="en-US" sz="2000" b="1" dirty="0" err="1">
                          <a:solidFill>
                            <a:schemeClr val="tx2"/>
                          </a:solidFill>
                          <a:latin typeface="Times New Roman"/>
                          <a:ea typeface="Calibri"/>
                          <a:cs typeface="+mj-cs"/>
                        </a:rPr>
                        <a:t>spermatogonia</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54402">
                <a:tc>
                  <a:txBody>
                    <a:bodyPr/>
                    <a:lstStyle/>
                    <a:p>
                      <a:pPr algn="ctr" rtl="0">
                        <a:lnSpc>
                          <a:spcPct val="115000"/>
                        </a:lnSpc>
                        <a:spcAft>
                          <a:spcPts val="0"/>
                        </a:spcAft>
                      </a:pPr>
                      <a:r>
                        <a:rPr lang="en-US" sz="2000" b="1">
                          <a:solidFill>
                            <a:schemeClr val="tx2"/>
                          </a:solidFill>
                          <a:latin typeface="Times New Roman"/>
                          <a:ea typeface="Calibri"/>
                          <a:cs typeface="+mj-cs"/>
                        </a:rPr>
                        <a:t>Type-B spermatogonia</a:t>
                      </a:r>
                      <a:endParaRPr lang="en-US" sz="2000" b="1">
                        <a:solidFill>
                          <a:schemeClr val="tx2"/>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lightly stained cytoplasm and nucleus.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chemeClr val="tx2"/>
                          </a:solidFill>
                          <a:latin typeface="Times New Roman"/>
                          <a:ea typeface="Calibri"/>
                          <a:cs typeface="+mj-cs"/>
                        </a:rPr>
                        <a:t>diploid cells.</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2"/>
                          </a:solidFill>
                          <a:latin typeface="Times New Roman"/>
                          <a:ea typeface="Calibri"/>
                          <a:cs typeface="+mj-cs"/>
                        </a:rPr>
                        <a:t>They grow large in size and give rise to primary </a:t>
                      </a:r>
                      <a:r>
                        <a:rPr lang="en-US" sz="2000" b="1" dirty="0" err="1">
                          <a:solidFill>
                            <a:schemeClr val="tx2"/>
                          </a:solidFill>
                          <a:latin typeface="Times New Roman"/>
                          <a:ea typeface="Calibri"/>
                          <a:cs typeface="+mj-cs"/>
                        </a:rPr>
                        <a:t>spermatocytes</a:t>
                      </a:r>
                      <a:r>
                        <a:rPr lang="en-US" sz="2000" b="1" dirty="0">
                          <a:solidFill>
                            <a:schemeClr val="tx2"/>
                          </a:solidFill>
                          <a:latin typeface="Times New Roman"/>
                          <a:ea typeface="Calibri"/>
                          <a:cs typeface="+mj-cs"/>
                        </a:rPr>
                        <a:t>.</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عنصر نائب لرقم الشريحة 5"/>
          <p:cNvSpPr>
            <a:spLocks noGrp="1"/>
          </p:cNvSpPr>
          <p:nvPr>
            <p:ph type="sldNum" sz="quarter" idx="12"/>
          </p:nvPr>
        </p:nvSpPr>
        <p:spPr/>
        <p:txBody>
          <a:bodyPr/>
          <a:lstStyle/>
          <a:p>
            <a:pPr>
              <a:defRPr/>
            </a:pPr>
            <a:fld id="{97531137-93AA-4157-803C-EABCD0DFC886}" type="slidenum">
              <a:rPr lang="ar-SA"/>
              <a:pPr>
                <a:defRPr/>
              </a:pPr>
              <a:t>12</a:t>
            </a:fld>
            <a:endParaRPr lang="ar-SA"/>
          </a:p>
        </p:txBody>
      </p:sp>
      <p:sp>
        <p:nvSpPr>
          <p:cNvPr id="7" name="عنصر نائب للتذييل 6"/>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8"/>
          <p:cNvPicPr>
            <a:picLocks noChangeAspect="1" noChangeArrowheads="1"/>
          </p:cNvPicPr>
          <p:nvPr/>
        </p:nvPicPr>
        <p:blipFill>
          <a:blip r:embed="rId3" cstate="print"/>
          <a:srcRect l="1645"/>
          <a:stretch>
            <a:fillRect/>
          </a:stretch>
        </p:blipFill>
        <p:spPr bwMode="auto">
          <a:xfrm>
            <a:off x="-36513" y="-26988"/>
            <a:ext cx="9180513" cy="70564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852B02A5-3DA0-4FFB-8C3C-049D9CF8EE23}" type="slidenum">
              <a:rPr lang="ar-SA"/>
              <a:pPr>
                <a:defRPr/>
              </a:pPr>
              <a:t>13</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758825"/>
          <a:ext cx="9144000" cy="2454275"/>
        </p:xfrm>
        <a:graphic>
          <a:graphicData uri="http://schemas.openxmlformats.org/drawingml/2006/table">
            <a:tbl>
              <a:tblPr/>
              <a:tblGrid>
                <a:gridCol w="1703028">
                  <a:extLst>
                    <a:ext uri="{9D8B030D-6E8A-4147-A177-3AD203B41FA5}">
                      <a16:colId xmlns:a16="http://schemas.microsoft.com/office/drawing/2014/main" val="20000"/>
                    </a:ext>
                  </a:extLst>
                </a:gridCol>
                <a:gridCol w="3347608">
                  <a:extLst>
                    <a:ext uri="{9D8B030D-6E8A-4147-A177-3AD203B41FA5}">
                      <a16:colId xmlns:a16="http://schemas.microsoft.com/office/drawing/2014/main" val="20001"/>
                    </a:ext>
                  </a:extLst>
                </a:gridCol>
                <a:gridCol w="1512805">
                  <a:extLst>
                    <a:ext uri="{9D8B030D-6E8A-4147-A177-3AD203B41FA5}">
                      <a16:colId xmlns:a16="http://schemas.microsoft.com/office/drawing/2014/main" val="20002"/>
                    </a:ext>
                  </a:extLst>
                </a:gridCol>
                <a:gridCol w="2580558">
                  <a:extLst>
                    <a:ext uri="{9D8B030D-6E8A-4147-A177-3AD203B41FA5}">
                      <a16:colId xmlns:a16="http://schemas.microsoft.com/office/drawing/2014/main" val="20003"/>
                    </a:ext>
                  </a:extLst>
                </a:gridCol>
              </a:tblGrid>
              <a:tr h="1108805">
                <a:tc>
                  <a:txBody>
                    <a:bodyPr/>
                    <a:lstStyle/>
                    <a:p>
                      <a:pPr algn="ctr" rtl="0">
                        <a:lnSpc>
                          <a:spcPct val="115000"/>
                        </a:lnSpc>
                        <a:spcAft>
                          <a:spcPts val="0"/>
                        </a:spcAft>
                      </a:pPr>
                      <a:r>
                        <a:rPr lang="en-US" sz="2000" b="1" dirty="0">
                          <a:solidFill>
                            <a:srgbClr val="FF0000"/>
                          </a:solidFill>
                          <a:latin typeface="Times New Roman"/>
                          <a:ea typeface="Calibri"/>
                          <a:cs typeface="+mj-cs"/>
                        </a:rPr>
                        <a:t>Primary </a:t>
                      </a:r>
                      <a:r>
                        <a:rPr lang="en-US" sz="2000" b="1" dirty="0" err="1">
                          <a:solidFill>
                            <a:srgbClr val="FF0000"/>
                          </a:solidFill>
                          <a:latin typeface="Times New Roman"/>
                          <a:ea typeface="Calibri"/>
                          <a:cs typeface="+mj-cs"/>
                        </a:rPr>
                        <a:t>spermatocytes</a:t>
                      </a:r>
                      <a:endParaRPr lang="en-US" sz="2000" b="1" dirty="0">
                        <a:solidFill>
                          <a:srgbClr val="FF000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the largest cells in the </a:t>
                      </a:r>
                      <a:r>
                        <a:rPr lang="en-US" sz="2000" b="1" dirty="0" err="1">
                          <a:solidFill>
                            <a:srgbClr val="FF0000"/>
                          </a:solidFill>
                          <a:latin typeface="Times New Roman"/>
                          <a:ea typeface="Calibri"/>
                          <a:cs typeface="+mj-cs"/>
                        </a:rPr>
                        <a:t>seminiferous</a:t>
                      </a:r>
                      <a:r>
                        <a:rPr lang="en-US" sz="2000" b="1" dirty="0">
                          <a:solidFill>
                            <a:srgbClr val="FF0000"/>
                          </a:solidFill>
                          <a:latin typeface="Times New Roman"/>
                          <a:ea typeface="Calibri"/>
                          <a:cs typeface="+mj-cs"/>
                        </a:rPr>
                        <a:t> tubule.</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arranged in 2-3 layers.</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rounded shape.</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extensive cytoplasm.</a:t>
                      </a:r>
                      <a:endParaRPr lang="en-US" sz="2000" b="1" dirty="0">
                        <a:solidFill>
                          <a:srgbClr val="FF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FF0000"/>
                          </a:solidFill>
                          <a:latin typeface="Times New Roman"/>
                          <a:ea typeface="Calibri"/>
                          <a:cs typeface="+mj-cs"/>
                        </a:rPr>
                        <a:t>clear chromatin in the nucleus.</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solidFill>
                            <a:srgbClr val="FF0000"/>
                          </a:solidFill>
                          <a:latin typeface="Times New Roman"/>
                          <a:ea typeface="Calibri"/>
                          <a:cs typeface="+mj-cs"/>
                        </a:rPr>
                        <a:t>diploid cells.</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rgbClr val="FF0000"/>
                          </a:solidFill>
                          <a:latin typeface="Times New Roman"/>
                          <a:ea typeface="Calibri"/>
                          <a:cs typeface="+mj-cs"/>
                        </a:rPr>
                        <a:t>They undergo the first meiotic division and each produces two small cells known as the secondary </a:t>
                      </a:r>
                      <a:r>
                        <a:rPr lang="en-US" sz="2000" b="1" dirty="0" err="1">
                          <a:solidFill>
                            <a:srgbClr val="FF0000"/>
                          </a:solidFill>
                          <a:latin typeface="Times New Roman"/>
                          <a:ea typeface="Calibri"/>
                          <a:cs typeface="+mj-cs"/>
                        </a:rPr>
                        <a:t>spermatocytes</a:t>
                      </a:r>
                      <a:r>
                        <a:rPr lang="en-US" sz="2000" b="1" dirty="0">
                          <a:solidFill>
                            <a:srgbClr val="FF0000"/>
                          </a:solidFill>
                          <a:latin typeface="Times New Roman"/>
                          <a:ea typeface="Calibri"/>
                          <a:cs typeface="+mj-cs"/>
                        </a:rPr>
                        <a:t>.</a:t>
                      </a:r>
                      <a:endParaRPr lang="en-US" sz="2000" b="1" dirty="0">
                        <a:solidFill>
                          <a:srgbClr val="FF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3" name="جدول 2"/>
          <p:cNvGraphicFramePr>
            <a:graphicFrameLocks noGrp="1"/>
          </p:cNvGraphicFramePr>
          <p:nvPr/>
        </p:nvGraphicFramePr>
        <p:xfrm>
          <a:off x="0" y="44450"/>
          <a:ext cx="9144000" cy="701675"/>
        </p:xfrm>
        <a:graphic>
          <a:graphicData uri="http://schemas.openxmlformats.org/drawingml/2006/table">
            <a:tbl>
              <a:tblPr/>
              <a:tblGrid>
                <a:gridCol w="1691680">
                  <a:extLst>
                    <a:ext uri="{9D8B030D-6E8A-4147-A177-3AD203B41FA5}">
                      <a16:colId xmlns:a16="http://schemas.microsoft.com/office/drawing/2014/main" val="20000"/>
                    </a:ext>
                  </a:extLst>
                </a:gridCol>
                <a:gridCol w="3358957">
                  <a:extLst>
                    <a:ext uri="{9D8B030D-6E8A-4147-A177-3AD203B41FA5}">
                      <a16:colId xmlns:a16="http://schemas.microsoft.com/office/drawing/2014/main" val="20001"/>
                    </a:ext>
                  </a:extLst>
                </a:gridCol>
                <a:gridCol w="1512806">
                  <a:extLst>
                    <a:ext uri="{9D8B030D-6E8A-4147-A177-3AD203B41FA5}">
                      <a16:colId xmlns:a16="http://schemas.microsoft.com/office/drawing/2014/main" val="20002"/>
                    </a:ext>
                  </a:extLst>
                </a:gridCol>
                <a:gridCol w="2580558">
                  <a:extLst>
                    <a:ext uri="{9D8B030D-6E8A-4147-A177-3AD203B41FA5}">
                      <a16:colId xmlns:a16="http://schemas.microsoft.com/office/drawing/2014/main" val="20003"/>
                    </a:ext>
                  </a:extLst>
                </a:gridCol>
              </a:tblGrid>
              <a:tr h="184801">
                <a:tc>
                  <a:txBody>
                    <a:bodyPr/>
                    <a:lstStyle/>
                    <a:p>
                      <a:pPr algn="ctr" rtl="0">
                        <a:lnSpc>
                          <a:spcPct val="115000"/>
                        </a:lnSpc>
                        <a:spcAft>
                          <a:spcPts val="0"/>
                        </a:spcAft>
                      </a:pPr>
                      <a:r>
                        <a:rPr lang="en-US" sz="2000" b="1">
                          <a:latin typeface="Times New Roman"/>
                          <a:ea typeface="Calibri"/>
                          <a:cs typeface="Arial"/>
                        </a:rPr>
                        <a:t>Cel type</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dirty="0">
                          <a:latin typeface="Times New Roman"/>
                          <a:ea typeface="Calibri"/>
                          <a:cs typeface="Arial"/>
                        </a:rPr>
                        <a:t>Note </a:t>
                      </a:r>
                      <a:endParaRPr lang="en-US" sz="2000" dirty="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4" name="عنصر نائب لرقم الشريحة 3"/>
          <p:cNvSpPr>
            <a:spLocks noGrp="1"/>
          </p:cNvSpPr>
          <p:nvPr>
            <p:ph type="sldNum" sz="quarter" idx="12"/>
          </p:nvPr>
        </p:nvSpPr>
        <p:spPr/>
        <p:txBody>
          <a:bodyPr/>
          <a:lstStyle/>
          <a:p>
            <a:pPr>
              <a:defRPr/>
            </a:pPr>
            <a:fld id="{3264DB68-512C-4AEE-BDF7-51127634A4B0}" type="slidenum">
              <a:rPr lang="ar-SA"/>
              <a:pPr>
                <a:defRPr/>
              </a:pPr>
              <a:t>14</a:t>
            </a:fld>
            <a:endParaRPr lang="ar-SA"/>
          </a:p>
        </p:txBody>
      </p:sp>
      <p:sp>
        <p:nvSpPr>
          <p:cNvPr id="5" name="عنصر نائب للتذييل 4"/>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p:cNvPicPr>
            <a:picLocks noChangeAspect="1" noChangeArrowheads="1"/>
          </p:cNvPicPr>
          <p:nvPr/>
        </p:nvPicPr>
        <p:blipFill>
          <a:blip r:embed="rId3" cstate="print"/>
          <a:srcRect l="1645"/>
          <a:stretch>
            <a:fillRect/>
          </a:stretch>
        </p:blipFill>
        <p:spPr bwMode="auto">
          <a:xfrm>
            <a:off x="-36513" y="-26988"/>
            <a:ext cx="9180513" cy="70564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75391CDB-7DBC-408A-8425-C3EF6A0A0BBF}" type="slidenum">
              <a:rPr lang="ar-SA"/>
              <a:pPr>
                <a:defRPr/>
              </a:pPr>
              <a:t>15</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5608638"/>
        </p:xfrm>
        <a:graphic>
          <a:graphicData uri="http://schemas.openxmlformats.org/drawingml/2006/table">
            <a:tbl>
              <a:tblPr/>
              <a:tblGrid>
                <a:gridCol w="1402955">
                  <a:extLst>
                    <a:ext uri="{9D8B030D-6E8A-4147-A177-3AD203B41FA5}">
                      <a16:colId xmlns:a16="http://schemas.microsoft.com/office/drawing/2014/main" val="20000"/>
                    </a:ext>
                  </a:extLst>
                </a:gridCol>
                <a:gridCol w="3647682">
                  <a:extLst>
                    <a:ext uri="{9D8B030D-6E8A-4147-A177-3AD203B41FA5}">
                      <a16:colId xmlns:a16="http://schemas.microsoft.com/office/drawing/2014/main" val="20001"/>
                    </a:ext>
                  </a:extLst>
                </a:gridCol>
                <a:gridCol w="1681603">
                  <a:extLst>
                    <a:ext uri="{9D8B030D-6E8A-4147-A177-3AD203B41FA5}">
                      <a16:colId xmlns:a16="http://schemas.microsoft.com/office/drawing/2014/main" val="20002"/>
                    </a:ext>
                  </a:extLst>
                </a:gridCol>
                <a:gridCol w="2411761">
                  <a:extLst>
                    <a:ext uri="{9D8B030D-6E8A-4147-A177-3AD203B41FA5}">
                      <a16:colId xmlns:a16="http://schemas.microsoft.com/office/drawing/2014/main" val="20003"/>
                    </a:ext>
                  </a:extLst>
                </a:gridCol>
              </a:tblGrid>
              <a:tr h="184801">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Note </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4402">
                <a:tc>
                  <a:txBody>
                    <a:bodyPr/>
                    <a:lstStyle/>
                    <a:p>
                      <a:pPr algn="ctr" rtl="0">
                        <a:lnSpc>
                          <a:spcPct val="115000"/>
                        </a:lnSpc>
                        <a:spcAft>
                          <a:spcPts val="0"/>
                        </a:spcAft>
                      </a:pPr>
                      <a:r>
                        <a:rPr lang="en-US" sz="2000" b="1">
                          <a:solidFill>
                            <a:srgbClr val="00B050"/>
                          </a:solidFill>
                          <a:latin typeface="Times New Roman"/>
                          <a:ea typeface="Calibri"/>
                          <a:cs typeface="+mj-cs"/>
                        </a:rPr>
                        <a:t>Secondary spermatocytes</a:t>
                      </a:r>
                      <a:endParaRPr lang="en-US" sz="2000" b="1">
                        <a:solidFill>
                          <a:srgbClr val="00B05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rgbClr val="00B050"/>
                          </a:solidFill>
                          <a:latin typeface="Times New Roman"/>
                          <a:ea typeface="Calibri"/>
                          <a:cs typeface="+mj-cs"/>
                        </a:rPr>
                        <a:t>small rounded cells.</a:t>
                      </a:r>
                      <a:endParaRPr lang="en-US" sz="2000" b="1">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rgbClr val="00B050"/>
                          </a:solidFill>
                          <a:latin typeface="Times New Roman"/>
                          <a:ea typeface="Calibri"/>
                          <a:cs typeface="+mj-cs"/>
                        </a:rPr>
                        <a:t>haploid cells</a:t>
                      </a:r>
                      <a:endParaRPr lang="en-US" sz="2000" b="1">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rgbClr val="00B050"/>
                          </a:solidFill>
                          <a:latin typeface="Times New Roman"/>
                          <a:ea typeface="Calibri"/>
                          <a:cs typeface="+mj-cs"/>
                        </a:rPr>
                        <a:t>undergo the second meiotic division and give rise to </a:t>
                      </a:r>
                      <a:r>
                        <a:rPr lang="en-US" sz="2000" b="1" dirty="0" err="1">
                          <a:solidFill>
                            <a:srgbClr val="00B050"/>
                          </a:solidFill>
                          <a:latin typeface="Times New Roman"/>
                          <a:ea typeface="Calibri"/>
                          <a:cs typeface="+mj-cs"/>
                        </a:rPr>
                        <a:t>spermatids</a:t>
                      </a:r>
                      <a:r>
                        <a:rPr lang="en-US" sz="2000" b="1" dirty="0">
                          <a:solidFill>
                            <a:srgbClr val="00B050"/>
                          </a:solidFill>
                          <a:latin typeface="Times New Roman"/>
                          <a:ea typeface="Calibri"/>
                          <a:cs typeface="+mj-cs"/>
                        </a:rPr>
                        <a:t>.</a:t>
                      </a:r>
                      <a:endParaRPr lang="en-US" sz="2000" b="1" dirty="0">
                        <a:solidFill>
                          <a:srgbClr val="00B05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93606">
                <a:tc>
                  <a:txBody>
                    <a:bodyPr/>
                    <a:lstStyle/>
                    <a:p>
                      <a:pPr algn="ctr" rtl="0">
                        <a:lnSpc>
                          <a:spcPct val="115000"/>
                        </a:lnSpc>
                        <a:spcAft>
                          <a:spcPts val="0"/>
                        </a:spcAft>
                      </a:pPr>
                      <a:r>
                        <a:rPr lang="en-US" sz="2000" b="1" dirty="0" err="1">
                          <a:solidFill>
                            <a:srgbClr val="C00000"/>
                          </a:solidFill>
                          <a:latin typeface="Times New Roman"/>
                          <a:ea typeface="Calibri"/>
                          <a:cs typeface="+mj-cs"/>
                        </a:rPr>
                        <a:t>Spermatids</a:t>
                      </a:r>
                      <a:endParaRPr lang="en-US" sz="2000" b="1" dirty="0">
                        <a:solidFill>
                          <a:srgbClr val="C00000"/>
                        </a:solidFill>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small cells.</a:t>
                      </a:r>
                      <a:endParaRPr lang="en-US" sz="2000" b="1" dirty="0">
                        <a:solidFill>
                          <a:srgbClr val="C0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condensed chromatin.</a:t>
                      </a:r>
                      <a:endParaRPr lang="en-US" sz="2000" b="1" dirty="0">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rgbClr val="C00000"/>
                          </a:solidFill>
                          <a:latin typeface="Times New Roman"/>
                          <a:ea typeface="Calibri"/>
                          <a:cs typeface="+mj-cs"/>
                        </a:rPr>
                        <a:t>haploid cells</a:t>
                      </a:r>
                      <a:endParaRPr lang="en-US" sz="2000" b="1">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the nearest to the tubule lumen.</a:t>
                      </a:r>
                      <a:endParaRPr lang="en-US" sz="2000" b="1" dirty="0">
                        <a:solidFill>
                          <a:srgbClr val="C00000"/>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rgbClr val="C00000"/>
                          </a:solidFill>
                          <a:latin typeface="Times New Roman"/>
                          <a:ea typeface="Calibri"/>
                          <a:cs typeface="+mj-cs"/>
                        </a:rPr>
                        <a:t>They undergo a process of differentiation known as </a:t>
                      </a:r>
                      <a:r>
                        <a:rPr lang="en-US" sz="2000" b="1" dirty="0" err="1">
                          <a:solidFill>
                            <a:srgbClr val="C00000"/>
                          </a:solidFill>
                          <a:latin typeface="Times New Roman"/>
                          <a:ea typeface="Calibri"/>
                          <a:cs typeface="+mj-cs"/>
                        </a:rPr>
                        <a:t>spermeiogenesis</a:t>
                      </a:r>
                      <a:r>
                        <a:rPr lang="en-US" sz="2000" b="1" dirty="0">
                          <a:solidFill>
                            <a:srgbClr val="C00000"/>
                          </a:solidFill>
                          <a:latin typeface="Times New Roman"/>
                          <a:ea typeface="Calibri"/>
                          <a:cs typeface="+mj-cs"/>
                        </a:rPr>
                        <a:t> and give rise to mature spermatozoa.</a:t>
                      </a:r>
                      <a:endParaRPr lang="en-US" sz="2000" b="1" dirty="0">
                        <a:solidFill>
                          <a:srgbClr val="C00000"/>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3" name="عنصر نائب لرقم الشريحة 2"/>
          <p:cNvSpPr>
            <a:spLocks noGrp="1"/>
          </p:cNvSpPr>
          <p:nvPr>
            <p:ph type="sldNum" sz="quarter" idx="12"/>
          </p:nvPr>
        </p:nvSpPr>
        <p:spPr/>
        <p:txBody>
          <a:bodyPr/>
          <a:lstStyle/>
          <a:p>
            <a:pPr>
              <a:defRPr/>
            </a:pPr>
            <a:fld id="{30AFB506-256A-446D-948D-4F130B7F224A}" type="slidenum">
              <a:rPr lang="ar-SA"/>
              <a:pPr>
                <a:defRPr/>
              </a:pPr>
              <a:t>16</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9"/>
          <p:cNvPicPr>
            <a:picLocks noChangeAspect="1" noChangeArrowheads="1"/>
          </p:cNvPicPr>
          <p:nvPr/>
        </p:nvPicPr>
        <p:blipFill>
          <a:blip r:embed="rId3" cstate="print"/>
          <a:srcRect l="1563"/>
          <a:stretch>
            <a:fillRect/>
          </a:stretch>
        </p:blipFill>
        <p:spPr bwMode="auto">
          <a:xfrm>
            <a:off x="0" y="0"/>
            <a:ext cx="9144000" cy="688498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8A0665C6-BA8F-44AB-BDAE-0D5409544F45}" type="slidenum">
              <a:rPr lang="ar-SA"/>
              <a:pPr>
                <a:defRPr/>
              </a:pPr>
              <a:t>17</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8"/>
          <p:cNvPicPr>
            <a:picLocks noChangeAspect="1" noChangeArrowheads="1"/>
          </p:cNvPicPr>
          <p:nvPr/>
        </p:nvPicPr>
        <p:blipFill>
          <a:blip r:embed="rId3" cstate="print"/>
          <a:srcRect l="1645"/>
          <a:stretch>
            <a:fillRect/>
          </a:stretch>
        </p:blipFill>
        <p:spPr bwMode="auto">
          <a:xfrm>
            <a:off x="-36513" y="-26988"/>
            <a:ext cx="9180513" cy="70564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DB936240-A1F0-4655-BABE-799DF7485879}" type="slidenum">
              <a:rPr lang="ar-SA"/>
              <a:pPr>
                <a:defRPr/>
              </a:pPr>
              <a:t>18</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60325" y="42863"/>
          <a:ext cx="9083675" cy="1752600"/>
        </p:xfrm>
        <a:graphic>
          <a:graphicData uri="http://schemas.openxmlformats.org/drawingml/2006/table">
            <a:tbl>
              <a:tblPr/>
              <a:tblGrid>
                <a:gridCol w="1487488">
                  <a:extLst>
                    <a:ext uri="{9D8B030D-6E8A-4147-A177-3AD203B41FA5}">
                      <a16:colId xmlns:a16="http://schemas.microsoft.com/office/drawing/2014/main" val="20000"/>
                    </a:ext>
                  </a:extLst>
                </a:gridCol>
                <a:gridCol w="3529911">
                  <a:extLst>
                    <a:ext uri="{9D8B030D-6E8A-4147-A177-3AD203B41FA5}">
                      <a16:colId xmlns:a16="http://schemas.microsoft.com/office/drawing/2014/main" val="20001"/>
                    </a:ext>
                  </a:extLst>
                </a:gridCol>
                <a:gridCol w="1654665">
                  <a:extLst>
                    <a:ext uri="{9D8B030D-6E8A-4147-A177-3AD203B41FA5}">
                      <a16:colId xmlns:a16="http://schemas.microsoft.com/office/drawing/2014/main" val="20002"/>
                    </a:ext>
                  </a:extLst>
                </a:gridCol>
                <a:gridCol w="2411761">
                  <a:extLst>
                    <a:ext uri="{9D8B030D-6E8A-4147-A177-3AD203B41FA5}">
                      <a16:colId xmlns:a16="http://schemas.microsoft.com/office/drawing/2014/main" val="20003"/>
                    </a:ext>
                  </a:extLst>
                </a:gridCol>
              </a:tblGrid>
              <a:tr h="184801">
                <a:tc>
                  <a:txBody>
                    <a:bodyPr/>
                    <a:lstStyle/>
                    <a:p>
                      <a:pPr algn="ctr" rtl="0">
                        <a:lnSpc>
                          <a:spcPct val="115000"/>
                        </a:lnSpc>
                        <a:spcAft>
                          <a:spcPts val="0"/>
                        </a:spcAft>
                      </a:pPr>
                      <a:r>
                        <a:rPr lang="en-US" sz="2000" b="1" dirty="0" err="1">
                          <a:latin typeface="Times New Roman"/>
                          <a:ea typeface="Calibri"/>
                          <a:cs typeface="Arial"/>
                        </a:rPr>
                        <a:t>Cel</a:t>
                      </a:r>
                      <a:r>
                        <a:rPr lang="en-US" sz="2000" b="1" dirty="0">
                          <a:latin typeface="Times New Roman"/>
                          <a:ea typeface="Calibri"/>
                          <a:cs typeface="Arial"/>
                        </a:rPr>
                        <a:t> type</a:t>
                      </a:r>
                      <a:endParaRPr lang="en-US" sz="2000" b="1" dirty="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Note </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9602">
                <a:tc>
                  <a:txBody>
                    <a:bodyPr/>
                    <a:lstStyle/>
                    <a:p>
                      <a:pPr algn="ctr" rtl="0">
                        <a:lnSpc>
                          <a:spcPct val="115000"/>
                        </a:lnSpc>
                        <a:spcAft>
                          <a:spcPts val="0"/>
                        </a:spcAft>
                      </a:pPr>
                      <a:r>
                        <a:rPr lang="en-US" sz="2000" b="1">
                          <a:solidFill>
                            <a:schemeClr val="tx1"/>
                          </a:solidFill>
                          <a:latin typeface="Times New Roman"/>
                          <a:ea typeface="Calibri"/>
                          <a:cs typeface="Arial"/>
                        </a:rPr>
                        <a:t>Mature spermatozoa</a:t>
                      </a:r>
                      <a:endParaRPr lang="en-US" sz="2000" b="1">
                        <a:solidFill>
                          <a:schemeClr val="tx1"/>
                        </a:solidFill>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1"/>
                          </a:solidFill>
                          <a:latin typeface="Times New Roman"/>
                          <a:ea typeface="Calibri"/>
                          <a:cs typeface="Arial"/>
                        </a:rPr>
                        <a:t>They have head and tail.</a:t>
                      </a:r>
                      <a:endParaRPr lang="en-US" sz="2000" b="1">
                        <a:solidFill>
                          <a:schemeClr val="tx1"/>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1"/>
                          </a:solidFill>
                          <a:latin typeface="Times New Roman"/>
                          <a:ea typeface="Calibri"/>
                          <a:cs typeface="Arial"/>
                        </a:rPr>
                        <a:t>haploid cells</a:t>
                      </a:r>
                      <a:endParaRPr lang="en-US" sz="2000" b="1">
                        <a:solidFill>
                          <a:schemeClr val="tx1"/>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2000" b="1" dirty="0">
                          <a:solidFill>
                            <a:schemeClr val="tx1"/>
                          </a:solidFill>
                          <a:latin typeface="Times New Roman"/>
                          <a:ea typeface="Calibri"/>
                          <a:cs typeface="Arial"/>
                        </a:rPr>
                        <a:t>found in the lumen of the </a:t>
                      </a:r>
                      <a:r>
                        <a:rPr lang="en-US" sz="2000" b="1" dirty="0" err="1">
                          <a:solidFill>
                            <a:schemeClr val="tx1"/>
                          </a:solidFill>
                          <a:latin typeface="Times New Roman"/>
                          <a:ea typeface="Calibri"/>
                          <a:cs typeface="Arial"/>
                        </a:rPr>
                        <a:t>seminiferous</a:t>
                      </a:r>
                      <a:r>
                        <a:rPr lang="en-US" sz="2000" b="1" dirty="0">
                          <a:solidFill>
                            <a:schemeClr val="tx1"/>
                          </a:solidFill>
                          <a:latin typeface="Times New Roman"/>
                          <a:ea typeface="Calibri"/>
                          <a:cs typeface="Arial"/>
                        </a:rPr>
                        <a:t> tubule.</a:t>
                      </a:r>
                      <a:endParaRPr lang="en-US" sz="2000" b="1" dirty="0">
                        <a:solidFill>
                          <a:schemeClr val="tx1"/>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عنصر نائب لرقم الشريحة 2"/>
          <p:cNvSpPr>
            <a:spLocks noGrp="1"/>
          </p:cNvSpPr>
          <p:nvPr>
            <p:ph type="sldNum" sz="quarter" idx="12"/>
          </p:nvPr>
        </p:nvSpPr>
        <p:spPr/>
        <p:txBody>
          <a:bodyPr/>
          <a:lstStyle/>
          <a:p>
            <a:pPr>
              <a:defRPr/>
            </a:pPr>
            <a:fld id="{89B2A515-A457-4F02-A404-9EDF61AF297D}" type="slidenum">
              <a:rPr lang="ar-SA"/>
              <a:pPr>
                <a:defRPr/>
              </a:pPr>
              <a:t>19</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7"/>
          <p:cNvSpPr>
            <a:spLocks noGrp="1"/>
          </p:cNvSpPr>
          <p:nvPr>
            <p:ph type="title"/>
          </p:nvPr>
        </p:nvSpPr>
        <p:spPr>
          <a:xfrm>
            <a:off x="428625" y="142875"/>
            <a:ext cx="8229600" cy="1143000"/>
          </a:xfrm>
        </p:spPr>
        <p:txBody>
          <a:bodyPr/>
          <a:lstStyle/>
          <a:p>
            <a:r>
              <a:rPr lang="en-US">
                <a:solidFill>
                  <a:srgbClr val="FF0000"/>
                </a:solidFill>
                <a:cs typeface="Times New Roman" pitchFamily="18" charset="0"/>
              </a:rPr>
              <a:t>The liver</a:t>
            </a:r>
            <a:endParaRPr lang="ar-SA">
              <a:solidFill>
                <a:srgbClr val="FF0000"/>
              </a:solidFill>
            </a:endParaRPr>
          </a:p>
        </p:txBody>
      </p:sp>
      <p:sp>
        <p:nvSpPr>
          <p:cNvPr id="3075" name="Content Placeholder 4"/>
          <p:cNvSpPr>
            <a:spLocks noGrp="1"/>
          </p:cNvSpPr>
          <p:nvPr>
            <p:ph sz="half" idx="1"/>
          </p:nvPr>
        </p:nvSpPr>
        <p:spPr>
          <a:xfrm>
            <a:off x="571500" y="928688"/>
            <a:ext cx="4214813" cy="5929312"/>
          </a:xfrm>
        </p:spPr>
        <p:txBody>
          <a:bodyPr/>
          <a:lstStyle/>
          <a:p>
            <a:pPr algn="justLow" rtl="0" eaLnBrk="1" hangingPunct="1">
              <a:buFontTx/>
              <a:buChar char="•"/>
            </a:pPr>
            <a:r>
              <a:rPr lang="en-US" sz="2000" b="1">
                <a:solidFill>
                  <a:schemeClr val="tx2"/>
                </a:solidFill>
                <a:latin typeface="Times New Roman" pitchFamily="18" charset="0"/>
                <a:cs typeface="Arial" charset="0"/>
              </a:rPr>
              <a:t>The liver is the largest gland associated with the alimentary tract.</a:t>
            </a:r>
          </a:p>
          <a:p>
            <a:pPr algn="justLow" rtl="0" eaLnBrk="1" hangingPunct="1">
              <a:buFontTx/>
              <a:buChar char="•"/>
            </a:pPr>
            <a:r>
              <a:rPr lang="en-US" sz="2000" b="1">
                <a:solidFill>
                  <a:schemeClr val="tx2"/>
                </a:solidFill>
                <a:latin typeface="Times New Roman" pitchFamily="18" charset="0"/>
                <a:cs typeface="Arial" charset="0"/>
              </a:rPr>
              <a:t>In the liver, transformation of the metabolites and detoxification of toxic substances take place.</a:t>
            </a:r>
            <a:endParaRPr lang="en-US" sz="2000" b="1">
              <a:solidFill>
                <a:schemeClr val="tx2"/>
              </a:solidFill>
              <a:cs typeface="Arial" charset="0"/>
            </a:endParaRPr>
          </a:p>
          <a:p>
            <a:pPr algn="justLow" rtl="0" eaLnBrk="1" hangingPunct="1">
              <a:buFontTx/>
              <a:buChar char="•"/>
            </a:pPr>
            <a:endParaRPr lang="en-US" sz="2000" b="1">
              <a:solidFill>
                <a:schemeClr val="tx2"/>
              </a:solidFill>
              <a:cs typeface="Arial" charset="0"/>
            </a:endParaRPr>
          </a:p>
          <a:p>
            <a:pPr algn="justLow" rtl="0">
              <a:buFontTx/>
              <a:buChar char="•"/>
            </a:pPr>
            <a:r>
              <a:rPr lang="en-US" sz="2000" b="1">
                <a:solidFill>
                  <a:schemeClr val="tx2"/>
                </a:solidFill>
                <a:latin typeface="Times New Roman" pitchFamily="18" charset="0"/>
                <a:cs typeface="Arial" charset="0"/>
              </a:rPr>
              <a:t>It is situated in the abdominal cavity beneath the diaphragm.</a:t>
            </a:r>
            <a:endParaRPr lang="en-US" sz="2000" b="1">
              <a:solidFill>
                <a:schemeClr val="tx2"/>
              </a:solidFill>
              <a:cs typeface="Arial" charset="0"/>
            </a:endParaRPr>
          </a:p>
          <a:p>
            <a:pPr algn="justLow" rtl="0">
              <a:buFontTx/>
              <a:buChar char="•"/>
            </a:pPr>
            <a:r>
              <a:rPr lang="en-US" sz="2000" b="1">
                <a:solidFill>
                  <a:schemeClr val="tx2"/>
                </a:solidFill>
                <a:latin typeface="Times New Roman" pitchFamily="18" charset="0"/>
                <a:cs typeface="Arial" charset="0"/>
              </a:rPr>
              <a:t>It receives blood from 2 sources:</a:t>
            </a:r>
            <a:endParaRPr lang="en-US" sz="2000" b="1">
              <a:solidFill>
                <a:schemeClr val="tx2"/>
              </a:solidFill>
              <a:cs typeface="Arial" charset="0"/>
            </a:endParaRPr>
          </a:p>
          <a:p>
            <a:pPr algn="justLow" rtl="0">
              <a:buFontTx/>
              <a:buChar char="•"/>
            </a:pPr>
            <a:r>
              <a:rPr lang="en-US" sz="2000" b="1">
                <a:solidFill>
                  <a:schemeClr val="tx2"/>
                </a:solidFill>
                <a:latin typeface="Times New Roman" pitchFamily="18" charset="0"/>
                <a:cs typeface="Arial" charset="0"/>
              </a:rPr>
              <a:t>The portal vein that carries oxygen-poor, nutrient-rich blood from the abdominal viscera.</a:t>
            </a:r>
            <a:endParaRPr lang="en-US" sz="2000" b="1">
              <a:solidFill>
                <a:schemeClr val="tx2"/>
              </a:solidFill>
              <a:cs typeface="Arial" charset="0"/>
            </a:endParaRPr>
          </a:p>
          <a:p>
            <a:pPr algn="justLow" rtl="0">
              <a:buFontTx/>
              <a:buChar char="•"/>
            </a:pPr>
            <a:r>
              <a:rPr lang="en-US" sz="2000" b="1">
                <a:solidFill>
                  <a:schemeClr val="tx2"/>
                </a:solidFill>
                <a:latin typeface="Times New Roman" pitchFamily="18" charset="0"/>
                <a:cs typeface="Arial" charset="0"/>
              </a:rPr>
              <a:t>The hepatic artery that supplies oxygen- rich blood.</a:t>
            </a:r>
            <a:endParaRPr lang="ar-SA" sz="2000"/>
          </a:p>
        </p:txBody>
      </p:sp>
      <p:pic>
        <p:nvPicPr>
          <p:cNvPr id="3076" name="Picture 7" descr="F:\الكبد A.jpg"/>
          <p:cNvPicPr>
            <a:picLocks noGrp="1" noChangeAspect="1" noChangeArrowheads="1"/>
          </p:cNvPicPr>
          <p:nvPr>
            <p:ph sz="half" idx="2"/>
          </p:nvPr>
        </p:nvPicPr>
        <p:blipFill>
          <a:blip r:embed="rId2" cstate="print"/>
          <a:srcRect/>
          <a:stretch>
            <a:fillRect/>
          </a:stretch>
        </p:blipFill>
        <p:spPr>
          <a:xfrm>
            <a:off x="4937125" y="1571625"/>
            <a:ext cx="3778250" cy="4364038"/>
          </a:xfrm>
          <a:noFill/>
        </p:spPr>
      </p:pic>
      <p:sp>
        <p:nvSpPr>
          <p:cNvPr id="2" name="Footer Placeholder 1"/>
          <p:cNvSpPr>
            <a:spLocks noGrp="1"/>
          </p:cNvSpPr>
          <p:nvPr>
            <p:ph type="ftr" sz="quarter" idx="11"/>
          </p:nvPr>
        </p:nvSpPr>
        <p:spPr/>
        <p:txBody>
          <a:bodyPr/>
          <a:lstStyle/>
          <a:p>
            <a:pPr>
              <a:defRPr/>
            </a:pPr>
            <a:r>
              <a:rPr lang="en-US" dirty="0"/>
              <a:t>Prepared by : </a:t>
            </a:r>
            <a:r>
              <a:rPr lang="en-US" dirty="0" err="1"/>
              <a:t>Amal</a:t>
            </a:r>
            <a:r>
              <a:rPr lang="en-US" dirty="0"/>
              <a:t> </a:t>
            </a:r>
            <a:r>
              <a:rPr lang="en-US" dirty="0" err="1"/>
              <a:t>Awad</a:t>
            </a:r>
            <a:r>
              <a:rPr lang="en-US" dirty="0"/>
              <a:t> Al-</a:t>
            </a:r>
            <a:r>
              <a:rPr lang="en-US" dirty="0" err="1"/>
              <a:t>Harbi</a:t>
            </a:r>
            <a:endParaRPr lang="ar-SA" dirty="0"/>
          </a:p>
        </p:txBody>
      </p:sp>
      <p:sp>
        <p:nvSpPr>
          <p:cNvPr id="3" name="Slide Number Placeholder 2"/>
          <p:cNvSpPr>
            <a:spLocks noGrp="1"/>
          </p:cNvSpPr>
          <p:nvPr>
            <p:ph type="sldNum" sz="quarter" idx="12"/>
          </p:nvPr>
        </p:nvSpPr>
        <p:spPr/>
        <p:txBody>
          <a:bodyPr/>
          <a:lstStyle/>
          <a:p>
            <a:pPr>
              <a:defRPr/>
            </a:pPr>
            <a:fld id="{347F9054-B97E-4B9A-AECC-D2AF99230371}" type="slidenum">
              <a:rPr lang="ar-SA" smtClean="0"/>
              <a:pPr>
                <a:defRPr/>
              </a:pPr>
              <a:t>2</a:t>
            </a:fld>
            <a:endParaRPr lang="ar-S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9"/>
          <p:cNvPicPr>
            <a:picLocks noChangeAspect="1" noChangeArrowheads="1"/>
          </p:cNvPicPr>
          <p:nvPr/>
        </p:nvPicPr>
        <p:blipFill>
          <a:blip r:embed="rId3" cstate="print"/>
          <a:srcRect l="1563"/>
          <a:stretch>
            <a:fillRect/>
          </a:stretch>
        </p:blipFill>
        <p:spPr bwMode="auto">
          <a:xfrm>
            <a:off x="0" y="0"/>
            <a:ext cx="9144000" cy="688498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30849030-4F75-4E15-8D36-28F98BB9923E}" type="slidenum">
              <a:rPr lang="ar-SA"/>
              <a:pPr>
                <a:defRPr/>
              </a:pPr>
              <a:t>20</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6659563"/>
        </p:xfrm>
        <a:graphic>
          <a:graphicData uri="http://schemas.openxmlformats.org/drawingml/2006/table">
            <a:tbl>
              <a:tblPr/>
              <a:tblGrid>
                <a:gridCol w="1402954">
                  <a:extLst>
                    <a:ext uri="{9D8B030D-6E8A-4147-A177-3AD203B41FA5}">
                      <a16:colId xmlns:a16="http://schemas.microsoft.com/office/drawing/2014/main" val="20000"/>
                    </a:ext>
                  </a:extLst>
                </a:gridCol>
                <a:gridCol w="3049826">
                  <a:extLst>
                    <a:ext uri="{9D8B030D-6E8A-4147-A177-3AD203B41FA5}">
                      <a16:colId xmlns:a16="http://schemas.microsoft.com/office/drawing/2014/main" val="20001"/>
                    </a:ext>
                  </a:extLst>
                </a:gridCol>
                <a:gridCol w="1703395">
                  <a:extLst>
                    <a:ext uri="{9D8B030D-6E8A-4147-A177-3AD203B41FA5}">
                      <a16:colId xmlns:a16="http://schemas.microsoft.com/office/drawing/2014/main" val="20002"/>
                    </a:ext>
                  </a:extLst>
                </a:gridCol>
                <a:gridCol w="2987825">
                  <a:extLst>
                    <a:ext uri="{9D8B030D-6E8A-4147-A177-3AD203B41FA5}">
                      <a16:colId xmlns:a16="http://schemas.microsoft.com/office/drawing/2014/main" val="20003"/>
                    </a:ext>
                  </a:extLst>
                </a:gridCol>
              </a:tblGrid>
              <a:tr h="184801">
                <a:tc>
                  <a:txBody>
                    <a:bodyPr/>
                    <a:lstStyle/>
                    <a:p>
                      <a:pPr algn="ctr" rtl="0">
                        <a:lnSpc>
                          <a:spcPct val="115000"/>
                        </a:lnSpc>
                        <a:spcAft>
                          <a:spcPts val="0"/>
                        </a:spcAft>
                      </a:pPr>
                      <a:r>
                        <a:rPr lang="en-US" sz="2000" b="1" dirty="0" err="1">
                          <a:latin typeface="Times New Roman"/>
                          <a:ea typeface="Calibri"/>
                          <a:cs typeface="+mj-cs"/>
                        </a:rPr>
                        <a:t>Cel</a:t>
                      </a:r>
                      <a:r>
                        <a:rPr lang="en-US" sz="2000" b="1" dirty="0">
                          <a:latin typeface="Times New Roman"/>
                          <a:ea typeface="Calibri"/>
                          <a:cs typeface="+mj-cs"/>
                        </a:rPr>
                        <a:t> type</a:t>
                      </a:r>
                      <a:endParaRPr lang="en-US" sz="2000" b="1" dirty="0">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Description</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Chromosomes no.</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mj-cs"/>
                        </a:rPr>
                        <a:t>Note </a:t>
                      </a:r>
                      <a:endParaRPr lang="en-US" sz="2000" b="1">
                        <a:latin typeface="Calibri"/>
                        <a:ea typeface="Calibri"/>
                        <a:cs typeface="+mj-cs"/>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72012">
                <a:tc>
                  <a:txBody>
                    <a:bodyPr/>
                    <a:lstStyle/>
                    <a:p>
                      <a:pPr algn="ctr" rtl="0">
                        <a:lnSpc>
                          <a:spcPct val="115000"/>
                        </a:lnSpc>
                        <a:spcAft>
                          <a:spcPts val="0"/>
                        </a:spcAft>
                      </a:pPr>
                      <a:r>
                        <a:rPr lang="en-US" sz="2000" b="1">
                          <a:solidFill>
                            <a:schemeClr val="tx2"/>
                          </a:solidFill>
                          <a:latin typeface="Times New Roman"/>
                          <a:ea typeface="Calibri"/>
                          <a:cs typeface="+mj-cs"/>
                        </a:rPr>
                        <a:t>Sertoli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elongated pyramidal cells.</a:t>
                      </a:r>
                      <a:endParaRPr lang="en-US" sz="2000" b="1">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found between the spermatogonial cells.</a:t>
                      </a:r>
                      <a:endParaRPr lang="en-US" sz="2000" b="1">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mj-cs"/>
                        </a:rPr>
                        <a:t>Their basal lamina and their tip extent to the tubule lumen.</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solidFill>
                            <a:schemeClr val="tx2"/>
                          </a:solidFill>
                          <a:latin typeface="Times New Roman"/>
                          <a:ea typeface="Calibri"/>
                          <a:cs typeface="+mj-cs"/>
                        </a:rPr>
                        <a:t>diploid cells.</a:t>
                      </a:r>
                      <a:endParaRPr lang="en-US" sz="2000" b="1">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acts as “nurse cells” by providing structural and metabolic support for the developing spermatozoa.</a:t>
                      </a:r>
                      <a:endParaRPr lang="en-US" sz="2000" b="1" dirty="0">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also secrete a peptide hormone called </a:t>
                      </a:r>
                      <a:r>
                        <a:rPr lang="en-US" sz="2000" b="1" dirty="0" err="1">
                          <a:solidFill>
                            <a:schemeClr val="tx2"/>
                          </a:solidFill>
                          <a:latin typeface="Times New Roman"/>
                          <a:ea typeface="Calibri"/>
                          <a:cs typeface="+mj-cs"/>
                        </a:rPr>
                        <a:t>inhibin</a:t>
                      </a:r>
                      <a:r>
                        <a:rPr lang="en-US" sz="2000" b="1" dirty="0">
                          <a:solidFill>
                            <a:schemeClr val="tx2"/>
                          </a:solidFill>
                          <a:latin typeface="Times New Roman"/>
                          <a:ea typeface="Calibri"/>
                          <a:cs typeface="+mj-cs"/>
                        </a:rPr>
                        <a:t> which suppresses the synthesis and release of FSH by the anterior pituitary gland.</a:t>
                      </a:r>
                      <a:endParaRPr lang="en-US" sz="2000" b="1" dirty="0">
                        <a:solidFill>
                          <a:schemeClr val="tx2"/>
                        </a:solidFill>
                        <a:latin typeface="Calibri"/>
                        <a:ea typeface="Calibri"/>
                        <a:cs typeface="+mj-cs"/>
                      </a:endParaRPr>
                    </a:p>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mj-cs"/>
                        </a:rPr>
                        <a:t>They also </a:t>
                      </a:r>
                      <a:r>
                        <a:rPr lang="en-US" sz="2000" b="1" dirty="0" err="1">
                          <a:solidFill>
                            <a:schemeClr val="tx2"/>
                          </a:solidFill>
                          <a:latin typeface="Times New Roman"/>
                          <a:ea typeface="Calibri"/>
                          <a:cs typeface="+mj-cs"/>
                        </a:rPr>
                        <a:t>phagocytize</a:t>
                      </a:r>
                      <a:r>
                        <a:rPr lang="en-US" sz="2000" b="1" dirty="0">
                          <a:solidFill>
                            <a:schemeClr val="tx2"/>
                          </a:solidFill>
                          <a:latin typeface="Times New Roman"/>
                          <a:ea typeface="Calibri"/>
                          <a:cs typeface="+mj-cs"/>
                        </a:rPr>
                        <a:t> excess cytoplasm shed by </a:t>
                      </a:r>
                      <a:r>
                        <a:rPr lang="en-US" sz="2000" b="1" dirty="0" err="1">
                          <a:solidFill>
                            <a:schemeClr val="tx2"/>
                          </a:solidFill>
                          <a:latin typeface="Times New Roman"/>
                          <a:ea typeface="Calibri"/>
                          <a:cs typeface="+mj-cs"/>
                        </a:rPr>
                        <a:t>spermatids</a:t>
                      </a:r>
                      <a:r>
                        <a:rPr lang="en-US" sz="2000" b="1" dirty="0">
                          <a:solidFill>
                            <a:schemeClr val="tx2"/>
                          </a:solidFill>
                          <a:latin typeface="Times New Roman"/>
                          <a:ea typeface="Calibri"/>
                          <a:cs typeface="+mj-cs"/>
                        </a:rPr>
                        <a:t> during </a:t>
                      </a:r>
                      <a:r>
                        <a:rPr lang="en-US" sz="2000" b="1" dirty="0" err="1">
                          <a:solidFill>
                            <a:schemeClr val="tx2"/>
                          </a:solidFill>
                          <a:latin typeface="Times New Roman"/>
                          <a:ea typeface="Calibri"/>
                          <a:cs typeface="+mj-cs"/>
                        </a:rPr>
                        <a:t>spermeiogensis</a:t>
                      </a:r>
                      <a:r>
                        <a:rPr lang="en-US" sz="2000" b="1" dirty="0">
                          <a:solidFill>
                            <a:schemeClr val="tx2"/>
                          </a:solidFill>
                          <a:latin typeface="Times New Roman"/>
                          <a:ea typeface="Calibri"/>
                          <a:cs typeface="+mj-cs"/>
                        </a:rPr>
                        <a:t>.</a:t>
                      </a:r>
                      <a:endParaRPr lang="en-US" sz="2000" b="1" dirty="0">
                        <a:solidFill>
                          <a:schemeClr val="tx2"/>
                        </a:solidFill>
                        <a:latin typeface="Calibri"/>
                        <a:ea typeface="Calibri"/>
                        <a:cs typeface="+mj-cs"/>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عنصر نائب لرقم الشريحة 2"/>
          <p:cNvSpPr>
            <a:spLocks noGrp="1"/>
          </p:cNvSpPr>
          <p:nvPr>
            <p:ph type="sldNum" sz="quarter" idx="12"/>
          </p:nvPr>
        </p:nvSpPr>
        <p:spPr/>
        <p:txBody>
          <a:bodyPr/>
          <a:lstStyle/>
          <a:p>
            <a:pPr>
              <a:defRPr/>
            </a:pPr>
            <a:fld id="{DC2146FA-CD6E-4326-A6FA-744717E6996B}" type="slidenum">
              <a:rPr lang="ar-SA"/>
              <a:pPr>
                <a:defRPr/>
              </a:pPr>
              <a:t>21</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p:cNvPicPr>
            <a:picLocks noChangeAspect="1" noChangeArrowheads="1"/>
          </p:cNvPicPr>
          <p:nvPr/>
        </p:nvPicPr>
        <p:blipFill>
          <a:blip r:embed="rId3" cstate="print"/>
          <a:srcRect t="28751" r="7083" b="11015"/>
          <a:stretch>
            <a:fillRect/>
          </a:stretch>
        </p:blipFill>
        <p:spPr bwMode="auto">
          <a:xfrm>
            <a:off x="0" y="0"/>
            <a:ext cx="9144000" cy="6867525"/>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F88B4FAE-36EC-43AF-BB65-1FDEAA6B0028}" type="slidenum">
              <a:rPr lang="ar-SA"/>
              <a:pPr>
                <a:defRPr/>
              </a:pPr>
              <a:t>22</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0" y="0"/>
          <a:ext cx="9144000" cy="3856038"/>
        </p:xfrm>
        <a:graphic>
          <a:graphicData uri="http://schemas.openxmlformats.org/drawingml/2006/table">
            <a:tbl>
              <a:tblPr/>
              <a:tblGrid>
                <a:gridCol w="1402955">
                  <a:extLst>
                    <a:ext uri="{9D8B030D-6E8A-4147-A177-3AD203B41FA5}">
                      <a16:colId xmlns:a16="http://schemas.microsoft.com/office/drawing/2014/main" val="20000"/>
                    </a:ext>
                  </a:extLst>
                </a:gridCol>
                <a:gridCol w="3385069">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627785">
                  <a:extLst>
                    <a:ext uri="{9D8B030D-6E8A-4147-A177-3AD203B41FA5}">
                      <a16:colId xmlns:a16="http://schemas.microsoft.com/office/drawing/2014/main" val="20003"/>
                    </a:ext>
                  </a:extLst>
                </a:gridCol>
              </a:tblGrid>
              <a:tr h="184801">
                <a:tc>
                  <a:txBody>
                    <a:bodyPr/>
                    <a:lstStyle/>
                    <a:p>
                      <a:pPr algn="ctr" rtl="0">
                        <a:lnSpc>
                          <a:spcPct val="115000"/>
                        </a:lnSpc>
                        <a:spcAft>
                          <a:spcPts val="0"/>
                        </a:spcAft>
                      </a:pPr>
                      <a:r>
                        <a:rPr lang="en-US" sz="2000" b="1" dirty="0" err="1">
                          <a:latin typeface="Times New Roman"/>
                          <a:ea typeface="Calibri"/>
                          <a:cs typeface="Arial"/>
                        </a:rPr>
                        <a:t>Cel</a:t>
                      </a:r>
                      <a:r>
                        <a:rPr lang="en-US" sz="2000" b="1" dirty="0">
                          <a:latin typeface="Times New Roman"/>
                          <a:ea typeface="Calibri"/>
                          <a:cs typeface="Arial"/>
                        </a:rPr>
                        <a:t> type</a:t>
                      </a:r>
                      <a:endParaRPr lang="en-US" sz="2000" b="1" dirty="0">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Description</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Chromosomes no.</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r>
                        <a:rPr lang="en-US" sz="2000" b="1">
                          <a:latin typeface="Times New Roman"/>
                          <a:ea typeface="Calibri"/>
                          <a:cs typeface="Arial"/>
                        </a:rPr>
                        <a:t>Note </a:t>
                      </a:r>
                      <a:endParaRPr lang="en-US" sz="2000" b="1">
                        <a:latin typeface="Calibri"/>
                        <a:ea typeface="Calibri"/>
                        <a:cs typeface="Arial"/>
                      </a:endParaRPr>
                    </a:p>
                  </a:txBody>
                  <a:tcPr marL="45196" marR="451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08805">
                <a:tc>
                  <a:txBody>
                    <a:bodyPr/>
                    <a:lstStyle/>
                    <a:p>
                      <a:pPr algn="ctr" rtl="0">
                        <a:lnSpc>
                          <a:spcPct val="115000"/>
                        </a:lnSpc>
                        <a:spcAft>
                          <a:spcPts val="0"/>
                        </a:spcAft>
                      </a:pPr>
                      <a:r>
                        <a:rPr lang="en-US" sz="2000" b="1" dirty="0">
                          <a:solidFill>
                            <a:schemeClr val="tx2"/>
                          </a:solidFill>
                          <a:latin typeface="Times New Roman"/>
                          <a:ea typeface="Calibri"/>
                          <a:cs typeface="Arial"/>
                        </a:rPr>
                        <a:t>Interstitial cells </a:t>
                      </a:r>
                    </a:p>
                    <a:p>
                      <a:pPr algn="ctr" rtl="0">
                        <a:lnSpc>
                          <a:spcPct val="115000"/>
                        </a:lnSpc>
                        <a:spcAft>
                          <a:spcPts val="0"/>
                        </a:spcAft>
                      </a:pPr>
                      <a:r>
                        <a:rPr lang="en-US" sz="2000" b="1" dirty="0">
                          <a:solidFill>
                            <a:schemeClr val="tx2"/>
                          </a:solidFill>
                          <a:latin typeface="Times New Roman"/>
                          <a:ea typeface="Calibri"/>
                          <a:cs typeface="Arial"/>
                        </a:rPr>
                        <a:t>(</a:t>
                      </a:r>
                      <a:r>
                        <a:rPr lang="en-US" sz="2000" b="1" dirty="0" err="1">
                          <a:solidFill>
                            <a:schemeClr val="tx2"/>
                          </a:solidFill>
                          <a:latin typeface="Times New Roman"/>
                          <a:ea typeface="Calibri"/>
                          <a:cs typeface="Arial"/>
                        </a:rPr>
                        <a:t>Lydig</a:t>
                      </a:r>
                      <a:r>
                        <a:rPr lang="en-US" sz="2000" b="1" dirty="0">
                          <a:solidFill>
                            <a:schemeClr val="tx2"/>
                          </a:solidFill>
                          <a:latin typeface="Times New Roman"/>
                          <a:ea typeface="Calibri"/>
                          <a:cs typeface="Arial"/>
                        </a:rPr>
                        <a:t> cells)</a:t>
                      </a:r>
                      <a:endParaRPr lang="en-US" sz="2000" b="1" dirty="0">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Arial"/>
                        </a:rPr>
                        <a:t>rounded or polygonal cells with a central nucleus.</a:t>
                      </a:r>
                      <a:endParaRPr lang="en-US" sz="2000" b="1">
                        <a:solidFill>
                          <a:schemeClr val="tx2"/>
                        </a:solidFill>
                        <a:latin typeface="Calibri"/>
                        <a:ea typeface="Calibri"/>
                        <a:cs typeface="Arial"/>
                      </a:endParaRPr>
                    </a:p>
                    <a:p>
                      <a:pPr marL="342900" lvl="0" indent="-342900" algn="l" rtl="0">
                        <a:lnSpc>
                          <a:spcPct val="115000"/>
                        </a:lnSpc>
                        <a:spcAft>
                          <a:spcPts val="0"/>
                        </a:spcAft>
                        <a:buFont typeface="Times New Roman"/>
                        <a:buChar char="-"/>
                      </a:pPr>
                      <a:r>
                        <a:rPr lang="en-US" sz="2000" b="1">
                          <a:solidFill>
                            <a:schemeClr val="tx2"/>
                          </a:solidFill>
                          <a:latin typeface="Times New Roman"/>
                          <a:ea typeface="Calibri"/>
                          <a:cs typeface="Arial"/>
                        </a:rPr>
                        <a:t>rich in lipid droplets.</a:t>
                      </a:r>
                      <a:endParaRPr lang="en-US" sz="2000" b="1">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15000"/>
                        </a:lnSpc>
                        <a:spcAft>
                          <a:spcPts val="0"/>
                        </a:spcAft>
                      </a:pPr>
                      <a:endParaRPr lang="en-US" sz="2000" b="1">
                        <a:solidFill>
                          <a:schemeClr val="tx2"/>
                        </a:solidFill>
                        <a:latin typeface="Times New Roman"/>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l" rtl="0">
                        <a:lnSpc>
                          <a:spcPct val="115000"/>
                        </a:lnSpc>
                        <a:spcAft>
                          <a:spcPts val="0"/>
                        </a:spcAft>
                        <a:buFont typeface="Times New Roman"/>
                        <a:buChar char="-"/>
                      </a:pPr>
                      <a:r>
                        <a:rPr lang="en-US" sz="2000" b="1" dirty="0">
                          <a:solidFill>
                            <a:schemeClr val="tx2"/>
                          </a:solidFill>
                          <a:latin typeface="Times New Roman"/>
                          <a:ea typeface="Calibri"/>
                          <a:cs typeface="Arial"/>
                        </a:rPr>
                        <a:t>found embedded in the connective tissue filling the spaces between the </a:t>
                      </a:r>
                      <a:r>
                        <a:rPr lang="en-US" sz="2000" b="1" dirty="0" err="1">
                          <a:solidFill>
                            <a:schemeClr val="tx2"/>
                          </a:solidFill>
                          <a:latin typeface="Times New Roman"/>
                          <a:ea typeface="Calibri"/>
                          <a:cs typeface="Arial"/>
                        </a:rPr>
                        <a:t>seminiferous</a:t>
                      </a:r>
                      <a:r>
                        <a:rPr lang="en-US" sz="2000" b="1" dirty="0">
                          <a:solidFill>
                            <a:schemeClr val="tx2"/>
                          </a:solidFill>
                          <a:latin typeface="Times New Roman"/>
                          <a:ea typeface="Calibri"/>
                          <a:cs typeface="Arial"/>
                        </a:rPr>
                        <a:t> tubules.</a:t>
                      </a:r>
                      <a:endParaRPr lang="en-US" sz="2000" b="1" dirty="0">
                        <a:solidFill>
                          <a:schemeClr val="tx2"/>
                        </a:solidFill>
                        <a:latin typeface="Calibri"/>
                        <a:ea typeface="Calibri"/>
                        <a:cs typeface="Arial"/>
                      </a:endParaRPr>
                    </a:p>
                    <a:p>
                      <a:pPr marL="342900" lvl="0" indent="-342900" algn="just" rtl="0">
                        <a:lnSpc>
                          <a:spcPct val="115000"/>
                        </a:lnSpc>
                        <a:spcAft>
                          <a:spcPts val="0"/>
                        </a:spcAft>
                        <a:buFont typeface="Times New Roman"/>
                        <a:buChar char="-"/>
                      </a:pPr>
                      <a:r>
                        <a:rPr lang="en-US" sz="2000" b="1" dirty="0">
                          <a:solidFill>
                            <a:schemeClr val="tx2"/>
                          </a:solidFill>
                          <a:latin typeface="Times New Roman"/>
                          <a:ea typeface="Calibri"/>
                          <a:cs typeface="Arial"/>
                        </a:rPr>
                        <a:t>The cells secrete the male hormone testosterone.</a:t>
                      </a:r>
                      <a:endParaRPr lang="en-US" sz="2000" b="1" dirty="0">
                        <a:solidFill>
                          <a:schemeClr val="tx2"/>
                        </a:solidFill>
                        <a:latin typeface="Calibri"/>
                        <a:ea typeface="Calibri"/>
                        <a:cs typeface="Arial"/>
                      </a:endParaRPr>
                    </a:p>
                  </a:txBody>
                  <a:tcPr marL="45196" marR="451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 name="عنصر نائب لرقم الشريحة 2"/>
          <p:cNvSpPr>
            <a:spLocks noGrp="1"/>
          </p:cNvSpPr>
          <p:nvPr>
            <p:ph type="sldNum" sz="quarter" idx="12"/>
          </p:nvPr>
        </p:nvSpPr>
        <p:spPr/>
        <p:txBody>
          <a:bodyPr/>
          <a:lstStyle/>
          <a:p>
            <a:pPr>
              <a:defRPr/>
            </a:pPr>
            <a:fld id="{0E381D4B-9FF2-4704-96D4-E3A19E290DFC}" type="slidenum">
              <a:rPr lang="ar-SA"/>
              <a:pPr>
                <a:defRPr/>
              </a:pPr>
              <a:t>23</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p:cNvPicPr>
            <a:picLocks noChangeAspect="1" noChangeArrowheads="1"/>
          </p:cNvPicPr>
          <p:nvPr/>
        </p:nvPicPr>
        <p:blipFill>
          <a:blip r:embed="rId3" cstate="print">
            <a:lum contrast="10000"/>
          </a:blip>
          <a:srcRect l="48958"/>
          <a:stretch>
            <a:fillRect/>
          </a:stretch>
        </p:blipFill>
        <p:spPr bwMode="auto">
          <a:xfrm>
            <a:off x="0" y="0"/>
            <a:ext cx="9144000" cy="7029450"/>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AAC05E32-F4C3-4212-9B59-B6686F696365}" type="slidenum">
              <a:rPr lang="ar-SA"/>
              <a:pPr>
                <a:defRPr/>
              </a:pPr>
              <a:t>24</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p:cNvPicPr>
            <a:picLocks noChangeAspect="1" noChangeArrowheads="1"/>
          </p:cNvPicPr>
          <p:nvPr/>
        </p:nvPicPr>
        <p:blipFill>
          <a:blip r:embed="rId3" cstate="print">
            <a:lum bright="20000" contrast="20000"/>
          </a:blip>
          <a:srcRect l="6432" r="40416"/>
          <a:stretch>
            <a:fillRect/>
          </a:stretch>
        </p:blipFill>
        <p:spPr bwMode="auto">
          <a:xfrm>
            <a:off x="0" y="0"/>
            <a:ext cx="9144000" cy="7029450"/>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32AF90B5-50CA-4DBC-ACA6-28EA6A2B3452}" type="slidenum">
              <a:rPr lang="ar-SA"/>
              <a:pPr>
                <a:defRPr/>
              </a:pPr>
              <a:t>25</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9"/>
          <p:cNvPicPr>
            <a:picLocks noChangeAspect="1" noChangeArrowheads="1"/>
          </p:cNvPicPr>
          <p:nvPr/>
        </p:nvPicPr>
        <p:blipFill>
          <a:blip r:embed="rId3" cstate="print"/>
          <a:srcRect l="1563"/>
          <a:stretch>
            <a:fillRect/>
          </a:stretch>
        </p:blipFill>
        <p:spPr bwMode="auto">
          <a:xfrm>
            <a:off x="0" y="0"/>
            <a:ext cx="9144000" cy="688498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B8A68A68-7E88-41CA-BC1E-2D14697934A9}" type="slidenum">
              <a:rPr lang="ar-SA"/>
              <a:pPr>
                <a:defRPr/>
              </a:pPr>
              <a:t>26</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8"/>
          <p:cNvPicPr>
            <a:picLocks noChangeAspect="1" noChangeArrowheads="1"/>
          </p:cNvPicPr>
          <p:nvPr/>
        </p:nvPicPr>
        <p:blipFill>
          <a:blip r:embed="rId3" cstate="print"/>
          <a:srcRect l="1645"/>
          <a:stretch>
            <a:fillRect/>
          </a:stretch>
        </p:blipFill>
        <p:spPr bwMode="auto">
          <a:xfrm>
            <a:off x="-36513" y="-26988"/>
            <a:ext cx="9180513" cy="70564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26DD6515-B2B4-43EF-84DF-833EEFA817BF}" type="slidenum">
              <a:rPr lang="ar-SA"/>
              <a:pPr>
                <a:defRPr/>
              </a:pPr>
              <a:t>27</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p:cNvPicPr>
            <a:picLocks noChangeAspect="1" noChangeArrowheads="1"/>
          </p:cNvPicPr>
          <p:nvPr/>
        </p:nvPicPr>
        <p:blipFill>
          <a:blip r:embed="rId3" cstate="print"/>
          <a:srcRect t="28751" r="7083" b="11015"/>
          <a:stretch>
            <a:fillRect/>
          </a:stretch>
        </p:blipFill>
        <p:spPr bwMode="auto">
          <a:xfrm>
            <a:off x="0" y="0"/>
            <a:ext cx="9144000" cy="6867525"/>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5DC8DECD-571C-4FB8-A0DE-2B606006B1ED}" type="slidenum">
              <a:rPr lang="ar-SA"/>
              <a:pPr>
                <a:defRPr/>
              </a:pPr>
              <a:t>28</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1"/>
          <p:cNvPicPr>
            <a:picLocks noChangeAspect="1" noChangeArrowheads="1"/>
          </p:cNvPicPr>
          <p:nvPr/>
        </p:nvPicPr>
        <p:blipFill>
          <a:blip r:embed="rId3" cstate="print"/>
          <a:srcRect l="25182" r="11041" b="19687"/>
          <a:stretch>
            <a:fillRect/>
          </a:stretch>
        </p:blipFill>
        <p:spPr bwMode="auto">
          <a:xfrm>
            <a:off x="0" y="0"/>
            <a:ext cx="9144000" cy="6867525"/>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D0ADD286-01FC-4A5A-B2C5-71024026B5A6}" type="slidenum">
              <a:rPr lang="ar-SA"/>
              <a:pPr>
                <a:defRPr/>
              </a:pPr>
              <a:t>29</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endParaRPr lang="ar-SA"/>
          </a:p>
        </p:txBody>
      </p:sp>
      <p:sp>
        <p:nvSpPr>
          <p:cNvPr id="4099" name="Content Placeholder 7"/>
          <p:cNvSpPr>
            <a:spLocks noGrp="1"/>
          </p:cNvSpPr>
          <p:nvPr>
            <p:ph sz="half" idx="1"/>
          </p:nvPr>
        </p:nvSpPr>
        <p:spPr/>
        <p:txBody>
          <a:bodyPr/>
          <a:lstStyle/>
          <a:p>
            <a:pPr algn="justLow" rtl="0">
              <a:buFontTx/>
              <a:buChar char="•"/>
            </a:pPr>
            <a:r>
              <a:rPr lang="en-US" sz="2000" b="1">
                <a:solidFill>
                  <a:schemeClr val="tx2"/>
                </a:solidFill>
                <a:latin typeface="Times New Roman" pitchFamily="18" charset="0"/>
                <a:cs typeface="Arial" charset="0"/>
              </a:rPr>
              <a:t>The liver is covered by a thin connective tissue capsule.</a:t>
            </a:r>
            <a:endParaRPr lang="en-US" sz="2000" b="1">
              <a:solidFill>
                <a:schemeClr val="tx2"/>
              </a:solidFill>
              <a:cs typeface="Arial" charset="0"/>
            </a:endParaRPr>
          </a:p>
          <a:p>
            <a:pPr algn="justLow" rtl="0">
              <a:buFontTx/>
              <a:buChar char="•"/>
            </a:pPr>
            <a:r>
              <a:rPr lang="en-US" sz="2000" b="1">
                <a:solidFill>
                  <a:schemeClr val="tx2"/>
                </a:solidFill>
                <a:latin typeface="Times New Roman" pitchFamily="18" charset="0"/>
                <a:cs typeface="Arial" charset="0"/>
              </a:rPr>
              <a:t>The portal vein and the hepatic artery enter the liver, and the right and the left hepatic (bile) ducts and lymphatics exit from it. These vessels and ducts terminate in the portal spaces between the liver lobules.</a:t>
            </a:r>
            <a:endParaRPr lang="en-US" sz="2000" b="1">
              <a:solidFill>
                <a:schemeClr val="tx2"/>
              </a:solidFill>
              <a:cs typeface="Arial" charset="0"/>
            </a:endParaRPr>
          </a:p>
          <a:p>
            <a:pPr algn="justLow" rtl="0">
              <a:buFontTx/>
              <a:buChar char="•"/>
            </a:pPr>
            <a:r>
              <a:rPr lang="en-US" sz="2000" b="1">
                <a:solidFill>
                  <a:schemeClr val="tx2"/>
                </a:solidFill>
                <a:latin typeface="Times New Roman" pitchFamily="18" charset="0"/>
                <a:cs typeface="Arial" charset="0"/>
              </a:rPr>
              <a:t>The liver consists of compartments known as the hepatic lobules.</a:t>
            </a:r>
            <a:endParaRPr lang="ar-SA" sz="2000"/>
          </a:p>
        </p:txBody>
      </p:sp>
      <p:sp>
        <p:nvSpPr>
          <p:cNvPr id="5" name="Footer Placeholder 4"/>
          <p:cNvSpPr>
            <a:spLocks noGrp="1"/>
          </p:cNvSpPr>
          <p:nvPr>
            <p:ph type="ftr" sz="quarter" idx="11"/>
          </p:nvPr>
        </p:nvSpPr>
        <p:spPr/>
        <p:txBody>
          <a:bodyPr/>
          <a:lstStyle/>
          <a:p>
            <a:pPr>
              <a:defRPr/>
            </a:pPr>
            <a:r>
              <a:rPr lang="en-US"/>
              <a:t>Prepared by : Amal Awad Al-Harbi</a:t>
            </a:r>
            <a:endParaRPr lang="ar-SA"/>
          </a:p>
        </p:txBody>
      </p:sp>
      <p:sp>
        <p:nvSpPr>
          <p:cNvPr id="6" name="Slide Number Placeholder 5"/>
          <p:cNvSpPr>
            <a:spLocks noGrp="1"/>
          </p:cNvSpPr>
          <p:nvPr>
            <p:ph type="sldNum" sz="quarter" idx="12"/>
          </p:nvPr>
        </p:nvSpPr>
        <p:spPr/>
        <p:txBody>
          <a:bodyPr/>
          <a:lstStyle/>
          <a:p>
            <a:pPr>
              <a:defRPr/>
            </a:pPr>
            <a:fld id="{3FD896E3-FF69-405F-9CA5-637268670E62}" type="slidenum">
              <a:rPr lang="ar-SA" smtClean="0"/>
              <a:pPr>
                <a:defRPr/>
              </a:pPr>
              <a:t>3</a:t>
            </a:fld>
            <a:endParaRPr lang="ar-SA"/>
          </a:p>
        </p:txBody>
      </p:sp>
      <p:pic>
        <p:nvPicPr>
          <p:cNvPr id="4102" name="Picture 3" descr="F:\فصيصات الكبد.jpg"/>
          <p:cNvPicPr>
            <a:picLocks noGrp="1" noChangeAspect="1" noChangeArrowheads="1"/>
          </p:cNvPicPr>
          <p:nvPr>
            <p:ph sz="half" idx="2"/>
          </p:nvPr>
        </p:nvPicPr>
        <p:blipFill>
          <a:blip r:embed="rId2" cstate="print"/>
          <a:srcRect/>
          <a:stretch>
            <a:fillRect/>
          </a:stretch>
        </p:blipFill>
        <p:spPr>
          <a:xfrm>
            <a:off x="4459288" y="1428750"/>
            <a:ext cx="4227512" cy="4786313"/>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صورة 2" descr="C:\Users\NOOF\Documents\Desktop\نوووف\Desktop\نوووف\Desktop\نوووف\Desktop\صور تعبيرية\question-mark1a.jpg"/>
          <p:cNvPicPr>
            <a:picLocks noChangeAspect="1" noChangeArrowheads="1"/>
          </p:cNvPicPr>
          <p:nvPr/>
        </p:nvPicPr>
        <p:blipFill>
          <a:blip r:embed="rId3" cstate="print"/>
          <a:srcRect l="6615" t="17007" r="9448" b="16299"/>
          <a:stretch>
            <a:fillRect/>
          </a:stretch>
        </p:blipFill>
        <p:spPr bwMode="auto">
          <a:xfrm>
            <a:off x="0" y="-7938"/>
            <a:ext cx="9144000" cy="6865938"/>
          </a:xfrm>
          <a:prstGeom prst="rect">
            <a:avLst/>
          </a:prstGeom>
          <a:noFill/>
          <a:ln w="9525">
            <a:noFill/>
            <a:miter lim="800000"/>
            <a:headEnd/>
            <a:tailEnd/>
          </a:ln>
        </p:spPr>
      </p:pic>
      <p:sp>
        <p:nvSpPr>
          <p:cNvPr id="3" name="عنصر نائب للتذييل 2"/>
          <p:cNvSpPr>
            <a:spLocks noGrp="1"/>
          </p:cNvSpPr>
          <p:nvPr>
            <p:ph type="ftr" sz="quarter" idx="11"/>
          </p:nvPr>
        </p:nvSpPr>
        <p:spPr/>
        <p:txBody>
          <a:bodyPr/>
          <a:lstStyle/>
          <a:p>
            <a:pPr>
              <a:defRPr/>
            </a:pPr>
            <a:r>
              <a:rPr lang="en-US" dirty="0"/>
              <a:t>Prepared by : </a:t>
            </a:r>
            <a:r>
              <a:rPr lang="en-US" dirty="0" err="1"/>
              <a:t>Amal</a:t>
            </a:r>
            <a:r>
              <a:rPr lang="en-US" dirty="0"/>
              <a:t> </a:t>
            </a:r>
            <a:r>
              <a:rPr lang="en-US" dirty="0" err="1"/>
              <a:t>Awad</a:t>
            </a:r>
            <a:r>
              <a:rPr lang="en-US" dirty="0"/>
              <a:t> Al-</a:t>
            </a:r>
            <a:r>
              <a:rPr lang="en-US" dirty="0" err="1"/>
              <a:t>Harbi</a:t>
            </a:r>
            <a:endParaRPr lang="ar-SA" dirty="0"/>
          </a:p>
        </p:txBody>
      </p:sp>
      <p:sp>
        <p:nvSpPr>
          <p:cNvPr id="4" name="عنصر نائب لرقم الشريحة 3"/>
          <p:cNvSpPr>
            <a:spLocks noGrp="1"/>
          </p:cNvSpPr>
          <p:nvPr>
            <p:ph type="sldNum" sz="quarter" idx="12"/>
          </p:nvPr>
        </p:nvSpPr>
        <p:spPr/>
        <p:txBody>
          <a:bodyPr/>
          <a:lstStyle/>
          <a:p>
            <a:pPr>
              <a:defRPr/>
            </a:pPr>
            <a:fld id="{0C1E2DF4-D850-4AA1-B62D-671A226B4A6E}" type="slidenum">
              <a:rPr lang="ar-SA"/>
              <a:pPr>
                <a:defRPr/>
              </a:pPr>
              <a:t>30</a:t>
            </a:fld>
            <a:endParaRPr lang="ar-SA"/>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pPr>
              <a:defRPr/>
            </a:pPr>
            <a:fld id="{80B8F92F-7991-4BF0-868C-B7B77A6E1CAE}" type="slidenum">
              <a:rPr lang="ar-SA"/>
              <a:pPr>
                <a:defRPr/>
              </a:pPr>
              <a:t>31</a:t>
            </a:fld>
            <a:endParaRPr lang="ar-SA"/>
          </a:p>
        </p:txBody>
      </p:sp>
      <p:sp>
        <p:nvSpPr>
          <p:cNvPr id="3" name="عنصر نائب للتذييل 2"/>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r>
              <a:rPr lang="en-US" b="1" u="sng">
                <a:solidFill>
                  <a:schemeClr val="accent2"/>
                </a:solidFill>
                <a:latin typeface="Times New Roman" pitchFamily="18" charset="0"/>
                <a:cs typeface="Times New Roman" pitchFamily="18" charset="0"/>
              </a:rPr>
              <a:t>The Classic Hepatic Lobule:</a:t>
            </a:r>
            <a:br>
              <a:rPr lang="en-US" b="1">
                <a:solidFill>
                  <a:schemeClr val="accent2"/>
                </a:solidFill>
                <a:cs typeface="Times New Roman" pitchFamily="18" charset="0"/>
              </a:rPr>
            </a:br>
            <a:endParaRPr lang="ar-SA"/>
          </a:p>
        </p:txBody>
      </p:sp>
      <p:sp>
        <p:nvSpPr>
          <p:cNvPr id="5123" name="Content Placeholder 4"/>
          <p:cNvSpPr>
            <a:spLocks noGrp="1"/>
          </p:cNvSpPr>
          <p:nvPr>
            <p:ph sz="half" idx="1"/>
          </p:nvPr>
        </p:nvSpPr>
        <p:spPr>
          <a:xfrm>
            <a:off x="142875" y="928688"/>
            <a:ext cx="4395788" cy="5715000"/>
          </a:xfrm>
        </p:spPr>
        <p:txBody>
          <a:bodyPr/>
          <a:lstStyle/>
          <a:p>
            <a:pPr algn="l" rtl="0">
              <a:buFontTx/>
              <a:buChar char="•"/>
            </a:pPr>
            <a:r>
              <a:rPr lang="en-US" sz="1800" b="1">
                <a:solidFill>
                  <a:schemeClr val="tx2"/>
                </a:solidFill>
                <a:latin typeface="Times New Roman" pitchFamily="18" charset="0"/>
                <a:cs typeface="Arial" charset="0"/>
              </a:rPr>
              <a:t>The lobule is formed of a polygonal mass of tissue.</a:t>
            </a:r>
            <a:endParaRPr lang="en-US" sz="1800" b="1">
              <a:solidFill>
                <a:schemeClr val="tx2"/>
              </a:solidFill>
              <a:cs typeface="Arial" charset="0"/>
            </a:endParaRPr>
          </a:p>
          <a:p>
            <a:pPr algn="l" rtl="0">
              <a:buFontTx/>
              <a:buChar char="•"/>
            </a:pPr>
            <a:r>
              <a:rPr lang="en-US" sz="1800" b="1">
                <a:solidFill>
                  <a:schemeClr val="tx2"/>
                </a:solidFill>
                <a:latin typeface="Times New Roman" pitchFamily="18" charset="0"/>
                <a:cs typeface="Arial" charset="0"/>
              </a:rPr>
              <a:t>The main cellular components of the hepatic lobule are the hepatocytes. Which form cords radially arranged around the central vein. The spaces between these cords are known as the liver sinusoids.</a:t>
            </a:r>
            <a:endParaRPr lang="en-US" sz="1800" b="1">
              <a:solidFill>
                <a:schemeClr val="tx2"/>
              </a:solidFill>
              <a:cs typeface="Arial" charset="0"/>
            </a:endParaRPr>
          </a:p>
          <a:p>
            <a:pPr algn="l" rtl="0">
              <a:buFontTx/>
              <a:buChar char="•"/>
            </a:pPr>
            <a:r>
              <a:rPr lang="en-US" sz="1800" b="1">
                <a:solidFill>
                  <a:schemeClr val="tx2"/>
                </a:solidFill>
                <a:latin typeface="Times New Roman" pitchFamily="18" charset="0"/>
                <a:cs typeface="Arial" charset="0"/>
              </a:rPr>
              <a:t>The hepatocytes are large polygonal cells with one or two rounded nuclei, each containing a large nucleolus.</a:t>
            </a:r>
            <a:endParaRPr lang="en-US" sz="1800" b="1">
              <a:solidFill>
                <a:schemeClr val="tx2"/>
              </a:solidFill>
              <a:cs typeface="Arial" charset="0"/>
            </a:endParaRPr>
          </a:p>
          <a:p>
            <a:pPr algn="l" rtl="0">
              <a:buFontTx/>
              <a:buChar char="•"/>
            </a:pPr>
            <a:r>
              <a:rPr lang="en-US" sz="1800" b="1">
                <a:solidFill>
                  <a:schemeClr val="tx2"/>
                </a:solidFill>
                <a:latin typeface="Times New Roman" pitchFamily="18" charset="0"/>
                <a:cs typeface="Arial" charset="0"/>
              </a:rPr>
              <a:t>The liver sinusoids are irregularly-dilated vessels the wall of which is composed only of a discontinuous layer of fenestrated (with opening for exchange of macromolecules) endothelial cells, with no basal lamina.</a:t>
            </a:r>
            <a:endParaRPr lang="en-US" sz="1800" b="1">
              <a:solidFill>
                <a:schemeClr val="tx2"/>
              </a:solidFill>
              <a:cs typeface="Arial" charset="0"/>
            </a:endParaRPr>
          </a:p>
          <a:p>
            <a:endParaRPr lang="ar-SA" sz="1800"/>
          </a:p>
        </p:txBody>
      </p:sp>
      <p:sp>
        <p:nvSpPr>
          <p:cNvPr id="2" name="Footer Placeholder 1"/>
          <p:cNvSpPr>
            <a:spLocks noGrp="1"/>
          </p:cNvSpPr>
          <p:nvPr>
            <p:ph type="ftr" sz="quarter" idx="11"/>
          </p:nvPr>
        </p:nvSpPr>
        <p:spPr/>
        <p:txBody>
          <a:bodyPr/>
          <a:lstStyle/>
          <a:p>
            <a:pPr>
              <a:defRPr/>
            </a:pPr>
            <a:r>
              <a:rPr lang="en-US"/>
              <a:t>Prepared by : Amal Awad Al-Harbi</a:t>
            </a:r>
            <a:endParaRPr lang="ar-SA"/>
          </a:p>
        </p:txBody>
      </p:sp>
      <p:sp>
        <p:nvSpPr>
          <p:cNvPr id="3" name="Slide Number Placeholder 2"/>
          <p:cNvSpPr>
            <a:spLocks noGrp="1"/>
          </p:cNvSpPr>
          <p:nvPr>
            <p:ph type="sldNum" sz="quarter" idx="12"/>
          </p:nvPr>
        </p:nvSpPr>
        <p:spPr/>
        <p:txBody>
          <a:bodyPr/>
          <a:lstStyle/>
          <a:p>
            <a:pPr>
              <a:defRPr/>
            </a:pPr>
            <a:fld id="{AE2EB408-DFC2-4A97-9D43-BA1AF7BF2989}" type="slidenum">
              <a:rPr lang="ar-SA" smtClean="0"/>
              <a:pPr>
                <a:defRPr/>
              </a:pPr>
              <a:t>4</a:t>
            </a:fld>
            <a:endParaRPr lang="ar-SA"/>
          </a:p>
        </p:txBody>
      </p:sp>
      <p:pic>
        <p:nvPicPr>
          <p:cNvPr id="5126" name="Picture 2" descr="F:\الكبد.jpg"/>
          <p:cNvPicPr>
            <a:picLocks noGrp="1" noChangeAspect="1" noChangeArrowheads="1"/>
          </p:cNvPicPr>
          <p:nvPr>
            <p:ph sz="half" idx="2"/>
          </p:nvPr>
        </p:nvPicPr>
        <p:blipFill>
          <a:blip r:embed="rId2" cstate="print"/>
          <a:srcRect/>
          <a:stretch>
            <a:fillRect/>
          </a:stretch>
        </p:blipFill>
        <p:spPr>
          <a:xfrm>
            <a:off x="4648200" y="1071563"/>
            <a:ext cx="4405313" cy="5072062"/>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00063" y="0"/>
            <a:ext cx="8229600" cy="1143000"/>
          </a:xfrm>
        </p:spPr>
        <p:txBody>
          <a:bodyPr/>
          <a:lstStyle/>
          <a:p>
            <a:endParaRPr lang="ar-SA"/>
          </a:p>
        </p:txBody>
      </p:sp>
      <p:sp>
        <p:nvSpPr>
          <p:cNvPr id="6147" name="Content Placeholder 2"/>
          <p:cNvSpPr>
            <a:spLocks noGrp="1"/>
          </p:cNvSpPr>
          <p:nvPr>
            <p:ph sz="half" idx="1"/>
          </p:nvPr>
        </p:nvSpPr>
        <p:spPr>
          <a:xfrm>
            <a:off x="428625" y="928688"/>
            <a:ext cx="4357688" cy="5715000"/>
          </a:xfrm>
        </p:spPr>
        <p:txBody>
          <a:bodyPr/>
          <a:lstStyle/>
          <a:p>
            <a:pPr algn="l" rtl="0">
              <a:buFontTx/>
              <a:buChar char="•"/>
            </a:pPr>
            <a:r>
              <a:rPr lang="en-US" sz="1800" b="1">
                <a:solidFill>
                  <a:schemeClr val="tx2"/>
                </a:solidFill>
                <a:latin typeface="Times New Roman" pitchFamily="18" charset="0"/>
                <a:cs typeface="Arial" charset="0"/>
              </a:rPr>
              <a:t>The lobules are separated from each other by a layer of connective tissue which contains the bile ducts, lymphatics, blood vessels and nerves. The region containing these structures in the connective tissue layer is called the portal area or portal space (the venule is usually the largest of the structures in this space).</a:t>
            </a:r>
            <a:endParaRPr lang="en-US" sz="1800" b="1">
              <a:solidFill>
                <a:schemeClr val="tx2"/>
              </a:solidFill>
              <a:cs typeface="Arial" charset="0"/>
            </a:endParaRPr>
          </a:p>
          <a:p>
            <a:pPr algn="l" rtl="0">
              <a:buFontTx/>
              <a:buChar char="•"/>
            </a:pPr>
            <a:r>
              <a:rPr lang="en-US" sz="1800" b="1">
                <a:solidFill>
                  <a:schemeClr val="tx2"/>
                </a:solidFill>
                <a:latin typeface="Times New Roman" pitchFamily="18" charset="0"/>
                <a:cs typeface="Arial" charset="0"/>
              </a:rPr>
              <a:t>The bile ducts is lined by cuboidal epithelium and carries bile from the hepatocytes and empties it eventually into the hepatic duct.</a:t>
            </a:r>
          </a:p>
          <a:p>
            <a:pPr algn="l" rtl="0"/>
            <a:r>
              <a:rPr lang="en-US" sz="1800" b="1">
                <a:solidFill>
                  <a:schemeClr val="tx2"/>
                </a:solidFill>
                <a:latin typeface="Times New Roman" pitchFamily="18" charset="0"/>
                <a:cs typeface="Arial" charset="0"/>
              </a:rPr>
              <a:t>Portal veins and hepatic arterioles deliver blood into the sinusoids at the periphery of the lobule. This mixed blood in the sinusoids run toward the lobule center where they drain into the central vein.</a:t>
            </a:r>
            <a:r>
              <a:rPr lang="en-US" sz="1800" b="1">
                <a:solidFill>
                  <a:schemeClr val="tx2"/>
                </a:solidFill>
                <a:cs typeface="Arial" charset="0"/>
              </a:rPr>
              <a:t> </a:t>
            </a:r>
          </a:p>
          <a:p>
            <a:endParaRPr lang="ar-SA" sz="1800"/>
          </a:p>
        </p:txBody>
      </p:sp>
      <p:sp>
        <p:nvSpPr>
          <p:cNvPr id="5" name="Footer Placeholder 4"/>
          <p:cNvSpPr>
            <a:spLocks noGrp="1"/>
          </p:cNvSpPr>
          <p:nvPr>
            <p:ph type="ftr" sz="quarter" idx="11"/>
          </p:nvPr>
        </p:nvSpPr>
        <p:spPr/>
        <p:txBody>
          <a:bodyPr/>
          <a:lstStyle/>
          <a:p>
            <a:pPr>
              <a:defRPr/>
            </a:pPr>
            <a:r>
              <a:rPr lang="en-US"/>
              <a:t>Prepared by : Amal Awad Al-Harbi</a:t>
            </a:r>
            <a:endParaRPr lang="ar-SA"/>
          </a:p>
        </p:txBody>
      </p:sp>
      <p:sp>
        <p:nvSpPr>
          <p:cNvPr id="6" name="Slide Number Placeholder 5"/>
          <p:cNvSpPr>
            <a:spLocks noGrp="1"/>
          </p:cNvSpPr>
          <p:nvPr>
            <p:ph type="sldNum" sz="quarter" idx="12"/>
          </p:nvPr>
        </p:nvSpPr>
        <p:spPr/>
        <p:txBody>
          <a:bodyPr/>
          <a:lstStyle/>
          <a:p>
            <a:pPr>
              <a:defRPr/>
            </a:pPr>
            <a:fld id="{42C71D98-4C50-4946-B717-3556DDBC670F}" type="slidenum">
              <a:rPr lang="ar-SA" smtClean="0"/>
              <a:pPr>
                <a:defRPr/>
              </a:pPr>
              <a:t>5</a:t>
            </a:fld>
            <a:endParaRPr lang="ar-SA"/>
          </a:p>
        </p:txBody>
      </p:sp>
      <p:pic>
        <p:nvPicPr>
          <p:cNvPr id="6150" name="Picture 2" descr="F:\الفصيص الكبدي.jpg"/>
          <p:cNvPicPr>
            <a:picLocks noGrp="1" noChangeAspect="1" noChangeArrowheads="1"/>
          </p:cNvPicPr>
          <p:nvPr>
            <p:ph sz="half" idx="2"/>
          </p:nvPr>
        </p:nvPicPr>
        <p:blipFill>
          <a:blip r:embed="rId2" cstate="print"/>
          <a:srcRect/>
          <a:stretch>
            <a:fillRect/>
          </a:stretch>
        </p:blipFill>
        <p:spPr>
          <a:xfrm>
            <a:off x="4572000" y="1357313"/>
            <a:ext cx="4357688" cy="4286250"/>
          </a:xfr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cstate="print">
            <a:lum bright="-6000" contrast="24000"/>
          </a:blip>
          <a:srcRect l="1569"/>
          <a:stretch>
            <a:fillRect/>
          </a:stretch>
        </p:blipFill>
        <p:spPr bwMode="auto">
          <a:xfrm>
            <a:off x="0" y="0"/>
            <a:ext cx="9144000" cy="6967538"/>
          </a:xfrm>
          <a:prstGeom prst="rect">
            <a:avLst/>
          </a:prstGeom>
          <a:noFill/>
          <a:ln w="9525">
            <a:noFill/>
            <a:miter lim="800000"/>
            <a:headEnd/>
            <a:tailEnd/>
          </a:ln>
        </p:spPr>
      </p:pic>
      <p:sp>
        <p:nvSpPr>
          <p:cNvPr id="3" name="عنصر نائب لرقم الشريحة 2"/>
          <p:cNvSpPr>
            <a:spLocks noGrp="1"/>
          </p:cNvSpPr>
          <p:nvPr>
            <p:ph type="sldNum" sz="quarter" idx="12"/>
          </p:nvPr>
        </p:nvSpPr>
        <p:spPr/>
        <p:txBody>
          <a:bodyPr/>
          <a:lstStyle/>
          <a:p>
            <a:pPr>
              <a:defRPr/>
            </a:pPr>
            <a:fld id="{C51175CE-C329-46F7-832B-CF5694B13FDD}" type="slidenum">
              <a:rPr lang="ar-SA"/>
              <a:pPr>
                <a:defRPr/>
              </a:pPr>
              <a:t>6</a:t>
            </a:fld>
            <a:endParaRPr lang="ar-SA"/>
          </a:p>
        </p:txBody>
      </p:sp>
      <p:sp>
        <p:nvSpPr>
          <p:cNvPr id="4" name="عنصر نائب للتذييل 3"/>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p:cNvPicPr>
            <a:picLocks noChangeAspect="1" noChangeArrowheads="1"/>
          </p:cNvPicPr>
          <p:nvPr/>
        </p:nvPicPr>
        <p:blipFill>
          <a:blip r:embed="rId3" cstate="print"/>
          <a:srcRect l="1569"/>
          <a:stretch>
            <a:fillRect/>
          </a:stretch>
        </p:blipFill>
        <p:spPr bwMode="auto">
          <a:xfrm>
            <a:off x="0" y="-26988"/>
            <a:ext cx="9180513" cy="6884988"/>
          </a:xfrm>
          <a:prstGeom prst="rect">
            <a:avLst/>
          </a:prstGeom>
          <a:noFill/>
          <a:ln w="9525">
            <a:noFill/>
            <a:miter lim="800000"/>
            <a:headEnd/>
            <a:tailEnd/>
          </a:ln>
        </p:spPr>
      </p:pic>
      <p:sp>
        <p:nvSpPr>
          <p:cNvPr id="3" name="وسيلة شرح مع سهم إلى اليمين 2"/>
          <p:cNvSpPr/>
          <p:nvPr/>
        </p:nvSpPr>
        <p:spPr>
          <a:xfrm>
            <a:off x="2484438" y="692150"/>
            <a:ext cx="4429125" cy="2160588"/>
          </a:xfrm>
          <a:prstGeom prst="rightArrowCallout">
            <a:avLst>
              <a:gd name="adj1" fmla="val 25000"/>
              <a:gd name="adj2" fmla="val 25000"/>
              <a:gd name="adj3" fmla="val 25000"/>
              <a:gd name="adj4" fmla="val 60900"/>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4" name="مستطيل 3"/>
          <p:cNvSpPr/>
          <p:nvPr/>
        </p:nvSpPr>
        <p:spPr>
          <a:xfrm>
            <a:off x="3084625" y="35332"/>
            <a:ext cx="3028842" cy="584775"/>
          </a:xfrm>
          <a:prstGeom prst="rect">
            <a:avLst/>
          </a:prstGeom>
        </p:spPr>
        <p:txBody>
          <a:bodyPr wrap="none">
            <a:spAutoFit/>
          </a:bodyPr>
          <a:lstStyle/>
          <a:p>
            <a:pPr marL="342900" indent="-342900" algn="ctr" fontAlgn="auto">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 S.  of The Liver</a:t>
            </a:r>
          </a:p>
        </p:txBody>
      </p:sp>
      <p:sp>
        <p:nvSpPr>
          <p:cNvPr id="5" name="عنصر نائب لرقم الشريحة 4"/>
          <p:cNvSpPr>
            <a:spLocks noGrp="1"/>
          </p:cNvSpPr>
          <p:nvPr>
            <p:ph type="sldNum" sz="quarter" idx="12"/>
          </p:nvPr>
        </p:nvSpPr>
        <p:spPr/>
        <p:txBody>
          <a:bodyPr/>
          <a:lstStyle/>
          <a:p>
            <a:pPr>
              <a:defRPr/>
            </a:pPr>
            <a:fld id="{9F08D498-32E5-47D5-8E47-CFEA628851CD}" type="slidenum">
              <a:rPr lang="ar-SA"/>
              <a:pPr>
                <a:defRPr/>
              </a:pPr>
              <a:t>7</a:t>
            </a:fld>
            <a:endParaRPr lang="ar-SA"/>
          </a:p>
        </p:txBody>
      </p:sp>
      <p:sp>
        <p:nvSpPr>
          <p:cNvPr id="6" name="عنصر نائب للتذييل 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3" cstate="print">
            <a:lum contrast="24000"/>
          </a:blip>
          <a:srcRect l="1949"/>
          <a:stretch>
            <a:fillRect/>
          </a:stretch>
        </p:blipFill>
        <p:spPr bwMode="auto">
          <a:xfrm>
            <a:off x="0" y="0"/>
            <a:ext cx="9144000" cy="6862763"/>
          </a:xfrm>
          <a:prstGeom prst="rect">
            <a:avLst/>
          </a:prstGeom>
          <a:noFill/>
          <a:ln w="9525">
            <a:noFill/>
            <a:miter lim="800000"/>
            <a:headEnd/>
            <a:tailEnd/>
          </a:ln>
        </p:spPr>
      </p:pic>
      <p:sp>
        <p:nvSpPr>
          <p:cNvPr id="3" name="مستطيل 2"/>
          <p:cNvSpPr/>
          <p:nvPr/>
        </p:nvSpPr>
        <p:spPr>
          <a:xfrm>
            <a:off x="3746500" y="3244850"/>
            <a:ext cx="1711325" cy="460375"/>
          </a:xfrm>
          <a:prstGeom prst="rect">
            <a:avLst/>
          </a:prstGeom>
        </p:spPr>
        <p:txBody>
          <a:bodyPr wrap="none">
            <a:spAutoFit/>
          </a:bodyPr>
          <a:lstStyle/>
          <a:p>
            <a:pPr marL="342900" indent="-342900" algn="l" rtl="0" fontAlgn="auto">
              <a:spcBef>
                <a:spcPct val="50000"/>
              </a:spcBef>
              <a:spcAft>
                <a:spcPts val="0"/>
              </a:spcAft>
              <a:defRPr/>
            </a:pPr>
            <a:r>
              <a:rPr lang="en-US" sz="2400" b="1" dirty="0">
                <a:solidFill>
                  <a:srgbClr val="FF0000"/>
                </a:solidFill>
                <a:effectLst>
                  <a:outerShdw blurRad="50800" dist="50800" dir="5400000" algn="ctr" rotWithShape="0">
                    <a:srgbClr val="FFFF00"/>
                  </a:outerShdw>
                </a:effectLst>
                <a:latin typeface="+mn-lt"/>
                <a:cs typeface="+mj-cs"/>
              </a:rPr>
              <a:t>Central vein</a:t>
            </a:r>
          </a:p>
        </p:txBody>
      </p:sp>
      <p:sp>
        <p:nvSpPr>
          <p:cNvPr id="4" name="مستطيل 3"/>
          <p:cNvSpPr/>
          <p:nvPr/>
        </p:nvSpPr>
        <p:spPr>
          <a:xfrm>
            <a:off x="2771775" y="1844675"/>
            <a:ext cx="1914525" cy="461963"/>
          </a:xfrm>
          <a:prstGeom prst="rect">
            <a:avLst/>
          </a:prstGeom>
        </p:spPr>
        <p:txBody>
          <a:bodyPr wrap="none">
            <a:spAutoFit/>
          </a:bodyPr>
          <a:lstStyle/>
          <a:p>
            <a:pPr marL="342900" indent="-342900" algn="l" rtl="0" fontAlgn="auto">
              <a:spcBef>
                <a:spcPct val="50000"/>
              </a:spcBef>
              <a:spcAft>
                <a:spcPts val="0"/>
              </a:spcAft>
              <a:defRPr/>
            </a:pPr>
            <a:r>
              <a:rPr lang="en-US" sz="2400" b="1" dirty="0">
                <a:solidFill>
                  <a:srgbClr val="FF0000"/>
                </a:solidFill>
                <a:effectLst>
                  <a:outerShdw blurRad="50800" dist="50800" dir="5400000" algn="ctr" rotWithShape="0">
                    <a:srgbClr val="FFFF00"/>
                  </a:outerShdw>
                </a:effectLst>
                <a:latin typeface="+mn-lt"/>
                <a:cs typeface="+mj-cs"/>
              </a:rPr>
              <a:t>Hepatic cords</a:t>
            </a:r>
          </a:p>
        </p:txBody>
      </p:sp>
      <p:sp>
        <p:nvSpPr>
          <p:cNvPr id="5" name="مستطيل 4"/>
          <p:cNvSpPr/>
          <p:nvPr/>
        </p:nvSpPr>
        <p:spPr>
          <a:xfrm>
            <a:off x="5119688" y="1341438"/>
            <a:ext cx="1652587" cy="460375"/>
          </a:xfrm>
          <a:prstGeom prst="rect">
            <a:avLst/>
          </a:prstGeom>
        </p:spPr>
        <p:txBody>
          <a:bodyPr wrap="none">
            <a:spAutoFit/>
          </a:bodyPr>
          <a:lstStyle/>
          <a:p>
            <a:pPr fontAlgn="auto">
              <a:spcBef>
                <a:spcPts val="0"/>
              </a:spcBef>
              <a:spcAft>
                <a:spcPts val="0"/>
              </a:spcAft>
              <a:defRPr/>
            </a:pPr>
            <a:r>
              <a:rPr lang="en-US" sz="2400" b="1" dirty="0" err="1">
                <a:solidFill>
                  <a:srgbClr val="FF0000"/>
                </a:solidFill>
                <a:effectLst>
                  <a:outerShdw blurRad="50800" dist="50800" dir="5400000" algn="ctr" rotWithShape="0">
                    <a:srgbClr val="FFFF00"/>
                  </a:outerShdw>
                </a:effectLst>
                <a:latin typeface="+mn-lt"/>
                <a:cs typeface="+mj-cs"/>
              </a:rPr>
              <a:t>Hepatocyte</a:t>
            </a:r>
            <a:endParaRPr lang="ar-SA" sz="2400" b="1" dirty="0">
              <a:solidFill>
                <a:srgbClr val="FF0000"/>
              </a:solidFill>
              <a:effectLst>
                <a:outerShdw blurRad="50800" dist="50800" dir="5400000" algn="ctr" rotWithShape="0">
                  <a:srgbClr val="FFFF00"/>
                </a:outerShdw>
              </a:effectLst>
              <a:latin typeface="+mn-lt"/>
              <a:cs typeface="+mj-cs"/>
            </a:endParaRPr>
          </a:p>
        </p:txBody>
      </p:sp>
      <p:sp>
        <p:nvSpPr>
          <p:cNvPr id="6" name="Line 9"/>
          <p:cNvSpPr>
            <a:spLocks noChangeShapeType="1"/>
          </p:cNvSpPr>
          <p:nvPr/>
        </p:nvSpPr>
        <p:spPr bwMode="auto">
          <a:xfrm flipH="1" flipV="1">
            <a:off x="1835150" y="908050"/>
            <a:ext cx="1728788" cy="865188"/>
          </a:xfrm>
          <a:prstGeom prst="line">
            <a:avLst/>
          </a:prstGeom>
          <a:noFill/>
          <a:ln w="50800">
            <a:solidFill>
              <a:srgbClr val="FF00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7" name="Line 9"/>
          <p:cNvSpPr>
            <a:spLocks noChangeShapeType="1"/>
          </p:cNvSpPr>
          <p:nvPr/>
        </p:nvSpPr>
        <p:spPr bwMode="auto">
          <a:xfrm flipH="1" flipV="1">
            <a:off x="1403350" y="1484313"/>
            <a:ext cx="2160588" cy="288925"/>
          </a:xfrm>
          <a:prstGeom prst="line">
            <a:avLst/>
          </a:prstGeom>
          <a:noFill/>
          <a:ln w="50800">
            <a:solidFill>
              <a:srgbClr val="FF00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8" name="Line 9"/>
          <p:cNvSpPr>
            <a:spLocks noChangeShapeType="1"/>
          </p:cNvSpPr>
          <p:nvPr/>
        </p:nvSpPr>
        <p:spPr bwMode="auto">
          <a:xfrm flipH="1">
            <a:off x="611188" y="1773238"/>
            <a:ext cx="2881312" cy="0"/>
          </a:xfrm>
          <a:prstGeom prst="line">
            <a:avLst/>
          </a:prstGeom>
          <a:noFill/>
          <a:ln w="50800">
            <a:solidFill>
              <a:srgbClr val="FF00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9" name="Line 9"/>
          <p:cNvSpPr>
            <a:spLocks noChangeShapeType="1"/>
          </p:cNvSpPr>
          <p:nvPr/>
        </p:nvSpPr>
        <p:spPr bwMode="auto">
          <a:xfrm flipV="1">
            <a:off x="6156325" y="765175"/>
            <a:ext cx="1439863" cy="576263"/>
          </a:xfrm>
          <a:prstGeom prst="line">
            <a:avLst/>
          </a:prstGeom>
          <a:noFill/>
          <a:ln w="50800">
            <a:solidFill>
              <a:srgbClr val="FF0000"/>
            </a:solidFill>
            <a:round/>
            <a:headEnd/>
            <a:tailEnd type="triangle" w="med" len="med"/>
          </a:ln>
        </p:spPr>
        <p:txBody>
          <a:bodyPr/>
          <a:lstStyle/>
          <a:p>
            <a:pPr fontAlgn="auto">
              <a:spcBef>
                <a:spcPts val="0"/>
              </a:spcBef>
              <a:spcAft>
                <a:spcPts val="0"/>
              </a:spcAft>
              <a:defRPr/>
            </a:pPr>
            <a:endParaRPr lang="ar-SA" sz="3600" b="1">
              <a:solidFill>
                <a:srgbClr val="FFFF00"/>
              </a:solidFill>
              <a:effectLst>
                <a:outerShdw blurRad="50800" dist="50800" dir="5400000" algn="ctr" rotWithShape="0">
                  <a:schemeClr val="tx1"/>
                </a:outerShdw>
              </a:effectLst>
              <a:latin typeface="+mn-lt"/>
              <a:cs typeface="+mj-cs"/>
            </a:endParaRPr>
          </a:p>
        </p:txBody>
      </p:sp>
      <p:sp>
        <p:nvSpPr>
          <p:cNvPr id="10" name="مستطيل 9"/>
          <p:cNvSpPr/>
          <p:nvPr/>
        </p:nvSpPr>
        <p:spPr>
          <a:xfrm>
            <a:off x="2066721" y="35332"/>
            <a:ext cx="5064656" cy="584775"/>
          </a:xfrm>
          <a:prstGeom prst="rect">
            <a:avLst/>
          </a:prstGeom>
        </p:spPr>
        <p:txBody>
          <a:bodyPr wrap="none">
            <a:spAutoFit/>
          </a:bodyPr>
          <a:lstStyle/>
          <a:p>
            <a:pPr marL="342900" indent="-342900" algn="ctr" fontAlgn="auto">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The central vein  of The Liver</a:t>
            </a:r>
          </a:p>
        </p:txBody>
      </p:sp>
      <p:sp>
        <p:nvSpPr>
          <p:cNvPr id="11" name="عنصر نائب لرقم الشريحة 10"/>
          <p:cNvSpPr>
            <a:spLocks noGrp="1"/>
          </p:cNvSpPr>
          <p:nvPr>
            <p:ph type="sldNum" sz="quarter" idx="12"/>
          </p:nvPr>
        </p:nvSpPr>
        <p:spPr/>
        <p:txBody>
          <a:bodyPr/>
          <a:lstStyle/>
          <a:p>
            <a:pPr>
              <a:defRPr/>
            </a:pPr>
            <a:fld id="{1C41BB2A-6276-4E33-925E-39FBDDCDF9C8}" type="slidenum">
              <a:rPr lang="ar-SA"/>
              <a:pPr>
                <a:defRPr/>
              </a:pPr>
              <a:t>8</a:t>
            </a:fld>
            <a:endParaRPr lang="ar-SA"/>
          </a:p>
        </p:txBody>
      </p:sp>
      <p:sp>
        <p:nvSpPr>
          <p:cNvPr id="12" name="عنصر نائب للتذييل 11"/>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3" cstate="print"/>
          <a:srcRect l="1569"/>
          <a:stretch>
            <a:fillRect/>
          </a:stretch>
        </p:blipFill>
        <p:spPr bwMode="auto">
          <a:xfrm>
            <a:off x="0" y="-26988"/>
            <a:ext cx="9180513" cy="6884988"/>
          </a:xfrm>
          <a:prstGeom prst="rect">
            <a:avLst/>
          </a:prstGeom>
          <a:noFill/>
          <a:ln w="9525">
            <a:noFill/>
            <a:miter lim="800000"/>
            <a:headEnd/>
            <a:tailEnd/>
          </a:ln>
        </p:spPr>
      </p:pic>
      <p:sp>
        <p:nvSpPr>
          <p:cNvPr id="3" name="وسيلة شرح مع سهم إلى اليمين 2"/>
          <p:cNvSpPr/>
          <p:nvPr/>
        </p:nvSpPr>
        <p:spPr>
          <a:xfrm>
            <a:off x="4284663" y="3573463"/>
            <a:ext cx="4645025" cy="1655762"/>
          </a:xfrm>
          <a:prstGeom prst="rightArrowCallout">
            <a:avLst>
              <a:gd name="adj1" fmla="val 21602"/>
              <a:gd name="adj2" fmla="val 25000"/>
              <a:gd name="adj3" fmla="val 25000"/>
              <a:gd name="adj4" fmla="val 74412"/>
            </a:avLst>
          </a:prstGeom>
          <a:noFill/>
          <a:ln w="50800">
            <a:solidFill>
              <a:srgbClr val="FFFF00"/>
            </a:solidFill>
          </a:ln>
          <a:effectLst>
            <a:outerShdw blurRad="25400" dist="25400" dir="5400000" algn="c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4" name="مستطيل 3"/>
          <p:cNvSpPr/>
          <p:nvPr/>
        </p:nvSpPr>
        <p:spPr>
          <a:xfrm>
            <a:off x="3084625" y="35332"/>
            <a:ext cx="3028842" cy="584775"/>
          </a:xfrm>
          <a:prstGeom prst="rect">
            <a:avLst/>
          </a:prstGeom>
        </p:spPr>
        <p:txBody>
          <a:bodyPr wrap="none">
            <a:spAutoFit/>
          </a:bodyPr>
          <a:lstStyle/>
          <a:p>
            <a:pPr marL="342900" indent="-342900" algn="ctr" fontAlgn="auto">
              <a:spcBef>
                <a:spcPct val="50000"/>
              </a:spcBef>
              <a:spcAft>
                <a:spcPts val="0"/>
              </a:spcAft>
              <a:defRPr/>
            </a:pPr>
            <a:r>
              <a:rPr lang="en-US" sz="3200" b="1"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n-lt"/>
                <a:cs typeface="+mj-cs"/>
              </a:rPr>
              <a:t>T. S.  of The Liver</a:t>
            </a:r>
          </a:p>
        </p:txBody>
      </p:sp>
      <p:sp>
        <p:nvSpPr>
          <p:cNvPr id="5" name="عنصر نائب لرقم الشريحة 4"/>
          <p:cNvSpPr>
            <a:spLocks noGrp="1"/>
          </p:cNvSpPr>
          <p:nvPr>
            <p:ph type="sldNum" sz="quarter" idx="12"/>
          </p:nvPr>
        </p:nvSpPr>
        <p:spPr/>
        <p:txBody>
          <a:bodyPr/>
          <a:lstStyle/>
          <a:p>
            <a:pPr>
              <a:defRPr/>
            </a:pPr>
            <a:fld id="{BFC01D32-6E21-4C49-8672-3EFB3229DA8D}" type="slidenum">
              <a:rPr lang="ar-SA"/>
              <a:pPr>
                <a:defRPr/>
              </a:pPr>
              <a:t>9</a:t>
            </a:fld>
            <a:endParaRPr lang="ar-SA"/>
          </a:p>
        </p:txBody>
      </p:sp>
      <p:sp>
        <p:nvSpPr>
          <p:cNvPr id="6" name="عنصر نائب للتذييل 5"/>
          <p:cNvSpPr>
            <a:spLocks noGrp="1"/>
          </p:cNvSpPr>
          <p:nvPr>
            <p:ph type="ftr" sz="quarter" idx="11"/>
          </p:nvPr>
        </p:nvSpPr>
        <p:spPr/>
        <p:txBody>
          <a:bodyPr/>
          <a:lstStyle/>
          <a:p>
            <a:pPr>
              <a:defRPr/>
            </a:pPr>
            <a:r>
              <a:rPr lang="en-US"/>
              <a:t>Prepared by : Amal Awad Al-Harbi</a:t>
            </a: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TotalTime>
  <Words>1084</Words>
  <Application>Microsoft Office PowerPoint</Application>
  <PresentationFormat>On-screen Show (4:3)</PresentationFormat>
  <Paragraphs>198</Paragraphs>
  <Slides>31</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سمة Office</vt:lpstr>
      <vt:lpstr>PowerPoint Presentation</vt:lpstr>
      <vt:lpstr>The liver</vt:lpstr>
      <vt:lpstr>PowerPoint Presentation</vt:lpstr>
      <vt:lpstr>The Classic Hepatic Lobule: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hopes</dc:creator>
  <cp:lastModifiedBy>ABDULAZIZ AHMED ABDULAZIZ ALJANOBI</cp:lastModifiedBy>
  <cp:revision>22</cp:revision>
  <dcterms:created xsi:type="dcterms:W3CDTF">2011-10-21T12:40:19Z</dcterms:created>
  <dcterms:modified xsi:type="dcterms:W3CDTF">2022-12-26T11:47:06Z</dcterms:modified>
</cp:coreProperties>
</file>