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0" r:id="rId3"/>
    <p:sldId id="271" r:id="rId4"/>
    <p:sldId id="272" r:id="rId5"/>
    <p:sldId id="273" r:id="rId6"/>
    <p:sldId id="274" r:id="rId7"/>
    <p:sldId id="257" r:id="rId8"/>
    <p:sldId id="258" r:id="rId9"/>
    <p:sldId id="259" r:id="rId10"/>
    <p:sldId id="283" r:id="rId11"/>
    <p:sldId id="284" r:id="rId12"/>
    <p:sldId id="285" r:id="rId13"/>
    <p:sldId id="260" r:id="rId14"/>
    <p:sldId id="261" r:id="rId15"/>
    <p:sldId id="262" r:id="rId16"/>
    <p:sldId id="263" r:id="rId17"/>
    <p:sldId id="269" r:id="rId18"/>
    <p:sldId id="268"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E324B06-5496-4938-96EF-735C0075DFAD}" type="datetimeFigureOut">
              <a:rPr lang="ar-SA" smtClean="0"/>
              <a:t>06/06/35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DB5C76C-1CD3-4F18-9A8E-1AB0C926551E}" type="slidenum">
              <a:rPr lang="ar-SA" smtClean="0"/>
              <a:t>‹#›</a:t>
            </a:fld>
            <a:endParaRPr lang="ar-SA"/>
          </a:p>
        </p:txBody>
      </p:sp>
    </p:spTree>
    <p:extLst>
      <p:ext uri="{BB962C8B-B14F-4D97-AF65-F5344CB8AC3E}">
        <p14:creationId xmlns:p14="http://schemas.microsoft.com/office/powerpoint/2010/main" val="1382833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E324B06-5496-4938-96EF-735C0075DFAD}" type="datetimeFigureOut">
              <a:rPr lang="ar-SA" smtClean="0"/>
              <a:t>06/06/35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DB5C76C-1CD3-4F18-9A8E-1AB0C926551E}" type="slidenum">
              <a:rPr lang="ar-SA" smtClean="0"/>
              <a:t>‹#›</a:t>
            </a:fld>
            <a:endParaRPr lang="ar-SA"/>
          </a:p>
        </p:txBody>
      </p:sp>
    </p:spTree>
    <p:extLst>
      <p:ext uri="{BB962C8B-B14F-4D97-AF65-F5344CB8AC3E}">
        <p14:creationId xmlns:p14="http://schemas.microsoft.com/office/powerpoint/2010/main" val="3677807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E324B06-5496-4938-96EF-735C0075DFAD}" type="datetimeFigureOut">
              <a:rPr lang="ar-SA" smtClean="0"/>
              <a:t>06/06/35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DB5C76C-1CD3-4F18-9A8E-1AB0C926551E}" type="slidenum">
              <a:rPr lang="ar-SA" smtClean="0"/>
              <a:t>‹#›</a:t>
            </a:fld>
            <a:endParaRPr lang="ar-SA"/>
          </a:p>
        </p:txBody>
      </p:sp>
    </p:spTree>
    <p:extLst>
      <p:ext uri="{BB962C8B-B14F-4D97-AF65-F5344CB8AC3E}">
        <p14:creationId xmlns:p14="http://schemas.microsoft.com/office/powerpoint/2010/main" val="2623046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E324B06-5496-4938-96EF-735C0075DFAD}" type="datetimeFigureOut">
              <a:rPr lang="ar-SA" smtClean="0"/>
              <a:t>06/06/35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DB5C76C-1CD3-4F18-9A8E-1AB0C926551E}" type="slidenum">
              <a:rPr lang="ar-SA" smtClean="0"/>
              <a:t>‹#›</a:t>
            </a:fld>
            <a:endParaRPr lang="ar-SA"/>
          </a:p>
        </p:txBody>
      </p:sp>
    </p:spTree>
    <p:extLst>
      <p:ext uri="{BB962C8B-B14F-4D97-AF65-F5344CB8AC3E}">
        <p14:creationId xmlns:p14="http://schemas.microsoft.com/office/powerpoint/2010/main" val="2443651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E324B06-5496-4938-96EF-735C0075DFAD}" type="datetimeFigureOut">
              <a:rPr lang="ar-SA" smtClean="0"/>
              <a:t>06/06/35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DB5C76C-1CD3-4F18-9A8E-1AB0C926551E}" type="slidenum">
              <a:rPr lang="ar-SA" smtClean="0"/>
              <a:t>‹#›</a:t>
            </a:fld>
            <a:endParaRPr lang="ar-SA"/>
          </a:p>
        </p:txBody>
      </p:sp>
    </p:spTree>
    <p:extLst>
      <p:ext uri="{BB962C8B-B14F-4D97-AF65-F5344CB8AC3E}">
        <p14:creationId xmlns:p14="http://schemas.microsoft.com/office/powerpoint/2010/main" val="4134918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E324B06-5496-4938-96EF-735C0075DFAD}" type="datetimeFigureOut">
              <a:rPr lang="ar-SA" smtClean="0"/>
              <a:t>06/06/35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DB5C76C-1CD3-4F18-9A8E-1AB0C926551E}" type="slidenum">
              <a:rPr lang="ar-SA" smtClean="0"/>
              <a:t>‹#›</a:t>
            </a:fld>
            <a:endParaRPr lang="ar-SA"/>
          </a:p>
        </p:txBody>
      </p:sp>
    </p:spTree>
    <p:extLst>
      <p:ext uri="{BB962C8B-B14F-4D97-AF65-F5344CB8AC3E}">
        <p14:creationId xmlns:p14="http://schemas.microsoft.com/office/powerpoint/2010/main" val="1297566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E324B06-5496-4938-96EF-735C0075DFAD}" type="datetimeFigureOut">
              <a:rPr lang="ar-SA" smtClean="0"/>
              <a:t>06/06/35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DB5C76C-1CD3-4F18-9A8E-1AB0C926551E}" type="slidenum">
              <a:rPr lang="ar-SA" smtClean="0"/>
              <a:t>‹#›</a:t>
            </a:fld>
            <a:endParaRPr lang="ar-SA"/>
          </a:p>
        </p:txBody>
      </p:sp>
    </p:spTree>
    <p:extLst>
      <p:ext uri="{BB962C8B-B14F-4D97-AF65-F5344CB8AC3E}">
        <p14:creationId xmlns:p14="http://schemas.microsoft.com/office/powerpoint/2010/main" val="1282978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E324B06-5496-4938-96EF-735C0075DFAD}" type="datetimeFigureOut">
              <a:rPr lang="ar-SA" smtClean="0"/>
              <a:t>06/06/35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DB5C76C-1CD3-4F18-9A8E-1AB0C926551E}" type="slidenum">
              <a:rPr lang="ar-SA" smtClean="0"/>
              <a:t>‹#›</a:t>
            </a:fld>
            <a:endParaRPr lang="ar-SA"/>
          </a:p>
        </p:txBody>
      </p:sp>
    </p:spTree>
    <p:extLst>
      <p:ext uri="{BB962C8B-B14F-4D97-AF65-F5344CB8AC3E}">
        <p14:creationId xmlns:p14="http://schemas.microsoft.com/office/powerpoint/2010/main" val="1046920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E324B06-5496-4938-96EF-735C0075DFAD}" type="datetimeFigureOut">
              <a:rPr lang="ar-SA" smtClean="0"/>
              <a:t>06/06/35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DB5C76C-1CD3-4F18-9A8E-1AB0C926551E}" type="slidenum">
              <a:rPr lang="ar-SA" smtClean="0"/>
              <a:t>‹#›</a:t>
            </a:fld>
            <a:endParaRPr lang="ar-SA"/>
          </a:p>
        </p:txBody>
      </p:sp>
    </p:spTree>
    <p:extLst>
      <p:ext uri="{BB962C8B-B14F-4D97-AF65-F5344CB8AC3E}">
        <p14:creationId xmlns:p14="http://schemas.microsoft.com/office/powerpoint/2010/main" val="1549343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324B06-5496-4938-96EF-735C0075DFAD}" type="datetimeFigureOut">
              <a:rPr lang="ar-SA" smtClean="0"/>
              <a:t>06/06/35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DB5C76C-1CD3-4F18-9A8E-1AB0C926551E}" type="slidenum">
              <a:rPr lang="ar-SA" smtClean="0"/>
              <a:t>‹#›</a:t>
            </a:fld>
            <a:endParaRPr lang="ar-SA"/>
          </a:p>
        </p:txBody>
      </p:sp>
    </p:spTree>
    <p:extLst>
      <p:ext uri="{BB962C8B-B14F-4D97-AF65-F5344CB8AC3E}">
        <p14:creationId xmlns:p14="http://schemas.microsoft.com/office/powerpoint/2010/main" val="1175420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324B06-5496-4938-96EF-735C0075DFAD}" type="datetimeFigureOut">
              <a:rPr lang="ar-SA" smtClean="0"/>
              <a:t>06/06/35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DB5C76C-1CD3-4F18-9A8E-1AB0C926551E}" type="slidenum">
              <a:rPr lang="ar-SA" smtClean="0"/>
              <a:t>‹#›</a:t>
            </a:fld>
            <a:endParaRPr lang="ar-SA"/>
          </a:p>
        </p:txBody>
      </p:sp>
    </p:spTree>
    <p:extLst>
      <p:ext uri="{BB962C8B-B14F-4D97-AF65-F5344CB8AC3E}">
        <p14:creationId xmlns:p14="http://schemas.microsoft.com/office/powerpoint/2010/main" val="4238525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E324B06-5496-4938-96EF-735C0075DFAD}" type="datetimeFigureOut">
              <a:rPr lang="ar-SA" smtClean="0"/>
              <a:t>06/06/35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DB5C76C-1CD3-4F18-9A8E-1AB0C926551E}" type="slidenum">
              <a:rPr lang="ar-SA" smtClean="0"/>
              <a:t>‹#›</a:t>
            </a:fld>
            <a:endParaRPr lang="ar-SA"/>
          </a:p>
        </p:txBody>
      </p:sp>
    </p:spTree>
    <p:extLst>
      <p:ext uri="{BB962C8B-B14F-4D97-AF65-F5344CB8AC3E}">
        <p14:creationId xmlns:p14="http://schemas.microsoft.com/office/powerpoint/2010/main" val="3138614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المحاضرة السادسة </a:t>
            </a:r>
            <a:endParaRPr lang="ar-SA" dirty="0"/>
          </a:p>
        </p:txBody>
      </p:sp>
      <p:sp>
        <p:nvSpPr>
          <p:cNvPr id="3" name="عنوان فرعي 2"/>
          <p:cNvSpPr>
            <a:spLocks noGrp="1"/>
          </p:cNvSpPr>
          <p:nvPr>
            <p:ph type="subTitle" idx="1"/>
          </p:nvPr>
        </p:nvSpPr>
        <p:spPr/>
        <p:txBody>
          <a:bodyPr/>
          <a:lstStyle/>
          <a:p>
            <a:r>
              <a:rPr lang="ar-SA" dirty="0"/>
              <a:t>التحليلات الطيفية في الصورة:</a:t>
            </a:r>
            <a:endParaRPr lang="en-US" dirty="0"/>
          </a:p>
          <a:p>
            <a:endParaRPr lang="ar-SA" dirty="0"/>
          </a:p>
        </p:txBody>
      </p:sp>
    </p:spTree>
    <p:extLst>
      <p:ext uri="{BB962C8B-B14F-4D97-AF65-F5344CB8AC3E}">
        <p14:creationId xmlns:p14="http://schemas.microsoft.com/office/powerpoint/2010/main" val="3629135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التحليل المفقود لمعظم الصورة المكتسبة من الاقمار الصناعية او نظام الطيران هي من طرق عينة البيانات والتي تقدم الاختلافات خلال العمليات الخاصة بمعالجة البيانات. وهي غير ممكنة لإجراء تحليلات مكثفة ولكن رصد وتتبع التسجيل المفقود لنطاقات يمكن نسبتها وربطها بشكل مبسط. فيمكن من خلال معالجة الصورة بواسطة برامج متنوعة نستطيع ان نربط صورتين لنطاقين مختلفين. مثل المساحات الصغيرة للصورة بحيث يمكن تحريك المسافة في الخلفية للصورة المعدلة خاصة عند ربط الصور اذ من الممكن </a:t>
            </a:r>
            <a:endParaRPr lang="ar-SA" dirty="0"/>
          </a:p>
        </p:txBody>
      </p:sp>
    </p:spTree>
    <p:extLst>
      <p:ext uri="{BB962C8B-B14F-4D97-AF65-F5344CB8AC3E}">
        <p14:creationId xmlns:p14="http://schemas.microsoft.com/office/powerpoint/2010/main" val="95798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r>
              <a:rPr lang="ar-SA" dirty="0" smtClean="0"/>
              <a:t>ان تتقاطع بعض الظواهر وربما تكون مكررة مثل الطرق وتدفق الغدير وانواع بينية لغطاء الارض وذلك عندما تكون النطاقات غير مسجلة. </a:t>
            </a:r>
          </a:p>
          <a:p>
            <a:r>
              <a:rPr lang="ar-SA" dirty="0" smtClean="0"/>
              <a:t>ايضا التسجيل المفقود يمكن ان يعطي رؤية في مركب الالوان للصورة عند ملء اللون على طول حواف الظواهر.</a:t>
            </a:r>
          </a:p>
          <a:p>
            <a:r>
              <a:rPr lang="ar-SA" dirty="0" smtClean="0"/>
              <a:t>التصحيح سهل من خلال تعديل الاحداثيات في كل نطاق . وفي بعض الحالات يمكن بواسطة المحاولة والخطأ يتم اختيار نقاط للإرجاع باستخدام برامج بحيث توقع النقاط مع الحواف المتجاورة. </a:t>
            </a:r>
            <a:endParaRPr lang="ar-SA" dirty="0"/>
          </a:p>
        </p:txBody>
      </p:sp>
    </p:spTree>
    <p:extLst>
      <p:ext uri="{BB962C8B-B14F-4D97-AF65-F5344CB8AC3E}">
        <p14:creationId xmlns:p14="http://schemas.microsoft.com/office/powerpoint/2010/main" val="2284631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كما ان اختلاف النطاقات في الصورة قد يكون ناتج من اختلاف النظرة للزوايا وبالتالي تصبح تأثيرات الطبوغرافية والاخطاء الهندسية قوية جدا في المنظر </a:t>
            </a:r>
            <a:r>
              <a:rPr lang="ar-SA" smtClean="0"/>
              <a:t>وهنا يجب حلها.</a:t>
            </a:r>
            <a:endParaRPr lang="ar-SA" dirty="0"/>
          </a:p>
        </p:txBody>
      </p:sp>
    </p:spTree>
    <p:extLst>
      <p:ext uri="{BB962C8B-B14F-4D97-AF65-F5344CB8AC3E}">
        <p14:creationId xmlns:p14="http://schemas.microsoft.com/office/powerpoint/2010/main" val="2708522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الادوات التحليلية:</a:t>
            </a:r>
            <a:r>
              <a:rPr lang="en-US" dirty="0"/>
              <a:t/>
            </a:r>
            <a:br>
              <a:rPr lang="en-US" dirty="0"/>
            </a:br>
            <a:endParaRPr lang="ar-SA" dirty="0"/>
          </a:p>
        </p:txBody>
      </p:sp>
      <p:sp>
        <p:nvSpPr>
          <p:cNvPr id="3" name="عنصر نائب للمحتوى 2"/>
          <p:cNvSpPr>
            <a:spLocks noGrp="1"/>
          </p:cNvSpPr>
          <p:nvPr>
            <p:ph idx="1"/>
          </p:nvPr>
        </p:nvSpPr>
        <p:spPr/>
        <p:txBody>
          <a:bodyPr/>
          <a:lstStyle/>
          <a:p>
            <a:r>
              <a:rPr lang="ar-SA" dirty="0"/>
              <a:t>باستخدام برامج متخصصة لمعالجة الصورة وتحتوي على ادوات لحل ومعالجة التداخل بين الصور خاصة الجيولوجيين الذين مقارنة بيانات الصور الطيفية مع اطياف مخبرية للتعرف على المواد مثل تصنيف الترب التي يصعب التعرف عليها من خلال الصورة الفضائية لذلك لابد من اخذ عينات مخبرية لقياس نسبها وانواعها . </a:t>
            </a:r>
            <a:endParaRPr lang="en-US" dirty="0"/>
          </a:p>
          <a:p>
            <a:endParaRPr lang="ar-SA" dirty="0"/>
          </a:p>
        </p:txBody>
      </p:sp>
    </p:spTree>
    <p:extLst>
      <p:ext uri="{BB962C8B-B14F-4D97-AF65-F5344CB8AC3E}">
        <p14:creationId xmlns:p14="http://schemas.microsoft.com/office/powerpoint/2010/main" val="754195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المكونات الاساسية الطيفية:</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هناك </a:t>
            </a:r>
            <a:r>
              <a:rPr lang="ar-SA" dirty="0"/>
              <a:t>الكثير يستخدمون المؤشرات الطيفية من بينها مؤشرات النبات والتي لها مميزات عدة . في الحقيقة النبات الاخضر مع مواد اخرى مثل التربة والصخور والتي لها وضوح طيفي ضمن المرئي وتحت الحمراء ذات العلاقة بالنبات الاخضر يمكن الفصل بينها وتقييمها من خلال نطاقين . مؤشر النبات الذي يقدم معلومات فقط في قاعدتين لمكونات الغطاء الارضي. مؤشر النبات قابل للقياس لأنه من غير الممكن ان تحسبها كلها بالنسبة لغيرها من المصادر الطيفية مثل اختلاف انواع النبات مع غيرها من المواد. قد نستطيع تعميم المكونات الاساسية الطيفية لمحتويات معظم غطاء الارض ولكن سيظهر في الصورة الظل وكذلك الظل الناتج عن تغطية الغابات كمحتوى ضمن الغطاء الارضي وهو ناتج عن اختلاف الاشعة بالحقل. الغابات تحتوي على اشجار فردية او انواع مختلفة والتي تكون متنوعة في اطيافها ويمكن وصفها </a:t>
            </a:r>
          </a:p>
        </p:txBody>
      </p:sp>
    </p:spTree>
    <p:extLst>
      <p:ext uri="{BB962C8B-B14F-4D97-AF65-F5344CB8AC3E}">
        <p14:creationId xmlns:p14="http://schemas.microsoft.com/office/powerpoint/2010/main" val="973386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r>
              <a:rPr lang="ar-SA" dirty="0"/>
              <a:t>من خلال مؤشر </a:t>
            </a:r>
            <a:r>
              <a:rPr lang="en-US" dirty="0"/>
              <a:t>GV</a:t>
            </a:r>
            <a:r>
              <a:rPr lang="ar-SA" dirty="0"/>
              <a:t> مؤشر خضرة النبات (</a:t>
            </a:r>
            <a:r>
              <a:rPr lang="en-US" dirty="0"/>
              <a:t>Green vegetation</a:t>
            </a:r>
            <a:r>
              <a:rPr lang="ar-SA" dirty="0"/>
              <a:t>) او من خلال (</a:t>
            </a:r>
            <a:r>
              <a:rPr lang="en-US" dirty="0"/>
              <a:t>NPV</a:t>
            </a:r>
            <a:r>
              <a:rPr lang="ar-SA" dirty="0"/>
              <a:t>) </a:t>
            </a:r>
            <a:r>
              <a:rPr lang="en-US" dirty="0"/>
              <a:t>non-photosynthetic plant</a:t>
            </a:r>
            <a:r>
              <a:rPr lang="ar-SA" dirty="0"/>
              <a:t> . هذه المؤشرات تجعل الظواهر واضحة طيفيا لغطاء الارض والتي تصف المصدر الرئيسي للتنوع الطيفي. اما اذا لم تتحقق الغاية من التطبيق وهو امر وارد يمكن اللجوء الى تطبيق طيفي اخر بحيث نستطيع ان نتعرف عليهم.</a:t>
            </a:r>
            <a:endParaRPr lang="en-US" dirty="0"/>
          </a:p>
          <a:p>
            <a:r>
              <a:rPr lang="ar-SA" dirty="0"/>
              <a:t>في هذا الجدول يوضح محتويات الاساس الطيفي للعديد من انواع الغطاء الارضي والكفاءة في التفريق للمحتويات والذي يعتمد على الخصائص لكل طيف في نظام الصورة. مثل الصخور المعتمة والظل يتشابهان جدا في الصورة في الطيف المرئي وتحت الحمراء لدرجة يصعب الفصل بينهما في هذان النطاقان ولكن نستطيع ان نفرق بينهما باستخدام نطاق تحت الحمراء الحرارية .</a:t>
            </a:r>
            <a:endParaRPr lang="en-US" dirty="0"/>
          </a:p>
        </p:txBody>
      </p:sp>
    </p:spTree>
    <p:extLst>
      <p:ext uri="{BB962C8B-B14F-4D97-AF65-F5344CB8AC3E}">
        <p14:creationId xmlns:p14="http://schemas.microsoft.com/office/powerpoint/2010/main" val="3613631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a:t>بطن الورقة والتربة من الصعب ان نميزها بصورة نطاقات الماسح الموضوعي في صورة لاندسات ولكن يمكن ذلك مع نظام وضوح مكاني عالي مثل (</a:t>
            </a:r>
            <a:r>
              <a:rPr lang="en-US" dirty="0"/>
              <a:t>AVIRIS </a:t>
            </a:r>
            <a:r>
              <a:rPr lang="ar-SA" dirty="0"/>
              <a:t>) وبناء عليه المحتويات تبقى ممزوجة حتى نستطيع حلها بواسطة اضافات معلومات طيفية . وهناك حقيقة انه لا يوجد طيف يمكن ان يمثل بشكل مثالي. على اية حال بعض المكونات الاساسية مثل الترب لديها تباين طيفي منخفض وبالتالي يصعب تصنيفها</a:t>
            </a:r>
            <a:r>
              <a:rPr lang="ar-SA" dirty="0" smtClean="0"/>
              <a:t>. ونشير </a:t>
            </a:r>
            <a:r>
              <a:rPr lang="ar-SA" dirty="0"/>
              <a:t>الى ان الخلايا الكبيرة عادة لديها تأثير للتباين الطيفي الاكثر انخفاضا.</a:t>
            </a:r>
            <a:endParaRPr lang="en-US" dirty="0"/>
          </a:p>
          <a:p>
            <a:endParaRPr lang="ar-SA" dirty="0"/>
          </a:p>
        </p:txBody>
      </p:sp>
    </p:spTree>
    <p:extLst>
      <p:ext uri="{BB962C8B-B14F-4D97-AF65-F5344CB8AC3E}">
        <p14:creationId xmlns:p14="http://schemas.microsoft.com/office/powerpoint/2010/main" val="2089748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r>
              <a:rPr lang="ar-SA" dirty="0" smtClean="0"/>
              <a:t>هناك نوعين شائعين كمثال هما النبات الاخضر والصخور والتي يمكن التفريق بينها في الصورة بالمقابل هناك الترب التي لديها تباين طيفي منخفض وبالتالي سيصعب التفريق بينها . </a:t>
            </a:r>
            <a:endParaRPr lang="ar-SA" dirty="0"/>
          </a:p>
        </p:txBody>
      </p:sp>
    </p:spTree>
    <p:extLst>
      <p:ext uri="{BB962C8B-B14F-4D97-AF65-F5344CB8AC3E}">
        <p14:creationId xmlns:p14="http://schemas.microsoft.com/office/powerpoint/2010/main" val="2853785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جدول يبين بعض المؤشرات </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903075"/>
              </p:ext>
            </p:extLst>
          </p:nvPr>
        </p:nvGraphicFramePr>
        <p:xfrm>
          <a:off x="2051720" y="1916832"/>
          <a:ext cx="5400600" cy="4028440"/>
        </p:xfrm>
        <a:graphic>
          <a:graphicData uri="http://schemas.openxmlformats.org/drawingml/2006/table">
            <a:tbl>
              <a:tblPr rtl="1" firstRow="1" bandRow="1">
                <a:tableStyleId>{5C22544A-7EE6-4342-B048-85BDC9FD1C3A}</a:tableStyleId>
              </a:tblPr>
              <a:tblGrid>
                <a:gridCol w="2700300"/>
                <a:gridCol w="2700300"/>
              </a:tblGrid>
              <a:tr h="370840">
                <a:tc>
                  <a:txBody>
                    <a:bodyPr/>
                    <a:lstStyle/>
                    <a:p>
                      <a:pPr algn="ctr" rtl="1"/>
                      <a:r>
                        <a:rPr lang="ar-SA" dirty="0" smtClean="0"/>
                        <a:t>المركبات الطيفية الاساسية</a:t>
                      </a:r>
                      <a:endParaRPr lang="ar-SA" dirty="0"/>
                    </a:p>
                  </a:txBody>
                  <a:tcPr/>
                </a:tc>
                <a:tc>
                  <a:txBody>
                    <a:bodyPr/>
                    <a:lstStyle/>
                    <a:p>
                      <a:pPr rtl="1"/>
                      <a:r>
                        <a:rPr lang="ar-SA" dirty="0" smtClean="0"/>
                        <a:t>نوع غطاء</a:t>
                      </a:r>
                      <a:r>
                        <a:rPr lang="ar-SA" baseline="0" dirty="0" smtClean="0"/>
                        <a:t> الارض</a:t>
                      </a:r>
                      <a:endParaRPr lang="ar-SA" dirty="0"/>
                    </a:p>
                  </a:txBody>
                  <a:tcPr/>
                </a:tc>
              </a:tr>
              <a:tr h="370840">
                <a:tc>
                  <a:txBody>
                    <a:bodyPr/>
                    <a:lstStyle/>
                    <a:p>
                      <a:pPr algn="ctr" rtl="1"/>
                      <a:r>
                        <a:rPr lang="en-US" dirty="0" smtClean="0"/>
                        <a:t>GV</a:t>
                      </a:r>
                      <a:r>
                        <a:rPr lang="ar-SA" dirty="0" smtClean="0"/>
                        <a:t>)-الظل – اوراق النبات</a:t>
                      </a:r>
                    </a:p>
                    <a:p>
                      <a:pPr algn="ctr" rtl="1"/>
                      <a:endParaRPr lang="ar-SA" dirty="0" smtClean="0"/>
                    </a:p>
                    <a:p>
                      <a:pPr algn="ctr" rtl="1"/>
                      <a:r>
                        <a:rPr lang="en-US" dirty="0" smtClean="0"/>
                        <a:t>Non-(NPS)—</a:t>
                      </a:r>
                      <a:r>
                        <a:rPr lang="ar-SA" dirty="0" smtClean="0"/>
                        <a:t>الظل-الترب-الصخور</a:t>
                      </a:r>
                      <a:endParaRPr lang="en-US" dirty="0" smtClean="0"/>
                    </a:p>
                    <a:p>
                      <a:pPr algn="ctr" rtl="1"/>
                      <a:endParaRPr lang="ar-SA" dirty="0" smtClean="0"/>
                    </a:p>
                    <a:p>
                      <a:pPr algn="ctr" rtl="1"/>
                      <a:r>
                        <a:rPr lang="en-US" dirty="0" smtClean="0"/>
                        <a:t>GV – </a:t>
                      </a:r>
                      <a:r>
                        <a:rPr lang="ar-SA" dirty="0" smtClean="0"/>
                        <a:t>خضرة النبات- الترب-الظل</a:t>
                      </a:r>
                    </a:p>
                    <a:p>
                      <a:pPr algn="ctr" rtl="1"/>
                      <a:endParaRPr lang="ar-SA" dirty="0" smtClean="0"/>
                    </a:p>
                    <a:p>
                      <a:pPr algn="ctr" rtl="1"/>
                      <a:r>
                        <a:rPr lang="ar-SA" dirty="0" smtClean="0"/>
                        <a:t>الظل – الصخور –الترب</a:t>
                      </a:r>
                    </a:p>
                    <a:p>
                      <a:pPr algn="ctr" rtl="1"/>
                      <a:endParaRPr lang="ar-SA" dirty="0" smtClean="0"/>
                    </a:p>
                    <a:p>
                      <a:pPr algn="ctr" rtl="1"/>
                      <a:r>
                        <a:rPr lang="ar-SA" dirty="0" smtClean="0"/>
                        <a:t>الغبار- الصخور- الظل – الثلج -الصقيع</a:t>
                      </a:r>
                      <a:endParaRPr lang="ar-SA" dirty="0"/>
                    </a:p>
                  </a:txBody>
                  <a:tcPr/>
                </a:tc>
                <a:tc>
                  <a:txBody>
                    <a:bodyPr/>
                    <a:lstStyle/>
                    <a:p>
                      <a:pPr algn="ctr" rtl="1"/>
                      <a:r>
                        <a:rPr lang="ar-SA" dirty="0" smtClean="0"/>
                        <a:t>غطاء الغابات الكثيف</a:t>
                      </a:r>
                    </a:p>
                    <a:p>
                      <a:pPr algn="ctr" rtl="1"/>
                      <a:endParaRPr lang="ar-SA" dirty="0" smtClean="0"/>
                    </a:p>
                    <a:p>
                      <a:pPr algn="ctr" rtl="1"/>
                      <a:r>
                        <a:rPr lang="ar-SA" dirty="0" smtClean="0"/>
                        <a:t>الشجيرات القصيرة</a:t>
                      </a:r>
                    </a:p>
                    <a:p>
                      <a:pPr algn="ctr" rtl="1"/>
                      <a:endParaRPr lang="ar-SA" dirty="0" smtClean="0"/>
                    </a:p>
                    <a:p>
                      <a:pPr algn="ctr" rtl="1"/>
                      <a:endParaRPr lang="ar-SA" dirty="0" smtClean="0"/>
                    </a:p>
                    <a:p>
                      <a:pPr algn="ctr" rtl="1"/>
                      <a:r>
                        <a:rPr lang="ar-SA" dirty="0" smtClean="0"/>
                        <a:t>الزراعة</a:t>
                      </a:r>
                    </a:p>
                    <a:p>
                      <a:pPr algn="ctr" rtl="1"/>
                      <a:endParaRPr lang="ar-SA" dirty="0" smtClean="0"/>
                    </a:p>
                    <a:p>
                      <a:pPr algn="ctr" rtl="1"/>
                      <a:r>
                        <a:rPr lang="ar-SA" dirty="0" smtClean="0"/>
                        <a:t>القمر</a:t>
                      </a:r>
                    </a:p>
                    <a:p>
                      <a:pPr algn="ctr" rtl="1"/>
                      <a:endParaRPr lang="ar-SA" dirty="0" smtClean="0"/>
                    </a:p>
                    <a:p>
                      <a:pPr algn="ctr" rtl="1"/>
                      <a:r>
                        <a:rPr lang="ar-SA" dirty="0" smtClean="0"/>
                        <a:t>المريخ</a:t>
                      </a:r>
                    </a:p>
                    <a:p>
                      <a:pPr algn="ctr" rtl="1"/>
                      <a:endParaRPr lang="ar-SA" dirty="0" smtClean="0"/>
                    </a:p>
                    <a:p>
                      <a:pPr algn="ctr" rtl="1"/>
                      <a:endParaRPr lang="ar-SA" dirty="0" smtClean="0"/>
                    </a:p>
                    <a:p>
                      <a:pPr algn="ctr" rtl="1"/>
                      <a:endParaRPr lang="ar-SA" dirty="0"/>
                    </a:p>
                  </a:txBody>
                  <a:tcPr/>
                </a:tc>
              </a:tr>
            </a:tbl>
          </a:graphicData>
        </a:graphic>
      </p:graphicFrame>
    </p:spTree>
    <p:extLst>
      <p:ext uri="{BB962C8B-B14F-4D97-AF65-F5344CB8AC3E}">
        <p14:creationId xmlns:p14="http://schemas.microsoft.com/office/powerpoint/2010/main" val="2713130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التحليل الطيفي واهميته:</a:t>
            </a:r>
            <a:endParaRPr lang="ar-SA" dirty="0"/>
          </a:p>
        </p:txBody>
      </p:sp>
      <p:sp>
        <p:nvSpPr>
          <p:cNvPr id="3" name="عنصر نائب للمحتوى 2"/>
          <p:cNvSpPr>
            <a:spLocks noGrp="1"/>
          </p:cNvSpPr>
          <p:nvPr>
            <p:ph idx="1"/>
          </p:nvPr>
        </p:nvSpPr>
        <p:spPr/>
        <p:txBody>
          <a:bodyPr/>
          <a:lstStyle/>
          <a:p>
            <a:r>
              <a:rPr lang="ar-SA" dirty="0" smtClean="0"/>
              <a:t>بعض المواد يمكن تعريفها في النطاقات ضمن الاستشعار عن بعد وهو ليس كافيا الطول الموجي للتعرف على الظواهر في النطاقات بل يحكمها ايضا طريقة تفاعلها مع الاشعة.</a:t>
            </a:r>
          </a:p>
          <a:p>
            <a:r>
              <a:rPr lang="ar-SA" dirty="0" smtClean="0"/>
              <a:t>فمثلا النطاقات التي تفيد الامتصاص والانبعاث قد تغطى بكمية من الغازات مثل الاكسجين والكربون ولربما تغطى هذه النطاقات ايضا بسبب تأثير الخطأ الهندسي. من هنا يجب التعديل على الصورة وازالة تلك الخلايا المعتمة.</a:t>
            </a:r>
            <a:endParaRPr lang="ar-SA" dirty="0"/>
          </a:p>
        </p:txBody>
      </p:sp>
    </p:spTree>
    <p:extLst>
      <p:ext uri="{BB962C8B-B14F-4D97-AF65-F5344CB8AC3E}">
        <p14:creationId xmlns:p14="http://schemas.microsoft.com/office/powerpoint/2010/main" val="2965681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lstStyle/>
          <a:p>
            <a:r>
              <a:rPr lang="ar-SA" dirty="0" smtClean="0"/>
              <a:t>العديد من التطبيقات في الاستشعار عن بعد كافية جدا للتفريق بين المواد والظواهر المكانية ايضا يمكن تمييزها في اطار واسع وتفسر.</a:t>
            </a:r>
          </a:p>
          <a:p>
            <a:r>
              <a:rPr lang="ar-SA" dirty="0" smtClean="0"/>
              <a:t>معظم طرق التحليل الطيفي في الصورة تتطور وبشكل مبسط للتفريق في كمية الاختلافات الطيفية . النطاقات تحل المشكلة اذا كانت ذات وضوح مكاني عالي . اذن النطاقات هي محل العينة ولكنها لا تحل مشكلة الاطياف في النطاقات.</a:t>
            </a:r>
          </a:p>
          <a:p>
            <a:r>
              <a:rPr lang="ar-SA" dirty="0" smtClean="0"/>
              <a:t>فالنبات الاخضر لها امتصاص قوي للكلوروفيل ضمن الطيف 0,66ميكرومتر ويتجاوز امتصاص الكلوروفيل الى 0.80ميكرومتر في نطاق تحت الحمراء.</a:t>
            </a:r>
          </a:p>
          <a:p>
            <a:endParaRPr lang="ar-SA" dirty="0" smtClean="0"/>
          </a:p>
        </p:txBody>
      </p:sp>
    </p:spTree>
    <p:extLst>
      <p:ext uri="{BB962C8B-B14F-4D97-AF65-F5344CB8AC3E}">
        <p14:creationId xmlns:p14="http://schemas.microsoft.com/office/powerpoint/2010/main" val="1196461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r>
              <a:rPr lang="ar-SA" dirty="0" smtClean="0"/>
              <a:t>فنماذج النباتات تعرض البيانات عندما تقسم الاشعة من  حيث القيم الادنى0.66- 0.80مكرومتر هي القيم الاعلى للنبات . وهو قدر كبير من الطاقة. ومن هنا تأتي اهمية الوضوح الطيفي .</a:t>
            </a:r>
            <a:endParaRPr lang="ar-SA" dirty="0"/>
          </a:p>
        </p:txBody>
      </p:sp>
    </p:spTree>
    <p:extLst>
      <p:ext uri="{BB962C8B-B14F-4D97-AF65-F5344CB8AC3E}">
        <p14:creationId xmlns:p14="http://schemas.microsoft.com/office/powerpoint/2010/main" val="2583831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النماذج الطيفية:</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smtClean="0"/>
              <a:t>نحن نستخدم النماذج الطيفية بحيث يمكن </a:t>
            </a:r>
            <a:r>
              <a:rPr lang="ar-SA" dirty="0"/>
              <a:t>ان نربط الظواهر بوسائل الاساس الطبيعي والتي يمكن وصفها نموذجيا بتعابير رياضية بتكرار التجارب والنظريات . النماذج مبسطة يمكن اعتبارها نسخ عن الواقع الحقيقي اذ ليس لدى أي احد جميع المعلومات الضرورية لوصف جميع التفاصيل لتطبق على العالم الطبيعي. هذه النماذج تستخدم في التفسير الطيفي للصورة خاصة في الموجات غير المرئية ولذلك رؤيتنا البصرية متأثرة على الاقل بالأدوات التجريبية .</a:t>
            </a:r>
            <a:endParaRPr lang="en-US" dirty="0"/>
          </a:p>
          <a:p>
            <a:r>
              <a:rPr lang="ar-SA" dirty="0"/>
              <a:t>اذا كان النموذج ملائم وجيد في تفسير الصورة فبذلك يطبق مباشرة على الصورة أما اذا كان النموذج فقير وسيئ سنحتاج الى بناء نموذج جديد ونحاول مرة أخرى. خاصة اذا كانت تلك النماذج معقدة حينما تحتوي خليط طيفي لمواد متعددة.</a:t>
            </a:r>
            <a:endParaRPr lang="en-US" dirty="0"/>
          </a:p>
          <a:p>
            <a:r>
              <a:rPr lang="ar-SA" dirty="0"/>
              <a:t>ويتم تقييم هذه النماذج من خلال قياس الاختلاف في القيم من نطاق الى اخر في النموذج الطيفي وفي بيانات الصور لجميع النطاقات ويعبر عن ذلك الخطأ بمربع الجذر المتوسط(</a:t>
            </a:r>
            <a:r>
              <a:rPr lang="en-US" dirty="0"/>
              <a:t>RMSE</a:t>
            </a:r>
            <a:r>
              <a:rPr lang="ar-SA" dirty="0"/>
              <a:t>)</a:t>
            </a:r>
            <a:endParaRPr lang="en-US" dirty="0"/>
          </a:p>
          <a:p>
            <a:endParaRPr lang="ar-SA" dirty="0"/>
          </a:p>
        </p:txBody>
      </p:sp>
    </p:spTree>
    <p:extLst>
      <p:ext uri="{BB962C8B-B14F-4D97-AF65-F5344CB8AC3E}">
        <p14:creationId xmlns:p14="http://schemas.microsoft.com/office/powerpoint/2010/main" val="768466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r>
              <a:rPr lang="ar-SA" dirty="0" smtClean="0"/>
              <a:t>تعالج النماذج التي نستخدمها قليل او جميع النطاقات الطيفية مثال ذلك مؤشر النبات </a:t>
            </a:r>
            <a:r>
              <a:rPr lang="en-US" dirty="0" smtClean="0"/>
              <a:t>NDVI</a:t>
            </a:r>
            <a:r>
              <a:rPr lang="ar-SA" dirty="0" smtClean="0"/>
              <a:t> مؤشر اختلاف النبات الطبيعي .</a:t>
            </a:r>
            <a:endParaRPr lang="ar-SA" dirty="0"/>
          </a:p>
        </p:txBody>
      </p:sp>
    </p:spTree>
    <p:extLst>
      <p:ext uri="{BB962C8B-B14F-4D97-AF65-F5344CB8AC3E}">
        <p14:creationId xmlns:p14="http://schemas.microsoft.com/office/powerpoint/2010/main" val="407008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normAutofit fontScale="77500" lnSpcReduction="20000"/>
              </a:bodyPr>
              <a:lstStyle/>
              <a:p>
                <a:r>
                  <a:rPr lang="ar-SA" dirty="0"/>
                  <a:t>يمكن قياس تباين </a:t>
                </a:r>
                <a:r>
                  <a:rPr lang="en-US" dirty="0"/>
                  <a:t>WW</a:t>
                </a:r>
                <a:r>
                  <a:rPr lang="ar-SA" dirty="0"/>
                  <a:t> ضمن معادلة   </a:t>
                </a:r>
                <a14:m>
                  <m:oMath xmlns:m="http://schemas.openxmlformats.org/officeDocument/2006/math">
                    <m:r>
                      <m:rPr>
                        <m:sty m:val="p"/>
                      </m:rPr>
                      <a:rPr lang="ar-SA">
                        <a:latin typeface="Cambria Math"/>
                      </a:rPr>
                      <m:t>γ</m:t>
                    </m:r>
                  </m:oMath>
                </a14:m>
                <a:r>
                  <a:rPr lang="en-US" dirty="0"/>
                  <a:t>1 r</a:t>
                </a:r>
                <a:r>
                  <a:rPr lang="ar-SA" dirty="0"/>
                  <a:t>/(</a:t>
                </a:r>
                <a:r>
                  <a:rPr lang="en-US" dirty="0"/>
                  <a:t>r</a:t>
                </a:r>
                <a14:m>
                  <m:oMath xmlns:m="http://schemas.openxmlformats.org/officeDocument/2006/math">
                    <m:r>
                      <a:rPr lang="ar-SA" i="1">
                        <a:latin typeface="Cambria Math"/>
                      </a:rPr>
                      <m:t>𝛾</m:t>
                    </m:r>
                  </m:oMath>
                </a14:m>
                <a:r>
                  <a:rPr lang="en-US" dirty="0"/>
                  <a:t>1-r</a:t>
                </a:r>
                <a14:m>
                  <m:oMath xmlns:m="http://schemas.openxmlformats.org/officeDocument/2006/math">
                    <m:r>
                      <a:rPr lang="ar-SA" i="1">
                        <a:latin typeface="Cambria Math"/>
                      </a:rPr>
                      <m:t>𝛾</m:t>
                    </m:r>
                  </m:oMath>
                </a14:m>
                <a:r>
                  <a:rPr lang="en-US" dirty="0"/>
                  <a:t>2</a:t>
                </a:r>
                <a:r>
                  <a:rPr lang="ar-SA" dirty="0"/>
                  <a:t>)</a:t>
                </a:r>
                <a:endParaRPr lang="en-US" dirty="0"/>
              </a:p>
              <a:p>
                <a:r>
                  <a:rPr lang="ar-SA" dirty="0"/>
                  <a:t>وهو يقيس الطيف المفرد </a:t>
                </a:r>
                <a:r>
                  <a:rPr lang="en-US" dirty="0"/>
                  <a:t>Wavelength  to Wavelength contrast</a:t>
                </a:r>
                <a:r>
                  <a:rPr lang="ar-SA" dirty="0"/>
                  <a:t> (</a:t>
                </a:r>
                <a:r>
                  <a:rPr lang="en-US" dirty="0"/>
                  <a:t>WW</a:t>
                </a:r>
                <a:r>
                  <a:rPr lang="ar-SA" dirty="0"/>
                  <a:t>)</a:t>
                </a:r>
                <a:endParaRPr lang="en-US" dirty="0"/>
              </a:p>
              <a:p>
                <a:r>
                  <a:rPr lang="ar-SA" dirty="0"/>
                  <a:t>وهو يقارن طيف معين مع طيف اخر (</a:t>
                </a:r>
                <a:r>
                  <a:rPr lang="en-US" dirty="0" err="1"/>
                  <a:t>pp</a:t>
                </a:r>
                <a:r>
                  <a:rPr lang="ar-SA" dirty="0"/>
                  <a:t>) </a:t>
                </a:r>
                <a:r>
                  <a:rPr lang="en-US" dirty="0"/>
                  <a:t>pixel to pixel</a:t>
                </a:r>
              </a:p>
              <a:p>
                <a:r>
                  <a:rPr lang="ar-SA" dirty="0"/>
                  <a:t>وهي تدل على الاشعة التي يمكن تمثيلها بوحدات قياسية في الصورة (</a:t>
                </a:r>
                <a:r>
                  <a:rPr lang="en-US" dirty="0"/>
                  <a:t>Data Number(  DN</a:t>
                </a:r>
              </a:p>
              <a:p>
                <a:r>
                  <a:rPr lang="ar-SA" dirty="0"/>
                  <a:t>الاختلافات الطبيعية مثل مؤشر الاختلاف الطبيعي للنبات (</a:t>
                </a:r>
                <a:r>
                  <a:rPr lang="en-US" dirty="0"/>
                  <a:t>NDVI</a:t>
                </a:r>
                <a:r>
                  <a:rPr lang="ar-SA" dirty="0"/>
                  <a:t>) وهو ينسب لقياس التباين </a:t>
                </a:r>
                <a:r>
                  <a:rPr lang="en-US" dirty="0"/>
                  <a:t>WW)</a:t>
                </a:r>
                <a:r>
                  <a:rPr lang="ar-SA" dirty="0"/>
                  <a:t>) ذو الحد الادنى لتأثير عامل الطبوغرافية وغيره من العوامل الاخرى.  تباين (</a:t>
                </a:r>
                <a:r>
                  <a:rPr lang="en-US" dirty="0"/>
                  <a:t>WW</a:t>
                </a:r>
                <a:r>
                  <a:rPr lang="ar-SA" dirty="0"/>
                  <a:t>) يقدم اهمية الكسر لرصد انتشار الاشعة من السطح بغض النظر عن  ادخال العينة. التباين المنخفض </a:t>
                </a:r>
                <a:r>
                  <a:rPr lang="en-US" dirty="0"/>
                  <a:t>WW</a:t>
                </a:r>
                <a:r>
                  <a:rPr lang="ar-SA" dirty="0"/>
                  <a:t> شائع في الانعكاس الطيفي لجزء من المواد مثل المواد ذات شكل البودر, لهذا السبب الاطياف المختبرة للمواد الطبيعية مثل المعادن والصخور والنبات والتي تعطي انخفاض في تباين </a:t>
                </a:r>
                <a:r>
                  <a:rPr lang="en-US" dirty="0"/>
                  <a:t>WW</a:t>
                </a:r>
                <a:r>
                  <a:rPr lang="ar-SA" dirty="0"/>
                  <a:t> لكل وحدات العينة .</a:t>
                </a:r>
                <a:endParaRPr lang="en-US" dirty="0"/>
              </a:p>
              <a:p>
                <a:endParaRPr lang="ar-SA"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t="-2022" r="-1111" b="-539"/>
                </a:stretch>
              </a:blipFill>
            </p:spPr>
            <p:txBody>
              <a:bodyPr/>
              <a:lstStyle/>
              <a:p>
                <a:r>
                  <a:rPr lang="ar-SA">
                    <a:noFill/>
                  </a:rPr>
                  <a:t> </a:t>
                </a:r>
              </a:p>
            </p:txBody>
          </p:sp>
        </mc:Fallback>
      </mc:AlternateContent>
    </p:spTree>
    <p:extLst>
      <p:ext uri="{BB962C8B-B14F-4D97-AF65-F5344CB8AC3E}">
        <p14:creationId xmlns:p14="http://schemas.microsoft.com/office/powerpoint/2010/main" val="1752769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r>
              <a:rPr lang="ar-SA" dirty="0"/>
              <a:t>ومع نطاقات الصورة وعرض الهستوجرام اصبح من الممكن تقييم الخشونة في النظام (الضوضاء) </a:t>
            </a:r>
            <a:r>
              <a:rPr lang="ar-SA" dirty="0" smtClean="0"/>
              <a:t>فاختيار </a:t>
            </a:r>
            <a:r>
              <a:rPr lang="ar-SA" dirty="0"/>
              <a:t>منطقة مظلمة في الصورة وعرض الشكل التكراري وتباين نشر </a:t>
            </a:r>
            <a:r>
              <a:rPr lang="en-US" dirty="0"/>
              <a:t>DN</a:t>
            </a:r>
            <a:r>
              <a:rPr lang="ar-SA" dirty="0"/>
              <a:t> للصورة المظلمة </a:t>
            </a:r>
            <a:r>
              <a:rPr lang="ar-SA" dirty="0" smtClean="0"/>
              <a:t>يطبق </a:t>
            </a:r>
            <a:r>
              <a:rPr lang="ar-SA" dirty="0"/>
              <a:t>حتى تظهر الظواهر الغامضة في أي جزء للمشهد الحقيقي . قيم </a:t>
            </a:r>
            <a:r>
              <a:rPr lang="en-US" dirty="0"/>
              <a:t>DN</a:t>
            </a:r>
            <a:r>
              <a:rPr lang="ar-SA" dirty="0"/>
              <a:t> تفرق بين الظواهر التي يمكن قياسها بواسطة شد التباين المعدل ولا شيء لقيم </a:t>
            </a:r>
            <a:r>
              <a:rPr lang="en-US" dirty="0"/>
              <a:t>DN</a:t>
            </a:r>
            <a:r>
              <a:rPr lang="ar-SA" dirty="0"/>
              <a:t> غير المحسوبة . مثال الماسح الموضوعي المحمول على لاندسات له نطاقات مرئية ونطاقات تحت الحمراء والتي يحدث فيها غالبا نوع من الضوضاء والتي تساهم بها في </a:t>
            </a:r>
            <a:r>
              <a:rPr lang="en-US" dirty="0"/>
              <a:t>DN</a:t>
            </a:r>
            <a:r>
              <a:rPr lang="ar-SA" dirty="0"/>
              <a:t> بنسبة 1% في المدى الديناميكي . ولذلك تعتبر الضوضاء ليست مشكلة هامة  ولكنها تصبح معضلة اذا كانت مهمة استخراج معلومات طيفية من المساحات المظلمة في الصورة. وهذا يعتمد على الظواهر محل الدراسة. وطريقة المعالجة . فالضوضاء تجعلك ترى اشكال غير مرغوبة في المنتج النهائي .</a:t>
            </a:r>
            <a:endParaRPr lang="en-US" dirty="0"/>
          </a:p>
          <a:p>
            <a:endParaRPr lang="ar-SA" dirty="0"/>
          </a:p>
        </p:txBody>
      </p:sp>
    </p:spTree>
    <p:extLst>
      <p:ext uri="{BB962C8B-B14F-4D97-AF65-F5344CB8AC3E}">
        <p14:creationId xmlns:p14="http://schemas.microsoft.com/office/powerpoint/2010/main" val="201187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تسجيل نطاق الى نطاق :</a:t>
            </a:r>
            <a:r>
              <a:rPr lang="en-US" dirty="0"/>
              <a:t/>
            </a:r>
            <a:br>
              <a:rPr lang="en-US" dirty="0"/>
            </a:b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a:t>وهو شائع في تحليلات الصورة على افتراض ان كل خلية في كل نطاق طيفي هي نفس الجزء من المنظر والفكرة تعود للبيانات متعددة الاطياف فعدد بسيط من الخلايا يتسبب بمشكلة في استخراج المعلومات الطيفية من الصورة. المناطق الغامضة في المنظر هي صعبة ولكن في الحدود المتجاورة القياس </a:t>
            </a:r>
            <a:r>
              <a:rPr lang="ar-SA" dirty="0" err="1"/>
              <a:t>لاي</a:t>
            </a:r>
            <a:r>
              <a:rPr lang="ar-SA" dirty="0"/>
              <a:t> طول موجي </a:t>
            </a:r>
            <a:r>
              <a:rPr lang="ar-SA" dirty="0" smtClean="0"/>
              <a:t>لأي </a:t>
            </a:r>
            <a:r>
              <a:rPr lang="ar-SA" dirty="0"/>
              <a:t>مساحة ارضية يمكن مقارنتها مع قياس اخر من الطول الموجي الذي يحتوي على جزء او كل من الخلايا المعدلة كوحدة صغيرة . </a:t>
            </a:r>
            <a:endParaRPr lang="en-US" dirty="0"/>
          </a:p>
          <a:p>
            <a:r>
              <a:rPr lang="ar-SA" dirty="0"/>
              <a:t>نتائج الخلايا الطيفية تكون واضحة واكثر دقة وموثوقة للمواد الموجودة على سطح الارض . وهنا ايض من المهم تسجيل الخطأ خاصة عند تحديد فئات التصنيف .</a:t>
            </a:r>
            <a:endParaRPr lang="en-US" dirty="0"/>
          </a:p>
          <a:p>
            <a:endParaRPr lang="ar-SA" dirty="0"/>
          </a:p>
        </p:txBody>
      </p:sp>
    </p:spTree>
    <p:extLst>
      <p:ext uri="{BB962C8B-B14F-4D97-AF65-F5344CB8AC3E}">
        <p14:creationId xmlns:p14="http://schemas.microsoft.com/office/powerpoint/2010/main" val="52329408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1341</Words>
  <Application>Microsoft Office PowerPoint</Application>
  <PresentationFormat>عرض على الشاشة (3:4)‏</PresentationFormat>
  <Paragraphs>59</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نسق Office</vt:lpstr>
      <vt:lpstr>المحاضرة السادسة </vt:lpstr>
      <vt:lpstr>التحليل الطيفي واهميته:</vt:lpstr>
      <vt:lpstr>عرض تقديمي في PowerPoint</vt:lpstr>
      <vt:lpstr>عرض تقديمي في PowerPoint</vt:lpstr>
      <vt:lpstr>النماذج الطيفية:</vt:lpstr>
      <vt:lpstr>عرض تقديمي في PowerPoint</vt:lpstr>
      <vt:lpstr>عرض تقديمي في PowerPoint</vt:lpstr>
      <vt:lpstr>عرض تقديمي في PowerPoint</vt:lpstr>
      <vt:lpstr>تسجيل نطاق الى نطاق : </vt:lpstr>
      <vt:lpstr>عرض تقديمي في PowerPoint</vt:lpstr>
      <vt:lpstr>عرض تقديمي في PowerPoint</vt:lpstr>
      <vt:lpstr>عرض تقديمي في PowerPoint</vt:lpstr>
      <vt:lpstr>الادوات التحليلية: </vt:lpstr>
      <vt:lpstr>المكونات الاساسية الطيفية: </vt:lpstr>
      <vt:lpstr>عرض تقديمي في PowerPoint</vt:lpstr>
      <vt:lpstr>عرض تقديمي في PowerPoint</vt:lpstr>
      <vt:lpstr>عرض تقديمي في PowerPoint</vt:lpstr>
      <vt:lpstr>جدول يبين بعض المؤشرات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 </dc:title>
  <dc:creator>mey</dc:creator>
  <cp:lastModifiedBy>mey</cp:lastModifiedBy>
  <cp:revision>20</cp:revision>
  <dcterms:created xsi:type="dcterms:W3CDTF">2014-03-10T06:57:41Z</dcterms:created>
  <dcterms:modified xsi:type="dcterms:W3CDTF">2014-04-06T11:53:16Z</dcterms:modified>
</cp:coreProperties>
</file>