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0"/>
  </p:notesMasterIdLst>
  <p:handoutMasterIdLst>
    <p:handoutMasterId r:id="rId41"/>
  </p:handoutMasterIdLst>
  <p:sldIdLst>
    <p:sldId id="261" r:id="rId2"/>
    <p:sldId id="289" r:id="rId3"/>
    <p:sldId id="290" r:id="rId4"/>
    <p:sldId id="341" r:id="rId5"/>
    <p:sldId id="291" r:id="rId6"/>
    <p:sldId id="292" r:id="rId7"/>
    <p:sldId id="293" r:id="rId8"/>
    <p:sldId id="295" r:id="rId9"/>
    <p:sldId id="296" r:id="rId10"/>
    <p:sldId id="338" r:id="rId11"/>
    <p:sldId id="299" r:id="rId12"/>
    <p:sldId id="300" r:id="rId13"/>
    <p:sldId id="302" r:id="rId14"/>
    <p:sldId id="303" r:id="rId15"/>
    <p:sldId id="304" r:id="rId16"/>
    <p:sldId id="306" r:id="rId17"/>
    <p:sldId id="305" r:id="rId18"/>
    <p:sldId id="308" r:id="rId19"/>
    <p:sldId id="339" r:id="rId20"/>
    <p:sldId id="309" r:id="rId21"/>
    <p:sldId id="310" r:id="rId22"/>
    <p:sldId id="311" r:id="rId23"/>
    <p:sldId id="312" r:id="rId24"/>
    <p:sldId id="313" r:id="rId25"/>
    <p:sldId id="314" r:id="rId26"/>
    <p:sldId id="316" r:id="rId27"/>
    <p:sldId id="317" r:id="rId28"/>
    <p:sldId id="318" r:id="rId29"/>
    <p:sldId id="319" r:id="rId30"/>
    <p:sldId id="320" r:id="rId31"/>
    <p:sldId id="322" r:id="rId32"/>
    <p:sldId id="323" r:id="rId33"/>
    <p:sldId id="330" r:id="rId34"/>
    <p:sldId id="327" r:id="rId35"/>
    <p:sldId id="340" r:id="rId36"/>
    <p:sldId id="334" r:id="rId37"/>
    <p:sldId id="335" r:id="rId38"/>
    <p:sldId id="336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9"/>
    <a:srgbClr val="000070"/>
    <a:srgbClr val="FF6600"/>
    <a:srgbClr val="00008F"/>
    <a:srgbClr val="CC0000"/>
    <a:srgbClr val="FFF0D1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86" autoAdjust="0"/>
    <p:restoredTop sz="86380" autoAdjust="0"/>
  </p:normalViewPr>
  <p:slideViewPr>
    <p:cSldViewPr snapToGrid="0">
      <p:cViewPr varScale="1">
        <p:scale>
          <a:sx n="65" d="100"/>
          <a:sy n="65" d="100"/>
        </p:scale>
        <p:origin x="10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4B603D-93D5-A94D-A527-8EE9A3A16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80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FB1326-84BA-B24D-A591-BD9585985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74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85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18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16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42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65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94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74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37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6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1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4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73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52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12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1326-84BA-B24D-A591-BD958598512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6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495300"/>
            <a:ext cx="2133600" cy="5803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95300"/>
            <a:ext cx="6248400" cy="5803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81200"/>
            <a:ext cx="39497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981200"/>
            <a:ext cx="39497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953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981200"/>
            <a:ext cx="80518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wipe dir="d"/>
  </p:transition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1055688"/>
            <a:ext cx="8229600" cy="76200"/>
          </a:xfrm>
          <a:prstGeom prst="rect">
            <a:avLst/>
          </a:prstGeom>
          <a:solidFill>
            <a:srgbClr val="FFDB9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640013" y="638175"/>
            <a:ext cx="0" cy="5540375"/>
          </a:xfrm>
          <a:prstGeom prst="line">
            <a:avLst/>
          </a:prstGeom>
          <a:noFill/>
          <a:ln w="9525">
            <a:solidFill>
              <a:srgbClr val="FFF0D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832100" y="5918200"/>
            <a:ext cx="599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800" b="1">
                <a:solidFill>
                  <a:srgbClr val="FFFF66"/>
                </a:solidFill>
                <a:latin typeface="Arial" pitchFamily="1" charset="0"/>
              </a:rPr>
              <a:t>Author name here for Edited books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695325"/>
            <a:ext cx="1771650" cy="1143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>
                <a:solidFill>
                  <a:schemeClr val="hlink"/>
                </a:solidFill>
                <a:ea typeface="ＭＳ Ｐゴシック" pitchFamily="1" charset="-128"/>
                <a:cs typeface="ＭＳ Ｐゴシック" pitchFamily="1" charset="-128"/>
              </a:rPr>
              <a:t>chapter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6800">
                <a:solidFill>
                  <a:srgbClr val="FFFF66"/>
                </a:solidFill>
                <a:ea typeface="ＭＳ Ｐゴシック" pitchFamily="1" charset="-128"/>
                <a:cs typeface="ＭＳ Ｐゴシック" pitchFamily="1" charset="-128"/>
              </a:rPr>
              <a:t>3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466975" y="2657475"/>
            <a:ext cx="6184900" cy="30892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4800">
                <a:solidFill>
                  <a:schemeClr val="bg1"/>
                </a:solidFill>
                <a:ea typeface="ＭＳ Ｐゴシック" pitchFamily="1" charset="-128"/>
                <a:cs typeface="ＭＳ Ｐゴシック" pitchFamily="1" charset="-128"/>
              </a:rPr>
              <a:t>	Fat as a Fuel for Exercise</a:t>
            </a:r>
          </a:p>
        </p:txBody>
      </p:sp>
      <p:pic>
        <p:nvPicPr>
          <p:cNvPr id="15368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24"/>
          <p:cNvSpPr>
            <a:spLocks noChangeArrowheads="1"/>
          </p:cNvSpPr>
          <p:nvPr/>
        </p:nvSpPr>
        <p:spPr bwMode="auto">
          <a:xfrm>
            <a:off x="609600" y="1208088"/>
            <a:ext cx="8229600" cy="76200"/>
          </a:xfrm>
          <a:prstGeom prst="rect">
            <a:avLst/>
          </a:prstGeom>
          <a:solidFill>
            <a:srgbClr val="FFDB9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715963" y="1182688"/>
            <a:ext cx="1801812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800" b="1" dirty="0">
                <a:solidFill>
                  <a:srgbClr val="FFFF66"/>
                </a:solidFill>
                <a:latin typeface="Arial" pitchFamily="1" charset="0"/>
              </a:rPr>
              <a:t>6</a:t>
            </a:r>
            <a:endParaRPr lang="en-US" sz="6800" dirty="0">
              <a:solidFill>
                <a:srgbClr val="FFFF66"/>
              </a:solidFill>
              <a:latin typeface="Arial" pitchFamily="1" charset="0"/>
            </a:endParaRP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2965450" y="2803525"/>
            <a:ext cx="5861050" cy="72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pitchFamily="1" charset="0"/>
              </a:rPr>
              <a:t>Fat </a:t>
            </a:r>
            <a:r>
              <a:rPr lang="en-US" sz="4800" b="1" dirty="0" smtClean="0">
                <a:solidFill>
                  <a:schemeClr val="bg1"/>
                </a:solidFill>
                <a:latin typeface="Arial" pitchFamily="1" charset="0"/>
              </a:rPr>
              <a:t>and Exercise</a:t>
            </a:r>
            <a:endParaRPr lang="en-US" sz="4800" b="1" dirty="0">
              <a:solidFill>
                <a:schemeClr val="bg1"/>
              </a:solidFill>
              <a:latin typeface="Arial" pitchFamily="1" charset="0"/>
            </a:endParaRPr>
          </a:p>
        </p:txBody>
      </p:sp>
      <p:sp>
        <p:nvSpPr>
          <p:cNvPr id="15372" name="Line 27"/>
          <p:cNvSpPr>
            <a:spLocks noChangeShapeType="1"/>
          </p:cNvSpPr>
          <p:nvPr/>
        </p:nvSpPr>
        <p:spPr bwMode="auto">
          <a:xfrm>
            <a:off x="2792413" y="790575"/>
            <a:ext cx="0" cy="5540375"/>
          </a:xfrm>
          <a:prstGeom prst="line">
            <a:avLst/>
          </a:prstGeom>
          <a:noFill/>
          <a:ln w="9525">
            <a:solidFill>
              <a:srgbClr val="FFF0D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373" name="Text Box 28"/>
          <p:cNvSpPr txBox="1">
            <a:spLocks noChangeArrowheads="1"/>
          </p:cNvSpPr>
          <p:nvPr/>
        </p:nvSpPr>
        <p:spPr bwMode="auto">
          <a:xfrm>
            <a:off x="939800" y="660400"/>
            <a:ext cx="360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Arial" pitchFamily="1" charset="0"/>
              </a:rPr>
              <a:t>Lecture</a:t>
            </a:r>
            <a:endParaRPr lang="en-US" sz="2800" b="1" dirty="0">
              <a:solidFill>
                <a:srgbClr val="FFFF00"/>
              </a:solidFill>
              <a:latin typeface="Arial" pitchFamily="1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7338" y="4598988"/>
            <a:ext cx="586263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CA" sz="2500" dirty="0" smtClean="0">
                <a:solidFill>
                  <a:schemeClr val="bg1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Dr. Iftikhar </a:t>
            </a:r>
            <a:r>
              <a:rPr lang="en-CA" sz="2500" dirty="0" err="1" smtClean="0">
                <a:solidFill>
                  <a:schemeClr val="bg1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Alam</a:t>
            </a:r>
            <a:endParaRPr lang="en-CA" sz="2500" dirty="0">
              <a:solidFill>
                <a:schemeClr val="bg1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Omega-3 Fatty Acids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4" y="1530765"/>
            <a:ext cx="8205786" cy="4768435"/>
          </a:xfrm>
        </p:spPr>
        <p:txBody>
          <a:bodyPr/>
          <a:lstStyle/>
          <a:p>
            <a:r>
              <a:rPr lang="en-US" dirty="0" smtClean="0">
                <a:cs typeface="Arial"/>
              </a:rPr>
              <a:t>CFG: </a:t>
            </a:r>
            <a:r>
              <a:rPr lang="en-US" b="0" dirty="0" smtClean="0">
                <a:cs typeface="Arial"/>
              </a:rPr>
              <a:t>Aim to eat fish 2x/week (75 </a:t>
            </a:r>
            <a:r>
              <a:rPr lang="en-US" b="0" dirty="0" err="1" smtClean="0">
                <a:cs typeface="Arial"/>
              </a:rPr>
              <a:t>g</a:t>
            </a:r>
            <a:r>
              <a:rPr lang="en-US" b="0" dirty="0" smtClean="0">
                <a:cs typeface="Arial"/>
              </a:rPr>
              <a:t> per serving)</a:t>
            </a:r>
          </a:p>
          <a:p>
            <a:endParaRPr lang="en-US" sz="2000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International Fish Oil Standards: </a:t>
            </a:r>
            <a:r>
              <a:rPr lang="en-US" b="0" dirty="0" smtClean="0">
                <a:solidFill>
                  <a:srgbClr val="0000FF"/>
                </a:solidFill>
                <a:cs typeface="Arial"/>
              </a:rPr>
              <a:t>http://</a:t>
            </a:r>
            <a:r>
              <a:rPr lang="en-US" b="0" dirty="0" err="1" smtClean="0">
                <a:solidFill>
                  <a:srgbClr val="0000FF"/>
                </a:solidFill>
                <a:cs typeface="Arial"/>
              </a:rPr>
              <a:t>www.nutrasource.ca/ifos/ConsumerReport.aspx</a:t>
            </a:r>
            <a:endParaRPr lang="en-CA" b="0" dirty="0">
              <a:solidFill>
                <a:srgbClr val="0000FF"/>
              </a:solidFill>
            </a:endParaRPr>
          </a:p>
        </p:txBody>
      </p:sp>
      <p:pic>
        <p:nvPicPr>
          <p:cNvPr id="4" name="Picture 6" descr="Fish Oil Supplements, shutterstock_6991688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3306" y="3540908"/>
            <a:ext cx="4389881" cy="293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3111"/>
            <a:ext cx="8534400" cy="1394769"/>
          </a:xfrm>
        </p:spPr>
        <p:txBody>
          <a:bodyPr/>
          <a:lstStyle/>
          <a:p>
            <a:r>
              <a:rPr lang="en-CA" dirty="0" smtClean="0"/>
              <a:t>Fats in Foods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4" y="1635134"/>
            <a:ext cx="8205786" cy="4751041"/>
          </a:xfrm>
        </p:spPr>
        <p:txBody>
          <a:bodyPr/>
          <a:lstStyle/>
          <a:p>
            <a:r>
              <a:rPr lang="en-CA" dirty="0" smtClean="0"/>
              <a:t>Triglycerides: </a:t>
            </a:r>
            <a:r>
              <a:rPr lang="en-CA" b="0" dirty="0" smtClean="0"/>
              <a:t>dietary fat is found primarily in the form of triglycerides (</a:t>
            </a:r>
            <a:r>
              <a:rPr lang="en-CA" b="0" dirty="0" err="1" smtClean="0"/>
              <a:t>triacylglycerols</a:t>
            </a:r>
            <a:r>
              <a:rPr lang="en-CA" b="0" dirty="0" smtClean="0"/>
              <a:t>)</a:t>
            </a:r>
          </a:p>
          <a:p>
            <a:pPr lvl="1"/>
            <a:r>
              <a:rPr lang="en-CA" dirty="0" smtClean="0"/>
              <a:t>3 </a:t>
            </a:r>
            <a:r>
              <a:rPr lang="en-CA" dirty="0" err="1" smtClean="0"/>
              <a:t>FAs</a:t>
            </a:r>
            <a:r>
              <a:rPr lang="en-CA" dirty="0" smtClean="0"/>
              <a:t> attached to a glycerol backbone</a:t>
            </a:r>
          </a:p>
          <a:p>
            <a:r>
              <a:rPr lang="en-CA" dirty="0" smtClean="0"/>
              <a:t>Foods also contain other forms of lipids:</a:t>
            </a:r>
          </a:p>
          <a:p>
            <a:pPr lvl="1"/>
            <a:r>
              <a:rPr lang="en-CA" dirty="0" smtClean="0"/>
              <a:t>Cholesterol, phospholipids, sterols</a:t>
            </a:r>
          </a:p>
          <a:p>
            <a:r>
              <a:rPr lang="en-CA" dirty="0" smtClean="0"/>
              <a:t>Animal fats: </a:t>
            </a:r>
            <a:r>
              <a:rPr lang="en-CA" b="0" dirty="0" smtClean="0"/>
              <a:t>provide ~40-60% of their energy as </a:t>
            </a:r>
            <a:r>
              <a:rPr lang="en-CA" b="0" dirty="0" err="1" smtClean="0"/>
              <a:t>SFAs</a:t>
            </a:r>
            <a:r>
              <a:rPr lang="en-CA" b="0" dirty="0" smtClean="0"/>
              <a:t> and 30-50% as </a:t>
            </a:r>
            <a:r>
              <a:rPr lang="en-CA" b="0" dirty="0" err="1" smtClean="0"/>
              <a:t>MUFAs</a:t>
            </a:r>
            <a:r>
              <a:rPr lang="en-CA" b="0" dirty="0" smtClean="0"/>
              <a:t> and </a:t>
            </a:r>
            <a:r>
              <a:rPr lang="en-CA" b="0" dirty="0" err="1" smtClean="0"/>
              <a:t>PUFAs</a:t>
            </a:r>
            <a:endParaRPr lang="en-CA" b="0" dirty="0" smtClean="0"/>
          </a:p>
          <a:p>
            <a:r>
              <a:rPr lang="en-CA" dirty="0" smtClean="0"/>
              <a:t>Plant fats: </a:t>
            </a:r>
            <a:r>
              <a:rPr lang="en-CA" b="0" dirty="0" smtClean="0"/>
              <a:t>provide ~10-20% of their energy as </a:t>
            </a:r>
            <a:r>
              <a:rPr lang="en-CA" b="0" dirty="0" err="1" smtClean="0"/>
              <a:t>SFAs</a:t>
            </a:r>
            <a:r>
              <a:rPr lang="en-CA" b="0" dirty="0" smtClean="0"/>
              <a:t> with the rest from </a:t>
            </a:r>
            <a:r>
              <a:rPr lang="en-CA" b="0" dirty="0" err="1" smtClean="0"/>
              <a:t>MUFAs</a:t>
            </a:r>
            <a:r>
              <a:rPr lang="en-CA" b="0" dirty="0" smtClean="0"/>
              <a:t> &amp; </a:t>
            </a:r>
            <a:r>
              <a:rPr lang="en-CA" b="0" dirty="0" err="1" smtClean="0"/>
              <a:t>PUFAs</a:t>
            </a: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Fats in Foods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17740"/>
            <a:ext cx="8051800" cy="4681460"/>
          </a:xfrm>
        </p:spPr>
        <p:txBody>
          <a:bodyPr/>
          <a:lstStyle/>
          <a:p>
            <a:r>
              <a:rPr lang="en-CA" dirty="0" smtClean="0"/>
              <a:t>Visible Fats</a:t>
            </a:r>
          </a:p>
          <a:p>
            <a:pPr lvl="1"/>
            <a:r>
              <a:rPr lang="en-CA" dirty="0" smtClean="0"/>
              <a:t>Obvious fats that are easy to spot in foods</a:t>
            </a:r>
          </a:p>
          <a:p>
            <a:pPr lvl="1"/>
            <a:r>
              <a:rPr lang="en-CA" dirty="0" smtClean="0"/>
              <a:t>E.g. oils, butter, cream, margarine, mayonnaise, fats on meats</a:t>
            </a:r>
          </a:p>
          <a:p>
            <a:r>
              <a:rPr lang="en-CA" dirty="0" smtClean="0"/>
              <a:t>Invisible Fats</a:t>
            </a:r>
          </a:p>
          <a:p>
            <a:pPr lvl="1"/>
            <a:r>
              <a:rPr lang="en-CA" dirty="0" smtClean="0"/>
              <a:t>Incorporated into prepared foods and are not as easily discernible</a:t>
            </a:r>
          </a:p>
          <a:p>
            <a:pPr lvl="1"/>
            <a:r>
              <a:rPr lang="en-CA" dirty="0" smtClean="0"/>
              <a:t>Majority of fat in most people’s diet comes from invisible fats</a:t>
            </a:r>
          </a:p>
          <a:p>
            <a:pPr lvl="1"/>
            <a:r>
              <a:rPr lang="en-CA" dirty="0" smtClean="0"/>
              <a:t>E.g. cookies, cakes, croissants, casseroles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Nutrition Labels: Fat Terminology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Fat free: </a:t>
            </a:r>
            <a:r>
              <a:rPr lang="en-CA" b="0" dirty="0" smtClean="0"/>
              <a:t>less than 0.5 </a:t>
            </a:r>
            <a:r>
              <a:rPr lang="en-CA" b="0" dirty="0" err="1" smtClean="0"/>
              <a:t>g</a:t>
            </a:r>
            <a:r>
              <a:rPr lang="en-CA" b="0" dirty="0" smtClean="0"/>
              <a:t> of fat per serving</a:t>
            </a:r>
          </a:p>
          <a:p>
            <a:r>
              <a:rPr lang="en-CA" dirty="0" smtClean="0"/>
              <a:t>Low fat: </a:t>
            </a:r>
            <a:r>
              <a:rPr lang="en-CA" b="0" dirty="0" smtClean="0"/>
              <a:t>3 </a:t>
            </a:r>
            <a:r>
              <a:rPr lang="en-CA" b="0" dirty="0" err="1" smtClean="0"/>
              <a:t>g</a:t>
            </a:r>
            <a:r>
              <a:rPr lang="en-CA" b="0" dirty="0" smtClean="0"/>
              <a:t> or less of fat per serving</a:t>
            </a:r>
          </a:p>
          <a:p>
            <a:r>
              <a:rPr lang="en-CA" dirty="0" smtClean="0"/>
              <a:t>Reduced or less fat: </a:t>
            </a:r>
            <a:r>
              <a:rPr lang="en-CA" b="0" dirty="0" smtClean="0"/>
              <a:t>at least 25% less fat as compared to a standard serving</a:t>
            </a:r>
          </a:p>
          <a:p>
            <a:r>
              <a:rPr lang="en-CA" dirty="0" smtClean="0"/>
              <a:t>Light: </a:t>
            </a:r>
            <a:r>
              <a:rPr lang="en-CA" b="0" dirty="0" smtClean="0"/>
              <a:t>one-third fewer calories or 50% less fat as compared with a standard serving size</a:t>
            </a:r>
            <a:endParaRPr lang="en-CA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Fat Replacers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Carbohydrate-based fat replacers:</a:t>
            </a:r>
          </a:p>
          <a:p>
            <a:pPr lvl="1"/>
            <a:r>
              <a:rPr lang="en-CA" dirty="0" err="1" smtClean="0"/>
              <a:t>Dextrins</a:t>
            </a:r>
            <a:r>
              <a:rPr lang="en-CA" dirty="0" smtClean="0"/>
              <a:t>, </a:t>
            </a:r>
            <a:r>
              <a:rPr lang="en-CA" dirty="0" err="1" smtClean="0"/>
              <a:t>maltodextrins</a:t>
            </a:r>
            <a:r>
              <a:rPr lang="en-CA" dirty="0" smtClean="0"/>
              <a:t>, tapioca dextrin, modified food starch</a:t>
            </a:r>
          </a:p>
          <a:p>
            <a:pPr lvl="1"/>
            <a:r>
              <a:rPr lang="en-CA" dirty="0" err="1" smtClean="0"/>
              <a:t>Oatrim</a:t>
            </a:r>
            <a:endParaRPr lang="en-CA" dirty="0" smtClean="0"/>
          </a:p>
          <a:p>
            <a:pPr lvl="1"/>
            <a:r>
              <a:rPr lang="en-CA" dirty="0" smtClean="0"/>
              <a:t>Z-Trim</a:t>
            </a:r>
          </a:p>
          <a:p>
            <a:pPr lvl="1"/>
            <a:r>
              <a:rPr lang="en-CA" dirty="0" err="1" smtClean="0"/>
              <a:t>Polydextrose</a:t>
            </a:r>
            <a:endParaRPr lang="en-CA" dirty="0" smtClean="0"/>
          </a:p>
          <a:p>
            <a:pPr lvl="1"/>
            <a:r>
              <a:rPr lang="en-CA" dirty="0" smtClean="0"/>
              <a:t>Microcrystalline cellulose</a:t>
            </a:r>
          </a:p>
          <a:p>
            <a:pPr lvl="1"/>
            <a:r>
              <a:rPr lang="en-CA" dirty="0" smtClean="0"/>
              <a:t>Gums</a:t>
            </a:r>
          </a:p>
          <a:p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Fat Replacers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Protein-based fat replacers:</a:t>
            </a:r>
          </a:p>
          <a:p>
            <a:pPr lvl="1"/>
            <a:r>
              <a:rPr lang="en-CA" dirty="0" err="1" smtClean="0"/>
              <a:t>Simplesse</a:t>
            </a:r>
            <a:endParaRPr lang="en-CA" dirty="0" smtClean="0"/>
          </a:p>
          <a:p>
            <a:pPr lvl="1"/>
            <a:endParaRPr lang="en-CA" dirty="0" smtClean="0"/>
          </a:p>
          <a:p>
            <a:r>
              <a:rPr lang="en-CA" dirty="0" smtClean="0"/>
              <a:t>Fat-based fat replacers:</a:t>
            </a:r>
          </a:p>
          <a:p>
            <a:pPr lvl="1"/>
            <a:r>
              <a:rPr lang="en-CA" dirty="0" smtClean="0"/>
              <a:t>Olestra (Olean)</a:t>
            </a:r>
          </a:p>
          <a:p>
            <a:pPr lvl="1"/>
            <a:r>
              <a:rPr lang="en-CA" dirty="0" err="1" smtClean="0"/>
              <a:t>Salatrim</a:t>
            </a:r>
            <a:r>
              <a:rPr lang="en-CA" dirty="0" smtClean="0"/>
              <a:t> (</a:t>
            </a:r>
            <a:r>
              <a:rPr lang="en-CA" dirty="0" err="1" smtClean="0"/>
              <a:t>Benefat</a:t>
            </a:r>
            <a:r>
              <a:rPr lang="en-CA" dirty="0" smtClean="0"/>
              <a:t>)</a:t>
            </a:r>
          </a:p>
          <a:p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2798763"/>
            <a:ext cx="8534400" cy="1143000"/>
          </a:xfrm>
        </p:spPr>
        <p:txBody>
          <a:bodyPr/>
          <a:lstStyle/>
          <a:p>
            <a: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  <a:t>Body Fat Reserves and Dietary Fat Intake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Body Fat Reserves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2122196"/>
            <a:ext cx="6474055" cy="4177003"/>
          </a:xfrm>
        </p:spPr>
        <p:txBody>
          <a:bodyPr/>
          <a:lstStyle/>
          <a:p>
            <a:r>
              <a:rPr lang="en-CA" b="0" dirty="0" smtClean="0"/>
              <a:t>Compared to protein &amp; CHO stores, the body’s fat reserves are almost unlimited</a:t>
            </a:r>
          </a:p>
          <a:p>
            <a:r>
              <a:rPr lang="en-CA" b="0" dirty="0" smtClean="0"/>
              <a:t>Total amount of energy stored as fat varies with an individual’s size and body fat percentage</a:t>
            </a:r>
            <a:endParaRPr lang="en-CA" b="0" dirty="0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5069" y="1341439"/>
            <a:ext cx="14001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57785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1" charset="-128"/>
                <a:cs typeface="ＭＳ Ｐゴシック" pitchFamily="1" charset="-128"/>
              </a:rPr>
              <a:t>Average Body Composition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100" y="5025045"/>
            <a:ext cx="8419873" cy="1066800"/>
          </a:xfrm>
        </p:spPr>
        <p:txBody>
          <a:bodyPr/>
          <a:lstStyle/>
          <a:p>
            <a:pPr lvl="1" eaLnBrk="1" hangingPunct="1">
              <a:buFont typeface="Wingdings" pitchFamily="1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Women: </a:t>
            </a:r>
            <a:r>
              <a:rPr lang="en-US" sz="2800" b="1" dirty="0" smtClean="0">
                <a:ea typeface="ＭＳ Ｐゴシック" pitchFamily="1" charset="-128"/>
                <a:cs typeface="ＭＳ Ｐゴシック" pitchFamily="1" charset="-128"/>
              </a:rPr>
              <a:t>greater fat tissue</a:t>
            </a:r>
            <a:r>
              <a:rPr lang="en-US" sz="2800" dirty="0" smtClean="0">
                <a:ea typeface="ＭＳ Ｐゴシック" pitchFamily="1" charset="-128"/>
                <a:cs typeface="ＭＳ Ｐゴシック" pitchFamily="1" charset="-128"/>
              </a:rPr>
              <a:t> is normal &amp; necessary for reproduction</a:t>
            </a:r>
          </a:p>
          <a:p>
            <a:pPr eaLnBrk="1" hangingPunct="1">
              <a:buFont typeface="Wingdings" pitchFamily="1" charset="2"/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	</a:t>
            </a:r>
          </a:p>
        </p:txBody>
      </p:sp>
      <p:pic>
        <p:nvPicPr>
          <p:cNvPr id="5120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3775" y="1143000"/>
            <a:ext cx="70072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Body Fat Percentage</a:t>
            </a:r>
            <a:endParaRPr lang="en-CA" dirty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14083"/>
              </p:ext>
            </p:extLst>
          </p:nvPr>
        </p:nvGraphicFramePr>
        <p:xfrm>
          <a:off x="442053" y="2087495"/>
          <a:ext cx="8277225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6" name="Document" r:id="rId3" imgW="5626100" imgH="1524000" progId="Word.Document.12">
                  <p:link updateAutomatic="1"/>
                </p:oleObj>
              </mc:Choice>
              <mc:Fallback>
                <p:oleObj name="Document" r:id="rId3" imgW="5626100" imgH="15240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997" r="15997" b="11810"/>
                      <a:stretch>
                        <a:fillRect/>
                      </a:stretch>
                    </p:blipFill>
                    <p:spPr bwMode="auto">
                      <a:xfrm>
                        <a:off x="442053" y="2087495"/>
                        <a:ext cx="8277225" cy="290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Introduction to Fat &amp; Athletic Performance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74295"/>
            <a:ext cx="8051800" cy="4524905"/>
          </a:xfrm>
        </p:spPr>
        <p:txBody>
          <a:bodyPr/>
          <a:lstStyle/>
          <a:p>
            <a:r>
              <a:rPr lang="en-CA" dirty="0" smtClean="0"/>
              <a:t>Fat is important for athletic performance and good health</a:t>
            </a:r>
          </a:p>
          <a:p>
            <a:r>
              <a:rPr lang="en-CA" dirty="0" smtClean="0"/>
              <a:t>Primary fuels for exercise: fat &amp; CHO</a:t>
            </a:r>
          </a:p>
          <a:p>
            <a:pPr lvl="1"/>
            <a:r>
              <a:rPr lang="en-CA" dirty="0" smtClean="0"/>
              <a:t>Both fuels are oxidized simultaneously</a:t>
            </a:r>
          </a:p>
          <a:p>
            <a:pPr lvl="1"/>
            <a:r>
              <a:rPr lang="en-CA" dirty="0" smtClean="0"/>
              <a:t>Proportion of each dependent on: </a:t>
            </a:r>
          </a:p>
          <a:p>
            <a:pPr lvl="2"/>
            <a:r>
              <a:rPr lang="en-CA" dirty="0" smtClean="0"/>
              <a:t>Meal prior to exercise</a:t>
            </a:r>
          </a:p>
          <a:p>
            <a:pPr lvl="2"/>
            <a:r>
              <a:rPr lang="en-CA" dirty="0" smtClean="0"/>
              <a:t>Energy fed during exercise</a:t>
            </a:r>
          </a:p>
          <a:p>
            <a:pPr lvl="2"/>
            <a:r>
              <a:rPr lang="en-CA" dirty="0" smtClean="0"/>
              <a:t>The duration, intensity, and type of exercise</a:t>
            </a:r>
          </a:p>
          <a:p>
            <a:pPr lvl="2"/>
            <a:r>
              <a:rPr lang="en-CA" dirty="0" smtClean="0"/>
              <a:t>Athlete’s fitness level</a:t>
            </a:r>
          </a:p>
          <a:p>
            <a:pPr lvl="1"/>
            <a:r>
              <a:rPr lang="en-CA" dirty="0" smtClean="0"/>
              <a:t>Fat becomes the primary source of fuel during endurance exercise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Dietary Fat Guidelines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AMDR: </a:t>
            </a:r>
            <a:r>
              <a:rPr lang="en-CA" b="0" dirty="0" smtClean="0"/>
              <a:t>aim for 20-35% of total energy intake coming from fat</a:t>
            </a:r>
          </a:p>
          <a:p>
            <a:r>
              <a:rPr lang="en-CA" dirty="0" smtClean="0"/>
              <a:t>Saturated fat: </a:t>
            </a:r>
            <a:r>
              <a:rPr lang="en-CA" b="0" dirty="0" smtClean="0"/>
              <a:t>limit to &lt;10% of total energy intake</a:t>
            </a:r>
          </a:p>
          <a:p>
            <a:r>
              <a:rPr lang="en-CA" dirty="0" smtClean="0"/>
              <a:t>Link between:</a:t>
            </a:r>
          </a:p>
          <a:p>
            <a:pPr lvl="1"/>
            <a:r>
              <a:rPr lang="en-CA" dirty="0" smtClean="0"/>
              <a:t>High dietary fat intake and risk of obesity, coronary heart disease, and some forms of cancer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46" y="356140"/>
            <a:ext cx="8646028" cy="1143000"/>
          </a:xfrm>
        </p:spPr>
        <p:txBody>
          <a:bodyPr/>
          <a:lstStyle/>
          <a:p>
            <a:r>
              <a:rPr lang="en-CA" sz="3500" dirty="0" smtClean="0"/>
              <a:t>Dietary Fat Intake of Active Individuals</a:t>
            </a:r>
            <a:endParaRPr lang="en-CA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21" y="1495975"/>
            <a:ext cx="8402477" cy="4803225"/>
          </a:xfrm>
        </p:spPr>
        <p:txBody>
          <a:bodyPr/>
          <a:lstStyle/>
          <a:p>
            <a:r>
              <a:rPr lang="en-CA" dirty="0" smtClean="0"/>
              <a:t>Intake of fat is variable depending on the sport and gender of the athlete</a:t>
            </a:r>
          </a:p>
          <a:p>
            <a:pPr lvl="1"/>
            <a:r>
              <a:rPr lang="en-CA" b="0" dirty="0" smtClean="0"/>
              <a:t>Athletes typically report consuming about 35% of their energy from fat (Hawley et al. 1995)</a:t>
            </a:r>
          </a:p>
          <a:p>
            <a:r>
              <a:rPr lang="en-CA" dirty="0" smtClean="0"/>
              <a:t>Endurance sports:</a:t>
            </a:r>
          </a:p>
          <a:p>
            <a:pPr lvl="1"/>
            <a:r>
              <a:rPr lang="en-CA" b="0" dirty="0" smtClean="0"/>
              <a:t>E.g. running, cycling, </a:t>
            </a:r>
            <a:r>
              <a:rPr lang="en-CA" b="0" dirty="0" err="1" smtClean="0"/>
              <a:t>x</a:t>
            </a:r>
            <a:r>
              <a:rPr lang="en-CA" dirty="0" smtClean="0"/>
              <a:t>-country skiing</a:t>
            </a:r>
          </a:p>
          <a:p>
            <a:pPr lvl="1"/>
            <a:r>
              <a:rPr lang="en-CA" b="0" dirty="0" smtClean="0"/>
              <a:t>Report lower fat intakes and higher CHO intakes than sprinters and field event athletes</a:t>
            </a:r>
          </a:p>
          <a:p>
            <a:r>
              <a:rPr lang="en-CA" dirty="0" smtClean="0"/>
              <a:t>Athletes with weight concerns:</a:t>
            </a:r>
          </a:p>
          <a:p>
            <a:pPr lvl="1"/>
            <a:r>
              <a:rPr lang="en-CA" dirty="0" smtClean="0"/>
              <a:t>E.g. sports that have ‘weigh ins’, sub-clinical </a:t>
            </a:r>
            <a:r>
              <a:rPr lang="en-CA" dirty="0" err="1" smtClean="0"/>
              <a:t>EDs</a:t>
            </a:r>
            <a:endParaRPr lang="en-CA" dirty="0" smtClean="0"/>
          </a:p>
          <a:p>
            <a:pPr lvl="1"/>
            <a:r>
              <a:rPr lang="en-CA" b="0" dirty="0" smtClean="0"/>
              <a:t>Lower fat intakes, esp. during periods of kcal restriction</a:t>
            </a:r>
            <a:endParaRPr lang="en-CA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2798763"/>
            <a:ext cx="8534400" cy="1143000"/>
          </a:xfrm>
        </p:spPr>
        <p:txBody>
          <a:bodyPr/>
          <a:lstStyle/>
          <a:p>
            <a: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  <a:t>Fat Metabolism </a:t>
            </a:r>
            <a:b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  <a:t>During Exercise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Fat as a Fuel During Exercise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1981200"/>
            <a:ext cx="8489459" cy="4318000"/>
          </a:xfrm>
        </p:spPr>
        <p:txBody>
          <a:bodyPr/>
          <a:lstStyle/>
          <a:p>
            <a:r>
              <a:rPr lang="en-CA" dirty="0" smtClean="0"/>
              <a:t>Fat is a major energy source during exercise</a:t>
            </a:r>
          </a:p>
          <a:p>
            <a:pPr lvl="1"/>
            <a:r>
              <a:rPr lang="en-CA" dirty="0" smtClean="0"/>
              <a:t>The ability to mobilize and use stored fat during exercise can improve exercise performance</a:t>
            </a:r>
          </a:p>
          <a:p>
            <a:r>
              <a:rPr lang="en-CA" dirty="0" smtClean="0"/>
              <a:t>Fat can be mobilized from the following sources:</a:t>
            </a:r>
          </a:p>
          <a:p>
            <a:pPr lvl="1"/>
            <a:r>
              <a:rPr lang="en-CA" dirty="0" smtClean="0"/>
              <a:t>Muscle fat</a:t>
            </a:r>
          </a:p>
          <a:p>
            <a:pPr lvl="1"/>
            <a:r>
              <a:rPr lang="en-CA" dirty="0" smtClean="0"/>
              <a:t>Adipose tissue fat</a:t>
            </a:r>
          </a:p>
          <a:p>
            <a:pPr lvl="1"/>
            <a:r>
              <a:rPr lang="en-CA" dirty="0" smtClean="0"/>
              <a:t>Blood lipoproteins</a:t>
            </a:r>
          </a:p>
          <a:p>
            <a:pPr lvl="1"/>
            <a:r>
              <a:rPr lang="en-CA" dirty="0" smtClean="0"/>
              <a:t>Fat consumed during exercise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3955"/>
            <a:ext cx="8534400" cy="1143000"/>
          </a:xfrm>
        </p:spPr>
        <p:txBody>
          <a:bodyPr/>
          <a:lstStyle/>
          <a:p>
            <a:r>
              <a:rPr lang="en-CA" dirty="0" smtClean="0"/>
              <a:t>Adipose Fat Tissue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11" y="1443789"/>
            <a:ext cx="8298098" cy="4855411"/>
          </a:xfrm>
        </p:spPr>
        <p:txBody>
          <a:bodyPr/>
          <a:lstStyle/>
          <a:p>
            <a:r>
              <a:rPr lang="en-CA" dirty="0" smtClean="0"/>
              <a:t>Adipose fat tissue contains the largest reservoir of stored energy within the body</a:t>
            </a:r>
          </a:p>
          <a:p>
            <a:r>
              <a:rPr lang="en-CA" dirty="0" smtClean="0"/>
              <a:t>Steps involved to use fat during exercise: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Breakdown of </a:t>
            </a:r>
            <a:r>
              <a:rPr lang="en-CA" dirty="0" err="1" smtClean="0"/>
              <a:t>TGs</a:t>
            </a:r>
            <a:r>
              <a:rPr lang="en-CA" dirty="0" smtClean="0"/>
              <a:t> to </a:t>
            </a:r>
            <a:r>
              <a:rPr lang="en-CA" dirty="0" err="1" smtClean="0"/>
              <a:t>FFAs</a:t>
            </a:r>
            <a:r>
              <a:rPr lang="en-CA" dirty="0" smtClean="0"/>
              <a:t> and glycerol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Mobilization and transport of </a:t>
            </a:r>
            <a:r>
              <a:rPr lang="en-CA" dirty="0" err="1" smtClean="0"/>
              <a:t>FFAs</a:t>
            </a:r>
            <a:r>
              <a:rPr lang="en-CA" dirty="0" smtClean="0"/>
              <a:t> within the fat cell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Transport of the </a:t>
            </a:r>
            <a:r>
              <a:rPr lang="en-CA" dirty="0" err="1" smtClean="0"/>
              <a:t>FFAs</a:t>
            </a:r>
            <a:r>
              <a:rPr lang="en-CA" dirty="0" smtClean="0"/>
              <a:t> out of the fat cell to the blood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Transport of the </a:t>
            </a:r>
            <a:r>
              <a:rPr lang="en-CA" dirty="0" err="1" smtClean="0"/>
              <a:t>FFAs</a:t>
            </a:r>
            <a:r>
              <a:rPr lang="en-CA" dirty="0" smtClean="0"/>
              <a:t> in the blood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Transport of the </a:t>
            </a:r>
            <a:r>
              <a:rPr lang="en-CA" dirty="0" err="1" smtClean="0"/>
              <a:t>FFAs</a:t>
            </a:r>
            <a:r>
              <a:rPr lang="en-CA" dirty="0" smtClean="0"/>
              <a:t> into the muscle cell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Transport of the </a:t>
            </a:r>
            <a:r>
              <a:rPr lang="en-CA" dirty="0" err="1" smtClean="0"/>
              <a:t>FFAs</a:t>
            </a:r>
            <a:r>
              <a:rPr lang="en-CA" dirty="0" smtClean="0"/>
              <a:t> to the muscle mitochondria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Oxidation to energy via the </a:t>
            </a:r>
            <a:r>
              <a:rPr lang="en-CA" dirty="0" err="1" smtClean="0"/>
              <a:t>tricarboxylic</a:t>
            </a:r>
            <a:r>
              <a:rPr lang="en-CA" dirty="0" smtClean="0"/>
              <a:t> acid (TCA) cycle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5716"/>
            <a:ext cx="8534400" cy="1342584"/>
          </a:xfrm>
        </p:spPr>
        <p:txBody>
          <a:bodyPr/>
          <a:lstStyle/>
          <a:p>
            <a:r>
              <a:rPr lang="en-CA" dirty="0" smtClean="0"/>
              <a:t>Lipolysis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32" y="1530765"/>
            <a:ext cx="8292768" cy="4768435"/>
          </a:xfrm>
        </p:spPr>
        <p:txBody>
          <a:bodyPr/>
          <a:lstStyle/>
          <a:p>
            <a:r>
              <a:rPr lang="en-CA" dirty="0" smtClean="0"/>
              <a:t>Lypolysis: </a:t>
            </a:r>
            <a:r>
              <a:rPr lang="en-CA" b="0" dirty="0" smtClean="0"/>
              <a:t>the breakdown of fat in the adipose </a:t>
            </a:r>
            <a:r>
              <a:rPr lang="en-CA" b="0" smtClean="0"/>
              <a:t>or muscle </a:t>
            </a:r>
            <a:r>
              <a:rPr lang="en-CA" b="0" dirty="0" smtClean="0"/>
              <a:t>tissue to </a:t>
            </a:r>
            <a:r>
              <a:rPr lang="en-CA" b="0" dirty="0" err="1" smtClean="0"/>
              <a:t>FFAs</a:t>
            </a:r>
            <a:r>
              <a:rPr lang="en-CA" b="0" dirty="0" smtClean="0"/>
              <a:t> and glycerol</a:t>
            </a:r>
          </a:p>
          <a:p>
            <a:pPr lvl="1"/>
            <a:r>
              <a:rPr lang="en-CA" dirty="0" smtClean="0"/>
              <a:t>Metabolic process is initiated when the sympathetic nervous system stimulates production of </a:t>
            </a:r>
            <a:r>
              <a:rPr lang="en-CA" dirty="0" smtClean="0">
                <a:solidFill>
                  <a:srgbClr val="FF0000"/>
                </a:solidFill>
              </a:rPr>
              <a:t>hormone-sensitive lipase (HSL) </a:t>
            </a:r>
            <a:r>
              <a:rPr lang="en-CA" dirty="0" smtClean="0"/>
              <a:t>and</a:t>
            </a:r>
            <a:r>
              <a:rPr lang="en-CA" dirty="0" smtClean="0">
                <a:solidFill>
                  <a:srgbClr val="FF0000"/>
                </a:solidFill>
              </a:rPr>
              <a:t> epinephrine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389" y="3774724"/>
            <a:ext cx="3840506" cy="272675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Re-</a:t>
            </a:r>
            <a:r>
              <a:rPr lang="en-CA" dirty="0" err="1" smtClean="0"/>
              <a:t>Esterification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Re-</a:t>
            </a:r>
            <a:r>
              <a:rPr lang="en-CA" dirty="0" err="1" smtClean="0"/>
              <a:t>esterification</a:t>
            </a:r>
            <a:r>
              <a:rPr lang="en-CA" dirty="0" smtClean="0"/>
              <a:t>: </a:t>
            </a:r>
            <a:r>
              <a:rPr lang="en-CA" b="0" dirty="0" err="1" smtClean="0"/>
              <a:t>FAs</a:t>
            </a:r>
            <a:r>
              <a:rPr lang="en-CA" b="0" dirty="0" smtClean="0"/>
              <a:t> released during the process of lipolysis are re-</a:t>
            </a:r>
            <a:r>
              <a:rPr lang="en-CA" b="0" dirty="0" err="1" smtClean="0"/>
              <a:t>esterified</a:t>
            </a:r>
            <a:r>
              <a:rPr lang="en-CA" b="0" dirty="0" smtClean="0"/>
              <a:t> if they are not needed for energy at that time</a:t>
            </a:r>
          </a:p>
          <a:p>
            <a:pPr lvl="1"/>
            <a:r>
              <a:rPr lang="en-CA" dirty="0" smtClean="0"/>
              <a:t>3FFAs + glycerol are transformed back into a TG</a:t>
            </a:r>
          </a:p>
          <a:p>
            <a:pPr lvl="1"/>
            <a:r>
              <a:rPr lang="en-CA" dirty="0" smtClean="0"/>
              <a:t>Intracellular recycling: re-</a:t>
            </a:r>
            <a:r>
              <a:rPr lang="en-CA" dirty="0" err="1" smtClean="0"/>
              <a:t>esterification</a:t>
            </a:r>
            <a:r>
              <a:rPr lang="en-CA" dirty="0" smtClean="0"/>
              <a:t> takes place within the adipose cell</a:t>
            </a:r>
          </a:p>
          <a:p>
            <a:pPr lvl="1"/>
            <a:r>
              <a:rPr lang="en-CA" dirty="0" smtClean="0"/>
              <a:t>Extracellular recycling: re-</a:t>
            </a:r>
            <a:r>
              <a:rPr lang="en-CA" dirty="0" err="1" smtClean="0"/>
              <a:t>esterfication</a:t>
            </a:r>
            <a:r>
              <a:rPr lang="en-CA" dirty="0" smtClean="0"/>
              <a:t> takes place outside of the adipose cell (e.g. in the liver)</a:t>
            </a:r>
          </a:p>
          <a:p>
            <a:pPr lvl="1"/>
            <a:r>
              <a:rPr lang="en-CA" dirty="0" smtClean="0"/>
              <a:t>During exercise, re-</a:t>
            </a:r>
            <a:r>
              <a:rPr lang="en-CA" dirty="0" err="1" smtClean="0"/>
              <a:t>esterification</a:t>
            </a:r>
            <a:r>
              <a:rPr lang="en-CA" dirty="0" smtClean="0"/>
              <a:t> is suppressed at the same time that the rate of lipolysis is accelerated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Hormonal Control of Lypolysis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1911620"/>
            <a:ext cx="8437270" cy="4318000"/>
          </a:xfrm>
        </p:spPr>
        <p:txBody>
          <a:bodyPr/>
          <a:lstStyle/>
          <a:p>
            <a:r>
              <a:rPr lang="en-CA" dirty="0" smtClean="0"/>
              <a:t>Sympathetic nervous system</a:t>
            </a:r>
          </a:p>
          <a:p>
            <a:pPr lvl="1"/>
            <a:r>
              <a:rPr lang="en-CA" dirty="0" smtClean="0"/>
              <a:t>Strong stimulator of lipolysis</a:t>
            </a:r>
          </a:p>
          <a:p>
            <a:pPr lvl="1"/>
            <a:r>
              <a:rPr lang="en-CA" dirty="0" smtClean="0"/>
              <a:t>Hormones: </a:t>
            </a:r>
            <a:r>
              <a:rPr lang="en-CA" b="1" dirty="0" smtClean="0"/>
              <a:t>epinephrine</a:t>
            </a:r>
            <a:r>
              <a:rPr lang="en-CA" dirty="0" smtClean="0"/>
              <a:t> and </a:t>
            </a:r>
            <a:r>
              <a:rPr lang="en-CA" b="1" dirty="0" err="1" smtClean="0"/>
              <a:t>norepinephrine</a:t>
            </a:r>
            <a:r>
              <a:rPr lang="en-CA" dirty="0" smtClean="0"/>
              <a:t> rise dramatically upon the initiation of exercise</a:t>
            </a:r>
          </a:p>
          <a:p>
            <a:pPr lvl="1"/>
            <a:r>
              <a:rPr lang="en-CA" dirty="0" smtClean="0"/>
              <a:t>Signal the breakdown of stored fat (in adipose &amp; muscle tissue) and carbohydrate (in liver &amp; muscle glycogen), making these fuels available to the working muscles</a:t>
            </a:r>
          </a:p>
          <a:p>
            <a:r>
              <a:rPr lang="en-CA" dirty="0" smtClean="0"/>
              <a:t>Other hormones that stimulate lipolysis:</a:t>
            </a:r>
          </a:p>
          <a:p>
            <a:pPr lvl="1"/>
            <a:r>
              <a:rPr lang="en-CA" dirty="0" smtClean="0"/>
              <a:t>Growth hormone, cortisol, thyroid stimulating hormone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Hormonal Control of Lipolysis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69925"/>
            <a:ext cx="8051800" cy="4629275"/>
          </a:xfrm>
        </p:spPr>
        <p:txBody>
          <a:bodyPr/>
          <a:lstStyle/>
          <a:p>
            <a:r>
              <a:rPr lang="en-CA" dirty="0" smtClean="0"/>
              <a:t>Insulin:</a:t>
            </a:r>
          </a:p>
          <a:p>
            <a:pPr lvl="1"/>
            <a:r>
              <a:rPr lang="en-CA" dirty="0" smtClean="0"/>
              <a:t>Strongest inhibitor of lipolysis by decreasing the amount of active hormone-sensitive lipase (HSL)</a:t>
            </a:r>
          </a:p>
          <a:p>
            <a:pPr lvl="1"/>
            <a:r>
              <a:rPr lang="en-CA" dirty="0" smtClean="0"/>
              <a:t>During exercise or times of starvation, when the need for fat as an energy source is high, insulin levels are typically low and lipolysis is high</a:t>
            </a:r>
          </a:p>
          <a:p>
            <a:r>
              <a:rPr lang="en-CA" dirty="0" smtClean="0"/>
              <a:t>Blood glucose (BG) concentrations:</a:t>
            </a:r>
          </a:p>
          <a:p>
            <a:pPr lvl="1"/>
            <a:r>
              <a:rPr lang="en-CA" dirty="0" smtClean="0"/>
              <a:t>Independent of insulin, any increase in BG concentrations (i.e. feeding CHO during exercise) suppresses lipolysis, changing the mix of fuels used for energy during exercise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Intramuscular Fat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31" y="1687320"/>
            <a:ext cx="8489459" cy="4611880"/>
          </a:xfrm>
        </p:spPr>
        <p:txBody>
          <a:bodyPr/>
          <a:lstStyle/>
          <a:p>
            <a:r>
              <a:rPr lang="en-CA" dirty="0" smtClean="0"/>
              <a:t>Fat stored within skeletal muscle appears to be an important energy source during exercise</a:t>
            </a:r>
          </a:p>
          <a:p>
            <a:pPr lvl="1"/>
            <a:r>
              <a:rPr lang="en-CA" dirty="0" smtClean="0"/>
              <a:t>Advantage: having </a:t>
            </a:r>
            <a:r>
              <a:rPr lang="en-CA" dirty="0" err="1" smtClean="0"/>
              <a:t>TGs</a:t>
            </a:r>
            <a:r>
              <a:rPr lang="en-CA" dirty="0" smtClean="0"/>
              <a:t> stored within muscle means that the fat is close to the mitochondria, the site of lipid oxidation and energy production, without requiring transport through the blood</a:t>
            </a:r>
          </a:p>
          <a:p>
            <a:r>
              <a:rPr lang="en-CA" dirty="0" smtClean="0"/>
              <a:t>Amount of intramuscular fat stored depends on:</a:t>
            </a:r>
          </a:p>
          <a:p>
            <a:pPr lvl="1"/>
            <a:r>
              <a:rPr lang="en-CA" dirty="0" smtClean="0"/>
              <a:t>Muscle fibre type</a:t>
            </a:r>
          </a:p>
          <a:p>
            <a:pPr lvl="1"/>
            <a:r>
              <a:rPr lang="en-CA" dirty="0" smtClean="0"/>
              <a:t>Nutritional status</a:t>
            </a:r>
          </a:p>
          <a:p>
            <a:pPr lvl="1"/>
            <a:r>
              <a:rPr lang="en-CA" dirty="0" smtClean="0"/>
              <a:t>Type of physical activity engaged in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Introduction to Fat &amp; Athletic Performance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20-35% of kcal from fat</a:t>
            </a:r>
          </a:p>
          <a:p>
            <a:pPr lvl="1"/>
            <a:r>
              <a:rPr lang="en-CA" dirty="0" smtClean="0"/>
              <a:t>Because of the role CHO plays in replenishing glycogen, athletes should consume less fat and more CHO than sedentary individuals</a:t>
            </a:r>
          </a:p>
          <a:p>
            <a:pPr lvl="1"/>
            <a:r>
              <a:rPr lang="en-CA" dirty="0" smtClean="0"/>
              <a:t>Endurance athletes: moderate-to-low-fat diets (20-25% of kcal from fat)</a:t>
            </a:r>
          </a:p>
          <a:p>
            <a:pPr lvl="1"/>
            <a:r>
              <a:rPr lang="en-CA" dirty="0" smtClean="0"/>
              <a:t>Ultralow-fat diets (&lt;15% of kcal from fat) are not advantageous to health or performance and are difficult to follow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Oxidation of Intramuscular Fat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Amount of intramuscular fat oxidized during exercise has not been well determined</a:t>
            </a:r>
          </a:p>
          <a:p>
            <a:pPr lvl="1"/>
            <a:r>
              <a:rPr lang="en-CA" dirty="0" smtClean="0"/>
              <a:t>Estimated that endurance exercise decreases intramuscular fat concentrations from 25% to 50%</a:t>
            </a:r>
          </a:p>
          <a:p>
            <a:pPr lvl="1"/>
            <a:r>
              <a:rPr lang="en-CA" dirty="0" smtClean="0"/>
              <a:t>The contribution of intramuscular fat breakdown to total fat oxidation during exercise may be 5% to 35%, depending on the study</a:t>
            </a:r>
          </a:p>
          <a:p>
            <a:pPr lvl="2"/>
            <a:r>
              <a:rPr lang="en-CA" dirty="0" smtClean="0"/>
              <a:t>Differences arise due to: subject fitness levels, exercise protocols, study methodology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2798763"/>
            <a:ext cx="8534400" cy="1143000"/>
          </a:xfrm>
        </p:spPr>
        <p:txBody>
          <a:bodyPr/>
          <a:lstStyle/>
          <a:p>
            <a: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  <a:t>Blood Lipids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Blood Lipids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Lipoproteins: </a:t>
            </a:r>
            <a:r>
              <a:rPr lang="en-CA" b="0" dirty="0" smtClean="0"/>
              <a:t>transport fat in the blood, can be used for energy during exercise</a:t>
            </a:r>
          </a:p>
          <a:p>
            <a:pPr lvl="1"/>
            <a:r>
              <a:rPr lang="en-CA" dirty="0" smtClean="0"/>
              <a:t>2 lipoproteins highest in </a:t>
            </a:r>
            <a:r>
              <a:rPr lang="en-CA" dirty="0" err="1" smtClean="0"/>
              <a:t>TGs</a:t>
            </a:r>
            <a:r>
              <a:rPr lang="en-CA" dirty="0" smtClean="0"/>
              <a:t>: </a:t>
            </a:r>
            <a:r>
              <a:rPr lang="en-CA" dirty="0" err="1" smtClean="0"/>
              <a:t>chylomicrons</a:t>
            </a:r>
            <a:r>
              <a:rPr lang="en-CA" dirty="0" smtClean="0"/>
              <a:t> &amp; VLDL</a:t>
            </a:r>
          </a:p>
          <a:p>
            <a:r>
              <a:rPr lang="en-CA" dirty="0" smtClean="0"/>
              <a:t>Lipoprotein lipase (LPL): </a:t>
            </a:r>
            <a:r>
              <a:rPr lang="en-CA" b="0" dirty="0" smtClean="0"/>
              <a:t>the enzyme that is responsible for cleaving the </a:t>
            </a:r>
            <a:r>
              <a:rPr lang="en-CA" b="0" dirty="0" err="1" smtClean="0"/>
              <a:t>FAs</a:t>
            </a:r>
            <a:r>
              <a:rPr lang="en-CA" b="0" dirty="0" smtClean="0"/>
              <a:t> from the TG molecules in blood lipoproteins</a:t>
            </a:r>
          </a:p>
          <a:p>
            <a:r>
              <a:rPr lang="en-CA" b="0" dirty="0" smtClean="0"/>
              <a:t>Amount of energy obtained from blood lipids is generally small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2798763"/>
            <a:ext cx="8534400" cy="1143000"/>
          </a:xfrm>
        </p:spPr>
        <p:txBody>
          <a:bodyPr/>
          <a:lstStyle/>
          <a:p>
            <a: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  <a:t>Enhancement of </a:t>
            </a:r>
            <a:b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  <a:t>Fat Oxidation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Fat Burning During Exercise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Exercise training:</a:t>
            </a:r>
          </a:p>
          <a:p>
            <a:pPr marL="914400" lvl="1" indent="-457200"/>
            <a:r>
              <a:rPr lang="en-CA" dirty="0" smtClean="0"/>
              <a:t>Enables a person to work harder (higher oxygen uptake) while deriving more energy from fat and less from CHO</a:t>
            </a:r>
          </a:p>
          <a:p>
            <a:pPr marL="914400" lvl="1" indent="-457200"/>
            <a:r>
              <a:rPr lang="en-CA" dirty="0" smtClean="0"/>
              <a:t>Physiological adaptations to exercise:</a:t>
            </a:r>
          </a:p>
          <a:p>
            <a:pPr marL="1314450" lvl="2" indent="-457200"/>
            <a:r>
              <a:rPr lang="en-CA" dirty="0" smtClean="0"/>
              <a:t>Increased # of mitochondria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enhances TCA cycle, FA oxidation, and the electron transport system</a:t>
            </a:r>
          </a:p>
          <a:p>
            <a:pPr marL="1314450" lvl="2" indent="-457200"/>
            <a:r>
              <a:rPr lang="en-US" dirty="0" smtClean="0">
                <a:sym typeface="Wingdings"/>
              </a:rPr>
              <a:t>Increased TG storage intramuscularly</a:t>
            </a:r>
          </a:p>
          <a:p>
            <a:pPr marL="1314450" lvl="2" indent="-457200"/>
            <a:r>
              <a:rPr lang="en-US" dirty="0" smtClean="0">
                <a:sym typeface="Wingdings"/>
              </a:rPr>
              <a:t>Increased capillary density of muscle, which improves blood flow and the exchange of </a:t>
            </a:r>
            <a:r>
              <a:rPr lang="en-US" dirty="0" err="1" smtClean="0">
                <a:sym typeface="Wingdings"/>
              </a:rPr>
              <a:t>FFAs</a:t>
            </a:r>
            <a:r>
              <a:rPr lang="en-US" dirty="0" smtClean="0">
                <a:sym typeface="Wingdings"/>
              </a:rPr>
              <a:t> and oxygen</a:t>
            </a:r>
            <a:endParaRPr lang="en-CA" dirty="0" smtClean="0"/>
          </a:p>
        </p:txBody>
      </p:sp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2798763"/>
            <a:ext cx="8534400" cy="1143000"/>
          </a:xfrm>
        </p:spPr>
        <p:txBody>
          <a:bodyPr/>
          <a:lstStyle/>
          <a:p>
            <a:r>
              <a:rPr lang="en-CA" sz="4900" dirty="0" smtClean="0">
                <a:ea typeface="ＭＳ Ｐゴシック" pitchFamily="1" charset="-128"/>
                <a:cs typeface="ＭＳ Ｐゴシック" pitchFamily="1" charset="-128"/>
              </a:rPr>
              <a:t>Long-Chain Triglycerides vs. </a:t>
            </a:r>
            <a:br>
              <a:rPr lang="en-CA" sz="4900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CA" sz="4900" dirty="0" smtClean="0">
                <a:ea typeface="ＭＳ Ｐゴシック" pitchFamily="1" charset="-128"/>
                <a:cs typeface="ＭＳ Ｐゴシック" pitchFamily="1" charset="-128"/>
              </a:rPr>
              <a:t>Medium-Chain Triglycerides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Long-Chain Triglycerides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Long-chain triglycerides (</a:t>
            </a:r>
            <a:r>
              <a:rPr lang="en-CA" dirty="0" err="1" smtClean="0"/>
              <a:t>LCTs</a:t>
            </a:r>
            <a:r>
              <a:rPr lang="en-CA" dirty="0" smtClean="0"/>
              <a:t>):</a:t>
            </a:r>
          </a:p>
          <a:p>
            <a:pPr lvl="1"/>
            <a:r>
              <a:rPr lang="en-CA" dirty="0" smtClean="0"/>
              <a:t>Slow gastric emptying, stay in the GI tract longer, and enter the blood stream more slowly</a:t>
            </a:r>
          </a:p>
          <a:p>
            <a:pPr lvl="1"/>
            <a:r>
              <a:rPr lang="en-CA" dirty="0" smtClean="0"/>
              <a:t>LCT consumption is generally not recommended during intense exercise lasting less than 4 hours</a:t>
            </a:r>
          </a:p>
          <a:p>
            <a:pPr lvl="1"/>
            <a:r>
              <a:rPr lang="en-CA" dirty="0" smtClean="0"/>
              <a:t>May be appropriate for long-lasting activity (i.e. </a:t>
            </a:r>
            <a:r>
              <a:rPr lang="en-CA" dirty="0" err="1" smtClean="0"/>
              <a:t>ultramarathon</a:t>
            </a:r>
            <a:r>
              <a:rPr lang="en-CA" dirty="0" smtClean="0"/>
              <a:t>, multiday event, all-day hike)</a:t>
            </a:r>
            <a:endParaRPr lang="en-CA" dirty="0"/>
          </a:p>
        </p:txBody>
      </p:sp>
    </p:spTree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7905"/>
            <a:ext cx="8534400" cy="1143000"/>
          </a:xfrm>
        </p:spPr>
        <p:txBody>
          <a:bodyPr/>
          <a:lstStyle/>
          <a:p>
            <a:r>
              <a:rPr lang="en-CA" dirty="0" smtClean="0"/>
              <a:t>Medium-Chain Triglycerides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21" y="1791690"/>
            <a:ext cx="8419873" cy="4507509"/>
          </a:xfrm>
        </p:spPr>
        <p:txBody>
          <a:bodyPr/>
          <a:lstStyle/>
          <a:p>
            <a:r>
              <a:rPr lang="en-CA" dirty="0" smtClean="0"/>
              <a:t>Medium-chain triglycerides (</a:t>
            </a:r>
            <a:r>
              <a:rPr lang="en-CA" dirty="0" err="1" smtClean="0"/>
              <a:t>MCTs</a:t>
            </a:r>
            <a:r>
              <a:rPr lang="en-CA" dirty="0" smtClean="0"/>
              <a:t>):</a:t>
            </a:r>
          </a:p>
          <a:p>
            <a:pPr lvl="1"/>
            <a:r>
              <a:rPr lang="en-CA" dirty="0" smtClean="0"/>
              <a:t>Glycerol backbone with 3 </a:t>
            </a:r>
            <a:r>
              <a:rPr lang="en-CA" dirty="0" err="1" smtClean="0"/>
              <a:t>MCFAs</a:t>
            </a:r>
            <a:r>
              <a:rPr lang="en-CA" dirty="0" smtClean="0"/>
              <a:t> (6-12 carbons)</a:t>
            </a:r>
          </a:p>
          <a:p>
            <a:pPr lvl="1"/>
            <a:r>
              <a:rPr lang="en-CA" dirty="0" smtClean="0"/>
              <a:t>Smaller size alters the way </a:t>
            </a:r>
            <a:r>
              <a:rPr lang="en-CA" dirty="0" err="1" smtClean="0"/>
              <a:t>MCTs</a:t>
            </a:r>
            <a:r>
              <a:rPr lang="en-CA" dirty="0" smtClean="0"/>
              <a:t> are digested, transported, &amp; utilized for energy within the body</a:t>
            </a:r>
          </a:p>
          <a:p>
            <a:pPr lvl="2"/>
            <a:r>
              <a:rPr lang="en-CA" dirty="0" smtClean="0"/>
              <a:t>Rapidly exit the stomach and quickly diffuse across the gut (use less pancreatic lipase and bile salts)</a:t>
            </a:r>
          </a:p>
          <a:p>
            <a:pPr lvl="2"/>
            <a:r>
              <a:rPr lang="en-CA" dirty="0" smtClean="0"/>
              <a:t>Quickly enter the portal vein bound to albumin, where they are transported to the liver</a:t>
            </a:r>
          </a:p>
          <a:p>
            <a:pPr lvl="2"/>
            <a:r>
              <a:rPr lang="en-CA" dirty="0" smtClean="0"/>
              <a:t>Are oxidized rapidly for energy (vs. stored as adipose tissue)</a:t>
            </a:r>
          </a:p>
          <a:p>
            <a:pPr lvl="2"/>
            <a:r>
              <a:rPr lang="en-CA" dirty="0" err="1" smtClean="0"/>
              <a:t>MCFAs</a:t>
            </a:r>
            <a:r>
              <a:rPr lang="en-CA" dirty="0" smtClean="0"/>
              <a:t> are not dependent on carnitine for transport into the mitochondria</a:t>
            </a:r>
          </a:p>
        </p:txBody>
      </p:sp>
    </p:spTree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3115"/>
            <a:ext cx="8534400" cy="1143000"/>
          </a:xfrm>
        </p:spPr>
        <p:txBody>
          <a:bodyPr/>
          <a:lstStyle/>
          <a:p>
            <a:r>
              <a:rPr lang="en-CA" dirty="0" smtClean="0"/>
              <a:t>Medium-Chain Triglycerides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5" y="1652530"/>
            <a:ext cx="8489459" cy="4559695"/>
          </a:xfrm>
        </p:spPr>
        <p:txBody>
          <a:bodyPr/>
          <a:lstStyle/>
          <a:p>
            <a:r>
              <a:rPr lang="en-CA" dirty="0" err="1" smtClean="0"/>
              <a:t>MCTs</a:t>
            </a:r>
            <a:r>
              <a:rPr lang="en-CA" dirty="0" smtClean="0"/>
              <a:t> &amp; athletic performance:</a:t>
            </a:r>
          </a:p>
          <a:p>
            <a:pPr lvl="1"/>
            <a:r>
              <a:rPr lang="en-CA" dirty="0" err="1" smtClean="0"/>
              <a:t>MCTs</a:t>
            </a:r>
            <a:r>
              <a:rPr lang="en-CA" dirty="0" smtClean="0"/>
              <a:t> do not significantly spare muscle glycogen</a:t>
            </a:r>
          </a:p>
          <a:p>
            <a:pPr lvl="1"/>
            <a:r>
              <a:rPr lang="en-CA" dirty="0" smtClean="0"/>
              <a:t>Total fat oxidation generally remains the same when </a:t>
            </a:r>
            <a:r>
              <a:rPr lang="en-CA" dirty="0" err="1" smtClean="0"/>
              <a:t>MCTs</a:t>
            </a:r>
            <a:r>
              <a:rPr lang="en-CA" dirty="0" smtClean="0"/>
              <a:t> are consumed either before or during exercise</a:t>
            </a:r>
          </a:p>
          <a:p>
            <a:pPr lvl="1"/>
            <a:r>
              <a:rPr lang="en-CA" dirty="0" err="1" smtClean="0"/>
              <a:t>MCTs</a:t>
            </a:r>
            <a:r>
              <a:rPr lang="en-CA" dirty="0" smtClean="0"/>
              <a:t> </a:t>
            </a:r>
            <a:r>
              <a:rPr lang="en-CA" smtClean="0"/>
              <a:t>may spare </a:t>
            </a:r>
            <a:r>
              <a:rPr lang="en-CA" dirty="0" smtClean="0"/>
              <a:t>endogenous fat stores</a:t>
            </a:r>
          </a:p>
          <a:p>
            <a:pPr lvl="1"/>
            <a:r>
              <a:rPr lang="en-CA" dirty="0" err="1" smtClean="0"/>
              <a:t>MCTs</a:t>
            </a:r>
            <a:r>
              <a:rPr lang="en-CA" dirty="0" smtClean="0"/>
              <a:t> have negative gastrointestinal side effects</a:t>
            </a:r>
          </a:p>
          <a:p>
            <a:pPr lvl="1"/>
            <a:r>
              <a:rPr lang="en-CA" dirty="0" err="1" smtClean="0"/>
              <a:t>MCTs</a:t>
            </a:r>
            <a:r>
              <a:rPr lang="en-CA" dirty="0" smtClean="0"/>
              <a:t> are very expensive</a:t>
            </a:r>
          </a:p>
          <a:p>
            <a:pPr lvl="1"/>
            <a:r>
              <a:rPr lang="en-CA" b="1" dirty="0" smtClean="0"/>
              <a:t>Overall: </a:t>
            </a:r>
            <a:r>
              <a:rPr lang="en-CA" dirty="0" smtClean="0"/>
              <a:t>MCT ingestion either before or during exercise does not appear to spare muscle glycogen or improve exercise performance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039253"/>
              </p:ext>
            </p:extLst>
          </p:nvPr>
        </p:nvGraphicFramePr>
        <p:xfrm>
          <a:off x="471947" y="495304"/>
          <a:ext cx="8096865" cy="5949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8955"/>
                <a:gridCol w="2698955"/>
                <a:gridCol w="2698955"/>
              </a:tblGrid>
              <a:tr h="39947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Table 7.1 Availability of Substrates in the Human Body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77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Substrate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Weight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(kg)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Energy kJ (kcal)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9947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Carbohydrates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Plasma glucose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160 (40)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99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Liver glycogen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1,600 (400)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99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Muscle glycogen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6,400 (1,600)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99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Total (approximately)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8,000 (2,000)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9947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Fat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Plasma fatty acid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16 (4)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99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Plasma triacylglycerols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160 (40)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99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Adipose tissue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12.0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430,000 (108,000)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7777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Intramuscular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triacylglycerols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11,000 (2,700)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99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Total (approximately)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12.3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442,000 (111,000)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5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2798763"/>
            <a:ext cx="8534400" cy="1143000"/>
          </a:xfrm>
        </p:spPr>
        <p:txBody>
          <a:bodyPr/>
          <a:lstStyle/>
          <a:p>
            <a: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  <a:t>Function, Classification, and Dietary Sources </a:t>
            </a:r>
            <a:b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CA" sz="5000" dirty="0" smtClean="0">
                <a:ea typeface="ＭＳ Ｐゴシック" pitchFamily="1" charset="-128"/>
                <a:cs typeface="ＭＳ Ｐゴシック" pitchFamily="1" charset="-128"/>
              </a:rPr>
              <a:t>of Fat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926"/>
            <a:ext cx="8534400" cy="1377374"/>
          </a:xfrm>
        </p:spPr>
        <p:txBody>
          <a:bodyPr/>
          <a:lstStyle/>
          <a:p>
            <a:r>
              <a:rPr lang="en-CA" dirty="0" smtClean="0"/>
              <a:t>Important Roles of Fat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25" y="1530765"/>
            <a:ext cx="8257975" cy="4768436"/>
          </a:xfrm>
        </p:spPr>
        <p:txBody>
          <a:bodyPr/>
          <a:lstStyle/>
          <a:p>
            <a:r>
              <a:rPr lang="en-CA" dirty="0" smtClean="0"/>
              <a:t>Fat is essential to life:</a:t>
            </a:r>
          </a:p>
          <a:p>
            <a:pPr lvl="1"/>
            <a:r>
              <a:rPr lang="en-CA" dirty="0" smtClean="0"/>
              <a:t>Primary source of energy at rest and during exercise</a:t>
            </a:r>
          </a:p>
          <a:p>
            <a:pPr lvl="1"/>
            <a:r>
              <a:rPr lang="en-CA" dirty="0" smtClean="0"/>
              <a:t>Efficient way to store extra energy in a small space</a:t>
            </a:r>
          </a:p>
          <a:p>
            <a:pPr lvl="2"/>
            <a:r>
              <a:rPr lang="en-CA" dirty="0" smtClean="0"/>
              <a:t>Fat is twice as energy dense as CHO and protein (9 kcal/ gram versus 4 kcal/ gram)</a:t>
            </a:r>
          </a:p>
          <a:p>
            <a:pPr lvl="1"/>
            <a:r>
              <a:rPr lang="en-CA" dirty="0" smtClean="0"/>
              <a:t>Provides essential </a:t>
            </a:r>
            <a:r>
              <a:rPr lang="en-CA" dirty="0" err="1" smtClean="0"/>
              <a:t>FAs</a:t>
            </a:r>
            <a:r>
              <a:rPr lang="en-CA" dirty="0" smtClean="0"/>
              <a:t> (</a:t>
            </a:r>
            <a:r>
              <a:rPr lang="en-CA" dirty="0" err="1" smtClean="0"/>
              <a:t>linoleic</a:t>
            </a:r>
            <a:r>
              <a:rPr lang="en-CA" dirty="0" smtClean="0"/>
              <a:t> and </a:t>
            </a:r>
            <a:r>
              <a:rPr lang="en-CA" dirty="0" err="1" smtClean="0"/>
              <a:t>α</a:t>
            </a:r>
            <a:r>
              <a:rPr lang="en-CA" dirty="0" smtClean="0"/>
              <a:t>-linolenic acid) and fat-soluble vitamins (A, D, E, K)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224" y="4336734"/>
            <a:ext cx="3027100" cy="2020589"/>
          </a:xfrm>
          <a:prstGeom prst="rect">
            <a:avLst/>
          </a:prstGeom>
        </p:spPr>
      </p:pic>
      <p:pic>
        <p:nvPicPr>
          <p:cNvPr id="5" name="Content Placeholder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60" y="4853219"/>
            <a:ext cx="2481795" cy="102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926"/>
            <a:ext cx="8534400" cy="1377374"/>
          </a:xfrm>
        </p:spPr>
        <p:txBody>
          <a:bodyPr/>
          <a:lstStyle/>
          <a:p>
            <a:r>
              <a:rPr lang="en-CA" dirty="0" smtClean="0"/>
              <a:t>Important Roles of Fat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25" y="1635135"/>
            <a:ext cx="8257975" cy="4664066"/>
          </a:xfrm>
        </p:spPr>
        <p:txBody>
          <a:bodyPr/>
          <a:lstStyle/>
          <a:p>
            <a:r>
              <a:rPr lang="en-CA" dirty="0" smtClean="0"/>
              <a:t>Fat is essential to life:</a:t>
            </a:r>
          </a:p>
          <a:p>
            <a:pPr lvl="1"/>
            <a:r>
              <a:rPr lang="en-CA" dirty="0" smtClean="0"/>
              <a:t>Part of the structural component of cell membranes and part of the brain and spinal cord tissue (</a:t>
            </a:r>
            <a:r>
              <a:rPr lang="en-CA" dirty="0" smtClean="0">
                <a:solidFill>
                  <a:srgbClr val="FF0000"/>
                </a:solidFill>
              </a:rPr>
              <a:t>Muscle structure for athletes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Keeps the skin and other tissues soft &amp; pliable </a:t>
            </a:r>
            <a:r>
              <a:rPr lang="en-CA" dirty="0" smtClean="0">
                <a:solidFill>
                  <a:srgbClr val="FF0000"/>
                </a:solidFill>
              </a:rPr>
              <a:t>(Movement during sports)</a:t>
            </a:r>
          </a:p>
          <a:p>
            <a:pPr lvl="1"/>
            <a:r>
              <a:rPr lang="en-CA" dirty="0" smtClean="0"/>
              <a:t>Pads the body and protects internal organs </a:t>
            </a:r>
            <a:r>
              <a:rPr lang="en-CA" dirty="0" smtClean="0">
                <a:solidFill>
                  <a:srgbClr val="FF0000"/>
                </a:solidFill>
              </a:rPr>
              <a:t>(Sports Injuries)</a:t>
            </a:r>
          </a:p>
          <a:p>
            <a:pPr lvl="1"/>
            <a:r>
              <a:rPr lang="en-CA" dirty="0" smtClean="0"/>
              <a:t>Tastes good; makes food more palatable by adding texture &amp; flavour 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Classification of Dietary Fats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Dietary fats can be classified based on their:</a:t>
            </a:r>
          </a:p>
          <a:p>
            <a:pPr lvl="1"/>
            <a:r>
              <a:rPr lang="en-CA" dirty="0" smtClean="0"/>
              <a:t>Structure or chain length</a:t>
            </a:r>
          </a:p>
          <a:p>
            <a:pPr lvl="1"/>
            <a:r>
              <a:rPr lang="en-CA" dirty="0" smtClean="0"/>
              <a:t>Level of saturation</a:t>
            </a:r>
          </a:p>
          <a:p>
            <a:pPr lvl="1"/>
            <a:r>
              <a:rPr lang="en-CA" dirty="0" smtClean="0"/>
              <a:t>Shape (i.e. </a:t>
            </a:r>
            <a:r>
              <a:rPr lang="en-CA" dirty="0" err="1" smtClean="0"/>
              <a:t>cis</a:t>
            </a:r>
            <a:r>
              <a:rPr lang="en-CA" dirty="0" smtClean="0"/>
              <a:t> vs. trans)</a:t>
            </a:r>
          </a:p>
          <a:p>
            <a:pPr lvl="1"/>
            <a:r>
              <a:rPr lang="en-CA" dirty="0" smtClean="0"/>
              <a:t>Commercial processing that the fat has undergone</a:t>
            </a:r>
          </a:p>
          <a:p>
            <a:pPr lvl="2"/>
            <a:r>
              <a:rPr lang="en-CA" dirty="0" smtClean="0"/>
              <a:t>Hydrogenation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Essential Fatty Acids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EFAs</a:t>
            </a:r>
            <a:r>
              <a:rPr lang="en-CA" dirty="0" smtClean="0"/>
              <a:t>:</a:t>
            </a:r>
          </a:p>
          <a:p>
            <a:pPr lvl="1"/>
            <a:r>
              <a:rPr lang="en-CA" b="1" dirty="0" err="1" smtClean="0"/>
              <a:t>Linoleic</a:t>
            </a:r>
            <a:r>
              <a:rPr lang="en-CA" b="1" dirty="0" smtClean="0"/>
              <a:t> acid (omega-6)</a:t>
            </a:r>
          </a:p>
          <a:p>
            <a:pPr lvl="2"/>
            <a:r>
              <a:rPr lang="en-CA" dirty="0" smtClean="0"/>
              <a:t>Food sources: vegetable oils (sunflower, safflower, corn, soy, peanut)</a:t>
            </a:r>
          </a:p>
          <a:p>
            <a:pPr lvl="2"/>
            <a:r>
              <a:rPr lang="en-CA" dirty="0" smtClean="0"/>
              <a:t>AI: ~5-10% of total energy</a:t>
            </a:r>
          </a:p>
          <a:p>
            <a:pPr lvl="2"/>
            <a:r>
              <a:rPr lang="en-CA" dirty="0" smtClean="0"/>
              <a:t>Males: 17 </a:t>
            </a:r>
            <a:r>
              <a:rPr lang="en-CA" dirty="0" err="1" smtClean="0"/>
              <a:t>g</a:t>
            </a:r>
            <a:r>
              <a:rPr lang="en-CA" dirty="0" smtClean="0"/>
              <a:t>/day, females: 12 </a:t>
            </a:r>
            <a:r>
              <a:rPr lang="en-CA" dirty="0" err="1" smtClean="0"/>
              <a:t>g</a:t>
            </a:r>
            <a:r>
              <a:rPr lang="en-CA" dirty="0" smtClean="0"/>
              <a:t>/day</a:t>
            </a:r>
          </a:p>
          <a:p>
            <a:pPr lvl="1"/>
            <a:r>
              <a:rPr lang="en-CA" b="1" dirty="0" err="1" smtClean="0"/>
              <a:t>α</a:t>
            </a:r>
            <a:r>
              <a:rPr lang="en-CA" b="1" dirty="0" smtClean="0"/>
              <a:t>-linolenic acid (omega-3)</a:t>
            </a:r>
          </a:p>
          <a:p>
            <a:pPr lvl="2"/>
            <a:r>
              <a:rPr lang="en-CA" dirty="0" smtClean="0"/>
              <a:t>Food sources: leafy green vegetables, soy, seafood, canola oil, flaxseed, walnuts</a:t>
            </a:r>
          </a:p>
          <a:p>
            <a:pPr lvl="2"/>
            <a:r>
              <a:rPr lang="en-CA" dirty="0" smtClean="0"/>
              <a:t>AI: ~0.6-1.2% of total energy</a:t>
            </a:r>
          </a:p>
          <a:p>
            <a:pPr lvl="2"/>
            <a:r>
              <a:rPr lang="en-CA" dirty="0" smtClean="0"/>
              <a:t>Males: 1.6 </a:t>
            </a:r>
            <a:r>
              <a:rPr lang="en-CA" dirty="0" err="1" smtClean="0"/>
              <a:t>g</a:t>
            </a:r>
            <a:r>
              <a:rPr lang="en-CA" dirty="0" smtClean="0"/>
              <a:t> ALA/day, females 1.1 </a:t>
            </a:r>
            <a:r>
              <a:rPr lang="en-CA" dirty="0" err="1" smtClean="0"/>
              <a:t>g</a:t>
            </a:r>
            <a:r>
              <a:rPr lang="en-CA" dirty="0" smtClean="0"/>
              <a:t> ALA/day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P layout template_blue.PPpres">
  <a:themeElements>
    <a:clrScheme name="sample PP layout template_blue.PPpre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mple PP layout template_blue.PPpr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P layout template_blue.PPpr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PP layout template_blue.PPpr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P layout template_blue.PPpr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P layout template_blue.PPpr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P layout template_blue.PPp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P layout template_blue.PPp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P layout template_blue.PPp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PP layout template_blue.PPpres</Template>
  <TotalTime>4191</TotalTime>
  <Words>1864</Words>
  <Application>Microsoft Office PowerPoint</Application>
  <PresentationFormat>On-screen Show (4:3)</PresentationFormat>
  <Paragraphs>251</Paragraphs>
  <Slides>38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MS PGothic</vt:lpstr>
      <vt:lpstr>Arial</vt:lpstr>
      <vt:lpstr>Calibri</vt:lpstr>
      <vt:lpstr>Times New Roman</vt:lpstr>
      <vt:lpstr>Wingdings</vt:lpstr>
      <vt:lpstr>sample PP layout template_blue.PPpres</vt:lpstr>
      <vt:lpstr>???</vt:lpstr>
      <vt:lpstr>chapter 3</vt:lpstr>
      <vt:lpstr>Introduction to Fat &amp; Athletic Performance</vt:lpstr>
      <vt:lpstr>Introduction to Fat &amp; Athletic Performance</vt:lpstr>
      <vt:lpstr>PowerPoint Presentation</vt:lpstr>
      <vt:lpstr>Function, Classification, and Dietary Sources  of Fat</vt:lpstr>
      <vt:lpstr>Important Roles of Fat</vt:lpstr>
      <vt:lpstr>Important Roles of Fat</vt:lpstr>
      <vt:lpstr>Classification of Dietary Fats</vt:lpstr>
      <vt:lpstr>Essential Fatty Acids</vt:lpstr>
      <vt:lpstr>Omega-3 Fatty Acids</vt:lpstr>
      <vt:lpstr>Fats in Foods</vt:lpstr>
      <vt:lpstr>Fats in Foods</vt:lpstr>
      <vt:lpstr>Nutrition Labels: Fat Terminology</vt:lpstr>
      <vt:lpstr>Fat Replacers </vt:lpstr>
      <vt:lpstr>Fat Replacers </vt:lpstr>
      <vt:lpstr>Body Fat Reserves and Dietary Fat Intake</vt:lpstr>
      <vt:lpstr>Body Fat Reserves</vt:lpstr>
      <vt:lpstr>Average Body Composition</vt:lpstr>
      <vt:lpstr>Body Fat Percentage</vt:lpstr>
      <vt:lpstr>Dietary Fat Guidelines </vt:lpstr>
      <vt:lpstr>Dietary Fat Intake of Active Individuals</vt:lpstr>
      <vt:lpstr>Fat Metabolism  During Exercise</vt:lpstr>
      <vt:lpstr>Fat as a Fuel During Exercise</vt:lpstr>
      <vt:lpstr>Adipose Fat Tissue</vt:lpstr>
      <vt:lpstr>Lipolysis</vt:lpstr>
      <vt:lpstr>Re-Esterification</vt:lpstr>
      <vt:lpstr>Hormonal Control of Lypolysis</vt:lpstr>
      <vt:lpstr>Hormonal Control of Lipolysis</vt:lpstr>
      <vt:lpstr>Intramuscular Fat</vt:lpstr>
      <vt:lpstr>Oxidation of Intramuscular Fat</vt:lpstr>
      <vt:lpstr>Blood Lipids</vt:lpstr>
      <vt:lpstr>Blood Lipids</vt:lpstr>
      <vt:lpstr>Enhancement of  Fat Oxidation</vt:lpstr>
      <vt:lpstr>Fat Burning During Exercise</vt:lpstr>
      <vt:lpstr>Long-Chain Triglycerides vs.  Medium-Chain Triglycerides</vt:lpstr>
      <vt:lpstr>Long-Chain Triglycerides</vt:lpstr>
      <vt:lpstr>Medium-Chain Triglycerides</vt:lpstr>
      <vt:lpstr>Medium-Chain Triglycerides</vt:lpstr>
    </vt:vector>
  </TitlesOfParts>
  <Company>Human Kinetics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Package</dc:title>
  <dc:creator>Iftikhar</dc:creator>
  <cp:lastModifiedBy>Iftikhar</cp:lastModifiedBy>
  <cp:revision>63</cp:revision>
  <dcterms:created xsi:type="dcterms:W3CDTF">2015-01-03T19:46:24Z</dcterms:created>
  <dcterms:modified xsi:type="dcterms:W3CDTF">2018-02-27T06:26:08Z</dcterms:modified>
</cp:coreProperties>
</file>