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31"/>
  </p:notes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5" r:id="rId17"/>
    <p:sldId id="276" r:id="rId18"/>
    <p:sldId id="299" r:id="rId19"/>
    <p:sldId id="300" r:id="rId20"/>
    <p:sldId id="278" r:id="rId21"/>
    <p:sldId id="281" r:id="rId22"/>
    <p:sldId id="295" r:id="rId23"/>
    <p:sldId id="297" r:id="rId24"/>
    <p:sldId id="298" r:id="rId25"/>
    <p:sldId id="288" r:id="rId26"/>
    <p:sldId id="283" r:id="rId27"/>
    <p:sldId id="284" r:id="rId28"/>
    <p:sldId id="289" r:id="rId29"/>
    <p:sldId id="290" r:id="rId3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314"/>
    <p:restoredTop sz="88546" autoAdjust="0"/>
  </p:normalViewPr>
  <p:slideViewPr>
    <p:cSldViewPr snapToGrid="0" snapToObjects="1">
      <p:cViewPr>
        <p:scale>
          <a:sx n="75" d="100"/>
          <a:sy n="75" d="100"/>
        </p:scale>
        <p:origin x="818" y="2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a Al-Ghreimil" userId="bd57fa0a-72d9-4845-a2d9-9d930f860865" providerId="ADAL" clId="{9D863502-D135-4918-A6F3-223FD59354C2}"/>
    <pc:docChg chg="undo custSel addSld delSld modSld">
      <pc:chgData name="Nadia Al-Ghreimil" userId="bd57fa0a-72d9-4845-a2d9-9d930f860865" providerId="ADAL" clId="{9D863502-D135-4918-A6F3-223FD59354C2}" dt="2024-09-22T14:25:25.766" v="19" actId="2696"/>
      <pc:docMkLst>
        <pc:docMk/>
      </pc:docMkLst>
      <pc:sldChg chg="add del">
        <pc:chgData name="Nadia Al-Ghreimil" userId="bd57fa0a-72d9-4845-a2d9-9d930f860865" providerId="ADAL" clId="{9D863502-D135-4918-A6F3-223FD59354C2}" dt="2024-09-22T14:25:25.766" v="19" actId="2696"/>
        <pc:sldMkLst>
          <pc:docMk/>
          <pc:sldMk cId="1701858821" sldId="261"/>
        </pc:sldMkLst>
      </pc:sldChg>
      <pc:sldChg chg="delSp">
        <pc:chgData name="Nadia Al-Ghreimil" userId="bd57fa0a-72d9-4845-a2d9-9d930f860865" providerId="ADAL" clId="{9D863502-D135-4918-A6F3-223FD59354C2}" dt="2024-09-22T14:23:43.441" v="13" actId="478"/>
        <pc:sldMkLst>
          <pc:docMk/>
          <pc:sldMk cId="3552514156" sldId="266"/>
        </pc:sldMkLst>
        <pc:spChg chg="del">
          <ac:chgData name="Nadia Al-Ghreimil" userId="bd57fa0a-72d9-4845-a2d9-9d930f860865" providerId="ADAL" clId="{9D863502-D135-4918-A6F3-223FD59354C2}" dt="2024-09-22T14:23:40.408" v="12" actId="478"/>
          <ac:spMkLst>
            <pc:docMk/>
            <pc:sldMk cId="3552514156" sldId="266"/>
            <ac:spMk id="2" creationId="{00000000-0000-0000-0000-000000000000}"/>
          </ac:spMkLst>
        </pc:spChg>
        <pc:spChg chg="del">
          <ac:chgData name="Nadia Al-Ghreimil" userId="bd57fa0a-72d9-4845-a2d9-9d930f860865" providerId="ADAL" clId="{9D863502-D135-4918-A6F3-223FD59354C2}" dt="2024-09-22T14:23:43.441" v="13" actId="478"/>
          <ac:spMkLst>
            <pc:docMk/>
            <pc:sldMk cId="3552514156" sldId="266"/>
            <ac:spMk id="3" creationId="{00000000-0000-0000-0000-000000000000}"/>
          </ac:spMkLst>
        </pc:spChg>
      </pc:sldChg>
      <pc:sldChg chg="delSp">
        <pc:chgData name="Nadia Al-Ghreimil" userId="bd57fa0a-72d9-4845-a2d9-9d930f860865" providerId="ADAL" clId="{9D863502-D135-4918-A6F3-223FD59354C2}" dt="2024-09-22T14:23:47.903" v="14" actId="478"/>
        <pc:sldMkLst>
          <pc:docMk/>
          <pc:sldMk cId="1003366198" sldId="267"/>
        </pc:sldMkLst>
        <pc:spChg chg="del">
          <ac:chgData name="Nadia Al-Ghreimil" userId="bd57fa0a-72d9-4845-a2d9-9d930f860865" providerId="ADAL" clId="{9D863502-D135-4918-A6F3-223FD59354C2}" dt="2024-09-22T14:23:47.903" v="14" actId="478"/>
          <ac:spMkLst>
            <pc:docMk/>
            <pc:sldMk cId="1003366198" sldId="267"/>
            <ac:spMk id="2" creationId="{00000000-0000-0000-0000-000000000000}"/>
          </ac:spMkLst>
        </pc:spChg>
        <pc:spChg chg="del">
          <ac:chgData name="Nadia Al-Ghreimil" userId="bd57fa0a-72d9-4845-a2d9-9d930f860865" providerId="ADAL" clId="{9D863502-D135-4918-A6F3-223FD59354C2}" dt="2024-09-22T14:23:47.903" v="14" actId="478"/>
          <ac:spMkLst>
            <pc:docMk/>
            <pc:sldMk cId="1003366198" sldId="267"/>
            <ac:spMk id="3" creationId="{00000000-0000-0000-0000-000000000000}"/>
          </ac:spMkLst>
        </pc:spChg>
      </pc:sldChg>
      <pc:sldChg chg="del">
        <pc:chgData name="Nadia Al-Ghreimil" userId="bd57fa0a-72d9-4845-a2d9-9d930f860865" providerId="ADAL" clId="{9D863502-D135-4918-A6F3-223FD59354C2}" dt="2024-09-22T14:22:28.741" v="2" actId="2696"/>
        <pc:sldMkLst>
          <pc:docMk/>
          <pc:sldMk cId="1139743342" sldId="268"/>
        </pc:sldMkLst>
      </pc:sldChg>
      <pc:sldChg chg="del">
        <pc:chgData name="Nadia Al-Ghreimil" userId="bd57fa0a-72d9-4845-a2d9-9d930f860865" providerId="ADAL" clId="{9D863502-D135-4918-A6F3-223FD59354C2}" dt="2024-09-22T14:22:29.557" v="3" actId="2696"/>
        <pc:sldMkLst>
          <pc:docMk/>
          <pc:sldMk cId="1843965645" sldId="269"/>
        </pc:sldMkLst>
      </pc:sldChg>
      <pc:sldChg chg="del">
        <pc:chgData name="Nadia Al-Ghreimil" userId="bd57fa0a-72d9-4845-a2d9-9d930f860865" providerId="ADAL" clId="{9D863502-D135-4918-A6F3-223FD59354C2}" dt="2024-09-22T14:22:34.676" v="4" actId="2696"/>
        <pc:sldMkLst>
          <pc:docMk/>
          <pc:sldMk cId="543261033" sldId="271"/>
        </pc:sldMkLst>
      </pc:sldChg>
      <pc:sldChg chg="del">
        <pc:chgData name="Nadia Al-Ghreimil" userId="bd57fa0a-72d9-4845-a2d9-9d930f860865" providerId="ADAL" clId="{9D863502-D135-4918-A6F3-223FD59354C2}" dt="2024-09-22T14:22:35.700" v="5" actId="2696"/>
        <pc:sldMkLst>
          <pc:docMk/>
          <pc:sldMk cId="2319418178" sldId="272"/>
        </pc:sldMkLst>
      </pc:sldChg>
      <pc:sldChg chg="del">
        <pc:chgData name="Nadia Al-Ghreimil" userId="bd57fa0a-72d9-4845-a2d9-9d930f860865" providerId="ADAL" clId="{9D863502-D135-4918-A6F3-223FD59354C2}" dt="2024-09-22T14:22:51.220" v="6" actId="2696"/>
        <pc:sldMkLst>
          <pc:docMk/>
          <pc:sldMk cId="2619930622" sldId="273"/>
        </pc:sldMkLst>
      </pc:sldChg>
      <pc:sldChg chg="del">
        <pc:chgData name="Nadia Al-Ghreimil" userId="bd57fa0a-72d9-4845-a2d9-9d930f860865" providerId="ADAL" clId="{9D863502-D135-4918-A6F3-223FD59354C2}" dt="2024-09-22T14:22:52.226" v="8" actId="2696"/>
        <pc:sldMkLst>
          <pc:docMk/>
          <pc:sldMk cId="4174135908" sldId="274"/>
        </pc:sldMkLst>
      </pc:sldChg>
      <pc:sldChg chg="del">
        <pc:chgData name="Nadia Al-Ghreimil" userId="bd57fa0a-72d9-4845-a2d9-9d930f860865" providerId="ADAL" clId="{9D863502-D135-4918-A6F3-223FD59354C2}" dt="2024-09-22T14:24:58.271" v="15" actId="2696"/>
        <pc:sldMkLst>
          <pc:docMk/>
          <pc:sldMk cId="2296108102" sldId="277"/>
        </pc:sldMkLst>
      </pc:sldChg>
      <pc:sldChg chg="del">
        <pc:chgData name="Nadia Al-Ghreimil" userId="bd57fa0a-72d9-4845-a2d9-9d930f860865" providerId="ADAL" clId="{9D863502-D135-4918-A6F3-223FD59354C2}" dt="2024-09-22T14:25:01.780" v="16" actId="2696"/>
        <pc:sldMkLst>
          <pc:docMk/>
          <pc:sldMk cId="598797042" sldId="279"/>
        </pc:sldMkLst>
      </pc:sldChg>
      <pc:sldChg chg="del">
        <pc:chgData name="Nadia Al-Ghreimil" userId="bd57fa0a-72d9-4845-a2d9-9d930f860865" providerId="ADAL" clId="{9D863502-D135-4918-A6F3-223FD59354C2}" dt="2024-09-22T14:23:10.287" v="9" actId="2696"/>
        <pc:sldMkLst>
          <pc:docMk/>
          <pc:sldMk cId="2950598630" sldId="291"/>
        </pc:sldMkLst>
      </pc:sldChg>
      <pc:sldChg chg="del">
        <pc:chgData name="Nadia Al-Ghreimil" userId="bd57fa0a-72d9-4845-a2d9-9d930f860865" providerId="ADAL" clId="{9D863502-D135-4918-A6F3-223FD59354C2}" dt="2024-09-22T14:23:11.940" v="10" actId="2696"/>
        <pc:sldMkLst>
          <pc:docMk/>
          <pc:sldMk cId="2937496525" sldId="292"/>
        </pc:sldMkLst>
      </pc:sldChg>
      <pc:sldChg chg="del">
        <pc:chgData name="Nadia Al-Ghreimil" userId="bd57fa0a-72d9-4845-a2d9-9d930f860865" providerId="ADAL" clId="{9D863502-D135-4918-A6F3-223FD59354C2}" dt="2024-09-22T14:23:14.337" v="11" actId="2696"/>
        <pc:sldMkLst>
          <pc:docMk/>
          <pc:sldMk cId="3463395418" sldId="293"/>
        </pc:sldMkLst>
      </pc:sldChg>
      <pc:sldChg chg="del">
        <pc:chgData name="Nadia Al-Ghreimil" userId="bd57fa0a-72d9-4845-a2d9-9d930f860865" providerId="ADAL" clId="{9D863502-D135-4918-A6F3-223FD59354C2}" dt="2024-09-22T14:25:03.070" v="17" actId="2696"/>
        <pc:sldMkLst>
          <pc:docMk/>
          <pc:sldMk cId="831585428" sldId="294"/>
        </pc:sldMkLst>
      </pc:sldChg>
      <pc:sldChg chg="del">
        <pc:chgData name="Nadia Al-Ghreimil" userId="bd57fa0a-72d9-4845-a2d9-9d930f860865" providerId="ADAL" clId="{9D863502-D135-4918-A6F3-223FD59354C2}" dt="2024-09-22T14:25:06.264" v="18" actId="2696"/>
        <pc:sldMkLst>
          <pc:docMk/>
          <pc:sldMk cId="1725121652" sldId="296"/>
        </pc:sldMkLst>
      </pc:sldChg>
      <pc:sldMasterChg chg="delSldLayout">
        <pc:chgData name="Nadia Al-Ghreimil" userId="bd57fa0a-72d9-4845-a2d9-9d930f860865" providerId="ADAL" clId="{9D863502-D135-4918-A6F3-223FD59354C2}" dt="2024-09-22T14:22:51.235" v="7" actId="2696"/>
        <pc:sldMasterMkLst>
          <pc:docMk/>
          <pc:sldMasterMk cId="595711627" sldId="2147483673"/>
        </pc:sldMasterMkLst>
        <pc:sldLayoutChg chg="del">
          <pc:chgData name="Nadia Al-Ghreimil" userId="bd57fa0a-72d9-4845-a2d9-9d930f860865" providerId="ADAL" clId="{9D863502-D135-4918-A6F3-223FD59354C2}" dt="2024-09-22T14:22:51.235" v="7" actId="2696"/>
          <pc:sldLayoutMkLst>
            <pc:docMk/>
            <pc:sldMasterMk cId="595711627" sldId="2147483673"/>
            <pc:sldLayoutMk cId="3231906186" sldId="214748368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5F4A7-8CDC-44DD-B23C-71079B8FAEE2}" type="datetimeFigureOut">
              <a:rPr lang="en-US" smtClean="0"/>
              <a:t>22-Sep-24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022BC-BB52-4E99-8315-4D4D9A40F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5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will learn</a:t>
            </a:r>
            <a:r>
              <a:rPr lang="en-US" baseline="0" dirty="0"/>
              <a:t> more about the scope of variables (and identifiers) later in this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671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 last example has a ; in the end </a:t>
            </a:r>
            <a:r>
              <a:rPr lang="en-US" dirty="0">
                <a:sym typeface="Wingdings" panose="05000000000000000000" pitchFamily="2" charset="2"/>
              </a:rPr>
              <a:t> see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97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ＭＳ Ｐゴシック" pitchFamily="34" charset="-128"/>
              </a:rPr>
              <a:t>If loop condition is omitted, it is assumed to be </a:t>
            </a:r>
            <a:r>
              <a:rPr lang="en-US" altLang="en-US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true</a:t>
            </a:r>
            <a:r>
              <a:rPr lang="en-US" altLang="en-US" dirty="0">
                <a:ea typeface="ＭＳ Ｐゴシック" pitchFamily="34" charset="-128"/>
              </a:rPr>
              <a:t>.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è"/>
            </a:pPr>
            <a:r>
              <a:rPr lang="en-US" altLang="en-US" dirty="0">
                <a:ea typeface="ＭＳ Ｐゴシック" pitchFamily="34" charset="-128"/>
                <a:sym typeface="Wingdings" pitchFamily="2" charset="2"/>
              </a:rPr>
              <a:t> why would we do that? It would lead to infinite loop, then what?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è"/>
            </a:pPr>
            <a:r>
              <a:rPr lang="en-US" altLang="en-US" dirty="0">
                <a:ea typeface="ＭＳ Ｐゴシック" pitchFamily="34" charset="-128"/>
                <a:sym typeface="Wingdings" pitchFamily="2" charset="2"/>
              </a:rPr>
              <a:t> there is a </a:t>
            </a:r>
            <a:r>
              <a:rPr lang="ja-JP" altLang="en-US" dirty="0">
                <a:ea typeface="ＭＳ Ｐゴシック" pitchFamily="34" charset="-128"/>
                <a:sym typeface="Wingdings" pitchFamily="2" charset="2"/>
              </a:rPr>
              <a:t>“</a:t>
            </a:r>
            <a:r>
              <a:rPr lang="en-US" altLang="ja-JP" dirty="0">
                <a:ea typeface="ＭＳ Ｐゴシック" pitchFamily="34" charset="-128"/>
                <a:sym typeface="Wingdings" pitchFamily="2" charset="2"/>
              </a:rPr>
              <a:t>trick</a:t>
            </a:r>
            <a:r>
              <a:rPr lang="ja-JP" altLang="en-US" dirty="0">
                <a:ea typeface="ＭＳ Ｐゴシック" pitchFamily="34" charset="-128"/>
                <a:sym typeface="Wingdings" pitchFamily="2" charset="2"/>
              </a:rPr>
              <a:t>”</a:t>
            </a:r>
            <a:r>
              <a:rPr lang="en-US" altLang="ja-JP" dirty="0">
                <a:ea typeface="ＭＳ Ｐゴシック" pitchFamily="34" charset="-128"/>
                <a:sym typeface="Wingdings" pitchFamily="2" charset="2"/>
              </a:rPr>
              <a:t> to </a:t>
            </a:r>
            <a:r>
              <a:rPr lang="ja-JP" altLang="en-US" dirty="0">
                <a:ea typeface="ＭＳ Ｐゴシック" pitchFamily="34" charset="-128"/>
                <a:sym typeface="Wingdings" pitchFamily="2" charset="2"/>
              </a:rPr>
              <a:t>“</a:t>
            </a:r>
            <a:r>
              <a:rPr lang="en-US" altLang="ja-JP" dirty="0">
                <a:ea typeface="ＭＳ Ｐゴシック" pitchFamily="34" charset="-128"/>
                <a:sym typeface="Wingdings" pitchFamily="2" charset="2"/>
              </a:rPr>
              <a:t>escape</a:t>
            </a:r>
            <a:r>
              <a:rPr lang="ja-JP" altLang="en-US" dirty="0">
                <a:ea typeface="ＭＳ Ｐゴシック" pitchFamily="34" charset="-128"/>
                <a:sym typeface="Wingdings" pitchFamily="2" charset="2"/>
              </a:rPr>
              <a:t>”</a:t>
            </a:r>
            <a:r>
              <a:rPr lang="en-US" altLang="ja-JP" dirty="0">
                <a:ea typeface="ＭＳ Ｐゴシック" pitchFamily="34" charset="-128"/>
                <a:sym typeface="Wingdings" pitchFamily="2" charset="2"/>
              </a:rPr>
              <a:t> from a loop it is called </a:t>
            </a:r>
            <a:r>
              <a:rPr lang="ja-JP" altLang="en-US" dirty="0">
                <a:ea typeface="ＭＳ Ｐゴシック" pitchFamily="34" charset="-128"/>
                <a:sym typeface="Wingdings" pitchFamily="2" charset="2"/>
              </a:rPr>
              <a:t>“</a:t>
            </a:r>
            <a:r>
              <a:rPr lang="en-US" altLang="ja-JP" dirty="0">
                <a:ea typeface="ＭＳ Ｐゴシック" pitchFamily="34" charset="-128"/>
                <a:sym typeface="Wingdings" pitchFamily="2" charset="2"/>
              </a:rPr>
              <a:t>break</a:t>
            </a:r>
            <a:r>
              <a:rPr lang="ja-JP" altLang="en-US" dirty="0">
                <a:ea typeface="ＭＳ Ｐゴシック" pitchFamily="34" charset="-128"/>
                <a:sym typeface="Wingdings" pitchFamily="2" charset="2"/>
              </a:rPr>
              <a:t>”</a:t>
            </a:r>
            <a:endParaRPr lang="en-US" altLang="ja-JP" dirty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è"/>
            </a:pPr>
            <a:r>
              <a:rPr lang="en-US" altLang="en-US" dirty="0">
                <a:ea typeface="ＭＳ Ｐゴシック" pitchFamily="34" charset="-128"/>
                <a:sym typeface="Wingdings" pitchFamily="2" charset="2"/>
              </a:rPr>
              <a:t>We will see that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97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33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about entering a zero?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80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about entering a zero?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31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about entering a zero?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76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do we go after the continue?</a:t>
            </a:r>
          </a:p>
          <a:p>
            <a:r>
              <a:rPr lang="en-US" dirty="0"/>
              <a:t>What about entering a zero?</a:t>
            </a:r>
          </a:p>
          <a:p>
            <a:r>
              <a:rPr lang="en-US" dirty="0"/>
              <a:t>When do we exit the loop?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98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18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550738"/>
            <a:ext cx="850265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684336"/>
            <a:ext cx="6934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42950" y="4577656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473" y="525463"/>
            <a:ext cx="4880769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179" y="2312988"/>
            <a:ext cx="174386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4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480"/>
            <a:ext cx="232123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96827" y="838201"/>
            <a:ext cx="6396423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2133600"/>
            <a:ext cx="2318004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5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45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609600"/>
            <a:ext cx="222885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0"/>
            <a:ext cx="65214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9624"/>
            <a:ext cx="89154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906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5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2362201"/>
            <a:ext cx="84201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626866"/>
            <a:ext cx="84201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2480" y="4599432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86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9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112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112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2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6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3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080"/>
            <a:ext cx="2318004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450" y="792080"/>
            <a:ext cx="619125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2130554"/>
            <a:ext cx="2318004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18201" y="3580141"/>
            <a:ext cx="5577840" cy="17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17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906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533400"/>
            <a:ext cx="8915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906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18288"/>
            <a:ext cx="31369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8722" y="18288"/>
            <a:ext cx="637372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5000" y="18288"/>
            <a:ext cx="11557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0A3DECE-5AC0-4C5E-9FAD-4889AB0DCB2E}" type="slidenum">
              <a:rPr lang="en-US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742950" y="6400800"/>
            <a:ext cx="8915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1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/Users/Nadia/OneDrive%20-%20King%20Saud%20University%20Faculty/Documents/CSC111%20-%20Java%20I%20-%2024_25_1st/My%20Slides/Code%20Samples%20-%20from%20book/CodeSamples2.htm#Spending Spree Algorith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file:///C:/Users/Nadia/OneDrive%20-%20King%20Saud%20University%20Faculty/Documents/CSC111%20-%20Java%20I%20-%2024_25_1st/My%20Slides/Code%20Samples%20-%20from%20book/CodeSamples2.htm#Listing 4.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Loop tricks and Pitfalls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89B698-9DD8-465E-AD0D-BD0ED0165E7F}"/>
              </a:ext>
            </a:extLst>
          </p:cNvPr>
          <p:cNvSpPr txBox="1"/>
          <p:nvPr/>
        </p:nvSpPr>
        <p:spPr>
          <a:xfrm>
            <a:off x="3581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5459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Loop control</a:t>
            </a:r>
            <a:endParaRPr lang="en-US" dirty="0">
              <a:ea typeface="+mj-ea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 = 5;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//input by user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			  //or assigned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counter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sum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(counter &lt; N)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counter++;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sum = sum + counter;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(“</a:t>
            </a:r>
            <a:r>
              <a:rPr lang="en-US" altLang="ja-JP" sz="1800" dirty="0">
                <a:latin typeface="Courier New" pitchFamily="49" charset="0"/>
                <a:ea typeface="ＭＳ Ｐゴシック" pitchFamily="34" charset="-128"/>
              </a:rPr>
              <a:t>Total= ”,sum);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6962283" y="1166941"/>
            <a:ext cx="2544522" cy="593620"/>
          </a:xfrm>
          <a:prstGeom prst="wedgeRoundRectCallout">
            <a:avLst>
              <a:gd name="adj1" fmla="val -71631"/>
              <a:gd name="adj2" fmla="val 577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What’s the output?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7501734" y="1926770"/>
            <a:ext cx="1364231" cy="540919"/>
          </a:xfrm>
          <a:prstGeom prst="wedgeRoundRectCallout">
            <a:avLst>
              <a:gd name="adj1" fmla="val 78003"/>
              <a:gd name="adj2" fmla="val -9362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15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4843" y="1228086"/>
            <a:ext cx="6053101" cy="48451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6962282" y="4649395"/>
            <a:ext cx="2795868" cy="593620"/>
          </a:xfrm>
          <a:prstGeom prst="wedgeRoundRectCallout">
            <a:avLst>
              <a:gd name="adj1" fmla="val -147168"/>
              <a:gd name="adj2" fmla="val -5490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switch the order of these two lines?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7584283" y="5436520"/>
            <a:ext cx="1207754" cy="540919"/>
          </a:xfrm>
          <a:prstGeom prst="wedgeRoundRectCallout">
            <a:avLst>
              <a:gd name="adj1" fmla="val 78003"/>
              <a:gd name="adj2" fmla="val -9362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10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6592654" y="3060496"/>
            <a:ext cx="2544523" cy="593620"/>
          </a:xfrm>
          <a:prstGeom prst="wedgeRoundRectCallout">
            <a:avLst>
              <a:gd name="adj1" fmla="val -161694"/>
              <a:gd name="adj2" fmla="val -618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use </a:t>
            </a:r>
            <a:r>
              <a:rPr lang="en-US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(counter&lt;=N)</a:t>
            </a:r>
            <a:r>
              <a:rPr lang="en-US" dirty="0">
                <a:solidFill>
                  <a:srgbClr val="D2533C"/>
                </a:solidFill>
              </a:rPr>
              <a:t> ?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8378828" y="3822380"/>
            <a:ext cx="1379324" cy="540919"/>
          </a:xfrm>
          <a:prstGeom prst="wedgeRoundRectCallout">
            <a:avLst>
              <a:gd name="adj1" fmla="val -4499"/>
              <a:gd name="adj2" fmla="val -9443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21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3813266" y="587353"/>
            <a:ext cx="2795868" cy="593620"/>
          </a:xfrm>
          <a:prstGeom prst="wedgeRoundRectCallout">
            <a:avLst>
              <a:gd name="adj1" fmla="val -54625"/>
              <a:gd name="adj2" fmla="val 34053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put a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D2533C"/>
                </a:solidFill>
              </a:rPr>
              <a:t> here?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7318305" y="457763"/>
            <a:ext cx="1235940" cy="540919"/>
          </a:xfrm>
          <a:prstGeom prst="wedgeRoundRectCallout">
            <a:avLst>
              <a:gd name="adj1" fmla="val -113690"/>
              <a:gd name="adj2" fmla="val -654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Infinite loop</a:t>
            </a:r>
            <a:endParaRPr lang="en-US" dirty="0">
              <a:solidFill>
                <a:schemeClr val="accent2"/>
              </a:solidFill>
              <a:cs typeface="Arial"/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381392" y="3492506"/>
            <a:ext cx="2544523" cy="593620"/>
          </a:xfrm>
          <a:prstGeom prst="wedgeRoundRectCallout">
            <a:avLst>
              <a:gd name="adj1" fmla="val -63353"/>
              <a:gd name="adj2" fmla="val 11951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use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counter--; </a:t>
            </a:r>
            <a:r>
              <a:rPr lang="en-US" dirty="0">
                <a:solidFill>
                  <a:srgbClr val="D2533C"/>
                </a:solidFill>
              </a:rPr>
              <a:t>?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1786173" y="3353826"/>
            <a:ext cx="1379324" cy="540919"/>
          </a:xfrm>
          <a:prstGeom prst="wedgeRoundRectCallout">
            <a:avLst>
              <a:gd name="adj1" fmla="val 74052"/>
              <a:gd name="adj2" fmla="val 4291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infinite loop</a:t>
            </a:r>
          </a:p>
        </p:txBody>
      </p:sp>
    </p:spTree>
    <p:extLst>
      <p:ext uri="{BB962C8B-B14F-4D97-AF65-F5344CB8AC3E}">
        <p14:creationId xmlns:p14="http://schemas.microsoft.com/office/powerpoint/2010/main" val="35525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Loop control</a:t>
            </a:r>
            <a:endParaRPr lang="en-US" dirty="0">
              <a:ea typeface="+mj-ea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87680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 = 5;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//input by user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			  //or assigned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counter =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1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sum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(counter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&lt;=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N)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counter++;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sum = sum + counter;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(“</a:t>
            </a:r>
            <a:r>
              <a:rPr lang="en-US" altLang="ja-JP" sz="1800" dirty="0">
                <a:latin typeface="Courier New" pitchFamily="49" charset="0"/>
                <a:ea typeface="ＭＳ Ｐゴシック" pitchFamily="34" charset="-128"/>
              </a:rPr>
              <a:t>Total= ”,sum);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6962283" y="1166944"/>
            <a:ext cx="2544522" cy="893871"/>
          </a:xfrm>
          <a:prstGeom prst="wedgeRoundRectCallout">
            <a:avLst>
              <a:gd name="adj1" fmla="val -71631"/>
              <a:gd name="adj2" fmla="val 577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Trace it at home</a:t>
            </a:r>
            <a:r>
              <a:rPr lang="en-US" b="1" dirty="0">
                <a:solidFill>
                  <a:srgbClr val="D2533C"/>
                </a:solidFill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D2533C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D2533C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54843" y="1228086"/>
            <a:ext cx="6053101" cy="48451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6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of 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this loop?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endParaRPr lang="nn-NO" sz="2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for (i = 0;  i &lt;= 5;  i++)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{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   System.out.println(i--);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}   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System.out.println(); 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Explosion 1 6"/>
          <p:cNvSpPr/>
          <p:nvPr/>
        </p:nvSpPr>
        <p:spPr>
          <a:xfrm rot="1363004">
            <a:off x="6290059" y="3209482"/>
            <a:ext cx="3711616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00"/>
                </a:solidFill>
              </a:rPr>
              <a:t>Tip: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>
                <a:solidFill>
                  <a:srgbClr val="292934"/>
                </a:solidFill>
              </a:rPr>
              <a:t>Avoid changing the loop counter inside the body</a:t>
            </a:r>
          </a:p>
        </p:txBody>
      </p:sp>
    </p:spTree>
    <p:extLst>
      <p:ext uri="{BB962C8B-B14F-4D97-AF65-F5344CB8AC3E}">
        <p14:creationId xmlns:p14="http://schemas.microsoft.com/office/powerpoint/2010/main" val="18224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Spending Spree</a:t>
            </a:r>
          </a:p>
          <a:p>
            <a:pPr lvl="1" eaLnBrk="1" hangingPunct="1"/>
            <a:r>
              <a:rPr lang="en-US" altLang="en-US" sz="2400" dirty="0"/>
              <a:t>You have $100 to spend in a store</a:t>
            </a:r>
          </a:p>
          <a:p>
            <a:pPr lvl="1" eaLnBrk="1" hangingPunct="1"/>
            <a:r>
              <a:rPr lang="en-US" altLang="en-US" sz="2400" dirty="0"/>
              <a:t>Maximum 3 items</a:t>
            </a:r>
          </a:p>
          <a:p>
            <a:pPr lvl="1" eaLnBrk="1" hangingPunct="1"/>
            <a:r>
              <a:rPr lang="en-US" altLang="en-US" sz="2400" dirty="0"/>
              <a:t>Computer tracks spending and item count</a:t>
            </a:r>
          </a:p>
          <a:p>
            <a:pPr lvl="1" eaLnBrk="1" hangingPunct="1"/>
            <a:r>
              <a:rPr lang="en-US" altLang="en-US" sz="2400" dirty="0"/>
              <a:t>When item chosen, computer tells you whether or not you can buy it</a:t>
            </a:r>
          </a:p>
          <a:p>
            <a:pPr eaLnBrk="1" hangingPunct="1"/>
            <a:r>
              <a:rPr lang="en-US" altLang="en-US" sz="2800" dirty="0"/>
              <a:t>Client wants adaptable program</a:t>
            </a:r>
          </a:p>
          <a:p>
            <a:pPr lvl="1" eaLnBrk="1" hangingPunct="1"/>
            <a:r>
              <a:rPr lang="en-US" altLang="en-US" sz="2400" dirty="0"/>
              <a:t>Able to change amount and maximum number of items</a:t>
            </a:r>
          </a:p>
          <a:p>
            <a:pPr eaLnBrk="1" hangingPunct="1"/>
            <a:r>
              <a:rPr lang="en-US" altLang="en-US" sz="2800" dirty="0"/>
              <a:t>View </a:t>
            </a:r>
            <a:r>
              <a:rPr lang="en-US" altLang="en-US" sz="2800" dirty="0">
                <a:hlinkClick r:id="rId2" action="ppaction://hlinkfile"/>
              </a:rPr>
              <a:t>sample algorithm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9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Example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View </a:t>
            </a:r>
            <a:r>
              <a:rPr lang="en-US" altLang="en-US" sz="2800" dirty="0">
                <a:hlinkClick r:id="rId2" action="ppaction://hlinkfile"/>
              </a:rPr>
              <a:t>sample program</a:t>
            </a:r>
            <a:r>
              <a:rPr lang="en-US" altLang="en-US" sz="2800" dirty="0"/>
              <a:t>, listing 4.7</a:t>
            </a:r>
            <a:br>
              <a:rPr lang="en-US" altLang="en-US" sz="2800" dirty="0"/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SpendingSpree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1181" y="2713042"/>
            <a:ext cx="8373665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7427781" y="3667127"/>
            <a:ext cx="1651000" cy="646331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292934"/>
                </a:solidFill>
              </a:rPr>
              <a:t>Sample </a:t>
            </a:r>
            <a:br>
              <a:rPr lang="en-US" altLang="en-US">
                <a:solidFill>
                  <a:srgbClr val="292934"/>
                </a:solidFill>
              </a:rPr>
            </a:br>
            <a:r>
              <a:rPr lang="en-US" altLang="en-US">
                <a:solidFill>
                  <a:srgbClr val="292934"/>
                </a:solidFill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8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 dirty="0">
                <a:ea typeface="+mj-ea"/>
              </a:rPr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continue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4B892-EA57-4D2E-8739-D2CBC17D95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endParaRPr lang="en-US" dirty="0"/>
          </a:p>
        </p:txBody>
      </p:sp>
      <p:sp>
        <p:nvSpPr>
          <p:cNvPr id="73730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95300" y="2438400"/>
            <a:ext cx="4259580" cy="3194721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Used to </a:t>
            </a:r>
            <a:r>
              <a:rPr lang="en-US" altLang="en-US" b="1" dirty="0">
                <a:ea typeface="ＭＳ Ｐゴシック" pitchFamily="34" charset="-128"/>
              </a:rPr>
              <a:t>exit a loop completely</a:t>
            </a:r>
            <a:r>
              <a:rPr lang="en-US" altLang="en-US" dirty="0">
                <a:ea typeface="ＭＳ Ｐゴシック" pitchFamily="34" charset="-128"/>
              </a:rPr>
              <a:t>.</a:t>
            </a:r>
          </a:p>
          <a:p>
            <a:r>
              <a:rPr lang="en-US" altLang="en-US" dirty="0">
                <a:ea typeface="ＭＳ Ｐゴシック" pitchFamily="34" charset="-128"/>
              </a:rPr>
              <a:t>Skips remainder of loop body and continues AFTER the loop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Ends only the </a:t>
            </a:r>
            <a:r>
              <a:rPr lang="en-US" altLang="en-US" b="1" dirty="0">
                <a:ea typeface="ＭＳ Ｐゴシック" pitchFamily="34" charset="-128"/>
              </a:rPr>
              <a:t>innermost</a:t>
            </a:r>
            <a:r>
              <a:rPr lang="en-US" altLang="en-US" dirty="0">
                <a:ea typeface="ＭＳ Ｐゴシック" pitchFamily="34" charset="-128"/>
              </a:rPr>
              <a:t> loop that contains 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dirty="0">
                <a:ea typeface="ＭＳ Ｐゴシック" pitchFamily="34" charset="-128"/>
              </a:rPr>
              <a:t>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1D2E1D-600C-4B69-B990-40BA20B63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continue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ED769D-DE81-4DB7-8EB9-2C23BFD84C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1120" y="2438400"/>
            <a:ext cx="4259580" cy="4241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Used to </a:t>
            </a:r>
            <a:r>
              <a:rPr lang="en-US" b="1" dirty="0"/>
              <a:t>end current iteration only</a:t>
            </a:r>
            <a:r>
              <a:rPr lang="en-US" dirty="0"/>
              <a:t>.</a:t>
            </a:r>
          </a:p>
          <a:p>
            <a:r>
              <a:rPr lang="en-US" dirty="0"/>
              <a:t>Skips remainder of loop body and continues with NEXT iteration if any:</a:t>
            </a:r>
          </a:p>
          <a:p>
            <a:pPr lvl="1"/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do…while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logical expression is evaluated immediately after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continue</a:t>
            </a:r>
          </a:p>
          <a:p>
            <a:pPr lvl="1"/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statement, the counter is updated after the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continue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then the logical expression is evaluated.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43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 dirty="0">
                <a:ea typeface="+mj-ea"/>
              </a:rPr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continue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>
            <a:sp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BOTH are associated with an </a:t>
            </a:r>
            <a:r>
              <a:rPr lang="en-US" altLang="en-US" sz="2800" b="1" dirty="0">
                <a:solidFill>
                  <a:srgbClr val="0070C0"/>
                </a:solidFill>
                <a:latin typeface="Courier New" panose="02070309020205020404" pitchFamily="49" charset="0"/>
                <a:ea typeface="ＭＳ Ｐゴシック" pitchFamily="34" charset="-128"/>
                <a:cs typeface="Courier New" panose="02070309020205020404" pitchFamily="49" charset="0"/>
              </a:rPr>
              <a:t>if</a:t>
            </a:r>
            <a:r>
              <a:rPr lang="en-US" altLang="en-US" sz="2800" dirty="0">
                <a:ea typeface="ＭＳ Ｐゴシック" pitchFamily="34" charset="-128"/>
              </a:rPr>
              <a:t> statement.</a:t>
            </a:r>
          </a:p>
          <a:p>
            <a:r>
              <a:rPr lang="en-US" altLang="en-US" dirty="0">
                <a:ea typeface="ＭＳ Ｐゴシック" pitchFamily="34" charset="-128"/>
              </a:rPr>
              <a:t>BOTH affect only the </a:t>
            </a:r>
            <a:r>
              <a:rPr lang="en-US" altLang="en-US" b="1" dirty="0">
                <a:ea typeface="ＭＳ Ｐゴシック" pitchFamily="34" charset="-128"/>
              </a:rPr>
              <a:t>innermost</a:t>
            </a:r>
            <a:r>
              <a:rPr lang="en-US" altLang="en-US" dirty="0">
                <a:ea typeface="ＭＳ Ｐゴシック" pitchFamily="34" charset="-128"/>
              </a:rPr>
              <a:t> loop that contains 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 </a:t>
            </a:r>
            <a:r>
              <a:rPr lang="en-US" altLang="en-US" dirty="0">
                <a:ea typeface="ＭＳ Ｐゴシック" pitchFamily="34" charset="-128"/>
              </a:rPr>
              <a:t>or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continue</a:t>
            </a:r>
            <a:endParaRPr lang="en-US" alt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BOTH make loops more difficult to understand </a:t>
            </a:r>
            <a:r>
              <a:rPr lang="en-US" altLang="en-US" sz="2800" dirty="0">
                <a:ea typeface="ＭＳ Ｐゴシック" pitchFamily="34" charset="-128"/>
                <a:sym typeface="Wingdings" panose="05000000000000000000" pitchFamily="2" charset="2"/>
              </a:rPr>
              <a:t> </a:t>
            </a:r>
            <a:r>
              <a:rPr lang="en-US" altLang="en-US" sz="2800" dirty="0">
                <a:ea typeface="ＭＳ Ｐゴシック" pitchFamily="34" charset="-128"/>
              </a:rPr>
              <a:t>Avoid using them.</a:t>
            </a:r>
          </a:p>
          <a:p>
            <a:pPr eaLnBrk="1" hangingPunct="1"/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7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kern="0" dirty="0"/>
              <a:t> Statement in Loops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379" y="1916163"/>
            <a:ext cx="6901524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5125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dirty="0"/>
              <a:t> Statement in Loops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D38B0E-9BAD-41BC-8697-E537599AF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876800"/>
          </a:xfrm>
        </p:spPr>
        <p:txBody>
          <a:bodyPr>
            <a:normAutofit/>
          </a:bodyPr>
          <a:lstStyle/>
          <a:p>
            <a:r>
              <a:rPr lang="en-US" sz="2000" dirty="0"/>
              <a:t>The following code segment </a:t>
            </a:r>
            <a:r>
              <a:rPr lang="en-US" sz="2000" b="1" dirty="0"/>
              <a:t>sums up a set of positive </a:t>
            </a:r>
            <a:r>
              <a:rPr lang="en-US" sz="2000" dirty="0"/>
              <a:t>integers. </a:t>
            </a:r>
          </a:p>
          <a:p>
            <a:r>
              <a:rPr lang="en-US" sz="2000" dirty="0"/>
              <a:t>This program does </a:t>
            </a:r>
            <a:r>
              <a:rPr lang="en-US" sz="2000" b="1" dirty="0"/>
              <a:t>not</a:t>
            </a:r>
            <a:r>
              <a:rPr lang="en-US" sz="2000" dirty="0"/>
              <a:t> allow to sum </a:t>
            </a:r>
            <a:r>
              <a:rPr lang="en-US" sz="2000" b="1" dirty="0"/>
              <a:t>negative</a:t>
            </a:r>
            <a:r>
              <a:rPr lang="en-US" sz="2000" dirty="0"/>
              <a:t> numbers:</a:t>
            </a:r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343345" y="2475113"/>
            <a:ext cx="10074259" cy="4178067"/>
            <a:chOff x="323528" y="1232926"/>
            <a:chExt cx="7157803" cy="40425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403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06013" y="1232926"/>
              <a:ext cx="6475318" cy="40425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int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 = -1, sum = 0;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//initialize the accumulator sum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while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!= 0)	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92934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(“Enter a positive integer, 0 to exit”);  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read.</a:t>
              </a:r>
              <a:r>
                <a:rPr lang="en-US" dirty="0" err="1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nextInt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()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if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&lt; 0)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(“Negative numbers are not allowed”);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break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//end if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sum =sum +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 end while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(“Sum = “ + sum);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505091" y="3738516"/>
            <a:ext cx="2787508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93905" y="5611289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05092" y="4070533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9165" y="2827457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05091" y="3422508"/>
            <a:ext cx="744078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6758405" y="5068365"/>
            <a:ext cx="2652295" cy="1547787"/>
          </a:xfrm>
          <a:prstGeom prst="wedgeEllipseCallout">
            <a:avLst>
              <a:gd name="adj1" fmla="val -158096"/>
              <a:gd name="adj2" fmla="val 188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The POSITIVE number is added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Oval Callout 13">
            <a:extLst>
              <a:ext uri="{FF2B5EF4-FFF2-40B4-BE49-F238E27FC236}">
                <a16:creationId xmlns:a16="http://schemas.microsoft.com/office/drawing/2014/main" id="{A10E9407-E359-4201-AD19-64854F518228}"/>
              </a:ext>
            </a:extLst>
          </p:cNvPr>
          <p:cNvSpPr/>
          <p:nvPr/>
        </p:nvSpPr>
        <p:spPr>
          <a:xfrm>
            <a:off x="7374195" y="706319"/>
            <a:ext cx="2652295" cy="1547787"/>
          </a:xfrm>
          <a:prstGeom prst="wedgeEllipseCallout">
            <a:avLst>
              <a:gd name="adj1" fmla="val -164416"/>
              <a:gd name="adj2" fmla="val 175780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If the user enters 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NON-ZERO POSITIVE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number</a:t>
            </a:r>
            <a:endParaRPr lang="en-US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2303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 animBg="1"/>
      <p:bldP spid="36" grpId="0" animBg="1"/>
      <p:bldP spid="14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dirty="0"/>
              <a:t> Statement in Loops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D38B0E-9BAD-41BC-8697-E537599AF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876800"/>
          </a:xfrm>
        </p:spPr>
        <p:txBody>
          <a:bodyPr>
            <a:normAutofit/>
          </a:bodyPr>
          <a:lstStyle/>
          <a:p>
            <a:r>
              <a:rPr lang="en-US" sz="2000" dirty="0"/>
              <a:t>The following code segment </a:t>
            </a:r>
            <a:r>
              <a:rPr lang="en-US" sz="2000" b="1" dirty="0"/>
              <a:t>sums up a set of positive </a:t>
            </a:r>
            <a:r>
              <a:rPr lang="en-US" sz="2000" dirty="0"/>
              <a:t>integers. </a:t>
            </a:r>
          </a:p>
          <a:p>
            <a:r>
              <a:rPr lang="en-US" sz="2000" dirty="0"/>
              <a:t>This program does </a:t>
            </a:r>
            <a:r>
              <a:rPr lang="en-US" sz="2000" b="1" dirty="0"/>
              <a:t>not</a:t>
            </a:r>
            <a:r>
              <a:rPr lang="en-US" sz="2000" dirty="0"/>
              <a:t> allow to sum </a:t>
            </a:r>
            <a:r>
              <a:rPr lang="en-US" sz="2000" b="1" dirty="0"/>
              <a:t>negative</a:t>
            </a:r>
            <a:r>
              <a:rPr lang="en-US" sz="2000" dirty="0"/>
              <a:t> numbers:</a:t>
            </a:r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343345" y="2475113"/>
            <a:ext cx="10074259" cy="4178067"/>
            <a:chOff x="323528" y="1232926"/>
            <a:chExt cx="7157803" cy="40425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403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06013" y="1232926"/>
              <a:ext cx="6475318" cy="40425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int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 = -1, sum = 0;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//initialize the accumulator sum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while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!= 0)	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92934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(“Enter a positive integer, 0 to exit”);  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read.</a:t>
              </a:r>
              <a:r>
                <a:rPr lang="en-US" dirty="0" err="1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nextInt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()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if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&lt; 0)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(“Negative numbers are not allowed”);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break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//end if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sum =sum +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 end while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(“Sum = “ + sum);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505091" y="3738516"/>
            <a:ext cx="2787508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21560" y="5011849"/>
            <a:ext cx="1469641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05092" y="4070533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9165" y="2827457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05091" y="3422508"/>
            <a:ext cx="744078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6758405" y="5068365"/>
            <a:ext cx="2652295" cy="1547787"/>
          </a:xfrm>
          <a:prstGeom prst="wedgeEllipseCallout">
            <a:avLst>
              <a:gd name="adj1" fmla="val -158096"/>
              <a:gd name="adj2" fmla="val 188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The –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 is NOT added, because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break;</a:t>
            </a:r>
            <a:r>
              <a:rPr lang="en-US" dirty="0">
                <a:solidFill>
                  <a:srgbClr val="0000FF"/>
                </a:solidFill>
              </a:rPr>
              <a:t> exits the loop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Oval Callout 13">
            <a:extLst>
              <a:ext uri="{FF2B5EF4-FFF2-40B4-BE49-F238E27FC236}">
                <a16:creationId xmlns:a16="http://schemas.microsoft.com/office/drawing/2014/main" id="{A10E9407-E359-4201-AD19-64854F518228}"/>
              </a:ext>
            </a:extLst>
          </p:cNvPr>
          <p:cNvSpPr/>
          <p:nvPr/>
        </p:nvSpPr>
        <p:spPr>
          <a:xfrm>
            <a:off x="7374195" y="706319"/>
            <a:ext cx="2652295" cy="1547787"/>
          </a:xfrm>
          <a:prstGeom prst="wedgeEllipseCallout">
            <a:avLst>
              <a:gd name="adj1" fmla="val -164416"/>
              <a:gd name="adj2" fmla="val 175780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If the user enters 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NEGATIVE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number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F44E36-C3A9-4C3D-B820-04D737B8999C}"/>
              </a:ext>
            </a:extLst>
          </p:cNvPr>
          <p:cNvSpPr/>
          <p:nvPr/>
        </p:nvSpPr>
        <p:spPr>
          <a:xfrm>
            <a:off x="649165" y="6246073"/>
            <a:ext cx="4603555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C7DB7-5AD4-4A51-92CB-F41892A3600B}"/>
              </a:ext>
            </a:extLst>
          </p:cNvPr>
          <p:cNvSpPr/>
          <p:nvPr/>
        </p:nvSpPr>
        <p:spPr>
          <a:xfrm>
            <a:off x="2321560" y="4679330"/>
            <a:ext cx="7089140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9004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 animBg="1"/>
      <p:bldP spid="36" grpId="0" animBg="1"/>
      <p:bldP spid="14" grpId="0" animBg="1"/>
      <p:bldP spid="17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Local Variable </a:t>
            </a:r>
            <a:r>
              <a:rPr lang="en-US" altLang="en-US" dirty="0"/>
              <a:t>I</a:t>
            </a:r>
            <a:r>
              <a:rPr lang="en-US" altLang="en-US" dirty="0">
                <a:ea typeface="+mj-ea"/>
              </a:rPr>
              <a:t>nside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endParaRPr lang="en-US" altLang="en-US" dirty="0">
              <a:ea typeface="+mj-ea"/>
            </a:endParaRP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Possible to declare variables within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  <a:br>
              <a:rPr lang="en-US" altLang="en-US" dirty="0">
                <a:ea typeface="ＭＳ Ｐゴシック" pitchFamily="34" charset="-128"/>
              </a:rPr>
            </a:b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 sum = 0;</a:t>
            </a: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int n = 1 ; n &lt;= 10 ; n++ )</a:t>
            </a: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sum = sum + n * n;</a:t>
            </a:r>
          </a:p>
          <a:p>
            <a:pPr eaLnBrk="1" hangingPunct="1"/>
            <a:endParaRPr lang="pt-BR" altLang="en-US" sz="24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 eaLnBrk="1" hangingPunct="1"/>
            <a:r>
              <a:rPr lang="pt-BR" altLang="en-US" dirty="0">
                <a:ea typeface="ＭＳ Ｐゴシック" pitchFamily="34" charset="-128"/>
              </a:rPr>
              <a:t>Note that variable </a:t>
            </a:r>
            <a:r>
              <a:rPr lang="pt-BR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n</a:t>
            </a:r>
            <a:r>
              <a:rPr lang="pt-BR" altLang="en-US" dirty="0">
                <a:ea typeface="ＭＳ Ｐゴシック" pitchFamily="34" charset="-128"/>
              </a:rPr>
              <a:t> is </a:t>
            </a:r>
            <a:r>
              <a:rPr lang="pt-BR" altLang="en-US" dirty="0">
                <a:solidFill>
                  <a:schemeClr val="tx2"/>
                </a:solidFill>
                <a:ea typeface="ＭＳ Ｐゴシック" pitchFamily="34" charset="-128"/>
              </a:rPr>
              <a:t>local</a:t>
            </a:r>
            <a:r>
              <a:rPr lang="pt-BR" altLang="en-US" dirty="0">
                <a:ea typeface="ＭＳ Ｐゴシック" pitchFamily="34" charset="-128"/>
              </a:rPr>
              <a:t> to the loop, it means:</a:t>
            </a:r>
          </a:p>
          <a:p>
            <a:pPr lvl="1"/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you can not use </a:t>
            </a:r>
            <a:r>
              <a:rPr lang="pt-BR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  <a:sym typeface="Wingdings" panose="05000000000000000000" pitchFamily="2" charset="2"/>
              </a:rPr>
              <a:t>n</a:t>
            </a:r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 after the loop.</a:t>
            </a:r>
          </a:p>
          <a:p>
            <a:pPr lvl="1"/>
            <a:r>
              <a:rPr lang="pt-BR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  <a:sym typeface="Wingdings" panose="05000000000000000000" pitchFamily="2" charset="2"/>
              </a:rPr>
              <a:t>n</a:t>
            </a:r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 is undeclared outside the loop.</a:t>
            </a:r>
            <a:endParaRPr lang="pt-BR" altLang="en-US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55381" y="2983759"/>
            <a:ext cx="121237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0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continue</a:t>
            </a:r>
            <a:r>
              <a:rPr lang="en-US" dirty="0"/>
              <a:t> Statement in Loops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D38B0E-9BAD-41BC-8697-E537599AF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following code segment </a:t>
            </a:r>
            <a:r>
              <a:rPr lang="en-US" sz="2000" b="1" dirty="0"/>
              <a:t>sums up a set of positive integers.</a:t>
            </a:r>
          </a:p>
          <a:p>
            <a:r>
              <a:rPr lang="en-US" sz="2000" b="1" dirty="0"/>
              <a:t>Negative</a:t>
            </a:r>
            <a:r>
              <a:rPr lang="en-US" sz="2000" dirty="0"/>
              <a:t> numbers are </a:t>
            </a:r>
            <a:r>
              <a:rPr lang="en-US" sz="2000" b="1" dirty="0"/>
              <a:t>skipped</a:t>
            </a:r>
            <a:r>
              <a:rPr lang="en-US" sz="2000" dirty="0"/>
              <a:t>, but the loop does </a:t>
            </a:r>
            <a:r>
              <a:rPr lang="en-US" sz="2000" b="1" dirty="0"/>
              <a:t>not stop</a:t>
            </a:r>
            <a:r>
              <a:rPr lang="en-US" sz="2000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343345" y="2475113"/>
            <a:ext cx="10074259" cy="4178067"/>
            <a:chOff x="323528" y="1232926"/>
            <a:chExt cx="7157803" cy="40425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403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06013" y="1232926"/>
              <a:ext cx="6475318" cy="40425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int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 = -1, sum = 0;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//initialize the accumulator sum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while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!= 0)	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92934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(“Enter a positive integer, 0 to exit”);  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read.</a:t>
              </a:r>
              <a:r>
                <a:rPr lang="en-US" dirty="0" err="1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nextInt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()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if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&lt; 0)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(“Negative numbers are not allowed”);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continue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//end if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sum =sum +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 end while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(“Sum = “ + sum);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505091" y="3738516"/>
            <a:ext cx="2787508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93905" y="5611289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05092" y="4070533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9165" y="2827457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05091" y="3422508"/>
            <a:ext cx="744078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6758405" y="5068365"/>
            <a:ext cx="2652295" cy="1547787"/>
          </a:xfrm>
          <a:prstGeom prst="wedgeEllipseCallout">
            <a:avLst>
              <a:gd name="adj1" fmla="val -158096"/>
              <a:gd name="adj2" fmla="val 188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The POSITIVE number is added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Oval Callout 13">
            <a:extLst>
              <a:ext uri="{FF2B5EF4-FFF2-40B4-BE49-F238E27FC236}">
                <a16:creationId xmlns:a16="http://schemas.microsoft.com/office/drawing/2014/main" id="{A10E9407-E359-4201-AD19-64854F518228}"/>
              </a:ext>
            </a:extLst>
          </p:cNvPr>
          <p:cNvSpPr/>
          <p:nvPr/>
        </p:nvSpPr>
        <p:spPr>
          <a:xfrm>
            <a:off x="7374195" y="706319"/>
            <a:ext cx="2652295" cy="1547787"/>
          </a:xfrm>
          <a:prstGeom prst="wedgeEllipseCallout">
            <a:avLst>
              <a:gd name="adj1" fmla="val -164416"/>
              <a:gd name="adj2" fmla="val 175780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If the user enters 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NON-ZERO POSITIVE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number</a:t>
            </a:r>
            <a:endParaRPr lang="en-US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51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 animBg="1"/>
      <p:bldP spid="36" grpId="0" animBg="1"/>
      <p:bldP spid="14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continue</a:t>
            </a:r>
            <a:r>
              <a:rPr lang="en-US" dirty="0"/>
              <a:t> Statement in Loops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D38B0E-9BAD-41BC-8697-E537599AF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876800"/>
          </a:xfrm>
        </p:spPr>
        <p:txBody>
          <a:bodyPr>
            <a:normAutofit/>
          </a:bodyPr>
          <a:lstStyle/>
          <a:p>
            <a:r>
              <a:rPr lang="en-US" sz="2000" dirty="0"/>
              <a:t>The following code segment </a:t>
            </a:r>
            <a:r>
              <a:rPr lang="en-US" sz="2000" b="1" dirty="0"/>
              <a:t>sums up a set of positive </a:t>
            </a:r>
            <a:r>
              <a:rPr lang="en-US" sz="2000" dirty="0"/>
              <a:t>integers. </a:t>
            </a:r>
          </a:p>
          <a:p>
            <a:r>
              <a:rPr lang="en-US" sz="2000" dirty="0"/>
              <a:t>This program does </a:t>
            </a:r>
            <a:r>
              <a:rPr lang="en-US" sz="2000" b="1" dirty="0"/>
              <a:t>not</a:t>
            </a:r>
            <a:r>
              <a:rPr lang="en-US" sz="2000" dirty="0"/>
              <a:t> allow to sum </a:t>
            </a:r>
            <a:r>
              <a:rPr lang="en-US" sz="2000" b="1" dirty="0"/>
              <a:t>negative</a:t>
            </a:r>
            <a:r>
              <a:rPr lang="en-US" sz="2000" dirty="0"/>
              <a:t> numbers: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343345" y="2475113"/>
            <a:ext cx="10074259" cy="4178067"/>
            <a:chOff x="323528" y="1232926"/>
            <a:chExt cx="7157803" cy="40425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403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06013" y="1232926"/>
              <a:ext cx="6475318" cy="40425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int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 = -1, sum = 0;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//initialize the accumulator sum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while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!= 0)	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92934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(“Enter a positive integer, 0 to exit”);  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endParaRP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read.</a:t>
              </a:r>
              <a:r>
                <a:rPr lang="en-US" dirty="0" err="1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nextInt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()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if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&lt; 0)	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{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(“Negative numbers are not allowed”);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   </a:t>
              </a:r>
              <a:r>
                <a:rPr lang="en-US" dirty="0">
                  <a:solidFill>
                    <a:srgbClr val="00B0F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continue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//end if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   sum =sum + </a:t>
              </a: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num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;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   } </a:t>
              </a:r>
              <a:r>
                <a:rPr lang="en-US" dirty="0">
                  <a:solidFill>
                    <a:srgbClr val="00B050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// end while</a:t>
              </a:r>
            </a:p>
            <a:p>
              <a:pPr eaLnBrk="0" fontAlgn="base" hangingPunct="0">
                <a:lnSpc>
                  <a:spcPct val="114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  <a:latin typeface="Consolas" panose="020B0609020204030204" pitchFamily="49" charset="0"/>
                  <a:cs typeface="Courier New" panose="02070309020205020404" pitchFamily="49" charset="0"/>
                </a:rPr>
                <a:t> (“Sum = “ + sum);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505091" y="3738516"/>
            <a:ext cx="2787508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21560" y="5011849"/>
            <a:ext cx="1469641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05092" y="4070533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9165" y="2827457"/>
            <a:ext cx="228610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05091" y="3422508"/>
            <a:ext cx="7440789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6255485" y="5040346"/>
            <a:ext cx="3218715" cy="1547787"/>
          </a:xfrm>
          <a:prstGeom prst="wedgeEllipseCallout">
            <a:avLst>
              <a:gd name="adj1" fmla="val -133317"/>
              <a:gd name="adj2" fmla="val 4455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The –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 is NOT added, because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continue;</a:t>
            </a:r>
            <a:r>
              <a:rPr lang="en-US" dirty="0">
                <a:solidFill>
                  <a:srgbClr val="0000FF"/>
                </a:solidFill>
              </a:rPr>
              <a:t> exits the current iteration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Oval Callout 13">
            <a:extLst>
              <a:ext uri="{FF2B5EF4-FFF2-40B4-BE49-F238E27FC236}">
                <a16:creationId xmlns:a16="http://schemas.microsoft.com/office/drawing/2014/main" id="{A10E9407-E359-4201-AD19-64854F518228}"/>
              </a:ext>
            </a:extLst>
          </p:cNvPr>
          <p:cNvSpPr/>
          <p:nvPr/>
        </p:nvSpPr>
        <p:spPr>
          <a:xfrm>
            <a:off x="7374195" y="706319"/>
            <a:ext cx="2652295" cy="1547787"/>
          </a:xfrm>
          <a:prstGeom prst="wedgeEllipseCallout">
            <a:avLst>
              <a:gd name="adj1" fmla="val -164416"/>
              <a:gd name="adj2" fmla="val 175780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If the user enters 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NEGATIVE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number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C7DB7-5AD4-4A51-92CB-F41892A3600B}"/>
              </a:ext>
            </a:extLst>
          </p:cNvPr>
          <p:cNvSpPr/>
          <p:nvPr/>
        </p:nvSpPr>
        <p:spPr>
          <a:xfrm>
            <a:off x="2321560" y="4679330"/>
            <a:ext cx="7089140" cy="319017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166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 animBg="1"/>
      <p:bldP spid="36" grpId="0" animBg="1"/>
      <p:bldP spid="14" grpId="0" animBg="1"/>
      <p:bldP spid="17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2827020" y="381000"/>
            <a:ext cx="8915400" cy="369900"/>
          </a:xfrm>
        </p:spPr>
        <p:txBody>
          <a:bodyPr>
            <a:noAutofit/>
          </a:bodyPr>
          <a:lstStyle/>
          <a:p>
            <a:r>
              <a:rPr lang="en-US" sz="28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sz="2800" dirty="0"/>
              <a:t> vs </a:t>
            </a:r>
            <a:r>
              <a:rPr lang="en-US" sz="2800" b="1" kern="0" dirty="0">
                <a:solidFill>
                  <a:schemeClr val="accent2"/>
                </a:solidFill>
                <a:latin typeface="Courier New" pitchFamily="49" charset="0"/>
              </a:rPr>
              <a:t>continue</a:t>
            </a:r>
            <a:r>
              <a:rPr lang="en-US" sz="2800" dirty="0"/>
              <a:t> Statement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10B258-DAF3-4A0D-80F9-43133A29D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59575" y="3704252"/>
            <a:ext cx="9517057" cy="3037116"/>
            <a:chOff x="323528" y="1236822"/>
            <a:chExt cx="7848872" cy="2938635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1376168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  <a:latin typeface="Consolas" panose="020B0609020204030204" pitchFamily="49" charset="0"/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!= 0)	</a:t>
              </a:r>
              <a:endParaRPr lang="en-US" sz="1400" dirty="0">
                <a:solidFill>
                  <a:srgbClr val="00B050"/>
                </a:solidFill>
                <a:latin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  <a:latin typeface="Consolas" panose="020B0609020204030204" pitchFamily="49" charset="0"/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  <a:latin typeface="Consolas" panose="020B0609020204030204" pitchFamily="49" charset="0"/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continue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(“Sum = “ + sum);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9575" y="811152"/>
            <a:ext cx="9517057" cy="2893100"/>
            <a:chOff x="323528" y="1236822"/>
            <a:chExt cx="7848872" cy="2799289"/>
          </a:xfrm>
        </p:grpSpPr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13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71600" y="1236822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  <a:latin typeface="Consolas" panose="020B0609020204030204" pitchFamily="49" charset="0"/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!= 0)	</a:t>
              </a:r>
              <a:endParaRPr lang="en-US" sz="1400" dirty="0">
                <a:solidFill>
                  <a:srgbClr val="00B050"/>
                </a:solidFill>
                <a:latin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  <a:latin typeface="Consolas" panose="020B0609020204030204" pitchFamily="49" charset="0"/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  <a:latin typeface="Consolas" panose="020B0609020204030204" pitchFamily="49" charset="0"/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  <a:latin typeface="Consolas" panose="020B0609020204030204" pitchFamily="49" charset="0"/>
                </a:rPr>
                <a:t>break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  <a:latin typeface="Consolas" panose="020B0609020204030204" pitchFamily="49" charset="0"/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latin typeface="Consolas" panose="020B0609020204030204" pitchFamily="49" charset="0"/>
                </a:rPr>
                <a:t> (“Sum = “ + sum);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1052568" y="1412776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52567" y="1412776"/>
            <a:ext cx="0" cy="18722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052568" y="3284984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52568" y="4437112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52567" y="4437112"/>
            <a:ext cx="0" cy="18722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052568" y="6309320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2481" y="2708920"/>
            <a:ext cx="148216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2480" y="2708920"/>
            <a:ext cx="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2480" y="3501008"/>
            <a:ext cx="74108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11484" y="5676488"/>
            <a:ext cx="148216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1484" y="4164320"/>
            <a:ext cx="0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756" y="4174261"/>
            <a:ext cx="74108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46212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sz="3600" dirty="0"/>
              <a:t> Statement works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301" y="1600200"/>
            <a:ext cx="8759383" cy="5185792"/>
          </a:xfrm>
          <a:ln>
            <a:solidFill>
              <a:schemeClr val="tx1"/>
            </a:solidFill>
          </a:ln>
        </p:spPr>
        <p:txBody>
          <a:bodyPr tIns="91440" bIns="91440">
            <a:normAutofit/>
          </a:bodyPr>
          <a:lstStyle/>
          <a:p>
            <a:pPr marL="109728" indent="0">
              <a:buNone/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(testExpression) {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while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953001" y="1610436"/>
            <a:ext cx="4301683" cy="27546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6507" y="4365104"/>
            <a:ext cx="8748177" cy="24208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update)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62523" y="2780928"/>
            <a:ext cx="936104" cy="1080120"/>
            <a:chOff x="611560" y="2708920"/>
            <a:chExt cx="864096" cy="108012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09017" y="2780928"/>
            <a:ext cx="936104" cy="1224136"/>
            <a:chOff x="611560" y="2708920"/>
            <a:chExt cx="864096" cy="108012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62525" y="5445224"/>
            <a:ext cx="858095" cy="1224136"/>
            <a:chOff x="611560" y="2708920"/>
            <a:chExt cx="792088" cy="1224136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611560" y="2708920"/>
              <a:ext cx="792088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1560" y="270892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11560" y="3933056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29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continue </a:t>
            </a:r>
            <a:r>
              <a:rPr lang="en-US" sz="3600" dirty="0"/>
              <a:t>Statement works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301" y="1600200"/>
            <a:ext cx="8759383" cy="5185792"/>
          </a:xfrm>
          <a:ln>
            <a:solidFill>
              <a:schemeClr val="tx1"/>
            </a:solidFill>
          </a:ln>
        </p:spPr>
        <p:txBody>
          <a:bodyPr tIns="91440" bIns="91440">
            <a:normAutofit/>
          </a:bodyPr>
          <a:lstStyle/>
          <a:p>
            <a:pPr marL="109728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while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953001" y="1605272"/>
            <a:ext cx="4301683" cy="27598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6507" y="4365104"/>
            <a:ext cx="8748177" cy="24208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update)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 flipV="1">
            <a:off x="662523" y="1916832"/>
            <a:ext cx="936104" cy="864096"/>
            <a:chOff x="611560" y="2708920"/>
            <a:chExt cx="864096" cy="108012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09017" y="2780928"/>
            <a:ext cx="936104" cy="936104"/>
            <a:chOff x="611560" y="2708920"/>
            <a:chExt cx="864096" cy="108012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 flipV="1">
            <a:off x="662525" y="4581128"/>
            <a:ext cx="858095" cy="864096"/>
            <a:chOff x="611560" y="2708920"/>
            <a:chExt cx="792088" cy="1224136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611560" y="2708920"/>
              <a:ext cx="792088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1560" y="270892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11560" y="3933056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92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Tracing Variables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2579168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solidFill>
                  <a:schemeClr val="tx2"/>
                </a:solidFill>
              </a:rPr>
              <a:t>Tracing variables </a:t>
            </a:r>
            <a:r>
              <a:rPr lang="en-US" altLang="en-US" sz="2800" dirty="0"/>
              <a:t>means watching the variables change while the program is running.</a:t>
            </a:r>
          </a:p>
          <a:p>
            <a:pPr lvl="1" eaLnBrk="1" hangingPunct="1"/>
            <a:r>
              <a:rPr lang="en-US" altLang="en-US" dirty="0"/>
              <a:t>Simply insert temporary output statements in your program to print of the values of variables of interest</a:t>
            </a:r>
          </a:p>
          <a:p>
            <a:pPr lvl="1" eaLnBrk="1" hangingPunct="1"/>
            <a:r>
              <a:rPr lang="en-US" altLang="en-US" dirty="0"/>
              <a:t>Or, learn to use the debugging facility that may be provided by your system.</a:t>
            </a:r>
            <a:endParaRPr lang="en-US" altLang="en-US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54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Loop Bugs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2"/>
            <a:ext cx="8915400" cy="3539430"/>
          </a:xfr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Common loop bugs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Unintended infinite loops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Off-by-one errors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Testing equality of floating-point numbers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Subtle infinite loops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The loop may terminate for some input values, but not for others.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For example, you can’t get out of debt when the monthly penalty exceeds the monthly payment.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3908762"/>
          </a:xfrm>
        </p:spPr>
        <p:txBody>
          <a:bodyPr>
            <a:sp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Multiple Initializations are allowed:</a:t>
            </a:r>
            <a:endParaRPr lang="en-US" altLang="en-US" dirty="0">
              <a:ea typeface="ＭＳ Ｐゴシック" pitchFamily="34" charset="-128"/>
            </a:endParaRP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 </a:t>
            </a:r>
            <a:r>
              <a:rPr lang="pt-BR" altLang="en-US" sz="2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product = 1 ; n &lt;= 10; n++ )</a:t>
            </a: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product = product * n;</a:t>
            </a: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Multiple update actions are allowed:</a:t>
            </a: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1, product = 1; n &lt;= 10; </a:t>
            </a:r>
            <a:b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product = product * n </a:t>
            </a:r>
            <a:r>
              <a:rPr lang="pt-BR" altLang="en-US" sz="2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n++ );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783069" y="2176818"/>
            <a:ext cx="121237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57620" y="2176818"/>
            <a:ext cx="2395175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09012" y="5029185"/>
            <a:ext cx="4376386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81103" y="5029185"/>
            <a:ext cx="99059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Explosion 1 10"/>
          <p:cNvSpPr/>
          <p:nvPr/>
        </p:nvSpPr>
        <p:spPr>
          <a:xfrm rot="1363004">
            <a:off x="6677013" y="2980881"/>
            <a:ext cx="3711616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292934"/>
                </a:solidFill>
              </a:rPr>
              <a:t>Use a comma </a:t>
            </a:r>
            <a:r>
              <a:rPr lang="en-US" sz="2800" b="1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292934"/>
                </a:solidFill>
              </a:rPr>
              <a:t>to separate multiple </a:t>
            </a:r>
            <a:r>
              <a:rPr lang="en-US" sz="1600" dirty="0" err="1">
                <a:solidFill>
                  <a:srgbClr val="292934"/>
                </a:solidFill>
              </a:rPr>
              <a:t>init.</a:t>
            </a:r>
            <a:r>
              <a:rPr lang="en-US" sz="1600" dirty="0">
                <a:solidFill>
                  <a:srgbClr val="292934"/>
                </a:solidFill>
              </a:rPr>
              <a:t> or actions</a:t>
            </a:r>
          </a:p>
        </p:txBody>
      </p:sp>
    </p:spTree>
    <p:extLst>
      <p:ext uri="{BB962C8B-B14F-4D97-AF65-F5344CB8AC3E}">
        <p14:creationId xmlns:p14="http://schemas.microsoft.com/office/powerpoint/2010/main" val="16354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 and Pitfalls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452431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ＭＳ Ｐゴシック" pitchFamily="34" charset="-128"/>
                <a:cs typeface="Courier New" panose="02070309020205020404" pitchFamily="49" charset="0"/>
              </a:rPr>
              <a:t>for</a:t>
            </a:r>
            <a:r>
              <a:rPr lang="en-US" altLang="en-US" sz="2800" dirty="0">
                <a:ea typeface="ＭＳ Ｐゴシック" pitchFamily="34" charset="-128"/>
              </a:rPr>
              <a:t> loop ending with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  <a:ea typeface="ＭＳ Ｐゴシック" pitchFamily="34" charset="-128"/>
                <a:cs typeface="Courier New" panose="02070309020205020404" pitchFamily="49" charset="0"/>
              </a:rPr>
              <a:t>;</a:t>
            </a:r>
            <a:r>
              <a:rPr lang="en-US" altLang="en-US" sz="2800" dirty="0">
                <a:ea typeface="ＭＳ Ｐゴシック" pitchFamily="34" charset="-128"/>
              </a:rPr>
              <a:t> does not have a body: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for (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&lt;= 5;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++)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{ 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("Hello");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("*");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}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  <a:p>
            <a:pPr eaLnBrk="1" hangingPunct="1"/>
            <a:endParaRPr lang="en-US" alt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it is most likely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logical error</a:t>
            </a:r>
            <a:r>
              <a:rPr lang="en-US" altLang="en-US" sz="2800" dirty="0">
                <a:ea typeface="ＭＳ Ｐゴシック" pitchFamily="34" charset="-128"/>
              </a:rPr>
              <a:t>, </a:t>
            </a:r>
          </a:p>
          <a:p>
            <a:pPr lvl="1"/>
            <a:r>
              <a:rPr lang="en-US" altLang="en-US" sz="2400" dirty="0">
                <a:ea typeface="ＭＳ Ｐゴシック" pitchFamily="34" charset="-128"/>
              </a:rPr>
              <a:t>except like </a:t>
            </a:r>
            <a:r>
              <a:rPr lang="en-US" altLang="en-US" dirty="0">
                <a:ea typeface="ＭＳ Ｐゴシック" pitchFamily="34" charset="-128"/>
              </a:rPr>
              <a:t>example on previous slide:</a:t>
            </a:r>
            <a:endParaRPr lang="en-US" altLang="en-US" sz="2400" dirty="0">
              <a:ea typeface="ＭＳ Ｐゴシック" pitchFamily="34" charset="-128"/>
            </a:endParaRPr>
          </a:p>
          <a:p>
            <a:pPr lvl="2"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1, product = 1; n &lt;= 10; </a:t>
            </a:r>
            <a:b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product = product * n </a:t>
            </a:r>
            <a:r>
              <a:rPr lang="pt-BR" altLang="en-US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n++ );</a:t>
            </a: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291054" y="2040348"/>
            <a:ext cx="354838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6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4179606"/>
          </a:xfrm>
        </p:spPr>
        <p:txBody>
          <a:bodyPr vert="horz" lIns="91440" tIns="45720" rIns="91440" bIns="45720" rtlCol="0" anchor="t">
            <a:spAutoFit/>
          </a:bodyPr>
          <a:lstStyle/>
          <a:p>
            <a:pPr eaLnBrk="1" hangingPunct="1"/>
            <a:r>
              <a:rPr lang="en-US" altLang="en-US" sz="2400" dirty="0">
                <a:ea typeface="ＭＳ Ｐゴシック" pitchFamily="34" charset="-128"/>
              </a:rPr>
              <a:t>Only </a:t>
            </a:r>
            <a:r>
              <a:rPr lang="en-US" altLang="en-US" sz="2400" b="1" dirty="0">
                <a:ea typeface="ＭＳ Ｐゴシック" pitchFamily="34" charset="-128"/>
              </a:rPr>
              <a:t>one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 err="1">
                <a:ea typeface="ＭＳ Ｐゴシック" pitchFamily="34" charset="-128"/>
              </a:rPr>
              <a:t>boolean</a:t>
            </a:r>
            <a:r>
              <a:rPr lang="en-US" altLang="en-US" sz="2400" dirty="0">
                <a:ea typeface="ＭＳ Ｐゴシック" pitchFamily="34" charset="-128"/>
              </a:rPr>
              <a:t> expression is allowed, but it can consist of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&amp;&amp;</a:t>
            </a:r>
            <a:r>
              <a:rPr lang="en-US" altLang="en-US" sz="2400" dirty="0">
                <a:ea typeface="ＭＳ Ｐゴシック" pitchFamily="34" charset="-128"/>
              </a:rPr>
              <a:t>s,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||</a:t>
            </a:r>
            <a:r>
              <a:rPr lang="en-US" altLang="en-US" sz="2400" dirty="0">
                <a:ea typeface="ＭＳ Ｐゴシック" pitchFamily="34" charset="-128"/>
              </a:rPr>
              <a:t>s, and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!</a:t>
            </a:r>
            <a:r>
              <a:rPr lang="en-US" altLang="en-US" sz="2400" dirty="0">
                <a:ea typeface="ＭＳ Ｐゴシック" pitchFamily="34" charset="-128"/>
              </a:rPr>
              <a:t>s.</a:t>
            </a:r>
          </a:p>
          <a:p>
            <a:pPr eaLnBrk="1" hangingPunct="1"/>
            <a:r>
              <a:rPr lang="en-US" altLang="en-US" sz="2400" dirty="0">
                <a:ea typeface="ＭＳ Ｐゴシック" pitchFamily="34" charset="-128"/>
              </a:rPr>
              <a:t>If </a:t>
            </a:r>
            <a:r>
              <a:rPr lang="en-US" altLang="en-US" sz="2400" b="1" dirty="0">
                <a:ea typeface="ＭＳ Ｐゴシック" pitchFamily="34" charset="-128"/>
              </a:rPr>
              <a:t>no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 err="1">
                <a:ea typeface="ＭＳ Ｐゴシック" pitchFamily="34" charset="-128"/>
              </a:rPr>
              <a:t>boolean</a:t>
            </a:r>
            <a:r>
              <a:rPr lang="en-US" altLang="en-US" sz="2400" dirty="0">
                <a:ea typeface="ＭＳ Ｐゴシック" pitchFamily="34" charset="-128"/>
              </a:rPr>
              <a:t> expression is given, it is assumed to be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true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 ;  ; n++ )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sum = sum + n;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  if (n &gt; 10) break;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r>
              <a:rPr lang="en-US" altLang="en-US" sz="2400" dirty="0">
                <a:ea typeface="ＭＳ Ｐゴシック"/>
              </a:rPr>
              <a:t>Omitting all three control statements </a:t>
            </a:r>
            <a:r>
              <a:rPr lang="en-US" altLang="en-US" sz="2400">
                <a:ea typeface="ＭＳ Ｐゴシック"/>
                <a:sym typeface="Wingdings" panose="05000000000000000000" pitchFamily="2" charset="2"/>
              </a:rPr>
              <a:t> infinite</a:t>
            </a:r>
            <a:r>
              <a:rPr lang="en-US" altLang="en-US" sz="2400" dirty="0">
                <a:ea typeface="ＭＳ Ｐゴシック"/>
                <a:sym typeface="Wingdings" panose="05000000000000000000" pitchFamily="2" charset="2"/>
              </a:rPr>
              <a:t> loop</a:t>
            </a:r>
            <a:r>
              <a:rPr lang="en-US" altLang="en-US" sz="2400" dirty="0">
                <a:ea typeface="ＭＳ Ｐゴシック"/>
              </a:rPr>
              <a:t> </a:t>
            </a:r>
            <a:endParaRPr lang="en-US" altLang="en-US" sz="2400" dirty="0">
              <a:ea typeface="ＭＳ Ｐゴシック" pitchFamily="34" charset="-128"/>
              <a:cs typeface="Arial"/>
            </a:endParaRPr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for ( ;  ; )</a:t>
            </a:r>
            <a:endParaRPr lang="pt-BR"/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{  sum = sum + n;</a:t>
            </a:r>
            <a:endParaRPr lang="pt-BR"/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	  if (n &gt; 10) break;</a:t>
            </a:r>
            <a:endParaRPr lang="pt-BR"/>
          </a:p>
          <a:p>
            <a:pPr lvl="1">
              <a:spcBef>
                <a:spcPts val="0"/>
              </a:spcBef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}</a:t>
            </a:r>
            <a:endParaRPr lang="en-US" altLang="en-US" sz="2000">
              <a:ea typeface="ＭＳ Ｐゴシック"/>
              <a:cs typeface="Arial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555824" y="2785210"/>
            <a:ext cx="931465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03390" y="3388198"/>
            <a:ext cx="3326649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9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Loop Body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3170099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To design the loop body, write out the actions the code must accomplish.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Then look for a repeated pattern.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pattern need not start with the first action.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repeated pattern will form the body of the loop.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Some actions may need to be done after the pattern stops repeating.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3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Initializing Statements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3527119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Some variables need to have a value before the loop begins.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Sometimes this is determined by what is supposed to happen after one loop iteration.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Often variables have an initial value of zero or one, but not always.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Other variables get values only while the loop is iterating.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8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Controlling Number of Loop Iterations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3662541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If the number of iterations is known before the loop starts, the loop is called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count-controlled </a:t>
            </a:r>
            <a:r>
              <a:rPr lang="en-US" altLang="en-US" sz="2800" dirty="0">
                <a:ea typeface="ＭＳ Ｐゴシック" pitchFamily="34" charset="-128"/>
              </a:rPr>
              <a:t>loop</a:t>
            </a:r>
            <a:r>
              <a:rPr lang="en-US" altLang="en-US" sz="2800" i="1" dirty="0">
                <a:ea typeface="ＭＳ Ｐゴシック" pitchFamily="34" charset="-128"/>
              </a:rPr>
              <a:t>.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Use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loop.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Asking the user before each iteration if it is time to end the loop is called the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ask-before-iterating technique.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Appropriate for a small number of iterations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Use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loop or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 dirty="0">
                <a:ea typeface="ＭＳ Ｐゴシック" pitchFamily="34" charset="-128"/>
              </a:rPr>
              <a:t> loop.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0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Controlling Number of Loop Iterations</a:t>
            </a:r>
            <a:endParaRPr lang="en-US" dirty="0"/>
          </a:p>
        </p:txBody>
      </p:sp>
      <p:sp>
        <p:nvSpPr>
          <p:cNvPr id="6963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405649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For large input lists,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sentinel</a:t>
            </a:r>
            <a:r>
              <a:rPr lang="en-US" altLang="en-US" sz="2800" i="1" dirty="0">
                <a:ea typeface="ＭＳ Ｐゴシック" pitchFamily="34" charset="-128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value</a:t>
            </a:r>
            <a:r>
              <a:rPr lang="en-US" altLang="en-US" sz="2800" dirty="0">
                <a:ea typeface="ＭＳ Ｐゴシック" pitchFamily="34" charset="-128"/>
              </a:rPr>
              <a:t> can be used to signal the end of the list.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The sentinel value must be different from all the other possible inputs.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A negative number following a long list of nonnegative exam scores could be suitable.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	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90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0	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10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-1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082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D24491-DEC0-4C28-A754-A84A7CC933B2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3f4f912c-4474-4a11-867d-24d18d10adfd"/>
    <ds:schemaRef ds:uri="d588dbb4-5fe9-4903-be5b-f7dd5d013be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A67578-7852-40D4-9A56-A496140536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080FF7-ED10-4A7E-9126-916C42EFF0BA}"/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2677</Words>
  <Application>Microsoft Office PowerPoint</Application>
  <PresentationFormat>A4 Paper (210x297 mm)</PresentationFormat>
  <Paragraphs>470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ＭＳ Ｐゴシック</vt:lpstr>
      <vt:lpstr>Arial</vt:lpstr>
      <vt:lpstr>Calibri</vt:lpstr>
      <vt:lpstr>Consolas</vt:lpstr>
      <vt:lpstr>Courier New</vt:lpstr>
      <vt:lpstr>Tahoma</vt:lpstr>
      <vt:lpstr>Wingdings</vt:lpstr>
      <vt:lpstr>Wingdings 3</vt:lpstr>
      <vt:lpstr>Clarity</vt:lpstr>
      <vt:lpstr>Loop tricks and Pitfalls</vt:lpstr>
      <vt:lpstr>Local Variable Inside for</vt:lpstr>
      <vt:lpstr>for Statement Variations</vt:lpstr>
      <vt:lpstr>for Statement Variations and Pitfalls</vt:lpstr>
      <vt:lpstr>for Statement Variations</vt:lpstr>
      <vt:lpstr>The Loop Body</vt:lpstr>
      <vt:lpstr>Initializing Statements</vt:lpstr>
      <vt:lpstr>Controlling Number of Loop Iterations</vt:lpstr>
      <vt:lpstr>Controlling Number of Loop Iterations</vt:lpstr>
      <vt:lpstr>Loop control</vt:lpstr>
      <vt:lpstr>Loop control</vt:lpstr>
      <vt:lpstr>Beware of infinite loops</vt:lpstr>
      <vt:lpstr>Programming Example</vt:lpstr>
      <vt:lpstr>Programming Example</vt:lpstr>
      <vt:lpstr>The break and continue Statement</vt:lpstr>
      <vt:lpstr>The break and continue Statement</vt:lpstr>
      <vt:lpstr>The break Statement in Loops</vt:lpstr>
      <vt:lpstr>The break Statement in Loops</vt:lpstr>
      <vt:lpstr>The break Statement in Loops</vt:lpstr>
      <vt:lpstr>The continue Statement in Loops</vt:lpstr>
      <vt:lpstr>The continue Statement in Loops</vt:lpstr>
      <vt:lpstr>break vs continue Statement</vt:lpstr>
      <vt:lpstr>How the break Statement works</vt:lpstr>
      <vt:lpstr>How the continue Statement works</vt:lpstr>
      <vt:lpstr>Tracing Variables</vt:lpstr>
      <vt:lpstr>Loop Bugs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Nadia Al-Ghreimil</cp:lastModifiedBy>
  <cp:revision>34</cp:revision>
  <dcterms:created xsi:type="dcterms:W3CDTF">2020-02-15T08:05:15Z</dcterms:created>
  <dcterms:modified xsi:type="dcterms:W3CDTF">2024-09-22T14:25:28Z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66900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_SourceUrl">
    <vt:lpwstr/>
  </property>
  <property fmtid="{D5CDD505-2E9C-101B-9397-08002B2CF9AE}" pid="11" name="_SharedFileIndex">
    <vt:lpwstr/>
  </property>
</Properties>
</file>