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heme/themeOverride1.xml" ContentType="application/vnd.openxmlformats-officedocument.themeOverr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27"/>
  </p:notesMasterIdLst>
  <p:handoutMasterIdLst>
    <p:handoutMasterId r:id="rId28"/>
  </p:handoutMasterIdLst>
  <p:sldIdLst>
    <p:sldId id="615" r:id="rId5"/>
    <p:sldId id="539" r:id="rId6"/>
    <p:sldId id="608" r:id="rId7"/>
    <p:sldId id="624" r:id="rId8"/>
    <p:sldId id="617" r:id="rId9"/>
    <p:sldId id="625" r:id="rId10"/>
    <p:sldId id="606" r:id="rId11"/>
    <p:sldId id="607" r:id="rId12"/>
    <p:sldId id="547" r:id="rId13"/>
    <p:sldId id="548" r:id="rId14"/>
    <p:sldId id="549" r:id="rId15"/>
    <p:sldId id="613" r:id="rId16"/>
    <p:sldId id="614" r:id="rId17"/>
    <p:sldId id="610" r:id="rId18"/>
    <p:sldId id="611" r:id="rId19"/>
    <p:sldId id="612" r:id="rId20"/>
    <p:sldId id="618" r:id="rId21"/>
    <p:sldId id="619" r:id="rId22"/>
    <p:sldId id="620" r:id="rId23"/>
    <p:sldId id="621" r:id="rId24"/>
    <p:sldId id="622" r:id="rId25"/>
    <p:sldId id="623" r:id="rId26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03E477-01D2-46A2-BB0A-9F172437DC45}" v="3" dt="2024-09-22T09:08:58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0" autoAdjust="0"/>
    <p:restoredTop sz="84007" autoAdjust="0"/>
  </p:normalViewPr>
  <p:slideViewPr>
    <p:cSldViewPr snapToGrid="0">
      <p:cViewPr varScale="1">
        <p:scale>
          <a:sx n="67" d="100"/>
          <a:sy n="67" d="100"/>
        </p:scale>
        <p:origin x="4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a Misfer Alshardan" userId="S::malshardan@ksu.edu.sa::1c3bf131-2cb8-4b2b-96d4-a67fc4b9f6e3" providerId="AD" clId="Web-{0B03E477-01D2-46A2-BB0A-9F172437DC45}"/>
    <pc:docChg chg="modSld">
      <pc:chgData name="Mona Misfer Alshardan" userId="S::malshardan@ksu.edu.sa::1c3bf131-2cb8-4b2b-96d4-a67fc4b9f6e3" providerId="AD" clId="Web-{0B03E477-01D2-46A2-BB0A-9F172437DC45}" dt="2024-09-22T09:08:58.326" v="2" actId="20577"/>
      <pc:docMkLst>
        <pc:docMk/>
      </pc:docMkLst>
      <pc:sldChg chg="modSp">
        <pc:chgData name="Mona Misfer Alshardan" userId="S::malshardan@ksu.edu.sa::1c3bf131-2cb8-4b2b-96d4-a67fc4b9f6e3" providerId="AD" clId="Web-{0B03E477-01D2-46A2-BB0A-9F172437DC45}" dt="2024-09-22T09:08:58.326" v="2" actId="20577"/>
        <pc:sldMkLst>
          <pc:docMk/>
          <pc:sldMk cId="1609514813" sldId="623"/>
        </pc:sldMkLst>
        <pc:spChg chg="mod">
          <ac:chgData name="Mona Misfer Alshardan" userId="S::malshardan@ksu.edu.sa::1c3bf131-2cb8-4b2b-96d4-a67fc4b9f6e3" providerId="AD" clId="Web-{0B03E477-01D2-46A2-BB0A-9F172437DC45}" dt="2024-09-22T09:08:58.326" v="2" actId="20577"/>
          <ac:spMkLst>
            <pc:docMk/>
            <pc:sldMk cId="1609514813" sldId="623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Mention</a:t>
            </a:r>
            <a:r>
              <a:rPr lang="en-US" baseline="0" dirty="0"/>
              <a:t> that the initial expression can be more that one statement, they would be separated by commas.</a:t>
            </a:r>
          </a:p>
          <a:p>
            <a:pPr defTabSz="97164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Mention</a:t>
            </a:r>
            <a:r>
              <a:rPr lang="en-US" baseline="0" dirty="0"/>
              <a:t> that the update expression can be more that one statement, they would be separated by commas.</a:t>
            </a:r>
          </a:p>
          <a:p>
            <a:pPr defTabSz="97164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/>
              <a:t>Mention that often the loop counter is DECLARED and initialized right there. (more will be mentioned when we get to scoping)</a:t>
            </a:r>
          </a:p>
          <a:p>
            <a:pPr defTabSz="97164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/>
          </a:p>
          <a:p>
            <a:pPr defTabSz="97164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0" dirty="0"/>
              <a:t>Just to make them aware of the possibilities</a:t>
            </a:r>
          </a:p>
          <a:p>
            <a:pPr defTabSz="97164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aseline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49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68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23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36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As</a:t>
            </a:r>
            <a:r>
              <a:rPr lang="en-US" baseline="0" dirty="0"/>
              <a:t> opposed to a </a:t>
            </a:r>
            <a:r>
              <a:rPr lang="en-US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aseline="0" dirty="0"/>
              <a:t> loop or a </a:t>
            </a:r>
            <a:r>
              <a:rPr lang="en-US" b="1" baseline="0" dirty="0"/>
              <a:t>do-while</a:t>
            </a:r>
            <a:r>
              <a:rPr lang="en-US" baseline="0" dirty="0"/>
              <a:t> loop y</a:t>
            </a:r>
            <a:r>
              <a:rPr lang="en-US" dirty="0"/>
              <a:t>ou should avoid changing the loop</a:t>
            </a:r>
            <a:r>
              <a:rPr lang="en-US" baseline="0" dirty="0"/>
              <a:t> counter inside the </a:t>
            </a:r>
            <a:r>
              <a:rPr lang="en-US" b="1" baseline="0" dirty="0"/>
              <a:t>for</a:t>
            </a:r>
            <a:r>
              <a:rPr lang="en-US" baseline="0" dirty="0"/>
              <a:t> loop body.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54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sequence of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421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ＭＳ Ｐゴシック" pitchFamily="34" charset="-128"/>
              </a:rPr>
              <a:t>Point out the position of the semicolons again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ＭＳ Ｐゴシック" pitchFamily="34" charset="-128"/>
              </a:rPr>
              <a:t>One has to be </a:t>
            </a:r>
            <a:r>
              <a:rPr lang="en-US" altLang="en-US" b="1" dirty="0">
                <a:ea typeface="ＭＳ Ｐゴシック" pitchFamily="34" charset="-128"/>
              </a:rPr>
              <a:t>careful</a:t>
            </a:r>
            <a:r>
              <a:rPr lang="en-US" altLang="en-US" dirty="0">
                <a:ea typeface="ＭＳ Ｐゴシック" pitchFamily="34" charset="-128"/>
              </a:rPr>
              <a:t> where to update the loop counter.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ea typeface="ＭＳ Ｐゴシック" pitchFamily="34" charset="-128"/>
              </a:rPr>
              <a:t>For example, what would happen if the print statement contained (</a:t>
            </a:r>
            <a:r>
              <a:rPr lang="en-US" altLang="en-US" sz="2100" b="1" dirty="0" err="1">
                <a:solidFill>
                  <a:srgbClr val="FF0000"/>
                </a:solidFill>
                <a:ea typeface="ＭＳ Ｐゴシック" pitchFamily="34" charset="-128"/>
              </a:rPr>
              <a:t>i</a:t>
            </a:r>
            <a:r>
              <a:rPr lang="en-US" altLang="en-US" sz="2100" b="1" dirty="0">
                <a:solidFill>
                  <a:srgbClr val="FF0000"/>
                </a:solidFill>
                <a:ea typeface="ＭＳ Ｐゴシック" pitchFamily="34" charset="-128"/>
              </a:rPr>
              <a:t>--  </a:t>
            </a:r>
            <a:r>
              <a:rPr lang="en-US" altLang="en-US" b="1" dirty="0">
                <a:ea typeface="ＭＳ Ｐゴシック" pitchFamily="34" charset="-128"/>
              </a:rPr>
              <a:t>+ “ ”);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9459" indent="-303638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14552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700373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86193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1A0285F-72E6-48E2-ACE6-6B2EA3E499F1}" type="slidenum">
              <a:rPr lang="en-US" altLang="en-US" sz="1300"/>
              <a:pPr/>
              <a:t>9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9459" indent="-303638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14552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700373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86193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6E5F5AE-1B64-4198-9E01-2586424E2504}" type="slidenum">
              <a:rPr lang="en-US" altLang="en-US" sz="1300"/>
              <a:pPr/>
              <a:t>10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18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45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04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1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370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624"/>
            <a:ext cx="82296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07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5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.xml"/><Relationship Id="rId1" Type="http://schemas.openxmlformats.org/officeDocument/2006/relationships/themeOverride" Target="../theme/themeOverride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../../Previous%20Slides/40_41_2/CodeSamples2.htm#Listing 4.5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 Loop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00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The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/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324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6FB3150-F1E4-483B-AA8B-7A3250D8BEDE}" type="slidenum">
              <a:rPr lang="en-US" altLang="en-US" sz="1400">
                <a:solidFill>
                  <a:srgbClr val="FFFFFF"/>
                </a:solidFill>
              </a:rPr>
              <a:pPr/>
              <a:t>10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28625" y="1500188"/>
            <a:ext cx="8181975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800" b="1" dirty="0">
                <a:latin typeface="+mn-lt"/>
                <a:ea typeface="+mn-ea"/>
              </a:rPr>
              <a:t>Simple Example  </a:t>
            </a:r>
            <a:endParaRPr lang="en-US" sz="2800" dirty="0">
              <a:latin typeface="+mn-lt"/>
              <a:ea typeface="+mn-ea"/>
            </a:endParaRPr>
          </a:p>
          <a:p>
            <a:pPr marL="36576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800" dirty="0">
                <a:latin typeface="+mn-lt"/>
                <a:ea typeface="+mn-ea"/>
              </a:rPr>
              <a:t>	Print the first 10 nonnegative integers:</a:t>
            </a:r>
          </a:p>
          <a:p>
            <a:pPr marL="36576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800" dirty="0">
              <a:latin typeface="+mn-lt"/>
              <a:ea typeface="+mn-ea"/>
            </a:endParaRPr>
          </a:p>
          <a:p>
            <a:pPr marL="621792" lvl="1" indent="-228600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2400" dirty="0">
                <a:solidFill>
                  <a:schemeClr val="accent2"/>
                </a:solidFill>
                <a:latin typeface="Courier New" pitchFamily="49" charset="0"/>
                <a:ea typeface="+mn-ea"/>
              </a:rPr>
              <a:t>for</a:t>
            </a:r>
            <a:r>
              <a:rPr lang="en-US" sz="2400" dirty="0">
                <a:latin typeface="Courier New" pitchFamily="49" charset="0"/>
                <a:ea typeface="+mn-ea"/>
              </a:rPr>
              <a:t> (</a:t>
            </a:r>
            <a:r>
              <a:rPr lang="en-US" sz="2400" dirty="0" err="1">
                <a:latin typeface="Courier New" pitchFamily="49" charset="0"/>
                <a:ea typeface="+mn-ea"/>
              </a:rPr>
              <a:t>i</a:t>
            </a:r>
            <a:r>
              <a:rPr lang="en-US" sz="2400" dirty="0">
                <a:latin typeface="Courier New" pitchFamily="49" charset="0"/>
                <a:ea typeface="+mn-ea"/>
              </a:rPr>
              <a:t> = 0; </a:t>
            </a:r>
            <a:r>
              <a:rPr lang="en-US" sz="2400" dirty="0" err="1">
                <a:latin typeface="Courier New" pitchFamily="49" charset="0"/>
                <a:ea typeface="+mn-ea"/>
              </a:rPr>
              <a:t>i</a:t>
            </a:r>
            <a:r>
              <a:rPr lang="en-US" sz="2400" dirty="0">
                <a:latin typeface="Courier New" pitchFamily="49" charset="0"/>
                <a:ea typeface="+mn-ea"/>
              </a:rPr>
              <a:t> &lt; 10; </a:t>
            </a:r>
            <a:r>
              <a:rPr lang="en-US" sz="2400" dirty="0" err="1">
                <a:latin typeface="Courier New" pitchFamily="49" charset="0"/>
                <a:ea typeface="+mn-ea"/>
              </a:rPr>
              <a:t>i</a:t>
            </a:r>
            <a:r>
              <a:rPr lang="en-US" sz="2400" dirty="0">
                <a:latin typeface="Courier New" pitchFamily="49" charset="0"/>
                <a:ea typeface="+mn-ea"/>
              </a:rPr>
              <a:t>++)</a:t>
            </a:r>
          </a:p>
          <a:p>
            <a:pPr marL="621792" lvl="1" indent="-228600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2400" dirty="0">
                <a:latin typeface="Courier New" pitchFamily="49" charset="0"/>
                <a:ea typeface="+mn-ea"/>
              </a:rPr>
              <a:t>    </a:t>
            </a:r>
            <a:r>
              <a:rPr lang="en-US" sz="2400" dirty="0" err="1">
                <a:latin typeface="Courier New" pitchFamily="49" charset="0"/>
                <a:ea typeface="+mn-ea"/>
              </a:rPr>
              <a:t>System.out.print</a:t>
            </a:r>
            <a:r>
              <a:rPr lang="en-US" sz="2400" dirty="0">
                <a:latin typeface="Courier New" pitchFamily="49" charset="0"/>
                <a:ea typeface="+mn-ea"/>
              </a:rPr>
              <a:t>(</a:t>
            </a:r>
            <a:r>
              <a:rPr lang="en-US" sz="2400" dirty="0" err="1">
                <a:latin typeface="Courier New" pitchFamily="49" charset="0"/>
                <a:ea typeface="+mn-ea"/>
              </a:rPr>
              <a:t>i</a:t>
            </a:r>
            <a:r>
              <a:rPr lang="en-US" sz="2400" dirty="0">
                <a:latin typeface="Courier New" pitchFamily="49" charset="0"/>
                <a:ea typeface="+mn-ea"/>
              </a:rPr>
              <a:t> + " ");</a:t>
            </a:r>
          </a:p>
          <a:p>
            <a:pPr marL="621792" lvl="1" indent="-228600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en-US" sz="2400" dirty="0">
              <a:latin typeface="Courier New" pitchFamily="49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452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The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/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529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DA344C8-D22E-47E9-B7B6-C9FBF97B6682}" type="slidenum">
              <a:rPr lang="en-US" altLang="en-US" sz="1400">
                <a:solidFill>
                  <a:srgbClr val="FFFFFF"/>
                </a:solidFill>
              </a:rPr>
              <a:pPr/>
              <a:t>11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1370013"/>
            <a:ext cx="8458200" cy="5029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latin typeface="+mn-lt"/>
                <a:ea typeface="+mn-ea"/>
              </a:rPr>
              <a:t>What is the difference between these two for loops?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dirty="0">
              <a:solidFill>
                <a:schemeClr val="accent2"/>
              </a:solidFill>
              <a:latin typeface="Courier New" pitchFamily="49" charset="0"/>
            </a:endParaRP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   for</a:t>
            </a:r>
            <a:r>
              <a:rPr lang="en-US" sz="2000" dirty="0">
                <a:latin typeface="Courier New" pitchFamily="49" charset="0"/>
              </a:rPr>
              <a:t> (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 = 1; 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 &lt;= 5; 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++)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{</a:t>
            </a:r>
            <a:r>
              <a:rPr lang="en-US" sz="2000" dirty="0">
                <a:latin typeface="Courier New" pitchFamily="49" charset="0"/>
              </a:rPr>
              <a:t>	 </a:t>
            </a:r>
            <a:r>
              <a:rPr lang="en-US" sz="2000" dirty="0" err="1">
                <a:latin typeface="Courier New" pitchFamily="49" charset="0"/>
              </a:rPr>
              <a:t>System.out.println</a:t>
            </a:r>
            <a:r>
              <a:rPr lang="en-US" sz="2000" dirty="0">
                <a:latin typeface="Courier New" pitchFamily="49" charset="0"/>
              </a:rPr>
              <a:t>("Hello");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</a:rPr>
              <a:t>    	 </a:t>
            </a:r>
            <a:r>
              <a:rPr lang="en-US" sz="2000" dirty="0" err="1">
                <a:latin typeface="Courier New" pitchFamily="49" charset="0"/>
              </a:rPr>
              <a:t>System.out.println</a:t>
            </a:r>
            <a:r>
              <a:rPr lang="en-US" sz="2000" dirty="0">
                <a:latin typeface="Courier New" pitchFamily="49" charset="0"/>
              </a:rPr>
              <a:t>("*");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}</a:t>
            </a:r>
            <a:endParaRPr lang="en-US" sz="2000" dirty="0">
              <a:latin typeface="+mn-lt"/>
              <a:ea typeface="+mn-ea"/>
            </a:endParaRPr>
          </a:p>
          <a:p>
            <a:pPr marL="457200" indent="-4572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2000" dirty="0">
                <a:ea typeface="+mn-ea"/>
              </a:rPr>
              <a:t>This for loop outputs the word Hello and a star (on separate lines) five times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SzPct val="100000"/>
              <a:defRPr/>
            </a:pPr>
            <a:endParaRPr lang="en-US" sz="2000" dirty="0">
              <a:latin typeface="+mn-lt"/>
              <a:ea typeface="+mn-ea"/>
            </a:endParaRP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b="1" dirty="0">
              <a:solidFill>
                <a:srgbClr val="0000FF"/>
              </a:solidFill>
              <a:latin typeface="Courier New" pitchFamily="49" charset="0"/>
              <a:ea typeface="+mn-ea"/>
            </a:endParaRP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   for</a:t>
            </a:r>
            <a:r>
              <a:rPr lang="en-US" sz="2000" dirty="0">
                <a:latin typeface="Courier New" pitchFamily="49" charset="0"/>
              </a:rPr>
              <a:t> (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 = 1; 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 &lt;= 5; 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++)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</a:rPr>
              <a:t>       </a:t>
            </a:r>
            <a:r>
              <a:rPr lang="en-US" sz="2000" dirty="0" err="1">
                <a:latin typeface="Courier New" pitchFamily="49" charset="0"/>
              </a:rPr>
              <a:t>System.out.println</a:t>
            </a:r>
            <a:r>
              <a:rPr lang="en-US" sz="2000" dirty="0">
                <a:latin typeface="Courier New" pitchFamily="49" charset="0"/>
              </a:rPr>
              <a:t>("Hello");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b="1" dirty="0">
              <a:solidFill>
                <a:srgbClr val="0000FF"/>
              </a:solidFill>
              <a:latin typeface="Courier New" pitchFamily="49" charset="0"/>
              <a:ea typeface="+mn-ea"/>
            </a:endParaRP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b="1" dirty="0">
              <a:solidFill>
                <a:srgbClr val="0000FF"/>
              </a:solidFill>
              <a:latin typeface="Courier New" pitchFamily="49" charset="0"/>
              <a:ea typeface="+mn-ea"/>
            </a:endParaRPr>
          </a:p>
          <a:p>
            <a:pPr marL="457200" indent="-457200" eaLnBrk="1" fontAlgn="auto" hangingPunct="1">
              <a:lnSpc>
                <a:spcPct val="110000"/>
              </a:lnSpc>
              <a:spcAft>
                <a:spcPts val="0"/>
              </a:spcAft>
              <a:buSzPct val="100000"/>
              <a:buFont typeface="+mj-lt"/>
              <a:buAutoNum type="arabicPeriod" startAt="2"/>
              <a:defRPr/>
            </a:pPr>
            <a:r>
              <a:rPr lang="en-US" sz="2000" dirty="0">
                <a:latin typeface="+mn-lt"/>
                <a:ea typeface="+mn-ea"/>
              </a:rPr>
              <a:t>This for loop outputs the word </a:t>
            </a:r>
            <a:r>
              <a:rPr lang="en-US" sz="2000" dirty="0">
                <a:latin typeface="Courier New" pitchFamily="49" charset="0"/>
                <a:ea typeface="+mn-ea"/>
              </a:rPr>
              <a:t>Hello</a:t>
            </a:r>
            <a:r>
              <a:rPr lang="en-US" sz="2000" dirty="0">
                <a:latin typeface="+mn-lt"/>
                <a:ea typeface="+mn-ea"/>
              </a:rPr>
              <a:t> five times and the star only once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96578" y="4919860"/>
            <a:ext cx="38862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altLang="en-US" sz="2000" dirty="0" err="1">
                <a:latin typeface="Courier New" pitchFamily="49" charset="0"/>
              </a:rPr>
              <a:t>System.out.println</a:t>
            </a:r>
            <a:r>
              <a:rPr lang="en-US" altLang="en-US" sz="2000" dirty="0">
                <a:latin typeface="Courier New" pitchFamily="49" charset="0"/>
              </a:rPr>
              <a:t>("*");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endParaRPr lang="en-US" altLang="en-US" sz="20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8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7 L -0.03681 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3200" dirty="0"/>
              <a:t>Programming Example: Square</a:t>
            </a:r>
            <a:endParaRPr lang="en-US" sz="2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51520" y="1268760"/>
            <a:ext cx="8712968" cy="720080"/>
          </a:xfrm>
          <a:prstGeom prst="roundRect">
            <a:avLst>
              <a:gd name="adj" fmla="val 4976"/>
            </a:avLst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Write a program that reads a set of 1000 integers and prints the square of each integer.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36951" y="2132856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INPUT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619672" y="2132856"/>
            <a:ext cx="7344816" cy="86409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 set of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numbers </a:t>
            </a:r>
            <a:r>
              <a:rPr lang="en-US" dirty="0">
                <a:solidFill>
                  <a:srgbClr val="CC0099"/>
                </a:solidFill>
              </a:rPr>
              <a:t>(variable: </a:t>
            </a:r>
            <a:r>
              <a:rPr lang="en-US" dirty="0">
                <a:solidFill>
                  <a:srgbClr val="0000FF"/>
                </a:solidFill>
              </a:rPr>
              <a:t>number</a:t>
            </a:r>
            <a:r>
              <a:rPr lang="en-US" dirty="0">
                <a:solidFill>
                  <a:srgbClr val="CC0099"/>
                </a:solidFill>
              </a:rPr>
              <a:t>, type: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CC0099"/>
                </a:solidFill>
              </a:rPr>
              <a:t>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 = 1000 </a:t>
            </a:r>
            <a:r>
              <a:rPr lang="en-US" dirty="0">
                <a:solidFill>
                  <a:srgbClr val="CC0099"/>
                </a:solidFill>
              </a:rPr>
              <a:t>(type: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CC0099"/>
                </a:solidFill>
              </a:rPr>
              <a:t>)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51520" y="314096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OUTPUT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634241" y="3140968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square of each read number </a:t>
            </a:r>
            <a:r>
              <a:rPr lang="en-US" dirty="0">
                <a:solidFill>
                  <a:srgbClr val="CC0099"/>
                </a:solidFill>
              </a:rPr>
              <a:t>(variable: </a:t>
            </a:r>
            <a:r>
              <a:rPr lang="en-US" dirty="0">
                <a:solidFill>
                  <a:srgbClr val="0000FF"/>
                </a:solidFill>
              </a:rPr>
              <a:t>square</a:t>
            </a:r>
            <a:r>
              <a:rPr lang="en-US" dirty="0">
                <a:solidFill>
                  <a:srgbClr val="CC0099"/>
                </a:solidFill>
              </a:rPr>
              <a:t>, type: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CC0099"/>
                </a:solidFill>
              </a:rPr>
              <a:t>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51520" y="378904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PROCESS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1634241" y="3789040"/>
            <a:ext cx="7344816" cy="1296144"/>
          </a:xfrm>
          <a:prstGeom prst="roundRect">
            <a:avLst>
              <a:gd name="adj" fmla="val 965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Repeat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times: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read </a:t>
            </a:r>
            <a:r>
              <a:rPr lang="en-US" dirty="0">
                <a:solidFill>
                  <a:srgbClr val="0000FF"/>
                </a:solidFill>
              </a:rPr>
              <a:t>number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square = </a:t>
            </a:r>
            <a:r>
              <a:rPr lang="en-US" dirty="0">
                <a:solidFill>
                  <a:srgbClr val="0000FF"/>
                </a:solidFill>
              </a:rPr>
              <a:t>number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* </a:t>
            </a:r>
            <a:r>
              <a:rPr lang="en-US" dirty="0">
                <a:solidFill>
                  <a:srgbClr val="0000FF"/>
                </a:solidFill>
              </a:rPr>
              <a:t>number</a:t>
            </a:r>
          </a:p>
          <a:p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print </a:t>
            </a:r>
            <a:r>
              <a:rPr lang="en-US" dirty="0">
                <a:solidFill>
                  <a:srgbClr val="0000FF"/>
                </a:solidFill>
              </a:rPr>
              <a:t>square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60137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3200" dirty="0"/>
              <a:t>Programming Example: Square</a:t>
            </a:r>
            <a:endParaRPr lang="en-US" sz="2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79512" y="1412776"/>
            <a:ext cx="8784976" cy="5047536"/>
            <a:chOff x="323528" y="1236822"/>
            <a:chExt cx="7848872" cy="4746318"/>
          </a:xfrm>
        </p:grpSpPr>
        <p:sp>
          <p:nvSpPr>
            <p:cNvPr id="20" name="TextBox 19"/>
            <p:cNvSpPr txBox="1"/>
            <p:nvPr/>
          </p:nvSpPr>
          <p:spPr>
            <a:xfrm>
              <a:off x="971600" y="1236822"/>
              <a:ext cx="7200800" cy="474631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// import necessary libraries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import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java.util</a:t>
              </a:r>
              <a:r>
                <a:rPr lang="en-US" sz="1400" dirty="0">
                  <a:solidFill>
                    <a:srgbClr val="0000FF"/>
                  </a:solidFill>
                </a:rPr>
                <a:t>.*;		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public class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forLoop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</a:t>
              </a:r>
              <a:r>
                <a:rPr lang="en-US" sz="1400" dirty="0">
                  <a:solidFill>
                    <a:srgbClr val="00B0F0"/>
                  </a:solidFill>
                </a:rPr>
                <a:t>static final </a:t>
              </a: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>
                  <a:solidFill>
                    <a:srgbClr val="0000FF"/>
                  </a:solidFill>
                </a:rPr>
                <a:t>N = 1000;	</a:t>
              </a:r>
              <a:r>
                <a:rPr lang="en-US" sz="1400" dirty="0">
                  <a:solidFill>
                    <a:srgbClr val="00B050"/>
                  </a:solidFill>
                </a:rPr>
                <a:t>//constant declaration</a:t>
              </a:r>
            </a:p>
            <a:p>
              <a:r>
                <a:rPr lang="en-US" sz="1400" dirty="0">
                  <a:solidFill>
                    <a:srgbClr val="00B050"/>
                  </a:solidFill>
                </a:rPr>
                <a:t>   // instantiate the object read from the class Scanner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   static </a:t>
              </a:r>
              <a:r>
                <a:rPr lang="en-US" sz="1400" dirty="0">
                  <a:solidFill>
                    <a:srgbClr val="0000FF"/>
                  </a:solidFill>
                </a:rPr>
                <a:t>Scanner read  = </a:t>
              </a:r>
              <a:r>
                <a:rPr lang="en-US" sz="1400" dirty="0">
                  <a:solidFill>
                    <a:srgbClr val="00B0F0"/>
                  </a:solidFill>
                </a:rPr>
                <a:t>new</a:t>
              </a:r>
              <a:r>
                <a:rPr lang="en-US" sz="1400" dirty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   public static void</a:t>
              </a:r>
              <a:r>
                <a:rPr lang="en-US" sz="1400" dirty="0">
                  <a:solidFill>
                    <a:srgbClr val="0000FF"/>
                  </a:solidFill>
                </a:rPr>
                <a:t> main (String[] </a:t>
              </a:r>
              <a:r>
                <a:rPr lang="en-US" sz="1400" dirty="0" err="1">
                  <a:solidFill>
                    <a:srgbClr val="0000FF"/>
                  </a:solidFill>
                </a:rPr>
                <a:t>args</a:t>
              </a:r>
              <a:r>
                <a:rPr lang="en-US" sz="1400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</a:t>
              </a:r>
              <a:r>
                <a:rPr lang="en-US" sz="1400" dirty="0"/>
                <a:t>// Declaration section: to declare needed variables</a:t>
              </a:r>
            </a:p>
            <a:p>
              <a:r>
                <a:rPr lang="en-US" sz="1400" dirty="0"/>
                <a:t>             </a:t>
              </a: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>
                  <a:solidFill>
                    <a:srgbClr val="0000FF"/>
                  </a:solidFill>
                </a:rPr>
                <a:t>number, square, counter;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for </a:t>
              </a:r>
              <a:r>
                <a:rPr lang="en-US" sz="1400" dirty="0">
                  <a:solidFill>
                    <a:srgbClr val="0000FF"/>
                  </a:solidFill>
                </a:rPr>
                <a:t>(counter = 0; counter &lt; N; counter++)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b="1" dirty="0">
                  <a:solidFill>
                    <a:srgbClr val="FF0000"/>
                  </a:solidFill>
                </a:rPr>
                <a:t>{</a:t>
              </a:r>
            </a:p>
            <a:p>
              <a:r>
                <a:rPr lang="en-US" sz="1400" dirty="0"/>
                <a:t>	 // Input section: to enter values of used variables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/>
                <a:t>            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an integer number”);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             number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400" dirty="0"/>
                <a:t>                  // Processing section: processing statements</a:t>
              </a:r>
            </a:p>
            <a:p>
              <a:r>
                <a:rPr lang="en-US" sz="1400" dirty="0"/>
                <a:t> 	     </a:t>
              </a:r>
              <a:r>
                <a:rPr lang="en-US" sz="1400" dirty="0">
                  <a:solidFill>
                    <a:srgbClr val="0000FF"/>
                  </a:solidFill>
                </a:rPr>
                <a:t>square = number * number;</a:t>
              </a:r>
            </a:p>
            <a:p>
              <a:r>
                <a:rPr lang="en-US" sz="1400" dirty="0"/>
                <a:t>                 // Output section: display program output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(“Square = “ + square);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b="1" dirty="0">
                  <a:solidFill>
                    <a:srgbClr val="FF0000"/>
                  </a:solidFill>
                </a:rPr>
                <a:t>}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>
                  <a:solidFill>
                    <a:srgbClr val="00B050"/>
                  </a:solidFill>
                </a:rPr>
                <a:t>//end for loop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} </a:t>
              </a:r>
              <a:r>
                <a:rPr lang="en-US" sz="1400" dirty="0">
                  <a:solidFill>
                    <a:srgbClr val="00B050"/>
                  </a:solidFill>
                </a:rPr>
                <a:t>// end main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} </a:t>
              </a:r>
              <a:r>
                <a:rPr lang="en-US" sz="1400" dirty="0">
                  <a:solidFill>
                    <a:srgbClr val="00B050"/>
                  </a:solidFill>
                </a:rPr>
                <a:t>// end class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528" y="1236822"/>
              <a:ext cx="576064" cy="4746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23</a:t>
              </a:r>
            </a:p>
          </p:txBody>
        </p:sp>
      </p:grpSp>
      <p:cxnSp>
        <p:nvCxnSpPr>
          <p:cNvPr id="5" name="Straight Arrow Connector 4"/>
          <p:cNvCxnSpPr/>
          <p:nvPr/>
        </p:nvCxnSpPr>
        <p:spPr>
          <a:xfrm>
            <a:off x="1403648" y="4149080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03648" y="4149080"/>
            <a:ext cx="0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403648" y="5805264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99592" y="3789040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Callout 11"/>
          <p:cNvSpPr/>
          <p:nvPr/>
        </p:nvSpPr>
        <p:spPr>
          <a:xfrm>
            <a:off x="6156176" y="2993464"/>
            <a:ext cx="2448272" cy="651560"/>
          </a:xfrm>
          <a:prstGeom prst="wedgeEllipseCallout">
            <a:avLst>
              <a:gd name="adj1" fmla="val -79630"/>
              <a:gd name="adj2" fmla="val 84732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counter is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2" name="Oval Callout 21"/>
          <p:cNvSpPr/>
          <p:nvPr/>
        </p:nvSpPr>
        <p:spPr>
          <a:xfrm>
            <a:off x="6308576" y="4293096"/>
            <a:ext cx="2448272" cy="1296144"/>
          </a:xfrm>
          <a:prstGeom prst="wedgeEllipseCallout">
            <a:avLst>
              <a:gd name="adj1" fmla="val -87395"/>
              <a:gd name="adj2" fmla="val -75906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</a:rPr>
              <a:t>Increasing step </a:t>
            </a:r>
            <a:r>
              <a:rPr lang="en-US" sz="1600" dirty="0">
                <a:solidFill>
                  <a:srgbClr val="0000FF"/>
                </a:solidFill>
                <a:sym typeface="Wingdings" panose="05000000000000000000" pitchFamily="2" charset="2"/>
              </a:rPr>
              <a:t> f</a:t>
            </a:r>
            <a:r>
              <a:rPr lang="en-US" sz="1600" dirty="0">
                <a:solidFill>
                  <a:srgbClr val="0000FF"/>
                </a:solidFill>
              </a:rPr>
              <a:t>inal value (N=1000) &gt; initial value (0)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786446" y="1500174"/>
            <a:ext cx="3071834" cy="10715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Modify the program to read from the user the number of integers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2820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200" dirty="0"/>
              <a:t>Programming Example: Classify Numbers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</a:rPr>
              <a:t>Input</a:t>
            </a:r>
            <a:r>
              <a:rPr lang="en-US" sz="2800" dirty="0"/>
              <a:t>: </a:t>
            </a:r>
          </a:p>
          <a:p>
            <a:pPr marL="109728" indent="0" eaLnBrk="1" hangingPunct="1">
              <a:buNone/>
            </a:pPr>
            <a:r>
              <a:rPr lang="en-US" sz="2800" dirty="0">
                <a:latin typeface="Courier New" pitchFamily="49" charset="0"/>
              </a:rPr>
              <a:t> N</a:t>
            </a:r>
            <a:r>
              <a:rPr lang="en-US" sz="2800" dirty="0"/>
              <a:t> </a:t>
            </a:r>
            <a:r>
              <a:rPr lang="en-US" sz="2800" dirty="0">
                <a:cs typeface="Times New Roman" pitchFamily="18" charset="0"/>
              </a:rPr>
              <a:t>integers (positive, negative, and zeros). </a:t>
            </a:r>
          </a:p>
          <a:p>
            <a:pPr lvl="1" eaLnBrk="1" hangingPunct="1">
              <a:buFontTx/>
              <a:buNone/>
            </a:pPr>
            <a:endParaRPr lang="en-US" dirty="0">
              <a:cs typeface="Times New Roman" pitchFamily="18" charset="0"/>
            </a:endParaRPr>
          </a:p>
          <a:p>
            <a:pPr lvl="1" eaLnBrk="1" hangingPunct="1">
              <a:buFontTx/>
              <a:buNone/>
            </a:pP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dirty="0">
                <a:latin typeface="Courier New" pitchFamily="49" charset="0"/>
                <a:cs typeface="Times New Roman" pitchFamily="18" charset="0"/>
              </a:rPr>
              <a:t> N = 20;  </a:t>
            </a:r>
            <a:r>
              <a:rPr lang="en-US" dirty="0">
                <a:solidFill>
                  <a:srgbClr val="339933"/>
                </a:solidFill>
                <a:latin typeface="Courier New" pitchFamily="49" charset="0"/>
                <a:cs typeface="Times New Roman" pitchFamily="18" charset="0"/>
              </a:rPr>
              <a:t>//N easily modified</a:t>
            </a:r>
          </a:p>
          <a:p>
            <a:pPr lvl="1" eaLnBrk="1" hangingPunct="1">
              <a:buFontTx/>
              <a:buNone/>
            </a:pPr>
            <a:endParaRPr lang="en-US" dirty="0">
              <a:solidFill>
                <a:srgbClr val="00CC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/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Output</a:t>
            </a:r>
            <a:r>
              <a:rPr lang="en-US" sz="2800" dirty="0">
                <a:cs typeface="Times New Roman" pitchFamily="18" charset="0"/>
              </a:rPr>
              <a:t>: </a:t>
            </a:r>
          </a:p>
          <a:p>
            <a:pPr marL="109728" indent="0" eaLnBrk="1" hangingPunct="1">
              <a:buNone/>
            </a:pPr>
            <a:r>
              <a:rPr lang="en-US" sz="2800" dirty="0">
                <a:cs typeface="Times New Roman" pitchFamily="18" charset="0"/>
              </a:rPr>
              <a:t>  Number of 0s, </a:t>
            </a:r>
          </a:p>
          <a:p>
            <a:pPr marL="109728" indent="0" eaLnBrk="1" hangingPunct="1">
              <a:buNone/>
            </a:pPr>
            <a:r>
              <a:rPr lang="en-US" sz="2800" dirty="0">
                <a:cs typeface="Times New Roman" pitchFamily="18" charset="0"/>
              </a:rPr>
              <a:t>  number of </a:t>
            </a:r>
            <a:r>
              <a:rPr lang="en-US" sz="2800" b="1" dirty="0">
                <a:cs typeface="Times New Roman" pitchFamily="18" charset="0"/>
              </a:rPr>
              <a:t>even</a:t>
            </a:r>
            <a:r>
              <a:rPr lang="en-US" sz="2800" dirty="0">
                <a:cs typeface="Times New Roman" pitchFamily="18" charset="0"/>
              </a:rPr>
              <a:t> integers, </a:t>
            </a:r>
          </a:p>
          <a:p>
            <a:pPr marL="109728" indent="0" eaLnBrk="1" hangingPunct="1">
              <a:buNone/>
            </a:pPr>
            <a:r>
              <a:rPr lang="en-US" sz="2800" dirty="0">
                <a:cs typeface="Times New Roman" pitchFamily="18" charset="0"/>
              </a:rPr>
              <a:t>  number of </a:t>
            </a:r>
            <a:r>
              <a:rPr lang="en-US" sz="2800" b="1" dirty="0">
                <a:cs typeface="Times New Roman" pitchFamily="18" charset="0"/>
              </a:rPr>
              <a:t>odd</a:t>
            </a:r>
            <a:r>
              <a:rPr lang="en-US" sz="2800" dirty="0">
                <a:cs typeface="Times New Roman" pitchFamily="18" charset="0"/>
              </a:rPr>
              <a:t> integers.</a:t>
            </a:r>
          </a:p>
          <a:p>
            <a:pPr marL="109728" indent="0" eaLnBrk="1" hangingPunct="1">
              <a:buNone/>
            </a:pPr>
            <a:endParaRPr lang="en-US" sz="2800" dirty="0">
              <a:cs typeface="Times New Roman" pitchFamily="18" charset="0"/>
            </a:endParaRPr>
          </a:p>
          <a:p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Processing </a:t>
            </a:r>
            <a:r>
              <a:rPr lang="en-US" sz="2800" dirty="0">
                <a:cs typeface="Times New Roman" pitchFamily="18" charset="0"/>
              </a:rPr>
              <a:t>??</a:t>
            </a: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29836648-7EA1-4F7B-B859-1E6F5C8E654D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40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Programming Example: Classify Numbers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20, number, evens = 0, odds=0, zeros = 0;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("Enter " + N + " integers:");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1; counter &lt;= N; counter++)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   number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console.nextInt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(number % 2)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{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0: evens++;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(number == 0)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zeros++;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1: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-1: odds++;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}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//end switch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//end for loop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("%d evens and %d odds and %d zeros\n",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evens, odds, zeros);</a:t>
            </a:r>
            <a:br>
              <a:rPr lang="en-US" sz="1600" dirty="0"/>
            </a:br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anose="02070309020205020404" pitchFamily="49" charset="0"/>
            </a:endParaRPr>
          </a:p>
        </p:txBody>
      </p:sp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6F8439AB-B68F-412F-B88F-36ED12B4C2E9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Cloud Callout 5"/>
          <p:cNvSpPr/>
          <p:nvPr/>
        </p:nvSpPr>
        <p:spPr>
          <a:xfrm>
            <a:off x="5410200" y="2438400"/>
            <a:ext cx="3466693" cy="2057400"/>
          </a:xfrm>
          <a:prstGeom prst="cloudCallout">
            <a:avLst>
              <a:gd name="adj1" fmla="val -62465"/>
              <a:gd name="adj2" fmla="val 3701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 we want to say what kind </a:t>
            </a:r>
            <a:r>
              <a:rPr lang="en-US" b="1" dirty="0"/>
              <a:t>each</a:t>
            </a:r>
            <a:r>
              <a:rPr lang="en-US" dirty="0"/>
              <a:t> number is. What do we need to add?</a:t>
            </a:r>
          </a:p>
        </p:txBody>
      </p:sp>
    </p:spTree>
    <p:extLst>
      <p:ext uri="{BB962C8B-B14F-4D97-AF65-F5344CB8AC3E}">
        <p14:creationId xmlns:p14="http://schemas.microsoft.com/office/powerpoint/2010/main" val="50176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Programming Example: Classify Numbers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20, number, evens = 0, odds=0, zeros = 0;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("Enter " + N + " integers:");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1; counter &lt;= N; counter++)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   number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console.nextInt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(number);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(number % 2)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{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0: evens++;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is even");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(number == 0)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zeros++;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and a zero"); 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}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1: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-1: odds++;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is odd");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}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//end switch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//end for loop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("%d evens and %d odds and %d zeros\n",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evens, odds, zeros);</a:t>
            </a:r>
            <a:br>
              <a:rPr lang="en-US" sz="1600" dirty="0"/>
            </a:br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anose="02070309020205020404" pitchFamily="49" charset="0"/>
            </a:endParaRPr>
          </a:p>
        </p:txBody>
      </p:sp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6F8439AB-B68F-412F-B88F-36ED12B4C2E9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64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dirty="0"/>
              <a:t>- Syntax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533096" y="1362254"/>
            <a:ext cx="7359384" cy="3744416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00B0F0"/>
                </a:solidFill>
              </a:rPr>
              <a:t>for </a:t>
            </a:r>
            <a:r>
              <a:rPr lang="en-US" sz="1600" dirty="0">
                <a:solidFill>
                  <a:srgbClr val="0000FF"/>
                </a:solidFill>
              </a:rPr>
              <a:t>(initial expression 1; logical expression 1; update expression 1)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{ 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statement </a:t>
            </a:r>
            <a:r>
              <a:rPr lang="en-US" sz="1600" dirty="0" err="1">
                <a:solidFill>
                  <a:srgbClr val="0000FF"/>
                </a:solidFill>
              </a:rPr>
              <a:t>i</a:t>
            </a:r>
            <a:r>
              <a:rPr lang="en-US" sz="1600" dirty="0">
                <a:solidFill>
                  <a:srgbClr val="0000FF"/>
                </a:solidFill>
              </a:rPr>
              <a:t>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statement i+1;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</a:t>
            </a:r>
            <a:r>
              <a:rPr lang="en-US" sz="1600" dirty="0">
                <a:solidFill>
                  <a:schemeClr val="tx1"/>
                </a:solidFill>
              </a:rPr>
              <a:t>for (initial expression 2; logical expression 2; update expression 2)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{</a:t>
            </a:r>
          </a:p>
          <a:p>
            <a:r>
              <a:rPr lang="en-US" sz="1600" dirty="0">
                <a:solidFill>
                  <a:schemeClr val="tx1"/>
                </a:solidFill>
              </a:rPr>
              <a:t>	statement j;</a:t>
            </a:r>
          </a:p>
          <a:p>
            <a:r>
              <a:rPr lang="en-US" sz="1600" dirty="0">
                <a:solidFill>
                  <a:schemeClr val="tx1"/>
                </a:solidFill>
              </a:rPr>
              <a:t>	statement j+1;</a:t>
            </a:r>
          </a:p>
          <a:p>
            <a:r>
              <a:rPr lang="en-US" sz="1600" dirty="0">
                <a:solidFill>
                  <a:schemeClr val="tx1"/>
                </a:solidFill>
              </a:rPr>
              <a:t>	…</a:t>
            </a:r>
          </a:p>
          <a:p>
            <a:r>
              <a:rPr lang="en-US" sz="1600" dirty="0">
                <a:solidFill>
                  <a:schemeClr val="tx1"/>
                </a:solidFill>
              </a:rPr>
              <a:t>	statement m;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}             </a:t>
            </a:r>
            <a:r>
              <a:rPr lang="en-US" sz="1600" dirty="0">
                <a:solidFill>
                  <a:srgbClr val="0000FF"/>
                </a:solidFill>
              </a:rPr>
              <a:t>   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statement </a:t>
            </a:r>
            <a:r>
              <a:rPr lang="en-US" sz="1600" dirty="0" err="1">
                <a:solidFill>
                  <a:srgbClr val="0000FF"/>
                </a:solidFill>
              </a:rPr>
              <a:t>i+k</a:t>
            </a:r>
            <a:r>
              <a:rPr lang="en-US" sz="1600" dirty="0">
                <a:solidFill>
                  <a:srgbClr val="0000FF"/>
                </a:solidFill>
              </a:rPr>
              <a:t>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…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statement n;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}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07504" y="1362254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533096" y="1434262"/>
            <a:ext cx="7359384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533096" y="2442374"/>
            <a:ext cx="7359384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290107" y="3095250"/>
            <a:ext cx="2016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// the </a:t>
            </a:r>
            <a:r>
              <a:rPr lang="en-US" sz="1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inner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loop.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8517" y="4279309"/>
            <a:ext cx="2438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// </a:t>
            </a:r>
            <a:r>
              <a:rPr lang="en-US" sz="1600" dirty="0">
                <a:solidFill>
                  <a:srgbClr val="0000FF"/>
                </a:solidFill>
                <a:latin typeface="+mn-lt"/>
              </a:rPr>
              <a:t>the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outer </a:t>
            </a:r>
            <a:r>
              <a:rPr lang="en-US" sz="1600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loop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3528" y="5754742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loop (inner and outer) has its own counter.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712" y="2780928"/>
            <a:ext cx="21602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979712" y="2780928"/>
            <a:ext cx="0" cy="1224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979712" y="4005064"/>
            <a:ext cx="21602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619672" y="185726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619672" y="1866310"/>
            <a:ext cx="0" cy="307485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619672" y="494116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7" name="Oval Callout 56"/>
          <p:cNvSpPr/>
          <p:nvPr/>
        </p:nvSpPr>
        <p:spPr>
          <a:xfrm>
            <a:off x="6162239" y="3984883"/>
            <a:ext cx="2448272" cy="651560"/>
          </a:xfrm>
          <a:prstGeom prst="wedgeEllipseCallout">
            <a:avLst>
              <a:gd name="adj1" fmla="val -95451"/>
              <a:gd name="adj2" fmla="val -99657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NESTING</a:t>
            </a:r>
            <a:endParaRPr lang="en-US" dirty="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7234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5" grpId="0"/>
      <p:bldP spid="46" grpId="0"/>
      <p:bldP spid="47" grpId="0"/>
      <p:bldP spid="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/>
          <p:nvPr/>
        </p:nvCxnSpPr>
        <p:spPr>
          <a:xfrm>
            <a:off x="4398919" y="882864"/>
            <a:ext cx="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398919" y="2134445"/>
            <a:ext cx="1" cy="24188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398919" y="4374981"/>
            <a:ext cx="0" cy="288032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395449" y="2736365"/>
            <a:ext cx="694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958759" y="692696"/>
            <a:ext cx="2880320" cy="36004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Initialize </a:t>
            </a:r>
            <a:r>
              <a:rPr lang="en-US" dirty="0" err="1">
                <a:solidFill>
                  <a:srgbClr val="0000FF"/>
                </a:solidFill>
              </a:rPr>
              <a:t>outCount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Flowchart: Decision 12"/>
          <p:cNvSpPr/>
          <p:nvPr/>
        </p:nvSpPr>
        <p:spPr>
          <a:xfrm>
            <a:off x="2958759" y="1386920"/>
            <a:ext cx="2880320" cy="817944"/>
          </a:xfrm>
          <a:prstGeom prst="flowChartDecisio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rgbClr val="0000FF"/>
                </a:solidFill>
              </a:rPr>
              <a:t>outCount</a:t>
            </a:r>
            <a:r>
              <a:rPr lang="en-US" sz="1600" dirty="0">
                <a:solidFill>
                  <a:srgbClr val="0000FF"/>
                </a:solidFill>
              </a:rPr>
              <a:t> &lt; </a:t>
            </a:r>
            <a:r>
              <a:rPr lang="en-US" sz="1600" dirty="0" err="1">
                <a:solidFill>
                  <a:srgbClr val="0000FF"/>
                </a:solidFill>
              </a:rPr>
              <a:t>outFinal</a:t>
            </a:r>
            <a:r>
              <a:rPr lang="en-US" sz="1600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60058" y="2376325"/>
            <a:ext cx="1877723" cy="36004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Statement</a:t>
            </a:r>
            <a:r>
              <a:rPr lang="en-US" b="1" dirty="0">
                <a:solidFill>
                  <a:srgbClr val="FF0000"/>
                </a:solidFill>
              </a:rPr>
              <a:t>(s) </a:t>
            </a:r>
            <a:r>
              <a:rPr lang="en-US" b="1" i="1" dirty="0" err="1">
                <a:solidFill>
                  <a:srgbClr val="FF0000"/>
                </a:solidFill>
              </a:rPr>
              <a:t>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73404" y="6377423"/>
            <a:ext cx="2451030" cy="31329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FF"/>
                </a:solidFill>
              </a:rPr>
              <a:t>outCount</a:t>
            </a:r>
            <a:r>
              <a:rPr lang="en-US" dirty="0">
                <a:solidFill>
                  <a:srgbClr val="0000FF"/>
                </a:solidFill>
              </a:rPr>
              <a:t>++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398919" y="404664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481748" y="206084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True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610192" y="6534069"/>
            <a:ext cx="184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391983" y="1196752"/>
            <a:ext cx="306033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2771800" y="1615872"/>
            <a:ext cx="0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231740" y="1651876"/>
            <a:ext cx="360040" cy="28803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218899" y="116632"/>
            <a:ext cx="360040" cy="2880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555776" y="134076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58759" y="2975762"/>
            <a:ext cx="288032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Initialize </a:t>
            </a:r>
            <a:r>
              <a:rPr lang="en-US" dirty="0" err="1">
                <a:solidFill>
                  <a:schemeClr val="bg1"/>
                </a:solidFill>
              </a:rPr>
              <a:t>inCount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Flowchart: Decision 27"/>
          <p:cNvSpPr/>
          <p:nvPr/>
        </p:nvSpPr>
        <p:spPr>
          <a:xfrm>
            <a:off x="2958759" y="3582893"/>
            <a:ext cx="2880320" cy="792088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bg1"/>
                </a:solidFill>
              </a:rPr>
              <a:t>inCount</a:t>
            </a:r>
            <a:r>
              <a:rPr lang="en-US" sz="1600" dirty="0">
                <a:solidFill>
                  <a:schemeClr val="bg1"/>
                </a:solidFill>
              </a:rPr>
              <a:t> &lt; </a:t>
            </a:r>
            <a:r>
              <a:rPr lang="en-US" sz="1600" dirty="0" err="1">
                <a:solidFill>
                  <a:schemeClr val="bg1"/>
                </a:solidFill>
              </a:rPr>
              <a:t>inFinal</a:t>
            </a:r>
            <a:r>
              <a:rPr lang="en-US" sz="1600" dirty="0">
                <a:solidFill>
                  <a:schemeClr val="bg1"/>
                </a:solidFill>
              </a:rPr>
              <a:t>?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398919" y="3335802"/>
            <a:ext cx="0" cy="25202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99992" y="435523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True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398918" y="5023053"/>
            <a:ext cx="2" cy="237512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958759" y="5260565"/>
            <a:ext cx="2880320" cy="313293"/>
          </a:xfrm>
          <a:prstGeom prst="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inCount</a:t>
            </a:r>
            <a:r>
              <a:rPr lang="en-US" dirty="0">
                <a:solidFill>
                  <a:schemeClr val="bg1"/>
                </a:solidFill>
              </a:rPr>
              <a:t>++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958759" y="4663013"/>
            <a:ext cx="288032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 statement</a:t>
            </a:r>
            <a:r>
              <a:rPr lang="en-US" b="1" dirty="0">
                <a:solidFill>
                  <a:srgbClr val="FFFF00"/>
                </a:solidFill>
              </a:rPr>
              <a:t>(s) </a:t>
            </a:r>
            <a:r>
              <a:rPr lang="en-US" b="1" i="1" dirty="0">
                <a:solidFill>
                  <a:srgbClr val="FFFF00"/>
                </a:solidFill>
              </a:rPr>
              <a:t>j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411761" y="3429000"/>
            <a:ext cx="1" cy="1988212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411760" y="3461816"/>
            <a:ext cx="1947963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228184" y="3978937"/>
            <a:ext cx="0" cy="1934339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659059" y="357301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False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2411761" y="5417211"/>
            <a:ext cx="546998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186670" y="5733256"/>
            <a:ext cx="2424498" cy="36004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Statement</a:t>
            </a:r>
            <a:r>
              <a:rPr lang="en-US" b="1" dirty="0">
                <a:solidFill>
                  <a:srgbClr val="FF0000"/>
                </a:solidFill>
              </a:rPr>
              <a:t>(s) </a:t>
            </a:r>
            <a:r>
              <a:rPr lang="en-US" b="1" i="1" dirty="0" err="1">
                <a:solidFill>
                  <a:srgbClr val="FF0000"/>
                </a:solidFill>
              </a:rPr>
              <a:t>i+k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4398919" y="6093296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839079" y="3978937"/>
            <a:ext cx="389105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5611168" y="5913276"/>
            <a:ext cx="617016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7452320" y="1196752"/>
            <a:ext cx="0" cy="533731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503377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9" grpId="0"/>
      <p:bldP spid="23" grpId="0" animBg="1"/>
      <p:bldP spid="24" grpId="0" animBg="1"/>
      <p:bldP spid="26" grpId="0"/>
      <p:bldP spid="27" grpId="0" animBg="1"/>
      <p:bldP spid="28" grpId="0" animBg="1"/>
      <p:bldP spid="31" grpId="0"/>
      <p:bldP spid="33" grpId="0" animBg="1"/>
      <p:bldP spid="37" grpId="0" animBg="1"/>
      <p:bldP spid="49" grpId="0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</a:t>
            </a:r>
            <a:r>
              <a:rPr lang="en-US" dirty="0">
                <a:solidFill>
                  <a:schemeClr val="accent2"/>
                </a:solidFill>
                <a:latin typeface="Tahoma" charset="0"/>
                <a:cs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dirty="0"/>
              <a:t>– Example 1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688941" y="1257514"/>
            <a:ext cx="7275546" cy="3139321"/>
            <a:chOff x="323528" y="1536605"/>
            <a:chExt cx="7848872" cy="2951979"/>
          </a:xfrm>
        </p:grpSpPr>
        <p:sp>
          <p:nvSpPr>
            <p:cNvPr id="15" name="TextBox 14"/>
            <p:cNvSpPr txBox="1"/>
            <p:nvPr/>
          </p:nvSpPr>
          <p:spPr>
            <a:xfrm>
              <a:off x="971600" y="1536605"/>
              <a:ext cx="7200800" cy="295197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, </a:t>
              </a:r>
              <a:r>
                <a:rPr lang="en-US" dirty="0" err="1">
                  <a:solidFill>
                    <a:srgbClr val="0000FF"/>
                  </a:solidFill>
                </a:rPr>
                <a:t>inCount</a:t>
              </a:r>
              <a:r>
                <a:rPr lang="en-US" dirty="0">
                  <a:solidFill>
                    <a:srgbClr val="0000FF"/>
                  </a:solidFill>
                </a:rPr>
                <a:t> = 0;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(“Start the loops”);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for (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 = 0;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 &lt; 2;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++)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(“Outer = %3d%n”,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</a:t>
              </a:r>
              <a:r>
                <a:rPr lang="en-US" dirty="0">
                  <a:solidFill>
                    <a:srgbClr val="CC0099"/>
                  </a:solidFill>
                </a:rPr>
                <a:t>for (</a:t>
              </a:r>
              <a:r>
                <a:rPr lang="en-US" dirty="0" err="1">
                  <a:solidFill>
                    <a:srgbClr val="CC0099"/>
                  </a:solidFill>
                </a:rPr>
                <a:t>inCount</a:t>
              </a:r>
              <a:r>
                <a:rPr lang="en-US" dirty="0">
                  <a:solidFill>
                    <a:srgbClr val="CC0099"/>
                  </a:solidFill>
                </a:rPr>
                <a:t> = 0; </a:t>
              </a:r>
              <a:r>
                <a:rPr lang="en-US" dirty="0" err="1">
                  <a:solidFill>
                    <a:srgbClr val="CC0099"/>
                  </a:solidFill>
                </a:rPr>
                <a:t>inCount</a:t>
              </a:r>
              <a:r>
                <a:rPr lang="en-US" dirty="0">
                  <a:solidFill>
                    <a:srgbClr val="CC0099"/>
                  </a:solidFill>
                </a:rPr>
                <a:t> &lt; 3; </a:t>
              </a:r>
              <a:r>
                <a:rPr lang="en-US" dirty="0" err="1">
                  <a:solidFill>
                    <a:srgbClr val="CC0099"/>
                  </a:solidFill>
                </a:rPr>
                <a:t>inCount</a:t>
              </a:r>
              <a:r>
                <a:rPr lang="en-US" dirty="0">
                  <a:solidFill>
                    <a:srgbClr val="CC0099"/>
                  </a:solidFill>
                </a:rPr>
                <a:t>++)</a:t>
              </a:r>
            </a:p>
            <a:p>
              <a:r>
                <a:rPr lang="en-US" dirty="0">
                  <a:solidFill>
                    <a:srgbClr val="CC0099"/>
                  </a:solidFill>
                </a:rPr>
                <a:t>	</a:t>
              </a:r>
              <a:r>
                <a:rPr lang="en-US" dirty="0" err="1">
                  <a:solidFill>
                    <a:srgbClr val="CC0099"/>
                  </a:solidFill>
                </a:rPr>
                <a:t>System.out.printf</a:t>
              </a:r>
              <a:r>
                <a:rPr lang="en-US" dirty="0">
                  <a:solidFill>
                    <a:srgbClr val="CC0099"/>
                  </a:solidFill>
                </a:rPr>
                <a:t> (“\</a:t>
              </a:r>
              <a:r>
                <a:rPr lang="en-US" dirty="0" err="1">
                  <a:solidFill>
                    <a:srgbClr val="CC0099"/>
                  </a:solidFill>
                </a:rPr>
                <a:t>tInner</a:t>
              </a:r>
              <a:r>
                <a:rPr lang="en-US" dirty="0">
                  <a:solidFill>
                    <a:srgbClr val="CC0099"/>
                  </a:solidFill>
                </a:rPr>
                <a:t> = %3d ”, </a:t>
              </a:r>
              <a:r>
                <a:rPr lang="en-US" dirty="0" err="1">
                  <a:solidFill>
                    <a:srgbClr val="CC0099"/>
                  </a:solidFill>
                </a:rPr>
                <a:t>inCount</a:t>
              </a:r>
              <a:r>
                <a:rPr lang="en-US" dirty="0">
                  <a:solidFill>
                    <a:srgbClr val="CC0099"/>
                  </a:solidFill>
                </a:rPr>
                <a:t>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(“\n”);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} </a:t>
              </a:r>
              <a:r>
                <a:rPr lang="en-US" dirty="0">
                  <a:solidFill>
                    <a:srgbClr val="00B050"/>
                  </a:solidFill>
                </a:rPr>
                <a:t>//end for </a:t>
              </a:r>
              <a:r>
                <a:rPr lang="en-US" dirty="0" err="1">
                  <a:solidFill>
                    <a:srgbClr val="00B050"/>
                  </a:solidFill>
                </a:rPr>
                <a:t>outCount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(“After the outer loop ends,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 = %d, </a:t>
              </a:r>
              <a:r>
                <a:rPr lang="en-US" dirty="0" err="1">
                  <a:solidFill>
                    <a:srgbClr val="0000FF"/>
                  </a:solidFill>
                </a:rPr>
                <a:t>inCount</a:t>
              </a:r>
              <a:r>
                <a:rPr lang="en-US" dirty="0">
                  <a:solidFill>
                    <a:srgbClr val="0000FF"/>
                  </a:solidFill>
                </a:rPr>
                <a:t> = %d”,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, </a:t>
              </a:r>
              <a:r>
                <a:rPr lang="en-US" dirty="0" err="1">
                  <a:solidFill>
                    <a:srgbClr val="0000FF"/>
                  </a:solidFill>
                </a:rPr>
                <a:t>inCount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3528" y="1536605"/>
              <a:ext cx="576064" cy="2951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</p:txBody>
        </p:sp>
      </p:grpSp>
      <p:sp>
        <p:nvSpPr>
          <p:cNvPr id="19" name="Rounded Rectangle 18"/>
          <p:cNvSpPr/>
          <p:nvPr/>
        </p:nvSpPr>
        <p:spPr>
          <a:xfrm>
            <a:off x="251520" y="1257514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832956" y="4569349"/>
            <a:ext cx="7131532" cy="1815883"/>
            <a:chOff x="831805" y="1236822"/>
            <a:chExt cx="7340595" cy="1815881"/>
          </a:xfrm>
        </p:grpSpPr>
        <p:sp>
          <p:nvSpPr>
            <p:cNvPr id="21" name="TextBox 20"/>
            <p:cNvSpPr txBox="1"/>
            <p:nvPr/>
          </p:nvSpPr>
          <p:spPr>
            <a:xfrm>
              <a:off x="1301912" y="1236822"/>
              <a:ext cx="6870488" cy="1815881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Start the loops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Outer = ~~0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	Inner = ~~0 Inner = ~~1 Inner = ~~2</a:t>
              </a:r>
            </a:p>
            <a:p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Outer = ~~1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	Inner = ~~0 Inner = ~~1 Inner = ~~2</a:t>
              </a:r>
            </a:p>
            <a:p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After the outer loop ends, </a:t>
              </a:r>
              <a:r>
                <a:rPr lang="en-US" sz="1400" dirty="0" err="1">
                  <a:solidFill>
                    <a:schemeClr val="bg1"/>
                  </a:solidFill>
                </a:rPr>
                <a:t>outCount</a:t>
              </a:r>
              <a:r>
                <a:rPr lang="en-US" sz="1400" dirty="0">
                  <a:solidFill>
                    <a:schemeClr val="bg1"/>
                  </a:solidFill>
                </a:rPr>
                <a:t> = 2, </a:t>
              </a:r>
              <a:r>
                <a:rPr lang="en-US" sz="1400" dirty="0" err="1">
                  <a:solidFill>
                    <a:schemeClr val="bg1"/>
                  </a:solidFill>
                </a:rPr>
                <a:t>inCount</a:t>
              </a:r>
              <a:r>
                <a:rPr lang="en-US" sz="1400" dirty="0">
                  <a:solidFill>
                    <a:schemeClr val="bg1"/>
                  </a:solidFill>
                </a:rPr>
                <a:t> = 3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1805" y="1236822"/>
              <a:ext cx="447534" cy="1815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251520" y="4484514"/>
            <a:ext cx="1296144" cy="331478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7665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24396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</a:t>
            </a:r>
            <a:r>
              <a:rPr lang="en-US" altLang="en-US" sz="2800" dirty="0">
                <a:ea typeface="ＭＳ Ｐゴシック" pitchFamily="34" charset="-128"/>
              </a:rPr>
              <a:t> statement executes the body of a loop a fixed number of times.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Examples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(count = 1; count &lt; 3; count++)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  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(count);</a:t>
            </a:r>
          </a:p>
          <a:p>
            <a:pPr lvl="1" eaLnBrk="1" hangingPunct="1">
              <a:buFontTx/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buFontTx/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90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</a:t>
            </a:r>
            <a:r>
              <a:rPr lang="en-US" dirty="0">
                <a:solidFill>
                  <a:schemeClr val="accent2"/>
                </a:solidFill>
                <a:latin typeface="Tahoma" charset="0"/>
                <a:cs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dirty="0"/>
              <a:t>– Example 2 – analysis 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51520" y="1268760"/>
            <a:ext cx="8712968" cy="1944216"/>
          </a:xfrm>
          <a:prstGeom prst="roundRect">
            <a:avLst>
              <a:gd name="adj" fmla="val 4976"/>
            </a:avLst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Write a program that produces the following output:</a:t>
            </a:r>
          </a:p>
          <a:p>
            <a:r>
              <a:rPr lang="en-US" dirty="0"/>
              <a:t>*</a:t>
            </a:r>
          </a:p>
          <a:p>
            <a:r>
              <a:rPr lang="en-US" dirty="0"/>
              <a:t>**</a:t>
            </a:r>
          </a:p>
          <a:p>
            <a:r>
              <a:rPr lang="en-US" dirty="0"/>
              <a:t>***</a:t>
            </a:r>
          </a:p>
          <a:p>
            <a:r>
              <a:rPr lang="en-US" dirty="0"/>
              <a:t>****</a:t>
            </a:r>
          </a:p>
          <a:p>
            <a:r>
              <a:rPr lang="en-US" dirty="0"/>
              <a:t>*****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51520" y="3284984"/>
            <a:ext cx="8727537" cy="1944216"/>
          </a:xfrm>
          <a:prstGeom prst="roundRect">
            <a:avLst>
              <a:gd name="adj" fmla="val 965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Line number		Number of stars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1                                    1</a:t>
            </a:r>
          </a:p>
          <a:p>
            <a:pPr marL="342900" indent="-342900">
              <a:buAutoNum type="arabicPlain" startAt="2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                 2</a:t>
            </a:r>
          </a:p>
          <a:p>
            <a:pPr marL="342900" indent="-342900">
              <a:buAutoNum type="arabicPlain" startAt="2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                 3</a:t>
            </a:r>
          </a:p>
          <a:p>
            <a:pPr marL="342900" indent="-342900">
              <a:buAutoNum type="arabicPlain" startAt="2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                 4</a:t>
            </a:r>
          </a:p>
          <a:p>
            <a:pPr marL="342900" indent="-342900">
              <a:buAutoNum type="arabicPlain" startAt="2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                 5</a:t>
            </a:r>
          </a:p>
          <a:p>
            <a:pPr marL="342900" indent="-342900">
              <a:buAutoNum type="arabicPlain" startAt="2"/>
            </a:pPr>
            <a:endParaRPr lang="en-US" dirty="0">
              <a:solidFill>
                <a:srgbClr val="0000FF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51520" y="5301208"/>
            <a:ext cx="8727537" cy="1224136"/>
          </a:xfrm>
          <a:prstGeom prst="roundRect">
            <a:avLst>
              <a:gd name="adj" fmla="val 965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the line number (</a:t>
            </a:r>
            <a:r>
              <a:rPr lang="en-US" dirty="0">
                <a:solidFill>
                  <a:srgbClr val="0000FF"/>
                </a:solidFill>
              </a:rPr>
              <a:t>line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 is the outer counter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     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Initial value =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, final value: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line &lt;=5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, step: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line++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the number of the stars (</a:t>
            </a:r>
            <a:r>
              <a:rPr lang="en-US" dirty="0">
                <a:solidFill>
                  <a:srgbClr val="0000FF"/>
                </a:solidFill>
              </a:rPr>
              <a:t>stars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 is the inner counter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Initial value =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, final value: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stars &lt;= line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, step: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star++</a:t>
            </a:r>
            <a:endParaRPr lang="en-US" dirty="0">
              <a:solidFill>
                <a:srgbClr val="0000FF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3173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</a:t>
            </a:r>
            <a:r>
              <a:rPr lang="en-US" dirty="0">
                <a:solidFill>
                  <a:schemeClr val="accent2"/>
                </a:solidFill>
                <a:latin typeface="Tahoma" charset="0"/>
                <a:cs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dirty="0"/>
              <a:t>– Example 2 – code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79512" y="1412776"/>
            <a:ext cx="8784976" cy="3754874"/>
            <a:chOff x="323528" y="1236822"/>
            <a:chExt cx="7848872" cy="3530798"/>
          </a:xfrm>
        </p:grpSpPr>
        <p:sp>
          <p:nvSpPr>
            <p:cNvPr id="20" name="TextBox 19"/>
            <p:cNvSpPr txBox="1"/>
            <p:nvPr/>
          </p:nvSpPr>
          <p:spPr>
            <a:xfrm>
              <a:off x="971600" y="1236822"/>
              <a:ext cx="7200800" cy="353079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F0"/>
                  </a:solidFill>
                </a:rPr>
                <a:t>public class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nestedFor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</a:t>
              </a:r>
              <a:r>
                <a:rPr lang="en-US" sz="1400" dirty="0">
                  <a:solidFill>
                    <a:srgbClr val="00B0F0"/>
                  </a:solidFill>
                </a:rPr>
                <a:t>static final char</a:t>
              </a:r>
              <a:r>
                <a:rPr lang="en-US" sz="1400" dirty="0">
                  <a:solidFill>
                    <a:srgbClr val="0000FF"/>
                  </a:solidFill>
                </a:rPr>
                <a:t> ASTERISK = ‘*’;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   public static void</a:t>
              </a:r>
              <a:r>
                <a:rPr lang="en-US" sz="1400" dirty="0">
                  <a:solidFill>
                    <a:srgbClr val="0000FF"/>
                  </a:solidFill>
                </a:rPr>
                <a:t> main (String[] </a:t>
              </a:r>
              <a:r>
                <a:rPr lang="en-US" sz="1400" dirty="0" err="1">
                  <a:solidFill>
                    <a:srgbClr val="0000FF"/>
                  </a:solidFill>
                </a:rPr>
                <a:t>args</a:t>
              </a:r>
              <a:r>
                <a:rPr lang="en-US" sz="1400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</a:t>
              </a:r>
              <a:r>
                <a:rPr lang="en-US" sz="1400" dirty="0"/>
                <a:t>// Declaration section: to declare needed variables</a:t>
              </a:r>
            </a:p>
            <a:p>
              <a:r>
                <a:rPr lang="en-US" sz="1400" dirty="0"/>
                <a:t>             </a:t>
              </a: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>
                  <a:solidFill>
                    <a:srgbClr val="0000FF"/>
                  </a:solidFill>
                </a:rPr>
                <a:t>line, stars;		</a:t>
              </a:r>
              <a:r>
                <a:rPr lang="en-US" sz="1400" dirty="0">
                  <a:solidFill>
                    <a:srgbClr val="00B050"/>
                  </a:solidFill>
                </a:rPr>
                <a:t>//loop counters</a:t>
              </a:r>
            </a:p>
            <a:p>
              <a:r>
                <a:rPr lang="en-US" sz="1400" dirty="0"/>
                <a:t>         // Processing section: processing statements</a:t>
              </a:r>
            </a:p>
            <a:p>
              <a:r>
                <a:rPr lang="en-US" sz="1400" dirty="0"/>
                <a:t>         // Output section: display program output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for</a:t>
              </a:r>
              <a:r>
                <a:rPr lang="en-US" sz="1400" dirty="0">
                  <a:solidFill>
                    <a:srgbClr val="0000FF"/>
                  </a:solidFill>
                </a:rPr>
                <a:t> (line = 1; line &lt;= 5; line++)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</a:t>
              </a:r>
              <a:r>
                <a:rPr lang="en-US" sz="1400" dirty="0">
                  <a:solidFill>
                    <a:srgbClr val="00B0F0"/>
                  </a:solidFill>
                </a:rPr>
                <a:t>for</a:t>
              </a:r>
              <a:r>
                <a:rPr lang="en-US" sz="1400" dirty="0">
                  <a:solidFill>
                    <a:srgbClr val="0000FF"/>
                  </a:solidFill>
                </a:rPr>
                <a:t> (stars = 1; stars &lt;= line; stars++)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</a:t>
              </a:r>
              <a:r>
                <a:rPr lang="en-US" sz="1400" dirty="0">
                  <a:solidFill>
                    <a:srgbClr val="0000FF"/>
                  </a:solidFill>
                </a:rPr>
                <a:t> (ASTERISK);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</a:t>
              </a:r>
              <a:r>
                <a:rPr lang="en-US" sz="1400" dirty="0">
                  <a:solidFill>
                    <a:srgbClr val="0000FF"/>
                  </a:solidFill>
                </a:rPr>
                <a:t> (“\n”);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} </a:t>
              </a:r>
              <a:r>
                <a:rPr lang="en-US" sz="1400" dirty="0">
                  <a:solidFill>
                    <a:srgbClr val="00B050"/>
                  </a:solidFill>
                </a:rPr>
                <a:t>//end for (line =…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} </a:t>
              </a:r>
              <a:r>
                <a:rPr lang="en-US" sz="1400" dirty="0">
                  <a:solidFill>
                    <a:srgbClr val="00B050"/>
                  </a:solidFill>
                </a:rPr>
                <a:t>// end main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} </a:t>
              </a:r>
              <a:r>
                <a:rPr lang="en-US" sz="1400" dirty="0">
                  <a:solidFill>
                    <a:srgbClr val="00B050"/>
                  </a:solidFill>
                </a:rPr>
                <a:t>// end class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528" y="1236822"/>
              <a:ext cx="576064" cy="3530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17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899592" y="3406492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99592" y="3838540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47664" y="3742936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47664" y="3742936"/>
            <a:ext cx="0" cy="792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47664" y="4535024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619672" y="3895336"/>
            <a:ext cx="0" cy="279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619672" y="4174984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619672" y="3895336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915246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92431" y="4414528"/>
            <a:ext cx="4959137" cy="2169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1  2  3  4  5  6  7  8  9 10</a:t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2  4  6  8 10 12 14 16 18 20</a:t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3  6  9 12 15 18 21 24 27 30</a:t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4  8 12 16 20 24 28 32 36 40</a:t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5 10 15 20 25 30 35 40 45 50</a:t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</a:t>
            </a:r>
            <a:r>
              <a:rPr lang="en-US" dirty="0">
                <a:solidFill>
                  <a:schemeClr val="accent2"/>
                </a:solidFill>
                <a:latin typeface="Tahoma" charset="0"/>
                <a:cs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dirty="0"/>
              <a:t>– Example 3</a:t>
            </a:r>
            <a:endParaRPr lang="en-US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11984"/>
            <a:ext cx="8229600" cy="48650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FA6400"/>
                </a:solidFill>
                <a:latin typeface="Courier New" pitchFamily="49" charset="0"/>
                <a:cs typeface="Times New Roman" pitchFamily="18" charset="0"/>
              </a:rPr>
              <a:t>//What does this code do?</a:t>
            </a:r>
            <a:endParaRPr lang="en-US" sz="2000" dirty="0">
              <a:solidFill>
                <a:srgbClr val="941EDF"/>
              </a:solidFill>
              <a:latin typeface="Courier New" pitchFamily="49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941EDF"/>
                </a:solidFill>
                <a:latin typeface="Courier New"/>
                <a:cs typeface="Times New Roman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urier New"/>
                <a:cs typeface="Times New Roman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Courier New"/>
                <a:cs typeface="Times New Roman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urier New"/>
                <a:cs typeface="Times New Roman"/>
              </a:rPr>
              <a:t> = 1; </a:t>
            </a:r>
            <a:r>
              <a:rPr lang="en-US" sz="2000" dirty="0" err="1">
                <a:solidFill>
                  <a:srgbClr val="000000"/>
                </a:solidFill>
                <a:latin typeface="Courier New"/>
                <a:cs typeface="Times New Roman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urier New"/>
                <a:cs typeface="Times New Roman"/>
              </a:rPr>
              <a:t> &lt;= 5; </a:t>
            </a:r>
            <a:r>
              <a:rPr lang="en-US" sz="2000" dirty="0" err="1">
                <a:solidFill>
                  <a:srgbClr val="000000"/>
                </a:solidFill>
                <a:latin typeface="Courier New"/>
                <a:cs typeface="Times New Roman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urier New"/>
                <a:cs typeface="Times New Roman"/>
              </a:rPr>
              <a:t>++)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</a:t>
            </a:r>
            <a:r>
              <a:rPr lang="en-US" sz="2000" dirty="0">
                <a:solidFill>
                  <a:srgbClr val="941ED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(j = 1; j &lt;= 10;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j++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   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System.out.printf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rgbClr val="00CB00"/>
                </a:solidFill>
                <a:latin typeface="Courier New" pitchFamily="49" charset="0"/>
                <a:cs typeface="Times New Roman" pitchFamily="18" charset="0"/>
              </a:rPr>
              <a:t>"%3d"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*j);</a:t>
            </a:r>
            <a:b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   </a:t>
            </a:r>
            <a:b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();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951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/>
              <a:t> Statement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1714480" y="1321400"/>
            <a:ext cx="7215369" cy="720080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for 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initial expression</a:t>
            </a:r>
            <a:r>
              <a:rPr lang="en-US" b="1" dirty="0">
                <a:solidFill>
                  <a:srgbClr val="0000FF"/>
                </a:solidFill>
              </a:rPr>
              <a:t>;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CC0099"/>
                </a:solidFill>
              </a:rPr>
              <a:t>logical expression</a:t>
            </a:r>
            <a:r>
              <a:rPr lang="en-US" b="1" dirty="0">
                <a:solidFill>
                  <a:srgbClr val="0000FF"/>
                </a:solidFill>
              </a:rPr>
              <a:t>;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 expression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</a:rPr>
              <a:t>   statement;   </a:t>
            </a:r>
            <a:r>
              <a:rPr lang="en-US" dirty="0">
                <a:solidFill>
                  <a:srgbClr val="00B050"/>
                </a:solidFill>
              </a:rPr>
              <a:t>//loop body: the statement to be repeated</a:t>
            </a:r>
          </a:p>
          <a:p>
            <a:r>
              <a:rPr lang="en-US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14282" y="1321400"/>
            <a:ext cx="129614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52400" y="3128958"/>
            <a:ext cx="3733800" cy="3500442"/>
            <a:chOff x="152400" y="2667000"/>
            <a:chExt cx="3733800" cy="3500442"/>
          </a:xfrm>
        </p:grpSpPr>
        <p:cxnSp>
          <p:nvCxnSpPr>
            <p:cNvPr id="32" name="Straight Arrow Connector 31"/>
            <p:cNvCxnSpPr>
              <a:stCxn id="50" idx="4"/>
            </p:cNvCxnSpPr>
            <p:nvPr/>
          </p:nvCxnSpPr>
          <p:spPr>
            <a:xfrm flipH="1">
              <a:off x="1229321" y="5924552"/>
              <a:ext cx="1" cy="24289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327753" y="3238504"/>
              <a:ext cx="1803137" cy="357190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</a:rPr>
                <a:t>Initial Expression</a:t>
              </a:r>
            </a:p>
          </p:txBody>
        </p:sp>
        <p:sp>
          <p:nvSpPr>
            <p:cNvPr id="39" name="Flowchart: Decision 38"/>
            <p:cNvSpPr/>
            <p:nvPr/>
          </p:nvSpPr>
          <p:spPr>
            <a:xfrm>
              <a:off x="152400" y="4355110"/>
              <a:ext cx="2140274" cy="931244"/>
            </a:xfrm>
            <a:prstGeom prst="flowChartDecision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C0099"/>
                  </a:solidFill>
                </a:rPr>
                <a:t>Logical Expression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634508" y="4562468"/>
              <a:ext cx="1251692" cy="52986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0000FF"/>
                  </a:solidFill>
                </a:rPr>
                <a:t>Statement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7000" y="3581400"/>
              <a:ext cx="1175492" cy="621626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Update Expression</a:t>
              </a:r>
            </a:p>
          </p:txBody>
        </p:sp>
        <p:cxnSp>
          <p:nvCxnSpPr>
            <p:cNvPr id="42" name="Straight Arrow Connector 41"/>
            <p:cNvCxnSpPr>
              <a:stCxn id="52" idx="4"/>
              <a:endCxn id="38" idx="0"/>
            </p:cNvCxnSpPr>
            <p:nvPr/>
          </p:nvCxnSpPr>
          <p:spPr>
            <a:xfrm>
              <a:off x="1229322" y="2952752"/>
              <a:ext cx="0" cy="285752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8" idx="2"/>
              <a:endCxn id="39" idx="0"/>
            </p:cNvCxnSpPr>
            <p:nvPr/>
          </p:nvCxnSpPr>
          <p:spPr>
            <a:xfrm flipH="1">
              <a:off x="1222537" y="3595694"/>
              <a:ext cx="6785" cy="759416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9" idx="3"/>
              <a:endCxn id="40" idx="1"/>
            </p:cNvCxnSpPr>
            <p:nvPr/>
          </p:nvCxnSpPr>
          <p:spPr>
            <a:xfrm>
              <a:off x="2292674" y="4820732"/>
              <a:ext cx="341834" cy="6671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0" idx="0"/>
              <a:endCxn id="41" idx="2"/>
            </p:cNvCxnSpPr>
            <p:nvPr/>
          </p:nvCxnSpPr>
          <p:spPr>
            <a:xfrm flipH="1" flipV="1">
              <a:off x="3254746" y="4203026"/>
              <a:ext cx="5608" cy="359442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940352" y="4449628"/>
              <a:ext cx="726648" cy="465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B050"/>
                  </a:solidFill>
                </a:rPr>
                <a:t>True</a:t>
              </a:r>
            </a:p>
          </p:txBody>
        </p:sp>
        <p:cxnSp>
          <p:nvCxnSpPr>
            <p:cNvPr id="48" name="Straight Arrow Connector 47"/>
            <p:cNvCxnSpPr>
              <a:stCxn id="41" idx="1"/>
            </p:cNvCxnSpPr>
            <p:nvPr/>
          </p:nvCxnSpPr>
          <p:spPr>
            <a:xfrm flipH="1">
              <a:off x="1229322" y="3892213"/>
              <a:ext cx="1437678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9" idx="2"/>
              <a:endCxn id="50" idx="0"/>
            </p:cNvCxnSpPr>
            <p:nvPr/>
          </p:nvCxnSpPr>
          <p:spPr>
            <a:xfrm>
              <a:off x="1222537" y="5286354"/>
              <a:ext cx="6785" cy="352446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497960" y="5334000"/>
              <a:ext cx="946648" cy="465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1116626" y="2667000"/>
              <a:ext cx="22539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116626" y="5638800"/>
              <a:ext cx="22539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4495799" y="3293745"/>
            <a:ext cx="4434049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dirty="0"/>
              <a:t>Execution:</a:t>
            </a:r>
          </a:p>
          <a:p>
            <a:pPr marL="838200" lvl="1" indent="-381000">
              <a:buFont typeface="Wingdings" pitchFamily="2" charset="2"/>
              <a:buAutoNum type="arabicPeriod"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Initial statement(s) </a:t>
            </a:r>
            <a:r>
              <a:rPr lang="en-US" dirty="0">
                <a:cs typeface="Times New Roman" pitchFamily="18" charset="0"/>
              </a:rPr>
              <a:t>executes.</a:t>
            </a:r>
            <a:r>
              <a:rPr lang="en-US" dirty="0"/>
              <a:t> </a:t>
            </a:r>
          </a:p>
          <a:p>
            <a:pPr marL="838200" lvl="1" indent="-381000">
              <a:buFont typeface="Wingdings" pitchFamily="2" charset="2"/>
              <a:buAutoNum type="arabicPeriod"/>
            </a:pPr>
            <a:r>
              <a:rPr lang="en-US" dirty="0">
                <a:solidFill>
                  <a:srgbClr val="CC0099"/>
                </a:solidFill>
                <a:cs typeface="Times New Roman" pitchFamily="18" charset="0"/>
              </a:rPr>
              <a:t>Loop condition </a:t>
            </a:r>
            <a:r>
              <a:rPr lang="en-US" dirty="0">
                <a:cs typeface="Times New Roman" pitchFamily="18" charset="0"/>
              </a:rPr>
              <a:t>is evaluated.</a:t>
            </a:r>
          </a:p>
          <a:p>
            <a:pPr marL="838200" lvl="1" indent="-381000">
              <a:buFont typeface="Wingdings" pitchFamily="2" charset="2"/>
              <a:buAutoNum type="arabicPeriod"/>
            </a:pPr>
            <a:r>
              <a:rPr lang="en-US" dirty="0">
                <a:cs typeface="Times New Roman" pitchFamily="18" charset="0"/>
              </a:rPr>
              <a:t>If </a:t>
            </a:r>
            <a:r>
              <a:rPr lang="en-US" dirty="0">
                <a:solidFill>
                  <a:srgbClr val="CC0099"/>
                </a:solidFill>
                <a:cs typeface="Times New Roman" pitchFamily="18" charset="0"/>
              </a:rPr>
              <a:t>loop condition </a:t>
            </a:r>
            <a:r>
              <a:rPr lang="en-US" dirty="0">
                <a:cs typeface="Times New Roman" pitchFamily="18" charset="0"/>
              </a:rPr>
              <a:t>is </a:t>
            </a:r>
            <a:r>
              <a:rPr lang="en-US" dirty="0">
                <a:solidFill>
                  <a:srgbClr val="0000FF"/>
                </a:solidFill>
                <a:cs typeface="Times New Roman" pitchFamily="18" charset="0"/>
              </a:rPr>
              <a:t>true</a:t>
            </a:r>
            <a:r>
              <a:rPr lang="en-US" dirty="0">
                <a:cs typeface="Times New Roman" pitchFamily="18" charset="0"/>
              </a:rPr>
              <a:t>, 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>
                <a:cs typeface="Times New Roman" pitchFamily="18" charset="0"/>
              </a:rPr>
              <a:t>execute 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1600" dirty="0">
                <a:cs typeface="Times New Roman" pitchFamily="18" charset="0"/>
              </a:rPr>
              <a:t> loop </a:t>
            </a:r>
            <a:r>
              <a:rPr lang="en-US" sz="1600" dirty="0">
                <a:solidFill>
                  <a:srgbClr val="0000FF"/>
                </a:solidFill>
                <a:cs typeface="Times New Roman" pitchFamily="18" charset="0"/>
              </a:rPr>
              <a:t>statement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/>
              <a:t>(loop body)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/>
              <a:t>execute </a:t>
            </a:r>
            <a:r>
              <a:rPr lang="en-US" sz="1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update statement(s)</a:t>
            </a:r>
            <a:r>
              <a:rPr lang="en-US" sz="1600" dirty="0">
                <a:cs typeface="Times New Roman" pitchFamily="18" charset="0"/>
              </a:rPr>
              <a:t>.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>
                <a:cs typeface="Times New Roman" pitchFamily="18" charset="0"/>
              </a:rPr>
              <a:t>Go back to step 2</a:t>
            </a:r>
          </a:p>
          <a:p>
            <a:pPr marL="838200" lvl="1" indent="-381000">
              <a:buFont typeface="Wingdings" pitchFamily="2" charset="2"/>
              <a:buAutoNum type="arabicPeriod"/>
            </a:pPr>
            <a:r>
              <a:rPr lang="en-US" dirty="0">
                <a:cs typeface="Times New Roman" pitchFamily="18" charset="0"/>
              </a:rPr>
              <a:t>If </a:t>
            </a:r>
            <a:r>
              <a:rPr lang="en-US" dirty="0">
                <a:solidFill>
                  <a:srgbClr val="CC0099"/>
                </a:solidFill>
                <a:cs typeface="Times New Roman" pitchFamily="18" charset="0"/>
              </a:rPr>
              <a:t>loop condition </a:t>
            </a:r>
            <a:r>
              <a:rPr lang="en-US" dirty="0">
                <a:cs typeface="Times New Roman" pitchFamily="18" charset="0"/>
              </a:rPr>
              <a:t>is </a:t>
            </a:r>
            <a:r>
              <a:rPr lang="en-US" dirty="0">
                <a:solidFill>
                  <a:srgbClr val="0000FF"/>
                </a:solidFill>
                <a:cs typeface="Times New Roman" pitchFamily="18" charset="0"/>
              </a:rPr>
              <a:t>false</a:t>
            </a:r>
            <a:r>
              <a:rPr lang="en-US" sz="1600" dirty="0"/>
              <a:t> continue with remaining statements</a:t>
            </a:r>
            <a:endParaRPr lang="en-US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1728798" y="2213474"/>
            <a:ext cx="7215369" cy="720080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for 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counter = 1</a:t>
            </a:r>
            <a:r>
              <a:rPr lang="en-US" dirty="0">
                <a:solidFill>
                  <a:srgbClr val="0000FF"/>
                </a:solidFill>
              </a:rPr>
              <a:t>; </a:t>
            </a:r>
            <a:r>
              <a:rPr lang="en-US" dirty="0">
                <a:solidFill>
                  <a:srgbClr val="CC0099"/>
                </a:solidFill>
              </a:rPr>
              <a:t>counter&lt;=N</a:t>
            </a:r>
            <a:r>
              <a:rPr lang="en-US" dirty="0">
                <a:solidFill>
                  <a:srgbClr val="0000FF"/>
                </a:solidFill>
              </a:rPr>
              <a:t>; 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counter++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</a:rPr>
              <a:t>   sum += counter;   </a:t>
            </a:r>
            <a:r>
              <a:rPr lang="en-US" dirty="0">
                <a:solidFill>
                  <a:srgbClr val="00B050"/>
                </a:solidFill>
              </a:rPr>
              <a:t>//loop body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228600" y="2213474"/>
            <a:ext cx="129614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4760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Counter-controlled loops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2" name="Content Placeholder 25"/>
          <p:cNvSpPr>
            <a:spLocks noGrp="1"/>
          </p:cNvSpPr>
          <p:nvPr>
            <p:ph sz="quarter" idx="4294967295"/>
          </p:nvPr>
        </p:nvSpPr>
        <p:spPr>
          <a:xfrm>
            <a:off x="4714875" y="2286000"/>
            <a:ext cx="4041775" cy="2143125"/>
          </a:xfrm>
          <a:prstGeom prst="rect">
            <a:avLst/>
          </a:prstGeom>
          <a:ln w="19050">
            <a:solidFill>
              <a:schemeClr val="accent2"/>
            </a:solidFill>
            <a:prstDash val="lgDash"/>
          </a:ln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Times New Roman" pitchFamily="18" charset="0"/>
              </a:rPr>
              <a:t>N =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Times New Roman" pitchFamily="18" charset="0"/>
              </a:rPr>
              <a:t>counter = 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Times New Roman" pitchFamily="18" charset="0"/>
              </a:rPr>
              <a:t>Loop while (counter&lt;=N)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Times New Roman" pitchFamily="18" charset="0"/>
              </a:rPr>
              <a:t>   counter = counter + 1</a:t>
            </a:r>
            <a:endParaRPr lang="en-US" sz="1600" dirty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Times New Roman" pitchFamily="18" charset="0"/>
              </a:rPr>
              <a:t>End loop</a:t>
            </a:r>
            <a:endParaRPr lang="en-US" dirty="0"/>
          </a:p>
        </p:txBody>
      </p:sp>
      <p:sp>
        <p:nvSpPr>
          <p:cNvPr id="13" name="Content Placeholder 27"/>
          <p:cNvSpPr>
            <a:spLocks noGrp="1"/>
          </p:cNvSpPr>
          <p:nvPr>
            <p:ph sz="quarter" idx="4294967295"/>
          </p:nvPr>
        </p:nvSpPr>
        <p:spPr>
          <a:xfrm>
            <a:off x="357188" y="4994275"/>
            <a:ext cx="8429625" cy="1577975"/>
          </a:xfrm>
          <a:prstGeom prst="rect">
            <a:avLst/>
          </a:prstGeom>
          <a:ln w="12700">
            <a:solidFill>
              <a:schemeClr val="accent2"/>
            </a:solidFill>
            <a:prstDash val="lgDash"/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N = …</a:t>
            </a:r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For(counter = 1; counter &lt;= N; counter=counter+ 1)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End For</a:t>
            </a:r>
            <a:endParaRPr lang="en-US" sz="2000" dirty="0"/>
          </a:p>
        </p:txBody>
      </p:sp>
      <p:sp>
        <p:nvSpPr>
          <p:cNvPr id="14" name="Text Placeholder 24"/>
          <p:cNvSpPr txBox="1">
            <a:spLocks/>
          </p:cNvSpPr>
          <p:nvPr/>
        </p:nvSpPr>
        <p:spPr>
          <a:xfrm>
            <a:off x="4714875" y="1822450"/>
            <a:ext cx="4041775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While loop</a:t>
            </a:r>
          </a:p>
        </p:txBody>
      </p:sp>
      <p:grpSp>
        <p:nvGrpSpPr>
          <p:cNvPr id="16" name="Group 35"/>
          <p:cNvGrpSpPr>
            <a:grpSpLocks/>
          </p:cNvGrpSpPr>
          <p:nvPr/>
        </p:nvGrpSpPr>
        <p:grpSpPr bwMode="auto">
          <a:xfrm>
            <a:off x="1033816" y="5260824"/>
            <a:ext cx="1857375" cy="797720"/>
            <a:chOff x="1142976" y="5274481"/>
            <a:chExt cx="1857388" cy="797725"/>
          </a:xfrm>
        </p:grpSpPr>
        <p:sp>
          <p:nvSpPr>
            <p:cNvPr id="17" name="Rectangle 16"/>
            <p:cNvSpPr/>
            <p:nvPr/>
          </p:nvSpPr>
          <p:spPr>
            <a:xfrm>
              <a:off x="1142976" y="5274481"/>
              <a:ext cx="1857388" cy="440528"/>
            </a:xfrm>
            <a:prstGeom prst="rect">
              <a:avLst/>
            </a:prstGeom>
            <a:noFill/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TextBox 32"/>
            <p:cNvSpPr txBox="1">
              <a:spLocks noChangeArrowheads="1"/>
            </p:cNvSpPr>
            <p:nvPr/>
          </p:nvSpPr>
          <p:spPr bwMode="auto">
            <a:xfrm>
              <a:off x="1428728" y="5764429"/>
              <a:ext cx="1217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C00000"/>
                  </a:solidFill>
                </a:rPr>
                <a:t>Initialization</a:t>
              </a:r>
            </a:p>
          </p:txBody>
        </p:sp>
      </p:grpSp>
      <p:grpSp>
        <p:nvGrpSpPr>
          <p:cNvPr id="19" name="Group 36"/>
          <p:cNvGrpSpPr>
            <a:grpSpLocks/>
          </p:cNvGrpSpPr>
          <p:nvPr/>
        </p:nvGrpSpPr>
        <p:grpSpPr bwMode="auto">
          <a:xfrm>
            <a:off x="3003573" y="5274469"/>
            <a:ext cx="2022526" cy="797716"/>
            <a:chOff x="3071802" y="5274484"/>
            <a:chExt cx="1422558" cy="797722"/>
          </a:xfrm>
        </p:grpSpPr>
        <p:sp>
          <p:nvSpPr>
            <p:cNvPr id="20" name="Rectangle 19"/>
            <p:cNvSpPr/>
            <p:nvPr/>
          </p:nvSpPr>
          <p:spPr>
            <a:xfrm>
              <a:off x="3071802" y="5274484"/>
              <a:ext cx="1422558" cy="440531"/>
            </a:xfrm>
            <a:prstGeom prst="rect">
              <a:avLst/>
            </a:prstGeom>
            <a:noFill/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TextBox 33"/>
            <p:cNvSpPr txBox="1">
              <a:spLocks noChangeArrowheads="1"/>
            </p:cNvSpPr>
            <p:nvPr/>
          </p:nvSpPr>
          <p:spPr bwMode="auto">
            <a:xfrm>
              <a:off x="3249120" y="5764429"/>
              <a:ext cx="106792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C00000"/>
                  </a:solidFill>
                </a:rPr>
                <a:t>Condition </a:t>
              </a:r>
            </a:p>
          </p:txBody>
        </p:sp>
      </p:grpSp>
      <p:grpSp>
        <p:nvGrpSpPr>
          <p:cNvPr id="22" name="Group 37"/>
          <p:cNvGrpSpPr>
            <a:grpSpLocks/>
          </p:cNvGrpSpPr>
          <p:nvPr/>
        </p:nvGrpSpPr>
        <p:grpSpPr bwMode="auto">
          <a:xfrm>
            <a:off x="5181600" y="5274469"/>
            <a:ext cx="3000369" cy="797716"/>
            <a:chOff x="5072066" y="5274484"/>
            <a:chExt cx="3286148" cy="797722"/>
          </a:xfrm>
        </p:grpSpPr>
        <p:sp>
          <p:nvSpPr>
            <p:cNvPr id="23" name="Rectangle 22"/>
            <p:cNvSpPr/>
            <p:nvPr/>
          </p:nvSpPr>
          <p:spPr>
            <a:xfrm>
              <a:off x="5072066" y="5274484"/>
              <a:ext cx="3286148" cy="440531"/>
            </a:xfrm>
            <a:prstGeom prst="rect">
              <a:avLst/>
            </a:prstGeom>
            <a:noFill/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TextBox 34"/>
            <p:cNvSpPr txBox="1">
              <a:spLocks noChangeArrowheads="1"/>
            </p:cNvSpPr>
            <p:nvPr/>
          </p:nvSpPr>
          <p:spPr bwMode="auto">
            <a:xfrm>
              <a:off x="5715008" y="5764429"/>
              <a:ext cx="211628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C00000"/>
                  </a:solidFill>
                </a:rPr>
                <a:t>Increment \ Decrement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786314" y="2571744"/>
            <a:ext cx="1857375" cy="285750"/>
          </a:xfrm>
          <a:prstGeom prst="rect">
            <a:avLst/>
          </a:prstGeom>
          <a:noFill/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00826" y="2928934"/>
            <a:ext cx="1928813" cy="285750"/>
          </a:xfrm>
          <a:prstGeom prst="rect">
            <a:avLst/>
          </a:prstGeom>
          <a:noFill/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86380" y="3643314"/>
            <a:ext cx="3357563" cy="285750"/>
          </a:xfrm>
          <a:prstGeom prst="rect">
            <a:avLst/>
          </a:prstGeom>
          <a:noFill/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214282" y="1357298"/>
            <a:ext cx="4357717" cy="3071834"/>
          </a:xfrm>
          <a:prstGeom prst="roundRect">
            <a:avLst>
              <a:gd name="adj" fmla="val 3415"/>
            </a:avLst>
          </a:prstGeom>
          <a:solidFill>
            <a:schemeClr val="bg2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for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loop is a specialized form of a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while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loop.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It’s primary purpose is to simplify the writing of counter-controlled loops. 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for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loop is typically called a 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counted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 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indexed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loop.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 there’s more than one statement in the body, use a block {}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35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4757"/>
            <a:ext cx="82296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while</a:t>
            </a:r>
            <a:r>
              <a:rPr lang="en-US" altLang="en-US" dirty="0">
                <a:ea typeface="+mj-ea"/>
              </a:rPr>
              <a:t> vs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2438400"/>
            <a:ext cx="3931920" cy="372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x = 0,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 4)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x = x +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	   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++;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 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(x);</a:t>
            </a: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  <a:p>
            <a:pPr lvl="1" eaLnBrk="1" hangingPunct="1">
              <a:buFontTx/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54880" y="2438401"/>
            <a:ext cx="3931920" cy="372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x = 0,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>
              <a:buNone/>
            </a:pPr>
            <a:endParaRPr lang="en-US" altLang="en-US" sz="2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 4;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++)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x = x +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(x);</a:t>
            </a: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44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4757"/>
            <a:ext cx="82296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while</a:t>
            </a:r>
            <a:r>
              <a:rPr lang="en-US" altLang="en-US" dirty="0">
                <a:ea typeface="+mj-ea"/>
              </a:rPr>
              <a:t> vs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2438400"/>
            <a:ext cx="3931920" cy="372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x = 0,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 4)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x = x +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	   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++;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 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(x);</a:t>
            </a: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  <a:p>
            <a:pPr lvl="1" eaLnBrk="1" hangingPunct="1">
              <a:buFontTx/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54880" y="2438401"/>
            <a:ext cx="3931920" cy="372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x = 0,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>
              <a:buNone/>
            </a:pPr>
            <a:endParaRPr lang="en-US" altLang="en-US" sz="2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 4;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++)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x = x +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</a:t>
            </a:r>
            <a:r>
              <a:rPr lang="en-US" altLang="en-US" sz="2000" b="1" dirty="0" err="1">
                <a:solidFill>
                  <a:srgbClr val="C00000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rgbClr val="C00000"/>
                </a:solidFill>
                <a:latin typeface="Courier New" pitchFamily="49" charset="0"/>
                <a:ea typeface="ＭＳ Ｐゴシック" pitchFamily="34" charset="-128"/>
              </a:rPr>
              <a:t>++;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(x);</a:t>
            </a: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6370542" y="4069682"/>
            <a:ext cx="2498915" cy="850966"/>
          </a:xfrm>
          <a:prstGeom prst="wedgeRoundRectCallout">
            <a:avLst>
              <a:gd name="adj1" fmla="val -65275"/>
              <a:gd name="adj2" fmla="val -4658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What would happen if we left this in here?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3139662" y="5859251"/>
            <a:ext cx="2498915" cy="850966"/>
          </a:xfrm>
          <a:prstGeom prst="wedgeRoundRectCallout">
            <a:avLst>
              <a:gd name="adj1" fmla="val 55818"/>
              <a:gd name="adj2" fmla="val -22382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And what if we changed it to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--;</a:t>
            </a:r>
            <a:r>
              <a:rPr lang="en-US" dirty="0">
                <a:solidFill>
                  <a:schemeClr val="tx2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7377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class </a:t>
            </a:r>
            <a:r>
              <a:rPr lang="en-US" dirty="0" err="1"/>
              <a:t>ForDemo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 (String 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countDown</a:t>
            </a:r>
            <a:r>
              <a:rPr lang="en-US" dirty="0"/>
              <a:t>;</a:t>
            </a:r>
          </a:p>
          <a:p>
            <a:r>
              <a:rPr lang="en-US" dirty="0"/>
              <a:t>        for (</a:t>
            </a:r>
            <a:r>
              <a:rPr lang="en-US" dirty="0" err="1"/>
              <a:t>countDown</a:t>
            </a:r>
            <a:r>
              <a:rPr lang="en-US" dirty="0"/>
              <a:t> = 3 ; </a:t>
            </a:r>
            <a:r>
              <a:rPr lang="en-US" dirty="0" err="1"/>
              <a:t>countDown</a:t>
            </a:r>
            <a:r>
              <a:rPr lang="en-US" dirty="0"/>
              <a:t> &gt;= 0 ; </a:t>
            </a:r>
            <a:r>
              <a:rPr lang="en-US" dirty="0" err="1"/>
              <a:t>countDown</a:t>
            </a:r>
            <a:r>
              <a:rPr lang="en-US" dirty="0"/>
              <a:t>--)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</a:t>
            </a:r>
            <a:r>
              <a:rPr lang="en-US" dirty="0" err="1"/>
              <a:t>System.out.println</a:t>
            </a:r>
            <a:r>
              <a:rPr lang="en-US" dirty="0"/>
              <a:t> (</a:t>
            </a:r>
            <a:r>
              <a:rPr lang="en-US" dirty="0" err="1"/>
              <a:t>countDown</a:t>
            </a:r>
            <a:r>
              <a:rPr lang="en-US" dirty="0"/>
              <a:t>);</a:t>
            </a:r>
          </a:p>
          <a:p>
            <a:r>
              <a:rPr lang="en-US" dirty="0"/>
              <a:t>            </a:t>
            </a:r>
            <a:r>
              <a:rPr lang="en-US" dirty="0" err="1"/>
              <a:t>System.out.println</a:t>
            </a:r>
            <a:r>
              <a:rPr lang="en-US" dirty="0"/>
              <a:t> ("and counting.");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("Blast off!");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983879" y="464735"/>
            <a:ext cx="3032125" cy="369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800" dirty="0">
                <a:hlinkClick r:id="rId2" action="ppaction://hlinkfile"/>
              </a:rPr>
              <a:t>sample program</a:t>
            </a:r>
            <a:r>
              <a:rPr lang="en-US" altLang="en-US" sz="1800" dirty="0"/>
              <a:t>, listing 4.5</a:t>
            </a:r>
            <a:endParaRPr lang="en-US" altLang="en-US" sz="18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319" y="4311586"/>
            <a:ext cx="3220872" cy="2409935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7F7F7F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492004" y="4692888"/>
            <a:ext cx="1524000" cy="9239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dirty="0"/>
              <a:t>Sample </a:t>
            </a:r>
            <a:br>
              <a:rPr lang="en-US" dirty="0"/>
            </a:br>
            <a:r>
              <a:rPr lang="en-US" dirty="0"/>
              <a:t>screen output</a:t>
            </a:r>
          </a:p>
        </p:txBody>
      </p:sp>
    </p:spTree>
    <p:extLst>
      <p:ext uri="{BB962C8B-B14F-4D97-AF65-F5344CB8AC3E}">
        <p14:creationId xmlns:p14="http://schemas.microsoft.com/office/powerpoint/2010/main" val="350311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88"/>
          <a:stretch/>
        </p:blipFill>
        <p:spPr bwMode="auto">
          <a:xfrm>
            <a:off x="1752600" y="527547"/>
            <a:ext cx="5112224" cy="623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94830" y="2374710"/>
            <a:ext cx="1460310" cy="55955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10937" y="900752"/>
            <a:ext cx="1173708" cy="3002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94830" y="3527943"/>
            <a:ext cx="1460310" cy="55955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84645" y="900751"/>
            <a:ext cx="1173708" cy="3002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27696" y="6066428"/>
            <a:ext cx="1460310" cy="55955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58353" y="900750"/>
            <a:ext cx="1173708" cy="3002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10937" y="4701649"/>
            <a:ext cx="3343702" cy="114641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44482" y="1201003"/>
            <a:ext cx="2687463" cy="6151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4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Example of </a:t>
            </a:r>
            <a:r>
              <a:rPr lang="en-US" sz="3200" b="1" dirty="0">
                <a:solidFill>
                  <a:schemeClr val="accent2"/>
                </a:solidFill>
                <a:latin typeface="Courier New" pitchFamily="49" charset="0"/>
              </a:rPr>
              <a:t>while</a:t>
            </a:r>
            <a:r>
              <a:rPr lang="en-US" sz="3200" dirty="0"/>
              <a:t> and equivalent </a:t>
            </a:r>
            <a:r>
              <a:rPr lang="en-US" sz="3200" b="1" dirty="0">
                <a:solidFill>
                  <a:schemeClr val="accent2"/>
                </a:solidFill>
                <a:latin typeface="Courier New" pitchFamily="49" charset="0"/>
              </a:rPr>
              <a:t>for</a:t>
            </a:r>
            <a:r>
              <a:rPr lang="en-US" sz="3200" dirty="0"/>
              <a:t> loop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120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95FA155-35BD-4F7C-9FD5-24BDD52BFFF3}" type="slidenum">
              <a:rPr lang="en-US" altLang="en-US" sz="1400">
                <a:solidFill>
                  <a:srgbClr val="FFFFFF"/>
                </a:solidFill>
              </a:rPr>
              <a:pPr/>
              <a:t>9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5750" y="1500188"/>
            <a:ext cx="8629650" cy="49768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indent="-256032">
              <a:buClr>
                <a:schemeClr val="accent1"/>
              </a:buClr>
              <a:buSzPct val="68000"/>
              <a:defRPr/>
            </a:pPr>
            <a:r>
              <a:rPr lang="en-US" sz="2000" b="1" dirty="0">
                <a:ea typeface="+mn-ea"/>
              </a:rPr>
              <a:t>Rewrite</a:t>
            </a:r>
            <a:endParaRPr lang="en-US" sz="2000" dirty="0">
              <a:ea typeface="+mn-ea"/>
            </a:endParaRPr>
          </a:p>
          <a:p>
            <a:pPr marL="365760" indent="-256032">
              <a:buClr>
                <a:schemeClr val="accent1"/>
              </a:buClr>
              <a:buSzPct val="68000"/>
              <a:defRPr/>
            </a:pPr>
            <a:r>
              <a:rPr lang="en-US" sz="2000" dirty="0">
                <a:ea typeface="+mn-ea"/>
              </a:rPr>
              <a:t>	The following while loop as a for loop</a:t>
            </a:r>
          </a:p>
          <a:p>
            <a:pPr marL="365760" indent="-256032">
              <a:buClr>
                <a:schemeClr val="accent1"/>
              </a:buClr>
              <a:buSzPct val="68000"/>
              <a:defRPr/>
            </a:pPr>
            <a:endParaRPr lang="en-US" sz="2000" dirty="0">
              <a:latin typeface="Courier New" pitchFamily="49" charset="0"/>
              <a:ea typeface="+mn-ea"/>
            </a:endParaRP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  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= 0; 		</a:t>
            </a:r>
            <a:r>
              <a:rPr lang="en-US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initialize                           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ea typeface="+mn-ea"/>
              </a:rPr>
              <a:t>   while</a:t>
            </a:r>
            <a:r>
              <a:rPr lang="en-US" dirty="0">
                <a:latin typeface="Courier New" pitchFamily="49" charset="0"/>
                <a:ea typeface="+mn-ea"/>
              </a:rPr>
              <a:t> (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&lt;= 20) 	</a:t>
            </a:r>
            <a:r>
              <a:rPr lang="en-US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</a:t>
            </a:r>
            <a:r>
              <a:rPr lang="en-US" dirty="0">
                <a:solidFill>
                  <a:srgbClr val="CC0099"/>
                </a:solidFill>
                <a:latin typeface="Courier New" pitchFamily="49" charset="0"/>
                <a:ea typeface="+mn-ea"/>
              </a:rPr>
              <a:t>condition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{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   </a:t>
            </a:r>
            <a:r>
              <a:rPr lang="en-US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dirty="0">
                <a:latin typeface="Courier New" pitchFamily="49" charset="0"/>
                <a:ea typeface="+mn-ea"/>
              </a:rPr>
              <a:t>(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+ " ");      </a:t>
            </a:r>
            <a:endParaRPr lang="en-US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  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=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+ 5; 	</a:t>
            </a:r>
            <a:r>
              <a:rPr lang="en-US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+mn-ea"/>
              </a:rPr>
              <a:t>update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}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</a:t>
            </a:r>
            <a:r>
              <a:rPr lang="en-US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dirty="0">
                <a:latin typeface="Courier New" pitchFamily="49" charset="0"/>
                <a:ea typeface="+mn-ea"/>
              </a:rPr>
              <a:t>();   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     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 </a:t>
            </a:r>
            <a:endParaRPr lang="en-US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 marL="365760" indent="-256032">
              <a:buClr>
                <a:schemeClr val="accent1"/>
              </a:buClr>
              <a:buSzPct val="68000"/>
              <a:defRPr/>
            </a:pPr>
            <a:r>
              <a:rPr lang="en-US" sz="2000" b="1" dirty="0">
                <a:ea typeface="+mn-ea"/>
              </a:rPr>
              <a:t>Solution</a:t>
            </a:r>
            <a:endParaRPr lang="en-US" sz="2000" dirty="0">
              <a:latin typeface="Courier New" pitchFamily="49" charset="0"/>
              <a:ea typeface="+mn-ea"/>
            </a:endParaRP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ea typeface="+mn-ea"/>
              </a:rPr>
              <a:t>   </a:t>
            </a:r>
            <a:r>
              <a:rPr lang="en-US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initialize  </a:t>
            </a:r>
            <a:r>
              <a:rPr lang="en-US" dirty="0">
                <a:solidFill>
                  <a:srgbClr val="CC0099"/>
                </a:solidFill>
                <a:latin typeface="Courier New" pitchFamily="49" charset="0"/>
                <a:ea typeface="+mn-ea"/>
              </a:rPr>
              <a:t>condition    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+mn-ea"/>
              </a:rPr>
              <a:t>update</a:t>
            </a:r>
            <a:endParaRPr lang="en-US" dirty="0">
              <a:solidFill>
                <a:schemeClr val="accent2"/>
              </a:solidFill>
              <a:latin typeface="Courier New" pitchFamily="49" charset="0"/>
              <a:ea typeface="+mn-ea"/>
            </a:endParaRP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ea typeface="+mn-ea"/>
              </a:rPr>
              <a:t>   for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+mn-ea"/>
              </a:rPr>
              <a:t>(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= 0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+mn-ea"/>
              </a:rPr>
              <a:t>;</a:t>
            </a:r>
            <a:r>
              <a:rPr lang="en-US" dirty="0">
                <a:latin typeface="Courier New" pitchFamily="49" charset="0"/>
                <a:ea typeface="+mn-ea"/>
              </a:rPr>
              <a:t>   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&lt;= 20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+mn-ea"/>
              </a:rPr>
              <a:t>;</a:t>
            </a:r>
            <a:r>
              <a:rPr lang="en-US" dirty="0">
                <a:latin typeface="Courier New" pitchFamily="49" charset="0"/>
                <a:ea typeface="+mn-ea"/>
              </a:rPr>
              <a:t>  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=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+ 5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+mn-ea"/>
              </a:rPr>
              <a:t>)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   </a:t>
            </a:r>
            <a:r>
              <a:rPr lang="en-US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dirty="0">
                <a:latin typeface="Courier New" pitchFamily="49" charset="0"/>
                <a:ea typeface="+mn-ea"/>
              </a:rPr>
              <a:t>(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+ " ");      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</a:t>
            </a:r>
            <a:r>
              <a:rPr lang="en-US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dirty="0">
                <a:latin typeface="Courier New" pitchFamily="49" charset="0"/>
                <a:ea typeface="+mn-ea"/>
              </a:rPr>
              <a:t>();   </a:t>
            </a:r>
          </a:p>
          <a:p>
            <a:pPr marL="621792" lvl="1" indent="-228600" eaLnBrk="1" fontAlgn="auto" hangingPunct="1">
              <a:spcAft>
                <a:spcPts val="0"/>
              </a:spcAft>
              <a:buClr>
                <a:schemeClr val="accent1"/>
              </a:buClr>
              <a:defRPr/>
            </a:pPr>
            <a:endParaRPr lang="en-US" sz="2400" dirty="0">
              <a:latin typeface="Courier New" pitchFamily="49" charset="0"/>
              <a:ea typeface="+mn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0" y="2286000"/>
            <a:ext cx="175260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0" y="2595563"/>
            <a:ext cx="175260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35300" y="3378200"/>
            <a:ext cx="175260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6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0070C0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D2DEDB-55EB-45E4-8C34-F777BF73A1B7}">
  <ds:schemaRefs>
    <ds:schemaRef ds:uri="748f7248-10be-4e94-bc79-723fe783241a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134be976-b389-46e9-817a-32caeb1e1dff"/>
    <ds:schemaRef ds:uri="f46b0662-ecca-458e-adb0-fe435d1783ab"/>
    <ds:schemaRef ds:uri="2504cb85-4bca-4c62-bd2f-0a6db465873f"/>
  </ds:schemaRefs>
</ds:datastoreItem>
</file>

<file path=customXml/itemProps2.xml><?xml version="1.0" encoding="utf-8"?>
<ds:datastoreItem xmlns:ds="http://schemas.openxmlformats.org/officeDocument/2006/customXml" ds:itemID="{37276B59-E37B-41B3-8B46-3C288EBDF9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7B63F4-F13D-45BD-999F-F2A5B9D1811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7816</TotalTime>
  <Words>1456</Words>
  <Application>Microsoft Office PowerPoint</Application>
  <PresentationFormat>On-screen Show (4:3)</PresentationFormat>
  <Paragraphs>435</Paragraphs>
  <Slides>22</Slides>
  <Notes>12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For Loop</vt:lpstr>
      <vt:lpstr>The for Statement</vt:lpstr>
      <vt:lpstr>The for Statement</vt:lpstr>
      <vt:lpstr>Counter-controlled loops</vt:lpstr>
      <vt:lpstr>while vs for</vt:lpstr>
      <vt:lpstr>while vs for</vt:lpstr>
      <vt:lpstr>PowerPoint Presentation</vt:lpstr>
      <vt:lpstr>PowerPoint Presentation</vt:lpstr>
      <vt:lpstr>Example of while and equivalent for loop</vt:lpstr>
      <vt:lpstr>The for Statement</vt:lpstr>
      <vt:lpstr>The for Statement</vt:lpstr>
      <vt:lpstr>Programming Example: Square</vt:lpstr>
      <vt:lpstr>Programming Example: Square</vt:lpstr>
      <vt:lpstr>Programming Example: Classify Numbers</vt:lpstr>
      <vt:lpstr>Programming Example: Classify Numbers</vt:lpstr>
      <vt:lpstr>Programming Example: Classify Numbers</vt:lpstr>
      <vt:lpstr>Nested for - Syntax</vt:lpstr>
      <vt:lpstr>PowerPoint Presentation</vt:lpstr>
      <vt:lpstr>Nested for – Example 1</vt:lpstr>
      <vt:lpstr>Nested for – Example 2 – analysis </vt:lpstr>
      <vt:lpstr>Nested for – Example 2 – code</vt:lpstr>
      <vt:lpstr>Nested for – Example 3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Nadia</cp:lastModifiedBy>
  <cp:revision>266</cp:revision>
  <dcterms:created xsi:type="dcterms:W3CDTF">2004-08-20T17:48:18Z</dcterms:created>
  <dcterms:modified xsi:type="dcterms:W3CDTF">2024-09-22T09:09:03Z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66800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MediaServiceImageTags">
    <vt:lpwstr/>
  </property>
</Properties>
</file>