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0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1.xml" ContentType="application/vnd.openxmlformats-officedocument.presentationml.notesSlide+xml"/>
  <Override PartName="/ppt/tags/tag1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9"/>
  </p:notesMasterIdLst>
  <p:handoutMasterIdLst>
    <p:handoutMasterId r:id="rId30"/>
  </p:handoutMasterIdLst>
  <p:sldIdLst>
    <p:sldId id="511" r:id="rId5"/>
    <p:sldId id="512" r:id="rId6"/>
    <p:sldId id="513" r:id="rId7"/>
    <p:sldId id="577" r:id="rId8"/>
    <p:sldId id="514" r:id="rId9"/>
    <p:sldId id="578" r:id="rId10"/>
    <p:sldId id="580" r:id="rId11"/>
    <p:sldId id="516" r:id="rId12"/>
    <p:sldId id="530" r:id="rId13"/>
    <p:sldId id="581" r:id="rId14"/>
    <p:sldId id="582" r:id="rId15"/>
    <p:sldId id="589" r:id="rId16"/>
    <p:sldId id="522" r:id="rId17"/>
    <p:sldId id="583" r:id="rId18"/>
    <p:sldId id="584" r:id="rId19"/>
    <p:sldId id="588" r:id="rId20"/>
    <p:sldId id="534" r:id="rId21"/>
    <p:sldId id="591" r:id="rId22"/>
    <p:sldId id="592" r:id="rId23"/>
    <p:sldId id="538" r:id="rId24"/>
    <p:sldId id="535" r:id="rId25"/>
    <p:sldId id="585" r:id="rId26"/>
    <p:sldId id="586" r:id="rId27"/>
    <p:sldId id="587" r:id="rId28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C2B97B-AB40-489B-86D7-F49AEE1C4E89}" v="4" dt="2023-09-17T19:17:02.386"/>
    <p1510:client id="{8D66DAA1-DB33-4956-BB33-355102D820EE}" v="2" dt="2020-09-28T17:56:48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0" autoAdjust="0"/>
    <p:restoredTop sz="88889" autoAdjust="0"/>
  </p:normalViewPr>
  <p:slideViewPr>
    <p:cSldViewPr snapToGrid="0">
      <p:cViewPr>
        <p:scale>
          <a:sx n="70" d="100"/>
          <a:sy n="70" d="100"/>
        </p:scale>
        <p:origin x="4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872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fnan Algobail" userId="S::aalgobail@ksu.edu.sa::ea00aeb4-72eb-48ec-8b82-5e455209ca7b" providerId="AD" clId="Web-{8D66DAA1-DB33-4956-BB33-355102D820EE}"/>
    <pc:docChg chg="modSld">
      <pc:chgData name="Afnan Algobail" userId="S::aalgobail@ksu.edu.sa::ea00aeb4-72eb-48ec-8b82-5e455209ca7b" providerId="AD" clId="Web-{8D66DAA1-DB33-4956-BB33-355102D820EE}" dt="2020-09-28T17:56:48.756" v="1" actId="20577"/>
      <pc:docMkLst>
        <pc:docMk/>
      </pc:docMkLst>
      <pc:sldChg chg="modSp">
        <pc:chgData name="Afnan Algobail" userId="S::aalgobail@ksu.edu.sa::ea00aeb4-72eb-48ec-8b82-5e455209ca7b" providerId="AD" clId="Web-{8D66DAA1-DB33-4956-BB33-355102D820EE}" dt="2020-09-28T17:56:48.756" v="0" actId="20577"/>
        <pc:sldMkLst>
          <pc:docMk/>
          <pc:sldMk cId="64631540" sldId="588"/>
        </pc:sldMkLst>
        <pc:spChg chg="mod">
          <ac:chgData name="Afnan Algobail" userId="S::aalgobail@ksu.edu.sa::ea00aeb4-72eb-48ec-8b82-5e455209ca7b" providerId="AD" clId="Web-{8D66DAA1-DB33-4956-BB33-355102D820EE}" dt="2020-09-28T17:56:48.756" v="0" actId="20577"/>
          <ac:spMkLst>
            <pc:docMk/>
            <pc:sldMk cId="64631540" sldId="588"/>
            <ac:spMk id="23" creationId="{00000000-0000-0000-0000-000000000000}"/>
          </ac:spMkLst>
        </pc:spChg>
      </pc:sldChg>
    </pc:docChg>
  </pc:docChgLst>
  <pc:docChgLst>
    <pc:chgData name="Zahida Almuallem" userId="S::zalmuallem@ksu.edu.sa::f6b0df71-4211-47d6-8039-1fe1a1bb5bdb" providerId="AD" clId="Web-{52C2B97B-AB40-489B-86D7-F49AEE1C4E89}"/>
    <pc:docChg chg="modSld">
      <pc:chgData name="Zahida Almuallem" userId="S::zalmuallem@ksu.edu.sa::f6b0df71-4211-47d6-8039-1fe1a1bb5bdb" providerId="AD" clId="Web-{52C2B97B-AB40-489B-86D7-F49AEE1C4E89}" dt="2023-09-17T19:17:02.386" v="1" actId="20577"/>
      <pc:docMkLst>
        <pc:docMk/>
      </pc:docMkLst>
      <pc:sldChg chg="modSp">
        <pc:chgData name="Zahida Almuallem" userId="S::zalmuallem@ksu.edu.sa::f6b0df71-4211-47d6-8039-1fe1a1bb5bdb" providerId="AD" clId="Web-{52C2B97B-AB40-489B-86D7-F49AEE1C4E89}" dt="2023-09-17T19:17:02.386" v="1" actId="20577"/>
        <pc:sldMkLst>
          <pc:docMk/>
          <pc:sldMk cId="3629596048" sldId="586"/>
        </pc:sldMkLst>
        <pc:spChg chg="mod">
          <ac:chgData name="Zahida Almuallem" userId="S::zalmuallem@ksu.edu.sa::f6b0df71-4211-47d6-8039-1fe1a1bb5bdb" providerId="AD" clId="Web-{52C2B97B-AB40-489B-86D7-F49AEE1C4E89}" dt="2023-09-17T19:17:02.386" v="1" actId="20577"/>
          <ac:spMkLst>
            <pc:docMk/>
            <pc:sldMk cId="3629596048" sldId="586"/>
            <ac:spMk id="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84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48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48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while-loop is an example of a “counter-controlled” loop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counter</a:t>
            </a:r>
            <a:r>
              <a:rPr lang="en-US" baseline="0" dirty="0"/>
              <a:t> is initialized before the loop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The counter is used in the loop condition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The counter is updated in the body of the loop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You would most likely use a “for” loop – to be explained ahead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11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6056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07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70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70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01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1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370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624"/>
            <a:ext cx="82296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07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5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../../Previous%20Slides/40_41_2/CodeSamples2.htm#Listing 4.1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../../Previous%20Slides/40_41_2/CodeSamples2.htm#Listing 4.4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../Previous%20Slides/40_41_2/CodeSamples2.htm#Listing 4.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51113"/>
            <a:ext cx="7848600" cy="1927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Flow of Control: Loops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684713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n-ea"/>
              </a:rPr>
              <a:t>Chapter 4</a:t>
            </a:r>
          </a:p>
        </p:txBody>
      </p:sp>
    </p:spTree>
    <p:extLst>
      <p:ext uri="{BB962C8B-B14F-4D97-AF65-F5344CB8AC3E}">
        <p14:creationId xmlns:p14="http://schemas.microsoft.com/office/powerpoint/2010/main" val="767253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dirty="0"/>
              <a:t> Statement – Syntax</a:t>
            </a:r>
            <a:endParaRPr lang="en-US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915296"/>
            <a:ext cx="8229600" cy="1561704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itchFamily="34" charset="-128"/>
              </a:rPr>
              <a:t>Also called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</a:t>
            </a:r>
            <a:r>
              <a:rPr lang="en-US" altLang="en-US" dirty="0">
                <a:ea typeface="ＭＳ Ｐゴシック" pitchFamily="34" charset="-128"/>
              </a:rPr>
              <a:t> </a:t>
            </a:r>
            <a:r>
              <a:rPr lang="en-US" altLang="en-US" dirty="0">
                <a:solidFill>
                  <a:schemeClr val="tx2"/>
                </a:solidFill>
                <a:ea typeface="ＭＳ Ｐゴシック" pitchFamily="34" charset="-128"/>
              </a:rPr>
              <a:t>loop</a:t>
            </a:r>
          </a:p>
          <a:p>
            <a:r>
              <a:rPr lang="en-US" altLang="en-US" dirty="0">
                <a:ea typeface="ＭＳ Ｐゴシック" pitchFamily="34" charset="-128"/>
              </a:rPr>
              <a:t>Similar to a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dirty="0">
                <a:ea typeface="ＭＳ Ｐゴシック" pitchFamily="34" charset="-128"/>
              </a:rPr>
              <a:t> statement, except that the loop body is </a:t>
            </a:r>
            <a:r>
              <a:rPr lang="en-US" altLang="en-US" dirty="0">
                <a:solidFill>
                  <a:schemeClr val="tx2"/>
                </a:solidFill>
                <a:ea typeface="ＭＳ Ｐゴシック" pitchFamily="34" charset="-128"/>
              </a:rPr>
              <a:t>executed at least once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691679" y="1436304"/>
            <a:ext cx="7215369" cy="936104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do</a:t>
            </a:r>
          </a:p>
          <a:p>
            <a:r>
              <a:rPr lang="en-US" dirty="0">
                <a:solidFill>
                  <a:srgbClr val="0000FF"/>
                </a:solidFill>
              </a:rPr>
              <a:t>   statement; </a:t>
            </a:r>
          </a:p>
          <a:p>
            <a:r>
              <a:rPr lang="en-US" dirty="0">
                <a:solidFill>
                  <a:srgbClr val="00B0F0"/>
                </a:solidFill>
              </a:rPr>
              <a:t>while </a:t>
            </a:r>
            <a:r>
              <a:rPr lang="en-US" dirty="0">
                <a:solidFill>
                  <a:srgbClr val="0000FF"/>
                </a:solidFill>
              </a:rPr>
              <a:t>(logical expression)</a:t>
            </a:r>
            <a:r>
              <a:rPr lang="en-US" b="1" dirty="0">
                <a:solidFill>
                  <a:schemeClr val="tx2"/>
                </a:solidFill>
              </a:rPr>
              <a:t>;</a:t>
            </a:r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7504" y="1436304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91679" y="2488208"/>
            <a:ext cx="7215369" cy="2304256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do</a:t>
            </a:r>
          </a:p>
          <a:p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{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1;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2;</a:t>
            </a:r>
          </a:p>
          <a:p>
            <a:r>
              <a:rPr lang="en-US" dirty="0">
                <a:solidFill>
                  <a:srgbClr val="0000FF"/>
                </a:solidFill>
              </a:rPr>
              <a:t>     ---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n;</a:t>
            </a:r>
          </a:p>
          <a:p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r>
              <a:rPr lang="en-US" dirty="0">
                <a:solidFill>
                  <a:srgbClr val="00B0F0"/>
                </a:solidFill>
              </a:rPr>
              <a:t>while </a:t>
            </a:r>
            <a:r>
              <a:rPr lang="en-US" dirty="0">
                <a:solidFill>
                  <a:srgbClr val="0000FF"/>
                </a:solidFill>
              </a:rPr>
              <a:t>(logical expression)</a:t>
            </a:r>
            <a:r>
              <a:rPr lang="en-US" b="1" dirty="0">
                <a:solidFill>
                  <a:schemeClr val="tx2"/>
                </a:solidFill>
              </a:rPr>
              <a:t>;</a:t>
            </a: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7504" y="2488208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2</a:t>
            </a:r>
          </a:p>
        </p:txBody>
      </p:sp>
      <p:sp>
        <p:nvSpPr>
          <p:cNvPr id="14" name="Explosion 1 13"/>
          <p:cNvSpPr/>
          <p:nvPr/>
        </p:nvSpPr>
        <p:spPr>
          <a:xfrm rot="1363004">
            <a:off x="5240676" y="2273313"/>
            <a:ext cx="3426107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Don’t forget the semicolon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15047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sz="3600" dirty="0"/>
              <a:t>The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sz="3600" dirty="0"/>
              <a:t> vs the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 sz="3600" dirty="0"/>
              <a:t> Statement</a:t>
            </a:r>
            <a:endParaRPr lang="en-US" sz="24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79512" y="5301208"/>
            <a:ext cx="8807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main difference between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while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en-US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do…while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that: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while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tests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 expression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 executes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statements accordingly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do…while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first executes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statements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then tests 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logical expression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If the condition is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true</a:t>
            </a:r>
            <a:r>
              <a:rPr lang="en-US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another iteration takes place.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07504" y="1268760"/>
            <a:ext cx="4104457" cy="4104456"/>
            <a:chOff x="1275791" y="836712"/>
            <a:chExt cx="4401445" cy="4248472"/>
          </a:xfrm>
        </p:grpSpPr>
        <p:sp>
          <p:nvSpPr>
            <p:cNvPr id="13" name="Rectangle 12"/>
            <p:cNvSpPr/>
            <p:nvPr/>
          </p:nvSpPr>
          <p:spPr>
            <a:xfrm>
              <a:off x="1985227" y="1412776"/>
              <a:ext cx="2880320" cy="36004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Initialize Variable(s)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486525" y="2420888"/>
              <a:ext cx="1877723" cy="36004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Statement</a:t>
              </a:r>
              <a:r>
                <a:rPr lang="en-US" b="1" dirty="0">
                  <a:solidFill>
                    <a:srgbClr val="FF0000"/>
                  </a:solidFill>
                </a:rPr>
                <a:t>(s)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3425387" y="1124744"/>
              <a:ext cx="0" cy="28803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4" idx="0"/>
            </p:cNvCxnSpPr>
            <p:nvPr/>
          </p:nvCxnSpPr>
          <p:spPr>
            <a:xfrm>
              <a:off x="3425387" y="1772816"/>
              <a:ext cx="0" cy="64807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3245367" y="836712"/>
              <a:ext cx="360040" cy="28803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lowchart: Decision 19"/>
            <p:cNvSpPr/>
            <p:nvPr/>
          </p:nvSpPr>
          <p:spPr>
            <a:xfrm>
              <a:off x="1985227" y="4077072"/>
              <a:ext cx="2880320" cy="1008112"/>
            </a:xfrm>
            <a:prstGeom prst="flowChartDecision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Logical Expression</a:t>
              </a:r>
            </a:p>
          </p:txBody>
        </p:sp>
        <p:cxnSp>
          <p:nvCxnSpPr>
            <p:cNvPr id="21" name="Straight Arrow Connector 20"/>
            <p:cNvCxnSpPr>
              <a:stCxn id="14" idx="2"/>
            </p:cNvCxnSpPr>
            <p:nvPr/>
          </p:nvCxnSpPr>
          <p:spPr>
            <a:xfrm>
              <a:off x="3425387" y="2780928"/>
              <a:ext cx="1" cy="288032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4865547" y="4581128"/>
              <a:ext cx="811688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827834" y="4314582"/>
              <a:ext cx="72007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B050"/>
                  </a:solidFill>
                </a:rPr>
                <a:t>True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>
              <a:off x="1799692" y="4401108"/>
              <a:ext cx="0" cy="36004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1275791" y="4437112"/>
              <a:ext cx="360040" cy="288032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637871" y="4145305"/>
              <a:ext cx="848653" cy="350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486524" y="3068960"/>
              <a:ext cx="1877723" cy="626586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Update Variable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5677235" y="1988840"/>
              <a:ext cx="0" cy="2592288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3425391" y="1988840"/>
              <a:ext cx="2251845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endCxn id="20" idx="0"/>
            </p:cNvCxnSpPr>
            <p:nvPr/>
          </p:nvCxnSpPr>
          <p:spPr>
            <a:xfrm>
              <a:off x="3425384" y="3717032"/>
              <a:ext cx="3" cy="36004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932040" y="1335886"/>
            <a:ext cx="4067944" cy="3808438"/>
            <a:chOff x="152400" y="2667000"/>
            <a:chExt cx="3733800" cy="3500442"/>
          </a:xfrm>
        </p:grpSpPr>
        <p:cxnSp>
          <p:nvCxnSpPr>
            <p:cNvPr id="35" name="Straight Arrow Connector 34"/>
            <p:cNvCxnSpPr>
              <a:stCxn id="49" idx="4"/>
            </p:cNvCxnSpPr>
            <p:nvPr/>
          </p:nvCxnSpPr>
          <p:spPr>
            <a:xfrm flipH="1">
              <a:off x="1229321" y="5924552"/>
              <a:ext cx="1" cy="24289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327753" y="3238504"/>
              <a:ext cx="1803137" cy="357190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</a:rPr>
                <a:t>Initialize Variable(s)</a:t>
              </a:r>
            </a:p>
          </p:txBody>
        </p:sp>
        <p:sp>
          <p:nvSpPr>
            <p:cNvPr id="37" name="Flowchart: Decision 36"/>
            <p:cNvSpPr/>
            <p:nvPr/>
          </p:nvSpPr>
          <p:spPr>
            <a:xfrm>
              <a:off x="152400" y="4355110"/>
              <a:ext cx="2140274" cy="931244"/>
            </a:xfrm>
            <a:prstGeom prst="flowChartDecision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70C0"/>
                  </a:solidFill>
                </a:rPr>
                <a:t>Logical Expression</a:t>
              </a: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634508" y="4562468"/>
              <a:ext cx="1251692" cy="529869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</a:rPr>
                <a:t>Statement</a:t>
              </a:r>
              <a:r>
                <a:rPr lang="en-US" sz="1400" dirty="0">
                  <a:solidFill>
                    <a:srgbClr val="FF0000"/>
                  </a:solidFill>
                </a:rPr>
                <a:t>(s)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667000" y="3581400"/>
              <a:ext cx="1175492" cy="621626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rgbClr val="0070C0"/>
                  </a:solidFill>
                </a:rPr>
                <a:t>Update Variable</a:t>
              </a:r>
            </a:p>
          </p:txBody>
        </p:sp>
        <p:cxnSp>
          <p:nvCxnSpPr>
            <p:cNvPr id="40" name="Straight Arrow Connector 39"/>
            <p:cNvCxnSpPr>
              <a:stCxn id="48" idx="4"/>
              <a:endCxn id="36" idx="0"/>
            </p:cNvCxnSpPr>
            <p:nvPr/>
          </p:nvCxnSpPr>
          <p:spPr>
            <a:xfrm>
              <a:off x="1229322" y="2952752"/>
              <a:ext cx="0" cy="285752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6" idx="2"/>
              <a:endCxn id="37" idx="0"/>
            </p:cNvCxnSpPr>
            <p:nvPr/>
          </p:nvCxnSpPr>
          <p:spPr>
            <a:xfrm flipH="1">
              <a:off x="1222537" y="3595694"/>
              <a:ext cx="6785" cy="759416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3"/>
              <a:endCxn id="38" idx="1"/>
            </p:cNvCxnSpPr>
            <p:nvPr/>
          </p:nvCxnSpPr>
          <p:spPr>
            <a:xfrm>
              <a:off x="2292674" y="4820732"/>
              <a:ext cx="341834" cy="6671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8" idx="0"/>
              <a:endCxn id="39" idx="2"/>
            </p:cNvCxnSpPr>
            <p:nvPr/>
          </p:nvCxnSpPr>
          <p:spPr>
            <a:xfrm flipH="1" flipV="1">
              <a:off x="3254746" y="4203026"/>
              <a:ext cx="5608" cy="359442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1940352" y="4449628"/>
              <a:ext cx="726648" cy="465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B050"/>
                  </a:solidFill>
                </a:rPr>
                <a:t>True</a:t>
              </a:r>
            </a:p>
          </p:txBody>
        </p:sp>
        <p:cxnSp>
          <p:nvCxnSpPr>
            <p:cNvPr id="45" name="Straight Arrow Connector 44"/>
            <p:cNvCxnSpPr>
              <a:stCxn id="39" idx="1"/>
            </p:cNvCxnSpPr>
            <p:nvPr/>
          </p:nvCxnSpPr>
          <p:spPr>
            <a:xfrm flipH="1">
              <a:off x="1229322" y="3892213"/>
              <a:ext cx="1437678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7" idx="2"/>
              <a:endCxn id="49" idx="0"/>
            </p:cNvCxnSpPr>
            <p:nvPr/>
          </p:nvCxnSpPr>
          <p:spPr>
            <a:xfrm>
              <a:off x="1222537" y="5286354"/>
              <a:ext cx="6785" cy="352446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497960" y="5334000"/>
              <a:ext cx="946648" cy="465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1116626" y="2667000"/>
              <a:ext cx="22539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116626" y="5638800"/>
              <a:ext cx="22539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Cloud Callout 49"/>
          <p:cNvSpPr/>
          <p:nvPr/>
        </p:nvSpPr>
        <p:spPr>
          <a:xfrm>
            <a:off x="118525" y="2230473"/>
            <a:ext cx="1224136" cy="568762"/>
          </a:xfrm>
          <a:prstGeom prst="cloudCallout">
            <a:avLst>
              <a:gd name="adj1" fmla="val 111905"/>
              <a:gd name="adj2" fmla="val -3443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Do…</a:t>
            </a:r>
          </a:p>
        </p:txBody>
      </p:sp>
      <p:sp>
        <p:nvSpPr>
          <p:cNvPr id="51" name="Cloud Callout 50"/>
          <p:cNvSpPr/>
          <p:nvPr/>
        </p:nvSpPr>
        <p:spPr>
          <a:xfrm>
            <a:off x="57538" y="3781795"/>
            <a:ext cx="1346110" cy="617482"/>
          </a:xfrm>
          <a:prstGeom prst="cloudCallout">
            <a:avLst>
              <a:gd name="adj1" fmla="val 53548"/>
              <a:gd name="adj2" fmla="val 7078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/>
              <a:t>While(…)</a:t>
            </a:r>
          </a:p>
        </p:txBody>
      </p:sp>
      <p:sp>
        <p:nvSpPr>
          <p:cNvPr id="52" name="Cloud Callout 51"/>
          <p:cNvSpPr/>
          <p:nvPr/>
        </p:nvSpPr>
        <p:spPr>
          <a:xfrm>
            <a:off x="4491745" y="2530523"/>
            <a:ext cx="1346110" cy="617482"/>
          </a:xfrm>
          <a:prstGeom prst="cloudCallout">
            <a:avLst>
              <a:gd name="adj1" fmla="val 59153"/>
              <a:gd name="adj2" fmla="val 2354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/>
              <a:t>While(…)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6740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50" grpId="0" animBg="1"/>
      <p:bldP spid="51" grpId="0" animBg="1"/>
      <p:bldP spid="5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import </a:t>
            </a:r>
            <a:r>
              <a:rPr lang="en-US" dirty="0" err="1"/>
              <a:t>java.util.Scanner</a:t>
            </a:r>
            <a:r>
              <a:rPr lang="en-US" dirty="0"/>
              <a:t>;</a:t>
            </a:r>
          </a:p>
          <a:p>
            <a:r>
              <a:rPr lang="en-US" dirty="0"/>
              <a:t>public class </a:t>
            </a:r>
            <a:r>
              <a:rPr lang="en-US" dirty="0" err="1">
                <a:solidFill>
                  <a:schemeClr val="tx2"/>
                </a:solidFill>
              </a:rPr>
              <a:t>DoWhileDemo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count, number;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("Enter a number");</a:t>
            </a:r>
          </a:p>
          <a:p>
            <a:r>
              <a:rPr lang="en-US" dirty="0"/>
              <a:t>        Scanner keyboard = new Scanner (System.in);</a:t>
            </a:r>
          </a:p>
          <a:p>
            <a:r>
              <a:rPr lang="en-US" dirty="0"/>
              <a:t>        number = </a:t>
            </a:r>
            <a:r>
              <a:rPr lang="en-US" dirty="0" err="1"/>
              <a:t>keyboard.nextInt</a:t>
            </a:r>
            <a:r>
              <a:rPr lang="en-US" dirty="0"/>
              <a:t> ();</a:t>
            </a:r>
          </a:p>
          <a:p>
            <a:r>
              <a:rPr lang="en-US" dirty="0"/>
              <a:t>        count = 1;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chemeClr val="tx2"/>
                </a:solidFill>
              </a:rPr>
              <a:t>do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</a:t>
            </a:r>
            <a:r>
              <a:rPr lang="en-US" dirty="0" err="1"/>
              <a:t>System.out.print</a:t>
            </a:r>
            <a:r>
              <a:rPr lang="en-US" dirty="0"/>
              <a:t> (count + ", ");</a:t>
            </a:r>
          </a:p>
          <a:p>
            <a:r>
              <a:rPr lang="en-US" dirty="0"/>
              <a:t>            count++;</a:t>
            </a:r>
          </a:p>
          <a:p>
            <a:r>
              <a:rPr lang="en-US" dirty="0"/>
              <a:t>        } </a:t>
            </a:r>
            <a:r>
              <a:rPr lang="en-US" dirty="0">
                <a:solidFill>
                  <a:schemeClr val="tx2"/>
                </a:solidFill>
              </a:rPr>
              <a:t>while (count &lt;= number);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();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("Buckle my shoe.");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83879" y="464735"/>
            <a:ext cx="3032125" cy="369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800" dirty="0">
                <a:hlinkClick r:id="rId2" action="ppaction://hlinkfile"/>
              </a:rPr>
              <a:t>sample program</a:t>
            </a:r>
            <a:r>
              <a:rPr lang="en-US" altLang="en-US" sz="1800" dirty="0"/>
              <a:t>, Listing 4.1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48518" y="3176355"/>
            <a:ext cx="5889010" cy="2501114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lnSpc>
                <a:spcPct val="85000"/>
              </a:lnSpc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do-while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60138" y="3682203"/>
            <a:ext cx="3533775" cy="13906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2713" y="3082128"/>
            <a:ext cx="3952875" cy="14382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25605" name="Group 8"/>
          <p:cNvGrpSpPr>
            <a:grpSpLocks/>
          </p:cNvGrpSpPr>
          <p:nvPr/>
        </p:nvGrpSpPr>
        <p:grpSpPr bwMode="auto">
          <a:xfrm>
            <a:off x="643976" y="3026566"/>
            <a:ext cx="3965575" cy="1443037"/>
            <a:chOff x="1427798" y="2534603"/>
            <a:chExt cx="3964535" cy="1443037"/>
          </a:xfrm>
        </p:grpSpPr>
        <p:pic>
          <p:nvPicPr>
            <p:cNvPr id="13324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720"/>
            <a:stretch>
              <a:fillRect/>
            </a:stretch>
          </p:blipFill>
          <p:spPr bwMode="auto">
            <a:xfrm>
              <a:off x="1427798" y="2534603"/>
              <a:ext cx="3077355" cy="1443037"/>
            </a:xfrm>
            <a:prstGeom prst="rect">
              <a:avLst/>
            </a:prstGeom>
            <a:noFill/>
            <a:ln>
              <a:noFill/>
            </a:ln>
            <a:effectLst>
              <a:outerShdw dist="88900" dir="2700000" algn="tl" rotWithShape="0">
                <a:srgbClr val="7F7F7F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5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947"/>
            <a:stretch>
              <a:fillRect/>
            </a:stretch>
          </p:blipFill>
          <p:spPr bwMode="auto">
            <a:xfrm>
              <a:off x="4305180" y="2534603"/>
              <a:ext cx="1087153" cy="1443037"/>
            </a:xfrm>
            <a:prstGeom prst="rect">
              <a:avLst/>
            </a:prstGeom>
            <a:noFill/>
            <a:ln>
              <a:noFill/>
            </a:ln>
            <a:effectLst>
              <a:outerShdw dist="88900" dir="2700000" algn="tl" rotWithShape="0">
                <a:srgbClr val="7F7F7F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606" name="Group 11"/>
          <p:cNvGrpSpPr>
            <a:grpSpLocks/>
          </p:cNvGrpSpPr>
          <p:nvPr/>
        </p:nvGrpSpPr>
        <p:grpSpPr bwMode="auto">
          <a:xfrm>
            <a:off x="2890288" y="3618703"/>
            <a:ext cx="3549650" cy="1414463"/>
            <a:chOff x="1624964" y="4023360"/>
            <a:chExt cx="3550920" cy="1413510"/>
          </a:xfrm>
        </p:grpSpPr>
        <p:pic>
          <p:nvPicPr>
            <p:cNvPr id="1332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562"/>
            <a:stretch>
              <a:fillRect/>
            </a:stretch>
          </p:blipFill>
          <p:spPr bwMode="auto">
            <a:xfrm>
              <a:off x="1624964" y="4023360"/>
              <a:ext cx="2699716" cy="1413510"/>
            </a:xfrm>
            <a:prstGeom prst="rect">
              <a:avLst/>
            </a:prstGeom>
            <a:noFill/>
            <a:ln>
              <a:noFill/>
            </a:ln>
            <a:effectLst>
              <a:outerShdw dist="88900" dir="2700000" algn="tl" rotWithShape="0">
                <a:srgbClr val="7F7F7F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13"/>
            <a:stretch>
              <a:fillRect/>
            </a:stretch>
          </p:blipFill>
          <p:spPr bwMode="auto">
            <a:xfrm>
              <a:off x="4305623" y="4023360"/>
              <a:ext cx="870261" cy="1413510"/>
            </a:xfrm>
            <a:prstGeom prst="rect">
              <a:avLst/>
            </a:prstGeom>
            <a:noFill/>
            <a:ln>
              <a:noFill/>
            </a:ln>
            <a:effectLst>
              <a:outerShdw dist="88900" dir="2700000" algn="tl" rotWithShape="0">
                <a:srgbClr val="7F7F7F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076" y="5326853"/>
            <a:ext cx="6180137" cy="1244600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7F7F7F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Text Box 7"/>
          <p:cNvSpPr txBox="1">
            <a:spLocks noChangeArrowheads="1"/>
          </p:cNvSpPr>
          <p:nvPr/>
        </p:nvSpPr>
        <p:spPr bwMode="auto">
          <a:xfrm>
            <a:off x="6057351" y="4698203"/>
            <a:ext cx="1524000" cy="923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/>
              <a:t>Sample </a:t>
            </a:r>
            <a:br>
              <a:rPr lang="en-US"/>
            </a:br>
            <a:r>
              <a:rPr lang="en-US"/>
              <a:t>screen output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673192" y="1431232"/>
            <a:ext cx="5184205" cy="19534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= 1;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(count + ", ");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count++;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(count &lt;= number);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("Buckle my shoe.");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46710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sz="3600" dirty="0"/>
              <a:t>The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sz="3600" dirty="0"/>
              <a:t> Statement – Example</a:t>
            </a:r>
            <a:endParaRPr lang="en-US" sz="24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-180528" y="2003356"/>
            <a:ext cx="6336704" cy="2062103"/>
            <a:chOff x="323528" y="1536605"/>
            <a:chExt cx="6836048" cy="1939045"/>
          </a:xfrm>
        </p:grpSpPr>
        <p:sp>
          <p:nvSpPr>
            <p:cNvPr id="37" name="TextBox 36"/>
            <p:cNvSpPr txBox="1"/>
            <p:nvPr/>
          </p:nvSpPr>
          <p:spPr>
            <a:xfrm>
              <a:off x="792577" y="1536605"/>
              <a:ext cx="6366999" cy="193904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err="1">
                  <a:solidFill>
                    <a:srgbClr val="00B0F0"/>
                  </a:solidFill>
                </a:rPr>
                <a:t>int</a:t>
              </a:r>
              <a:r>
                <a:rPr lang="en-US" sz="1600" dirty="0">
                  <a:solidFill>
                    <a:srgbClr val="00B0F0"/>
                  </a:solidFill>
                </a:rPr>
                <a:t> </a:t>
              </a:r>
              <a:r>
                <a:rPr lang="en-US" sz="1600" dirty="0">
                  <a:solidFill>
                    <a:srgbClr val="0000FF"/>
                  </a:solidFill>
                </a:rPr>
                <a:t>iteration = 0;       </a:t>
              </a:r>
              <a:r>
                <a:rPr lang="en-US" sz="1600" dirty="0">
                  <a:solidFill>
                    <a:srgbClr val="00B050"/>
                  </a:solidFill>
                </a:rPr>
                <a:t>//initialize the LCV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do</a:t>
              </a:r>
              <a:endParaRPr lang="en-US" sz="1600" dirty="0">
                <a:solidFill>
                  <a:srgbClr val="00B050"/>
                </a:solidFill>
              </a:endParaRPr>
            </a:p>
            <a:p>
              <a:r>
                <a:rPr lang="en-US" sz="16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(“Iteration = “ + iteration);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iteration = iteration + 5;  </a:t>
              </a:r>
              <a:r>
                <a:rPr lang="en-US" sz="1600" dirty="0">
                  <a:solidFill>
                    <a:srgbClr val="00B050"/>
                  </a:solidFill>
                </a:rPr>
                <a:t>//update the LCV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}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while</a:t>
              </a:r>
              <a:r>
                <a:rPr lang="en-US" sz="1600" dirty="0">
                  <a:solidFill>
                    <a:srgbClr val="0000FF"/>
                  </a:solidFill>
                </a:rPr>
                <a:t> (iteration &lt;= 20); </a:t>
              </a:r>
              <a:r>
                <a:rPr lang="en-US" sz="1600" dirty="0">
                  <a:solidFill>
                    <a:srgbClr val="00B050"/>
                  </a:solidFill>
                </a:rPr>
                <a:t>//test at the END of the loop</a:t>
              </a:r>
            </a:p>
            <a:p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(“After loop, iteration = “ + iteration);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3528" y="1536605"/>
              <a:ext cx="469049" cy="1939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251520" y="1412776"/>
            <a:ext cx="5829910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  -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do-while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0" y="4883676"/>
            <a:ext cx="5436096" cy="1569660"/>
            <a:chOff x="831805" y="1236822"/>
            <a:chExt cx="6443756" cy="1569658"/>
          </a:xfrm>
        </p:grpSpPr>
        <p:sp>
          <p:nvSpPr>
            <p:cNvPr id="41" name="TextBox 40"/>
            <p:cNvSpPr txBox="1"/>
            <p:nvPr/>
          </p:nvSpPr>
          <p:spPr>
            <a:xfrm>
              <a:off x="1301912" y="1236822"/>
              <a:ext cx="5973649" cy="1569658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Iteration = 0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Iteration = 5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Iteration = 10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Iteration = 15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Iteration = 20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After the loop, iteration = 25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1805" y="1236822"/>
              <a:ext cx="447534" cy="1569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</p:txBody>
        </p:sp>
      </p:grpSp>
      <p:sp>
        <p:nvSpPr>
          <p:cNvPr id="43" name="Rounded Rectangle 42"/>
          <p:cNvSpPr/>
          <p:nvPr/>
        </p:nvSpPr>
        <p:spPr>
          <a:xfrm>
            <a:off x="326267" y="4437112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92688" y="2002287"/>
            <a:ext cx="2915816" cy="2062103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lIns="45720" rIns="0" rtlCol="0">
            <a:spAutoFit/>
          </a:bodyPr>
          <a:lstStyle/>
          <a:p>
            <a:r>
              <a:rPr lang="en-US" sz="1600" dirty="0" err="1">
                <a:solidFill>
                  <a:srgbClr val="00B0F0"/>
                </a:solidFill>
              </a:rPr>
              <a:t>int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iteration = 0; </a:t>
            </a:r>
          </a:p>
          <a:p>
            <a:r>
              <a:rPr lang="en-US" sz="1600" dirty="0">
                <a:solidFill>
                  <a:srgbClr val="00B0F0"/>
                </a:solidFill>
              </a:rPr>
              <a:t>while</a:t>
            </a:r>
            <a:r>
              <a:rPr lang="en-US" sz="1600" dirty="0">
                <a:solidFill>
                  <a:srgbClr val="0000FF"/>
                </a:solidFill>
              </a:rPr>
              <a:t> (iteration &lt;= 20)</a:t>
            </a:r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dirty="0">
                <a:solidFill>
                  <a:srgbClr val="0000FF"/>
                </a:solidFill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</a:t>
            </a:r>
            <a:r>
              <a:rPr lang="en-US" sz="1600" dirty="0" err="1">
                <a:solidFill>
                  <a:srgbClr val="0000FF"/>
                </a:solidFill>
              </a:rPr>
              <a:t>System.out.println</a:t>
            </a:r>
            <a:r>
              <a:rPr lang="en-US" sz="1600" dirty="0">
                <a:solidFill>
                  <a:srgbClr val="0000FF"/>
                </a:solidFill>
              </a:rPr>
              <a:t> (…);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iteration = iteration + 5;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}</a:t>
            </a:r>
          </a:p>
          <a:p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dirty="0" err="1">
                <a:solidFill>
                  <a:srgbClr val="0000FF"/>
                </a:solidFill>
              </a:rPr>
              <a:t>System.out.println</a:t>
            </a:r>
            <a:r>
              <a:rPr lang="en-US" sz="1600" dirty="0">
                <a:solidFill>
                  <a:srgbClr val="0000FF"/>
                </a:solidFill>
              </a:rPr>
              <a:t>(“After..”);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96136" y="4883676"/>
            <a:ext cx="3312368" cy="1569660"/>
          </a:xfrm>
          <a:prstGeom prst="rect">
            <a:avLst/>
          </a:prstGeom>
          <a:solidFill>
            <a:srgbClr val="0000FF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Iteration = 0</a:t>
            </a:r>
          </a:p>
          <a:p>
            <a:r>
              <a:rPr lang="en-US" sz="1600" dirty="0">
                <a:solidFill>
                  <a:schemeClr val="bg1"/>
                </a:solidFill>
              </a:rPr>
              <a:t>Iteration = 5</a:t>
            </a:r>
          </a:p>
          <a:p>
            <a:r>
              <a:rPr lang="en-US" sz="1600" dirty="0">
                <a:solidFill>
                  <a:schemeClr val="bg1"/>
                </a:solidFill>
              </a:rPr>
              <a:t>Iteration = 10</a:t>
            </a:r>
          </a:p>
          <a:p>
            <a:r>
              <a:rPr lang="en-US" sz="1600" dirty="0">
                <a:solidFill>
                  <a:schemeClr val="bg1"/>
                </a:solidFill>
              </a:rPr>
              <a:t>Iteration = 15</a:t>
            </a:r>
          </a:p>
          <a:p>
            <a:r>
              <a:rPr lang="en-US" sz="1600" dirty="0">
                <a:solidFill>
                  <a:schemeClr val="bg1"/>
                </a:solidFill>
              </a:rPr>
              <a:t>Iteration = 20</a:t>
            </a:r>
          </a:p>
          <a:p>
            <a:r>
              <a:rPr lang="en-US" sz="1600" dirty="0">
                <a:solidFill>
                  <a:schemeClr val="bg1"/>
                </a:solidFill>
              </a:rPr>
              <a:t>After the loop, iteration = 25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192688" y="1412776"/>
            <a:ext cx="291581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1 -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796136" y="4437112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56162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sz="3600" dirty="0"/>
              <a:t>The </a:t>
            </a:r>
            <a:r>
              <a:rPr lang="en-US" altLang="en-US" sz="36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sz="3600" dirty="0"/>
              <a:t> Statement – Example</a:t>
            </a:r>
            <a:endParaRPr lang="en-US" sz="24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-180528" y="2003356"/>
            <a:ext cx="6336704" cy="2062103"/>
            <a:chOff x="323528" y="1536605"/>
            <a:chExt cx="6836048" cy="1939045"/>
          </a:xfrm>
        </p:grpSpPr>
        <p:sp>
          <p:nvSpPr>
            <p:cNvPr id="37" name="TextBox 36"/>
            <p:cNvSpPr txBox="1"/>
            <p:nvPr/>
          </p:nvSpPr>
          <p:spPr>
            <a:xfrm>
              <a:off x="792577" y="1536605"/>
              <a:ext cx="6366999" cy="1939045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err="1">
                  <a:solidFill>
                    <a:srgbClr val="00B0F0"/>
                  </a:solidFill>
                </a:rPr>
                <a:t>int</a:t>
              </a:r>
              <a:r>
                <a:rPr lang="en-US" sz="1600" dirty="0">
                  <a:solidFill>
                    <a:srgbClr val="00B0F0"/>
                  </a:solidFill>
                </a:rPr>
                <a:t> </a:t>
              </a:r>
              <a:r>
                <a:rPr lang="en-US" sz="1600" dirty="0">
                  <a:solidFill>
                    <a:srgbClr val="0000FF"/>
                  </a:solidFill>
                </a:rPr>
                <a:t>iteration = 0;       </a:t>
              </a:r>
              <a:r>
                <a:rPr lang="en-US" sz="1600" dirty="0">
                  <a:solidFill>
                    <a:srgbClr val="00B050"/>
                  </a:solidFill>
                </a:rPr>
                <a:t>//initialize the LCV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do</a:t>
              </a:r>
              <a:endParaRPr lang="en-US" sz="1600" dirty="0">
                <a:solidFill>
                  <a:srgbClr val="00B050"/>
                </a:solidFill>
              </a:endParaRPr>
            </a:p>
            <a:p>
              <a:r>
                <a:rPr lang="en-US" sz="16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(“Iteration = “ + iteration);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iteration = iteration + 5;  </a:t>
              </a:r>
              <a:r>
                <a:rPr lang="en-US" sz="1600" dirty="0">
                  <a:solidFill>
                    <a:srgbClr val="00B050"/>
                  </a:solidFill>
                </a:rPr>
                <a:t>//update the LCV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}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while</a:t>
              </a:r>
              <a:r>
                <a:rPr lang="en-US" sz="1600" dirty="0">
                  <a:solidFill>
                    <a:srgbClr val="0000FF"/>
                  </a:solidFill>
                </a:rPr>
                <a:t> (iteration &lt;= </a:t>
              </a:r>
              <a:r>
                <a:rPr lang="en-US" sz="1600" b="1" dirty="0">
                  <a:solidFill>
                    <a:srgbClr val="FF0000"/>
                  </a:solidFill>
                </a:rPr>
                <a:t>-1</a:t>
              </a:r>
              <a:r>
                <a:rPr lang="en-US" sz="1600" dirty="0">
                  <a:solidFill>
                    <a:srgbClr val="0000FF"/>
                  </a:solidFill>
                </a:rPr>
                <a:t>); </a:t>
              </a:r>
              <a:r>
                <a:rPr lang="en-US" sz="1600" dirty="0">
                  <a:solidFill>
                    <a:srgbClr val="00B050"/>
                  </a:solidFill>
                </a:rPr>
                <a:t>//test at the END of the loop</a:t>
              </a:r>
            </a:p>
            <a:p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(“After loop, iteration = “ + iteration);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23528" y="1536605"/>
              <a:ext cx="469049" cy="19390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251520" y="1412776"/>
            <a:ext cx="5829910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2  -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do-while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0" y="4883677"/>
            <a:ext cx="5436096" cy="584775"/>
            <a:chOff x="831805" y="1236822"/>
            <a:chExt cx="6443756" cy="584774"/>
          </a:xfrm>
        </p:grpSpPr>
        <p:sp>
          <p:nvSpPr>
            <p:cNvPr id="41" name="TextBox 40"/>
            <p:cNvSpPr txBox="1"/>
            <p:nvPr/>
          </p:nvSpPr>
          <p:spPr>
            <a:xfrm>
              <a:off x="1301912" y="1236822"/>
              <a:ext cx="5973649" cy="58477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Iteration = 0</a:t>
              </a:r>
            </a:p>
            <a:p>
              <a:r>
                <a:rPr lang="en-US" sz="1600" dirty="0">
                  <a:solidFill>
                    <a:schemeClr val="bg1"/>
                  </a:solidFill>
                </a:rPr>
                <a:t>After the loop, iteration = 5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1805" y="1236822"/>
              <a:ext cx="447534" cy="584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43" name="Rounded Rectangle 42"/>
          <p:cNvSpPr/>
          <p:nvPr/>
        </p:nvSpPr>
        <p:spPr>
          <a:xfrm>
            <a:off x="326267" y="4437112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92688" y="2002287"/>
            <a:ext cx="2915816" cy="2062103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lIns="45720" rIns="0" rtlCol="0">
            <a:spAutoFit/>
          </a:bodyPr>
          <a:lstStyle/>
          <a:p>
            <a:r>
              <a:rPr lang="en-US" sz="1600" dirty="0" err="1">
                <a:solidFill>
                  <a:srgbClr val="00B0F0"/>
                </a:solidFill>
              </a:rPr>
              <a:t>int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>
                <a:solidFill>
                  <a:srgbClr val="0000FF"/>
                </a:solidFill>
              </a:rPr>
              <a:t>iteration = 0; </a:t>
            </a:r>
          </a:p>
          <a:p>
            <a:r>
              <a:rPr lang="en-US" sz="1600" dirty="0">
                <a:solidFill>
                  <a:srgbClr val="00B0F0"/>
                </a:solidFill>
              </a:rPr>
              <a:t>while</a:t>
            </a:r>
            <a:r>
              <a:rPr lang="en-US" sz="1600" dirty="0">
                <a:solidFill>
                  <a:srgbClr val="0000FF"/>
                </a:solidFill>
              </a:rPr>
              <a:t> (iteration &lt;= </a:t>
            </a:r>
            <a:r>
              <a:rPr lang="en-US" sz="1600" b="1" dirty="0">
                <a:solidFill>
                  <a:srgbClr val="FF0000"/>
                </a:solidFill>
              </a:rPr>
              <a:t>-1</a:t>
            </a:r>
            <a:r>
              <a:rPr lang="en-US" sz="1600" dirty="0">
                <a:solidFill>
                  <a:srgbClr val="0000FF"/>
                </a:solidFill>
              </a:rPr>
              <a:t>)</a:t>
            </a:r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dirty="0">
                <a:solidFill>
                  <a:srgbClr val="0000FF"/>
                </a:solidFill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</a:t>
            </a:r>
            <a:r>
              <a:rPr lang="en-US" sz="1600" dirty="0" err="1">
                <a:solidFill>
                  <a:srgbClr val="0000FF"/>
                </a:solidFill>
              </a:rPr>
              <a:t>System.out.println</a:t>
            </a:r>
            <a:r>
              <a:rPr lang="en-US" sz="1600" dirty="0">
                <a:solidFill>
                  <a:srgbClr val="0000FF"/>
                </a:solidFill>
              </a:rPr>
              <a:t> (…);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iteration = iteration + 5;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}</a:t>
            </a:r>
          </a:p>
          <a:p>
            <a:endParaRPr lang="en-US" sz="1600" dirty="0">
              <a:solidFill>
                <a:srgbClr val="0000FF"/>
              </a:solidFill>
            </a:endParaRPr>
          </a:p>
          <a:p>
            <a:r>
              <a:rPr lang="en-US" sz="1600" dirty="0" err="1">
                <a:solidFill>
                  <a:srgbClr val="0000FF"/>
                </a:solidFill>
              </a:rPr>
              <a:t>System.out.println</a:t>
            </a:r>
            <a:r>
              <a:rPr lang="en-US" sz="1600" dirty="0">
                <a:solidFill>
                  <a:srgbClr val="0000FF"/>
                </a:solidFill>
              </a:rPr>
              <a:t>(“After..”);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96136" y="4883676"/>
            <a:ext cx="3312368" cy="338554"/>
          </a:xfrm>
          <a:prstGeom prst="rect">
            <a:avLst/>
          </a:prstGeom>
          <a:solidFill>
            <a:srgbClr val="0000FF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After the loop, iteration = 0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192688" y="1412776"/>
            <a:ext cx="2915816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2 -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796136" y="4437112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79512" y="5744289"/>
            <a:ext cx="880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statements in the loop body of a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do-while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executed at least once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79512" y="6095037"/>
            <a:ext cx="8807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Displaying a menu for the user and taking action according to the user’s input is better implemented using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do-while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(see example at the end)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7950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do-while</a:t>
            </a:r>
            <a:r>
              <a:rPr lang="en-US" altLang="en-US" dirty="0"/>
              <a:t> for input validation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51693" y="1205222"/>
            <a:ext cx="8807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do…while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statement is convenient to use to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validate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user input.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6592" y="1619508"/>
            <a:ext cx="8807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following code segment forces the user to enter a number between 0 and 100.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79512" y="2404045"/>
            <a:ext cx="8784976" cy="1754326"/>
            <a:chOff x="323528" y="1236822"/>
            <a:chExt cx="7848872" cy="1697441"/>
          </a:xfrm>
        </p:grpSpPr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169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71600" y="1236822"/>
              <a:ext cx="7200800" cy="169744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>
                  <a:solidFill>
                    <a:srgbClr val="0000FF"/>
                  </a:solidFill>
                </a:rPr>
                <a:t>score;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do</a:t>
              </a:r>
            </a:p>
            <a:p>
              <a:r>
                <a:rPr lang="en-US" dirty="0"/>
                <a:t>    </a:t>
              </a:r>
              <a:r>
                <a:rPr lang="en-US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(“Enter the student’s score”);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score = </a:t>
              </a:r>
              <a:r>
                <a:rPr lang="en-US" dirty="0" err="1">
                  <a:solidFill>
                    <a:srgbClr val="0000FF"/>
                  </a:solidFill>
                </a:rPr>
                <a:t>read.</a:t>
              </a:r>
              <a:r>
                <a:rPr lang="en-US" dirty="0" err="1">
                  <a:solidFill>
                    <a:srgbClr val="00B050"/>
                  </a:solidFill>
                </a:rPr>
                <a:t>nextInt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	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Arial"/>
                  <a:cs typeface="Arial"/>
                </a:rPr>
                <a:t>    }  </a:t>
              </a:r>
              <a:r>
                <a:rPr lang="en-US" dirty="0">
                  <a:solidFill>
                    <a:srgbClr val="00B0F0"/>
                  </a:solidFill>
                  <a:latin typeface="Arial"/>
                  <a:cs typeface="Arial"/>
                </a:rPr>
                <a:t>while</a:t>
              </a:r>
              <a:r>
                <a:rPr lang="en-US">
                  <a:solidFill>
                    <a:srgbClr val="0000FF"/>
                  </a:solidFill>
                  <a:latin typeface="Arial"/>
                  <a:cs typeface="Arial"/>
                </a:rPr>
                <a:t> ((score &lt;0) || (score &gt; 100));</a:t>
              </a:r>
              <a:endParaRPr lang="en-US">
                <a:solidFill>
                  <a:srgbClr val="0000FF"/>
                </a:solidFill>
                <a:cs typeface="Arial"/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151693" y="4233312"/>
            <a:ext cx="8807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above loop ends only when the two conditions are </a:t>
            </a:r>
            <a:r>
              <a:rPr lang="en-US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false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i.e., 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not less than zero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when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&gt;= 0</a:t>
            </a:r>
          </a:p>
          <a:p>
            <a:pPr lvl="1">
              <a:buClr>
                <a:srgbClr val="FF0000"/>
              </a:buClr>
            </a:pPr>
            <a:r>
              <a:rPr lang="en-US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and </a:t>
            </a:r>
          </a:p>
          <a:p>
            <a:pPr marL="800100" lvl="1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not greater than 100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 when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score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&lt;=100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63154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Infinite Loops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332946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loop which repeats without ever ending is called an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infinite loop</a:t>
            </a:r>
            <a:r>
              <a:rPr lang="en-US" altLang="en-US" sz="2800" i="1" dirty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If the controlling </a:t>
            </a:r>
            <a:r>
              <a:rPr lang="en-US" altLang="en-US" sz="2800" dirty="0" err="1">
                <a:ea typeface="ＭＳ Ｐゴシック" pitchFamily="34" charset="-128"/>
              </a:rPr>
              <a:t>boolean</a:t>
            </a:r>
            <a:r>
              <a:rPr lang="en-US" altLang="en-US" sz="2800" dirty="0">
                <a:ea typeface="ＭＳ Ｐゴシック" pitchFamily="34" charset="-128"/>
              </a:rPr>
              <a:t> expression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never becomes false</a:t>
            </a:r>
            <a:r>
              <a:rPr lang="en-US" altLang="en-US" sz="2800" dirty="0">
                <a:ea typeface="ＭＳ Ｐゴシック" pitchFamily="34" charset="-128"/>
              </a:rPr>
              <a:t>,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sz="2800" dirty="0">
                <a:ea typeface="ＭＳ Ｐゴシック" pitchFamily="34" charset="-128"/>
              </a:rPr>
              <a:t> loop or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 </a:t>
            </a:r>
            <a:r>
              <a:rPr lang="en-US" altLang="en-US" sz="2800" dirty="0">
                <a:ea typeface="ＭＳ Ｐゴシック" pitchFamily="34" charset="-128"/>
              </a:rPr>
              <a:t>loop will repeat without ending.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Explosion 1 6"/>
          <p:cNvSpPr/>
          <p:nvPr/>
        </p:nvSpPr>
        <p:spPr>
          <a:xfrm rot="20691864">
            <a:off x="3930490" y="4079543"/>
            <a:ext cx="3426107" cy="1932571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Beware of that !!</a:t>
            </a:r>
            <a:endParaRPr lang="en-US" sz="1600" b="1" dirty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18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java.util.Scanner</a:t>
            </a:r>
            <a:r>
              <a:rPr lang="en-US" dirty="0"/>
              <a:t>;</a:t>
            </a:r>
          </a:p>
          <a:p>
            <a:r>
              <a:rPr lang="en-US" dirty="0"/>
              <a:t>/**</a:t>
            </a:r>
          </a:p>
          <a:p>
            <a:r>
              <a:rPr lang="en-US" dirty="0"/>
              <a:t>Computes the average of a list of (nonnegative) exam scores.</a:t>
            </a:r>
          </a:p>
          <a:p>
            <a:r>
              <a:rPr lang="en-US" dirty="0"/>
              <a:t>Repeats computation for more exams until the user says to stop.</a:t>
            </a:r>
          </a:p>
          <a:p>
            <a:r>
              <a:rPr lang="en-US" dirty="0"/>
              <a:t>*/</a:t>
            </a:r>
          </a:p>
          <a:p>
            <a:r>
              <a:rPr lang="en-US" dirty="0"/>
              <a:t>public class </a:t>
            </a:r>
            <a:r>
              <a:rPr lang="en-US" dirty="0" err="1"/>
              <a:t>ExamAverager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("This program computes the average of");</a:t>
            </a:r>
          </a:p>
          <a:p>
            <a:r>
              <a:rPr lang="en-US" dirty="0"/>
              <a:t>    </a:t>
            </a:r>
            <a:r>
              <a:rPr lang="en-US" dirty="0" err="1"/>
              <a:t>System.out.println</a:t>
            </a:r>
            <a:r>
              <a:rPr lang="en-US" dirty="0"/>
              <a:t> ("a list of (nonnegative) exam scores.");</a:t>
            </a:r>
          </a:p>
          <a:p>
            <a:r>
              <a:rPr lang="en-US" dirty="0"/>
              <a:t>    double sum;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numberOfStudents</a:t>
            </a:r>
            <a:r>
              <a:rPr lang="en-US" dirty="0"/>
              <a:t>;</a:t>
            </a:r>
          </a:p>
          <a:p>
            <a:r>
              <a:rPr lang="en-US" dirty="0"/>
              <a:t>    double next;</a:t>
            </a:r>
          </a:p>
          <a:p>
            <a:r>
              <a:rPr lang="en-US" dirty="0"/>
              <a:t>    String answer;</a:t>
            </a:r>
          </a:p>
          <a:p>
            <a:pPr>
              <a:spcBef>
                <a:spcPts val="0"/>
              </a:spcBef>
            </a:pPr>
            <a:r>
              <a:rPr lang="en-US" dirty="0"/>
              <a:t>    Scanner keyboard = new Scanner (System.in);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83879" y="464735"/>
            <a:ext cx="3032125" cy="369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800" dirty="0">
                <a:hlinkClick r:id="rId2" action="ppaction://hlinkfile"/>
              </a:rPr>
              <a:t>sample program</a:t>
            </a:r>
            <a:r>
              <a:rPr lang="en-US" altLang="en-US" sz="1800" dirty="0"/>
              <a:t>, listing 4.4</a:t>
            </a:r>
            <a:endParaRPr lang="en-US" altLang="en-US" sz="18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162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>
                <a:solidFill>
                  <a:schemeClr val="tx2"/>
                </a:solidFill>
              </a:rPr>
              <a:t>do</a:t>
            </a:r>
          </a:p>
          <a:p>
            <a:pPr>
              <a:spcBef>
                <a:spcPts val="0"/>
              </a:spcBef>
            </a:pPr>
            <a:r>
              <a:rPr lang="en-US" dirty="0"/>
              <a:t>  { </a:t>
            </a:r>
            <a:r>
              <a:rPr lang="en-US" dirty="0" err="1"/>
              <a:t>System.out.println</a:t>
            </a:r>
            <a:r>
              <a:rPr lang="en-US" dirty="0"/>
              <a:t> ();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("Enter all the scores to be averaged.");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("Enter a negative number after");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("you have entered all the scores.");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sum = 0;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numberOfStudents</a:t>
            </a:r>
            <a:r>
              <a:rPr lang="en-US" dirty="0"/>
              <a:t> = 0;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next = </a:t>
            </a:r>
            <a:r>
              <a:rPr lang="en-US" dirty="0" err="1"/>
              <a:t>keyboard.nextDouble</a:t>
            </a:r>
            <a:r>
              <a:rPr lang="en-US" dirty="0"/>
              <a:t> ();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>
                <a:solidFill>
                  <a:schemeClr val="tx2"/>
                </a:solidFill>
              </a:rPr>
              <a:t>while</a:t>
            </a:r>
            <a:r>
              <a:rPr lang="en-US" dirty="0"/>
              <a:t> (next &gt;= 0)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{  sum = sum + next;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   </a:t>
            </a:r>
            <a:r>
              <a:rPr lang="en-US" dirty="0" err="1"/>
              <a:t>numberOfStudents</a:t>
            </a:r>
            <a:r>
              <a:rPr lang="en-US" dirty="0"/>
              <a:t>++;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   next = </a:t>
            </a:r>
            <a:r>
              <a:rPr lang="en-US" dirty="0" err="1"/>
              <a:t>keyboard.nextDouble</a:t>
            </a:r>
            <a:r>
              <a:rPr lang="en-US" dirty="0"/>
              <a:t> ();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}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if (</a:t>
            </a:r>
            <a:r>
              <a:rPr lang="en-US" dirty="0" err="1"/>
              <a:t>numberOfStudents</a:t>
            </a:r>
            <a:r>
              <a:rPr lang="en-US" dirty="0"/>
              <a:t> &gt; 0)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     </a:t>
            </a:r>
            <a:r>
              <a:rPr lang="en-US" sz="1600" dirty="0" err="1"/>
              <a:t>System.out.println</a:t>
            </a:r>
            <a:r>
              <a:rPr lang="en-US" sz="1600" dirty="0"/>
              <a:t>("The average is “ + (sum/</a:t>
            </a:r>
            <a:r>
              <a:rPr lang="en-US" sz="1600" dirty="0" err="1"/>
              <a:t>numberOfStudents</a:t>
            </a:r>
            <a:r>
              <a:rPr lang="en-US" sz="1600" dirty="0"/>
              <a:t>));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else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   </a:t>
            </a:r>
            <a:r>
              <a:rPr lang="en-US" dirty="0" err="1"/>
              <a:t>System.out.println</a:t>
            </a:r>
            <a:r>
              <a:rPr lang="en-US" dirty="0"/>
              <a:t> ("No scores to average.");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("Want to average another exam?");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System.out.println</a:t>
            </a:r>
            <a:r>
              <a:rPr lang="en-US" dirty="0"/>
              <a:t> ("Enter yes or no.");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  answer = </a:t>
            </a:r>
            <a:r>
              <a:rPr lang="en-US" dirty="0" err="1"/>
              <a:t>keyboard.next</a:t>
            </a:r>
            <a:r>
              <a:rPr lang="en-US" dirty="0"/>
              <a:t> ();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} </a:t>
            </a:r>
            <a:r>
              <a:rPr lang="en-US" dirty="0">
                <a:solidFill>
                  <a:schemeClr val="tx2"/>
                </a:solidFill>
              </a:rPr>
              <a:t>while</a:t>
            </a:r>
            <a:r>
              <a:rPr lang="en-US" dirty="0"/>
              <a:t> (</a:t>
            </a:r>
            <a:r>
              <a:rPr lang="en-US" dirty="0" err="1"/>
              <a:t>answer.equalsIgnoreCase</a:t>
            </a:r>
            <a:r>
              <a:rPr lang="en-US" dirty="0"/>
              <a:t> ("yes"));</a:t>
            </a:r>
          </a:p>
          <a:p>
            <a:pPr lvl="1">
              <a:spcBef>
                <a:spcPts val="0"/>
              </a:spcBef>
            </a:pPr>
            <a:r>
              <a:rPr lang="en-US" dirty="0"/>
              <a:t>}}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7324" y="2698683"/>
            <a:ext cx="4906372" cy="1381998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70591" y="460449"/>
            <a:ext cx="8823283" cy="5844816"/>
          </a:xfrm>
          <a:prstGeom prst="roundRect">
            <a:avLst>
              <a:gd name="adj" fmla="val 8728"/>
            </a:avLst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Java Loop Statements: Outline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dirty="0">
                <a:ea typeface="ＭＳ Ｐゴシック" pitchFamily="34" charset="-128"/>
              </a:rPr>
              <a:t> statement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</a:t>
            </a:r>
            <a:r>
              <a:rPr lang="en-US" altLang="en-US" dirty="0">
                <a:ea typeface="ＭＳ Ｐゴシック" pitchFamily="34" charset="-128"/>
              </a:rPr>
              <a:t> statement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dirty="0">
                <a:ea typeface="ＭＳ Ｐゴシック" pitchFamily="34" charset="-128"/>
              </a:rPr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B55FD-3F78-4E01-81A3-AEAB7AC997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17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Nested Loops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class ExamAverager</a:t>
            </a: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2284413"/>
            <a:ext cx="6350000" cy="3508375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7F7F7F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2501900"/>
            <a:ext cx="6405563" cy="3633788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7F7F7F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 Box 7"/>
          <p:cNvSpPr txBox="1">
            <a:spLocks noChangeArrowheads="1"/>
          </p:cNvSpPr>
          <p:nvPr/>
        </p:nvSpPr>
        <p:spPr bwMode="auto">
          <a:xfrm>
            <a:off x="6840538" y="3157538"/>
            <a:ext cx="1524000" cy="923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/>
              <a:t>Sample </a:t>
            </a:r>
            <a:br>
              <a:rPr lang="en-US"/>
            </a:br>
            <a:r>
              <a:rPr lang="en-US"/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2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Nested Loops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 eaLnBrk="1" hangingPunct="1"/>
            <a:r>
              <a:rPr lang="en-US" altLang="en-US" sz="2800">
                <a:ea typeface="ＭＳ Ｐゴシック" pitchFamily="34" charset="-128"/>
              </a:rPr>
              <a:t>The body of a loop can contain any kind of statements, including another loop.</a:t>
            </a:r>
          </a:p>
          <a:p>
            <a:pPr eaLnBrk="1" hangingPunct="1"/>
            <a:r>
              <a:rPr lang="en-US" altLang="en-US" sz="2800">
                <a:ea typeface="ＭＳ Ｐゴシック" pitchFamily="34" charset="-128"/>
              </a:rPr>
              <a:t>In the previous example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The average score was computed using a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>
                <a:ea typeface="ＭＳ Ｐゴシック" pitchFamily="34" charset="-128"/>
              </a:rPr>
              <a:t> loop.</a:t>
            </a:r>
          </a:p>
          <a:p>
            <a:pPr lvl="1" eaLnBrk="1" hangingPunct="1"/>
            <a:r>
              <a:rPr lang="en-US" altLang="en-US">
                <a:ea typeface="ＭＳ Ｐゴシック" pitchFamily="34" charset="-128"/>
              </a:rPr>
              <a:t>This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>
                <a:ea typeface="ＭＳ Ｐゴシック" pitchFamily="34" charset="-128"/>
              </a:rPr>
              <a:t> loop was placed inside a </a:t>
            </a:r>
            <a:r>
              <a:rPr lang="en-US" altLang="en-US" b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do-while</a:t>
            </a:r>
            <a:r>
              <a:rPr lang="en-US" altLang="en-US">
                <a:ea typeface="ＭＳ Ｐゴシック" pitchFamily="34" charset="-128"/>
              </a:rPr>
              <a:t> loop so the process could be repeated for other sets of exam scores.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18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do…while 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Programming Problem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179512" y="1340768"/>
            <a:ext cx="8784976" cy="1224136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Write a complete program that displays a menu to perform an arithmetic operation between two non-integer numbers. The user should select one of the following symbols: +, -, *, /, and %. The menu should contain an option to exit from the program.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36951" y="270892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619672" y="2708920"/>
            <a:ext cx="7344816" cy="72008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User’s selection </a:t>
            </a:r>
            <a:r>
              <a:rPr lang="en-US" dirty="0">
                <a:solidFill>
                  <a:srgbClr val="FF3399"/>
                </a:solidFill>
              </a:rPr>
              <a:t>(variable: selection, type: </a:t>
            </a:r>
            <a:r>
              <a:rPr lang="en-US" dirty="0">
                <a:solidFill>
                  <a:srgbClr val="00B0F0"/>
                </a:solidFill>
              </a:rPr>
              <a:t>char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Two numbers </a:t>
            </a:r>
            <a:r>
              <a:rPr lang="en-US" dirty="0">
                <a:solidFill>
                  <a:srgbClr val="FF3399"/>
                </a:solidFill>
              </a:rPr>
              <a:t>(variable: num1, num2, type: 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51520" y="350100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OUTPUT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634241" y="3501008"/>
            <a:ext cx="7344816" cy="72008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Result of the operation </a:t>
            </a:r>
            <a:r>
              <a:rPr lang="en-US" dirty="0">
                <a:solidFill>
                  <a:srgbClr val="FF3399"/>
                </a:solidFill>
              </a:rPr>
              <a:t>(variable: result, type: 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8304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79512" y="752480"/>
            <a:ext cx="8784976" cy="5755422"/>
            <a:chOff x="323528" y="1236822"/>
            <a:chExt cx="7848872" cy="5568801"/>
          </a:xfrm>
        </p:grpSpPr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5568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23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600" y="1236822"/>
              <a:ext cx="7200800" cy="556880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600" dirty="0"/>
                <a:t>// import necessary libraries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import</a:t>
              </a:r>
              <a:r>
                <a:rPr lang="en-US" sz="1600" dirty="0">
                  <a:solidFill>
                    <a:srgbClr val="0000FF"/>
                  </a:solidFill>
                </a:rPr>
                <a:t> </a:t>
              </a:r>
              <a:r>
                <a:rPr lang="en-US" sz="1600" dirty="0" err="1">
                  <a:solidFill>
                    <a:srgbClr val="0000FF"/>
                  </a:solidFill>
                </a:rPr>
                <a:t>java.util</a:t>
              </a:r>
              <a:r>
                <a:rPr lang="en-US" sz="1600" dirty="0">
                  <a:solidFill>
                    <a:srgbClr val="0000FF"/>
                  </a:solidFill>
                </a:rPr>
                <a:t>.*;		</a:t>
              </a:r>
              <a:endParaRPr lang="en-US" sz="1600" dirty="0">
                <a:solidFill>
                  <a:srgbClr val="00B050"/>
                </a:solidFill>
              </a:endParaRPr>
            </a:p>
            <a:p>
              <a:r>
                <a:rPr lang="en-US" sz="1600" dirty="0">
                  <a:solidFill>
                    <a:srgbClr val="00B0F0"/>
                  </a:solidFill>
                </a:rPr>
                <a:t>public class</a:t>
              </a:r>
              <a:r>
                <a:rPr lang="en-US" sz="1600" dirty="0">
                  <a:solidFill>
                    <a:srgbClr val="0000FF"/>
                  </a:solidFill>
                </a:rPr>
                <a:t> </a:t>
              </a:r>
              <a:r>
                <a:rPr lang="en-US" sz="1600" dirty="0" err="1">
                  <a:solidFill>
                    <a:srgbClr val="0000FF"/>
                  </a:solidFill>
                </a:rPr>
                <a:t>doWhile</a:t>
              </a:r>
              <a:endParaRPr lang="en-US" sz="1600" dirty="0">
                <a:solidFill>
                  <a:srgbClr val="0000FF"/>
                </a:solidFill>
              </a:endParaRPr>
            </a:p>
            <a:p>
              <a:r>
                <a:rPr lang="en-US" sz="16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   static </a:t>
              </a:r>
              <a:r>
                <a:rPr lang="en-US" sz="1600" dirty="0">
                  <a:solidFill>
                    <a:srgbClr val="0000FF"/>
                  </a:solidFill>
                </a:rPr>
                <a:t>Scanner read = </a:t>
              </a:r>
              <a:r>
                <a:rPr lang="en-US" sz="1600" dirty="0">
                  <a:solidFill>
                    <a:srgbClr val="00B0F0"/>
                  </a:solidFill>
                </a:rPr>
                <a:t>new</a:t>
              </a:r>
              <a:r>
                <a:rPr lang="en-US" sz="1600" dirty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   public static void</a:t>
              </a:r>
              <a:r>
                <a:rPr lang="en-US" sz="1600" dirty="0">
                  <a:solidFill>
                    <a:srgbClr val="0000FF"/>
                  </a:solidFill>
                </a:rPr>
                <a:t> main (String[] </a:t>
              </a:r>
              <a:r>
                <a:rPr lang="en-US" sz="1600" dirty="0" err="1">
                  <a:solidFill>
                    <a:srgbClr val="0000FF"/>
                  </a:solidFill>
                </a:rPr>
                <a:t>args</a:t>
              </a:r>
              <a:r>
                <a:rPr lang="en-US" sz="16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     </a:t>
              </a:r>
              <a:r>
                <a:rPr lang="en-US" sz="1600" dirty="0"/>
                <a:t>// Declaration section</a:t>
              </a:r>
            </a:p>
            <a:p>
              <a:r>
                <a:rPr lang="en-US" sz="1600" dirty="0">
                  <a:latin typeface="Arial"/>
                  <a:cs typeface="Arial"/>
                </a:rPr>
                <a:t>	</a:t>
              </a:r>
              <a:r>
                <a:rPr lang="en-US" sz="1600" dirty="0">
                  <a:solidFill>
                    <a:srgbClr val="00B0F0"/>
                  </a:solidFill>
                  <a:latin typeface="Arial"/>
                  <a:cs typeface="Arial"/>
                </a:rPr>
                <a:t>double</a:t>
              </a:r>
              <a:r>
                <a:rPr lang="en-US" sz="1600">
                  <a:solidFill>
                    <a:srgbClr val="0000FF"/>
                  </a:solidFill>
                  <a:latin typeface="Arial"/>
                  <a:cs typeface="Arial"/>
                </a:rPr>
                <a:t> num1, num2, result=0;  </a:t>
              </a:r>
              <a:endParaRPr lang="en-US" sz="1600" dirty="0">
                <a:solidFill>
                  <a:srgbClr val="00B050"/>
                </a:solidFill>
              </a:endParaRP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>
                  <a:solidFill>
                    <a:srgbClr val="00B0F0"/>
                  </a:solidFill>
                </a:rPr>
                <a:t>char </a:t>
              </a:r>
              <a:r>
                <a:rPr lang="en-US" sz="1600" dirty="0">
                  <a:solidFill>
                    <a:srgbClr val="0000FF"/>
                  </a:solidFill>
                </a:rPr>
                <a:t>selection;</a:t>
              </a:r>
            </a:p>
            <a:p>
              <a:endParaRPr lang="en-US" sz="1600" dirty="0"/>
            </a:p>
            <a:p>
              <a:r>
                <a:rPr lang="en-US" sz="1600" dirty="0"/>
                <a:t>           </a:t>
              </a:r>
              <a:r>
                <a:rPr lang="en-US" sz="1600" dirty="0">
                  <a:solidFill>
                    <a:srgbClr val="00B0F0"/>
                  </a:solidFill>
                </a:rPr>
                <a:t>do</a:t>
              </a:r>
            </a:p>
            <a:p>
              <a:r>
                <a:rPr lang="en-US" sz="1600" dirty="0"/>
                <a:t>              </a:t>
              </a:r>
              <a:r>
                <a:rPr lang="en-US" sz="16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600" dirty="0"/>
                <a:t>	//Display Menu</a:t>
              </a:r>
            </a:p>
            <a:p>
              <a:r>
                <a:rPr lang="en-US" sz="1600" dirty="0"/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(“+: addition”);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(“-: subtraction”);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(“*: multiplication”);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(“/: division”);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(“%: modulus”);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(“x: exit”);</a:t>
              </a:r>
            </a:p>
            <a:p>
              <a:r>
                <a:rPr lang="en-US" sz="1600" dirty="0"/>
                <a:t>	//Get user’s selection</a:t>
              </a:r>
            </a:p>
            <a:p>
              <a:r>
                <a:rPr lang="en-US" sz="1600" dirty="0"/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</a:t>
              </a:r>
              <a:r>
                <a:rPr lang="en-US" sz="1600" dirty="0">
                  <a:solidFill>
                    <a:srgbClr val="0000FF"/>
                  </a:solidFill>
                </a:rPr>
                <a:t> (“Enter selection ”);   </a:t>
              </a:r>
              <a:r>
                <a:rPr lang="en-US" sz="1600" dirty="0">
                  <a:solidFill>
                    <a:srgbClr val="00B050"/>
                  </a:solidFill>
                </a:rPr>
                <a:t>//prompt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selection = </a:t>
              </a:r>
              <a:r>
                <a:rPr lang="en-US" sz="1600" dirty="0" err="1">
                  <a:solidFill>
                    <a:srgbClr val="0000FF"/>
                  </a:solidFill>
                </a:rPr>
                <a:t>read.</a:t>
              </a:r>
              <a:r>
                <a:rPr lang="en-US" sz="1600" dirty="0" err="1">
                  <a:solidFill>
                    <a:srgbClr val="00B050"/>
                  </a:solidFill>
                </a:rPr>
                <a:t>next</a:t>
              </a:r>
              <a:r>
                <a:rPr lang="en-US" sz="1600" dirty="0">
                  <a:solidFill>
                    <a:srgbClr val="00B050"/>
                  </a:solidFill>
                </a:rPr>
                <a:t>().</a:t>
              </a:r>
              <a:r>
                <a:rPr lang="en-US" sz="1600" dirty="0" err="1">
                  <a:solidFill>
                    <a:srgbClr val="00B050"/>
                  </a:solidFill>
                </a:rPr>
                <a:t>charAt</a:t>
              </a:r>
              <a:r>
                <a:rPr lang="en-US" sz="1600" dirty="0">
                  <a:solidFill>
                    <a:srgbClr val="00B050"/>
                  </a:solidFill>
                </a:rPr>
                <a:t>(0)</a:t>
              </a:r>
              <a:r>
                <a:rPr lang="en-US" sz="1600" dirty="0">
                  <a:solidFill>
                    <a:srgbClr val="0000FF"/>
                  </a:solidFill>
                </a:rPr>
                <a:t>;  </a:t>
              </a:r>
              <a:r>
                <a:rPr lang="en-US" sz="1600" dirty="0">
                  <a:solidFill>
                    <a:srgbClr val="00B050"/>
                  </a:solidFill>
                </a:rPr>
                <a:t> 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938753" y="4167920"/>
            <a:ext cx="8059611" cy="144016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7" y="6207672"/>
            <a:ext cx="8059611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Callout 18"/>
          <p:cNvSpPr/>
          <p:nvPr/>
        </p:nvSpPr>
        <p:spPr>
          <a:xfrm>
            <a:off x="6300192" y="2581135"/>
            <a:ext cx="2448272" cy="1008112"/>
          </a:xfrm>
          <a:prstGeom prst="wedgeEllipseCallout">
            <a:avLst>
              <a:gd name="adj1" fmla="val -69060"/>
              <a:gd name="adj2" fmla="val 95886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The menu is displayed at least once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115616" y="3590788"/>
            <a:ext cx="432048" cy="10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115616" y="3591856"/>
            <a:ext cx="0" cy="287510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6295960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79512" y="836712"/>
            <a:ext cx="8784976" cy="6001643"/>
            <a:chOff x="323528" y="1236822"/>
            <a:chExt cx="7848872" cy="6031008"/>
          </a:xfrm>
        </p:grpSpPr>
        <p:sp>
          <p:nvSpPr>
            <p:cNvPr id="15" name="TextBox 14"/>
            <p:cNvSpPr txBox="1"/>
            <p:nvPr/>
          </p:nvSpPr>
          <p:spPr>
            <a:xfrm>
              <a:off x="323528" y="1236822"/>
              <a:ext cx="576064" cy="6031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45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71600" y="1236822"/>
              <a:ext cx="7200800" cy="603100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              </a:t>
              </a:r>
              <a:r>
                <a:rPr lang="en-US" sz="1600" dirty="0">
                  <a:solidFill>
                    <a:srgbClr val="0000FF"/>
                  </a:solidFill>
                </a:rPr>
                <a:t>if</a:t>
              </a:r>
              <a:r>
                <a:rPr lang="en-US" sz="1600" dirty="0">
                  <a:solidFill>
                    <a:srgbClr val="0070C0"/>
                  </a:solidFill>
                </a:rPr>
                <a:t> </a:t>
              </a:r>
              <a:r>
                <a:rPr lang="en-US" sz="1600" dirty="0"/>
                <a:t>((selection != ‘x’) &amp;&amp; (selection !=‘X’))</a:t>
              </a:r>
            </a:p>
            <a:p>
              <a:r>
                <a:rPr lang="en-US" sz="1600" dirty="0"/>
                <a:t>	{</a:t>
              </a:r>
            </a:p>
            <a:p>
              <a:r>
                <a:rPr lang="en-US" sz="1600" dirty="0"/>
                <a:t>	  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(“Enter two double numbers”);</a:t>
              </a:r>
            </a:p>
            <a:p>
              <a:r>
                <a:rPr lang="en-US" sz="1600" dirty="0"/>
                <a:t>	  num1 = </a:t>
              </a:r>
              <a:r>
                <a:rPr lang="en-US" sz="1600" dirty="0" err="1"/>
                <a:t>read.nextDouble</a:t>
              </a:r>
              <a:r>
                <a:rPr lang="en-US" sz="1600" dirty="0"/>
                <a:t>();</a:t>
              </a:r>
            </a:p>
            <a:p>
              <a:r>
                <a:rPr lang="en-US" sz="1600" dirty="0"/>
                <a:t>	  num2 = </a:t>
              </a:r>
              <a:r>
                <a:rPr lang="en-US" sz="1600" dirty="0" err="1"/>
                <a:t>read.nextDouble</a:t>
              </a:r>
              <a:r>
                <a:rPr lang="en-US" sz="1600" dirty="0"/>
                <a:t>();</a:t>
              </a:r>
            </a:p>
            <a:p>
              <a:r>
                <a:rPr lang="en-US" sz="1600" dirty="0"/>
                <a:t>	  </a:t>
              </a:r>
              <a:r>
                <a:rPr lang="en-US" sz="1600" dirty="0">
                  <a:solidFill>
                    <a:srgbClr val="0000FF"/>
                  </a:solidFill>
                </a:rPr>
                <a:t>switch </a:t>
              </a:r>
              <a:r>
                <a:rPr lang="en-US" sz="1600" dirty="0"/>
                <a:t>(selection)</a:t>
              </a:r>
            </a:p>
            <a:p>
              <a:r>
                <a:rPr lang="en-US" sz="1600" dirty="0"/>
                <a:t>	    {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‘+’: result = num1 + num2;	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‘-’: result = num1 – num2;	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‘*’: result = num1 * num2;	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‘/’: if (num2 != 0)    result = num1 / num2;</a:t>
              </a:r>
            </a:p>
            <a:p>
              <a:r>
                <a:rPr lang="en-US" sz="1600" dirty="0"/>
                <a:t>		     else		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(“Invalid divisor”);</a:t>
              </a:r>
            </a:p>
            <a:p>
              <a:r>
                <a:rPr lang="en-US" sz="1600" dirty="0"/>
                <a:t>		     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case</a:t>
              </a:r>
              <a:r>
                <a:rPr lang="en-US" sz="1600" dirty="0"/>
                <a:t> ‘%’: if (num2 !=0)    result = (num1) % (num2);</a:t>
              </a:r>
            </a:p>
            <a:p>
              <a:r>
                <a:rPr lang="en-US" sz="1600" dirty="0"/>
                <a:t>		     else  	                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(“Invalid divisor”);</a:t>
              </a:r>
            </a:p>
            <a:p>
              <a:r>
                <a:rPr lang="en-US" sz="1600" dirty="0"/>
                <a:t>		     break;</a:t>
              </a:r>
            </a:p>
            <a:p>
              <a:r>
                <a:rPr lang="en-US" sz="1600" dirty="0"/>
                <a:t>	      </a:t>
              </a:r>
              <a:r>
                <a:rPr lang="en-US" sz="1600" dirty="0">
                  <a:solidFill>
                    <a:srgbClr val="0000FF"/>
                  </a:solidFill>
                </a:rPr>
                <a:t>default</a:t>
              </a:r>
              <a:r>
                <a:rPr lang="en-US" sz="1600" dirty="0"/>
                <a:t>: 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(“Invalid Input”);</a:t>
              </a:r>
            </a:p>
            <a:p>
              <a:r>
                <a:rPr lang="en-US" sz="1600" dirty="0"/>
                <a:t>	    } //end switch</a:t>
              </a:r>
            </a:p>
            <a:p>
              <a:r>
                <a:rPr lang="en-US" sz="1600" dirty="0"/>
                <a:t>	   </a:t>
              </a:r>
              <a:r>
                <a:rPr lang="en-US" sz="1600" dirty="0" err="1"/>
                <a:t>System.out.printf</a:t>
              </a:r>
              <a:r>
                <a:rPr lang="en-US" sz="1600" dirty="0"/>
                <a:t> (“Result = %.2f”, result);</a:t>
              </a:r>
            </a:p>
            <a:p>
              <a:r>
                <a:rPr lang="en-US" sz="1600" dirty="0"/>
                <a:t>              } //end if</a:t>
              </a:r>
            </a:p>
            <a:p>
              <a:r>
                <a:rPr lang="en-US" sz="1600" dirty="0"/>
                <a:t>           } </a:t>
              </a:r>
              <a:r>
                <a:rPr lang="en-US" sz="1600" dirty="0">
                  <a:solidFill>
                    <a:srgbClr val="0000FF"/>
                  </a:solidFill>
                </a:rPr>
                <a:t>while</a:t>
              </a:r>
              <a:r>
                <a:rPr lang="en-US" sz="1600" dirty="0"/>
                <a:t> ((selection != ‘x’) &amp;&amp; (selection != ‘X’));</a:t>
              </a:r>
            </a:p>
            <a:p>
              <a:r>
                <a:rPr lang="en-US" sz="1600" dirty="0"/>
                <a:t>           </a:t>
              </a:r>
              <a:r>
                <a:rPr lang="en-US" sz="1600" dirty="0" err="1"/>
                <a:t>System.out.println</a:t>
              </a:r>
              <a:r>
                <a:rPr lang="en-US" sz="1600" dirty="0"/>
                <a:t> (“End of program”);</a:t>
              </a:r>
            </a:p>
            <a:p>
              <a:r>
                <a:rPr lang="en-US" sz="1600" dirty="0"/>
                <a:t>      } // end main</a:t>
              </a:r>
            </a:p>
            <a:p>
              <a:r>
                <a:rPr lang="en-US" sz="1600" dirty="0"/>
                <a:t>} // end class</a:t>
              </a: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>
            <a:off x="1665554" y="2217927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65554" y="2217927"/>
            <a:ext cx="0" cy="301127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65554" y="5229200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75656" y="980728"/>
            <a:ext cx="0" cy="468052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468963" y="5661248"/>
            <a:ext cx="36004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259632" y="836712"/>
            <a:ext cx="0" cy="50405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259632" y="5877272"/>
            <a:ext cx="36004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Callout 34"/>
          <p:cNvSpPr/>
          <p:nvPr/>
        </p:nvSpPr>
        <p:spPr>
          <a:xfrm>
            <a:off x="6421304" y="1233141"/>
            <a:ext cx="2327160" cy="984786"/>
          </a:xfrm>
          <a:prstGeom prst="wedgeEllipseCallout">
            <a:avLst>
              <a:gd name="adj1" fmla="val -97750"/>
              <a:gd name="adj2" fmla="val -66859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No need to proceed if the user wants to exit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04877" y="5710990"/>
            <a:ext cx="8059611" cy="310298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Callout 35"/>
          <p:cNvSpPr/>
          <p:nvPr/>
        </p:nvSpPr>
        <p:spPr>
          <a:xfrm>
            <a:off x="6872298" y="4662043"/>
            <a:ext cx="2092190" cy="1187747"/>
          </a:xfrm>
          <a:prstGeom prst="wedgeEllipseCallout">
            <a:avLst>
              <a:gd name="adj1" fmla="val -72267"/>
              <a:gd name="adj2" fmla="val 43599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dirty="0">
                <a:solidFill>
                  <a:srgbClr val="0000FF"/>
                </a:solidFill>
              </a:rPr>
              <a:t>The condition is tested at the end of the loop</a:t>
            </a:r>
            <a:endParaRPr lang="en-US" sz="1400" dirty="0">
              <a:solidFill>
                <a:srgbClr val="00B0F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466826" y="966782"/>
            <a:ext cx="36004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095007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ea typeface="+mj-ea"/>
              </a:rPr>
              <a:t>Java Loop Statements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453253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portion of a program that repeats a statement or a group of statements is called a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loop</a:t>
            </a:r>
            <a:r>
              <a:rPr lang="en-US" altLang="en-US" sz="2800" i="1" dirty="0">
                <a:ea typeface="ＭＳ Ｐゴシック" pitchFamily="34" charset="-128"/>
              </a:rPr>
              <a:t>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statement or group of statements to be repeated is called the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body</a:t>
            </a:r>
            <a:r>
              <a:rPr lang="en-US" altLang="en-US" sz="2800" dirty="0">
                <a:ea typeface="ＭＳ Ｐゴシック" pitchFamily="34" charset="-128"/>
              </a:rPr>
              <a:t> of the loop.</a:t>
            </a:r>
          </a:p>
          <a:p>
            <a:pPr eaLnBrk="1" hangingPunct="1"/>
            <a:r>
              <a:rPr lang="en-US" altLang="en-US" dirty="0">
                <a:ea typeface="ＭＳ Ｐゴシック" pitchFamily="34" charset="-128"/>
              </a:rPr>
              <a:t>Each repetition of the body is called an </a:t>
            </a:r>
            <a:r>
              <a:rPr lang="en-US" altLang="en-US" dirty="0">
                <a:solidFill>
                  <a:schemeClr val="tx2"/>
                </a:solidFill>
                <a:ea typeface="ＭＳ Ｐゴシック" pitchFamily="34" charset="-128"/>
              </a:rPr>
              <a:t>iteration</a:t>
            </a:r>
            <a:r>
              <a:rPr lang="en-US" altLang="en-US" dirty="0">
                <a:ea typeface="ＭＳ Ｐゴシック" pitchFamily="34" charset="-128"/>
              </a:rPr>
              <a:t>.</a:t>
            </a:r>
            <a:endParaRPr lang="en-US" altLang="en-US" sz="2800" dirty="0">
              <a:ea typeface="ＭＳ Ｐゴシック" pitchFamily="34" charset="-128"/>
            </a:endParaRPr>
          </a:p>
          <a:p>
            <a:r>
              <a:rPr lang="en-US" altLang="en-US" dirty="0">
                <a:ea typeface="ＭＳ Ｐゴシック" pitchFamily="34" charset="-128"/>
              </a:rPr>
              <a:t>There must be a means of </a:t>
            </a:r>
            <a:r>
              <a:rPr lang="en-US" altLang="en-US" dirty="0">
                <a:solidFill>
                  <a:schemeClr val="tx2"/>
                </a:solidFill>
                <a:ea typeface="ＭＳ Ｐゴシック" pitchFamily="34" charset="-128"/>
              </a:rPr>
              <a:t>exiting</a:t>
            </a:r>
            <a:r>
              <a:rPr lang="en-US" altLang="en-US" dirty="0">
                <a:ea typeface="ＭＳ Ｐゴシック" pitchFamily="34" charset="-128"/>
              </a:rPr>
              <a:t> the loop.</a:t>
            </a:r>
          </a:p>
          <a:p>
            <a:pPr marL="0" indent="0" eaLnBrk="1" hangingPunct="1">
              <a:buNone/>
            </a:pPr>
            <a:endParaRPr lang="en-US" altLang="en-US" sz="28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B55FD-3F78-4E01-81A3-AEAB7AC9978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 we need loops 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many situations in which the same statements need to be executed several times.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The sum of numbers from 1 to 100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compute 1 + 2 + 3 + 4 …… + 100</a:t>
            </a:r>
          </a:p>
          <a:p>
            <a:pPr lvl="1"/>
            <a:r>
              <a:rPr lang="en-US" dirty="0"/>
              <a:t>Reading grades for 50 students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Read grade of a student 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repeat the operation 50 times</a:t>
            </a:r>
          </a:p>
          <a:p>
            <a:pPr lvl="1"/>
            <a:r>
              <a:rPr lang="en-US" dirty="0"/>
              <a:t>Entering the prices of some items until I am done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Read the price of an item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Check if the user is done, otherwise repeat the operation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BB103-5552-42C6-A7B5-09638567936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4169445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while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850011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Also called 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sz="2800" dirty="0">
                <a:ea typeface="ＭＳ Ｐゴシック" pitchFamily="34" charset="-128"/>
              </a:rPr>
              <a:t>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loop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</a:t>
            </a:r>
            <a:r>
              <a:rPr lang="en-US" altLang="en-US" sz="2800" dirty="0">
                <a:ea typeface="ＭＳ Ｐゴシック" pitchFamily="34" charset="-128"/>
              </a:rPr>
              <a:t> statement repeats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while</a:t>
            </a:r>
            <a:r>
              <a:rPr lang="en-US" altLang="en-US" sz="2800" dirty="0">
                <a:ea typeface="ＭＳ Ｐゴシック" pitchFamily="34" charset="-128"/>
              </a:rPr>
              <a:t> a controlling </a:t>
            </a:r>
            <a:r>
              <a:rPr lang="en-US" altLang="en-US" sz="2800" dirty="0" err="1">
                <a:ea typeface="ＭＳ Ｐゴシック" pitchFamily="34" charset="-128"/>
              </a:rPr>
              <a:t>boolean</a:t>
            </a:r>
            <a:r>
              <a:rPr lang="en-US" altLang="en-US" sz="2800" dirty="0">
                <a:ea typeface="ＭＳ Ｐゴシック" pitchFamily="34" charset="-128"/>
              </a:rPr>
              <a:t> expression remains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true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The loop body typically contains an action that ultimately causes the controlling </a:t>
            </a:r>
            <a:r>
              <a:rPr lang="en-US" altLang="en-US" sz="2800" dirty="0" err="1">
                <a:ea typeface="ＭＳ Ｐゴシック" pitchFamily="34" charset="-128"/>
              </a:rPr>
              <a:t>boolean</a:t>
            </a:r>
            <a:r>
              <a:rPr lang="en-US" altLang="en-US" sz="2800" dirty="0">
                <a:ea typeface="ＭＳ Ｐゴシック" pitchFamily="34" charset="-128"/>
              </a:rPr>
              <a:t> expression to become </a:t>
            </a:r>
            <a:r>
              <a:rPr lang="en-US" altLang="en-US" sz="2800" dirty="0">
                <a:solidFill>
                  <a:schemeClr val="tx2"/>
                </a:solidFill>
                <a:ea typeface="ＭＳ Ｐゴシック" pitchFamily="34" charset="-128"/>
              </a:rPr>
              <a:t>false</a:t>
            </a:r>
            <a:r>
              <a:rPr lang="en-US" altLang="en-US" sz="2800" dirty="0">
                <a:ea typeface="ＭＳ Ｐゴシック" pitchFamily="34" charset="-128"/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ounded Rectangular Callout 6"/>
          <p:cNvSpPr/>
          <p:nvPr/>
        </p:nvSpPr>
        <p:spPr>
          <a:xfrm>
            <a:off x="5767678" y="4548145"/>
            <a:ext cx="2498915" cy="850966"/>
          </a:xfrm>
          <a:prstGeom prst="wedgeRoundRectCallout">
            <a:avLst>
              <a:gd name="adj1" fmla="val -75223"/>
              <a:gd name="adj2" fmla="val -6510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Why do we need that?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57873" y="5261812"/>
            <a:ext cx="3747477" cy="1081838"/>
          </a:xfrm>
          <a:prstGeom prst="wedgeRoundRectCallout">
            <a:avLst>
              <a:gd name="adj1" fmla="val 86658"/>
              <a:gd name="adj2" fmla="val -50728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A loop that continues to execute </a:t>
            </a:r>
            <a:r>
              <a:rPr lang="en-US" b="1" dirty="0">
                <a:solidFill>
                  <a:schemeClr val="accent2"/>
                </a:solidFill>
              </a:rPr>
              <a:t>endlessly</a:t>
            </a:r>
            <a:r>
              <a:rPr lang="en-US" dirty="0">
                <a:solidFill>
                  <a:schemeClr val="accent2"/>
                </a:solidFill>
              </a:rPr>
              <a:t> is called an </a:t>
            </a:r>
            <a:r>
              <a:rPr lang="en-US" b="1" dirty="0">
                <a:solidFill>
                  <a:schemeClr val="accent2"/>
                </a:solidFill>
              </a:rPr>
              <a:t>infinite loop, </a:t>
            </a:r>
            <a:r>
              <a:rPr lang="en-US" dirty="0">
                <a:solidFill>
                  <a:schemeClr val="accent2"/>
                </a:solidFill>
              </a:rPr>
              <a:t>i.e., when the controlling expression remains always true.</a:t>
            </a:r>
          </a:p>
        </p:txBody>
      </p:sp>
    </p:spTree>
    <p:extLst>
      <p:ext uri="{BB962C8B-B14F-4D97-AF65-F5344CB8AC3E}">
        <p14:creationId xmlns:p14="http://schemas.microsoft.com/office/powerpoint/2010/main" val="315507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4" descr="Fig05-0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/>
          <a:srcRect l="21772" t="2775" r="24120" b="20212"/>
          <a:stretch/>
        </p:blipFill>
        <p:spPr>
          <a:xfrm>
            <a:off x="5082638" y="2140868"/>
            <a:ext cx="3645725" cy="2658419"/>
          </a:xfrm>
          <a:noFill/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710730" y="2140868"/>
            <a:ext cx="2868986" cy="648072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while </a:t>
            </a:r>
            <a:r>
              <a:rPr lang="en-US" dirty="0">
                <a:solidFill>
                  <a:srgbClr val="0000FF"/>
                </a:solidFill>
              </a:rPr>
              <a:t>(logical expression)</a:t>
            </a:r>
          </a:p>
          <a:p>
            <a:r>
              <a:rPr lang="en-US" dirty="0">
                <a:solidFill>
                  <a:srgbClr val="0000FF"/>
                </a:solidFill>
              </a:rPr>
              <a:t>  statement 1;    </a:t>
            </a: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26554" y="2140868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710730" y="3148980"/>
            <a:ext cx="2868986" cy="2223120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while </a:t>
            </a:r>
            <a:r>
              <a:rPr lang="en-US" dirty="0">
                <a:solidFill>
                  <a:srgbClr val="0000FF"/>
                </a:solidFill>
              </a:rPr>
              <a:t>(logical expression)</a:t>
            </a:r>
          </a:p>
          <a:p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{</a:t>
            </a:r>
            <a:r>
              <a:rPr lang="en-US" dirty="0">
                <a:solidFill>
                  <a:srgbClr val="0000FF"/>
                </a:solidFill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1;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2;</a:t>
            </a:r>
          </a:p>
          <a:p>
            <a:r>
              <a:rPr lang="en-US" dirty="0">
                <a:solidFill>
                  <a:srgbClr val="0000FF"/>
                </a:solidFill>
              </a:rPr>
              <a:t>     ---</a:t>
            </a:r>
          </a:p>
          <a:p>
            <a:r>
              <a:rPr lang="en-US" dirty="0">
                <a:solidFill>
                  <a:srgbClr val="0000FF"/>
                </a:solidFill>
              </a:rPr>
              <a:t>     statement n;</a:t>
            </a:r>
          </a:p>
          <a:p>
            <a:r>
              <a:rPr lang="en-US" dirty="0">
                <a:solidFill>
                  <a:srgbClr val="0000FF"/>
                </a:solidFill>
              </a:rPr>
              <a:t>   </a:t>
            </a:r>
            <a:r>
              <a:rPr lang="en-US" dirty="0">
                <a:solidFill>
                  <a:srgbClr val="FF0000"/>
                </a:solidFill>
              </a:rPr>
              <a:t>}</a:t>
            </a: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26554" y="3148980"/>
            <a:ext cx="144016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 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Statement – Syntax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786966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import </a:t>
            </a:r>
            <a:r>
              <a:rPr lang="en-US" dirty="0" err="1"/>
              <a:t>java.util.Scanner</a:t>
            </a:r>
            <a:r>
              <a:rPr lang="en-US" dirty="0"/>
              <a:t>;</a:t>
            </a:r>
          </a:p>
          <a:p>
            <a:r>
              <a:rPr lang="en-US" dirty="0"/>
              <a:t>public class </a:t>
            </a:r>
            <a:r>
              <a:rPr lang="en-US" dirty="0" err="1">
                <a:solidFill>
                  <a:schemeClr val="tx2"/>
                </a:solidFill>
              </a:rPr>
              <a:t>WhileDemo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count, number;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("Enter a number");</a:t>
            </a:r>
          </a:p>
          <a:p>
            <a:r>
              <a:rPr lang="en-US" dirty="0"/>
              <a:t>        Scanner keyboard = new Scanner (System.in);</a:t>
            </a:r>
          </a:p>
          <a:p>
            <a:r>
              <a:rPr lang="en-US" dirty="0"/>
              <a:t>        number = </a:t>
            </a:r>
            <a:r>
              <a:rPr lang="en-US" dirty="0" err="1"/>
              <a:t>keyboard.nextInt</a:t>
            </a:r>
            <a:r>
              <a:rPr lang="en-US" dirty="0"/>
              <a:t> ();</a:t>
            </a:r>
          </a:p>
          <a:p>
            <a:r>
              <a:rPr lang="en-US" dirty="0"/>
              <a:t>        count = 1;</a:t>
            </a:r>
          </a:p>
          <a:p>
            <a:r>
              <a:rPr lang="en-US" dirty="0"/>
              <a:t>       </a:t>
            </a:r>
          </a:p>
          <a:p>
            <a:r>
              <a:rPr lang="en-US" dirty="0"/>
              <a:t>        </a:t>
            </a:r>
            <a:r>
              <a:rPr lang="en-US" dirty="0">
                <a:solidFill>
                  <a:schemeClr val="tx2"/>
                </a:solidFill>
              </a:rPr>
              <a:t>while</a:t>
            </a:r>
            <a:r>
              <a:rPr lang="en-US" dirty="0"/>
              <a:t> (count &lt;= number)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</a:t>
            </a:r>
            <a:r>
              <a:rPr lang="en-US" dirty="0" err="1"/>
              <a:t>System.out.print</a:t>
            </a:r>
            <a:r>
              <a:rPr lang="en-US" dirty="0"/>
              <a:t> (count + ", ");</a:t>
            </a:r>
          </a:p>
          <a:p>
            <a:r>
              <a:rPr lang="en-US" dirty="0"/>
              <a:t>            count++;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();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("Buckle my shoe.");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983879" y="464735"/>
            <a:ext cx="3032125" cy="369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800" dirty="0">
                <a:hlinkClick r:id="rId3" action="ppaction://hlinkfile"/>
              </a:rPr>
              <a:t>sample program</a:t>
            </a:r>
            <a:r>
              <a:rPr lang="en-US" altLang="en-US" sz="1800" dirty="0"/>
              <a:t>, Listing 4.1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48518" y="3176355"/>
            <a:ext cx="5889010" cy="2787716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80588" y="5191983"/>
            <a:ext cx="6286500" cy="14097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618938" y="3477483"/>
            <a:ext cx="3533775" cy="13906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61513" y="2877408"/>
            <a:ext cx="3952875" cy="14382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4757"/>
            <a:ext cx="8229600" cy="707886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dirty="0">
                <a:ea typeface="+mj-ea"/>
              </a:rPr>
              <a:t>Sample run – </a:t>
            </a:r>
            <a:r>
              <a:rPr lang="en-US" altLang="en-US" sz="36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class </a:t>
            </a:r>
            <a:r>
              <a:rPr lang="en-US" altLang="en-US" sz="36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WhileDemo</a:t>
            </a:r>
            <a:r>
              <a:rPr lang="en-US" altLang="en-US" sz="3600" dirty="0">
                <a:ea typeface="ＭＳ Ｐゴシック" pitchFamily="34" charset="-128"/>
              </a:rPr>
              <a:t> </a:t>
            </a:r>
            <a:endParaRPr lang="en-US" altLang="en-US" dirty="0">
              <a:ea typeface="+mj-ea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88" y="5126896"/>
            <a:ext cx="6284913" cy="1427162"/>
          </a:xfrm>
          <a:prstGeom prst="rect">
            <a:avLst/>
          </a:prstGeom>
          <a:noFill/>
          <a:ln>
            <a:noFill/>
          </a:ln>
          <a:effectLst>
            <a:outerShdw blurRad="63500" dist="107763" dir="2700000" algn="ctr" rotWithShape="0">
              <a:srgbClr val="7F7F7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3" name="Group 10"/>
          <p:cNvGrpSpPr>
            <a:grpSpLocks/>
          </p:cNvGrpSpPr>
          <p:nvPr/>
        </p:nvGrpSpPr>
        <p:grpSpPr bwMode="auto">
          <a:xfrm>
            <a:off x="302776" y="2821846"/>
            <a:ext cx="3965575" cy="1443037"/>
            <a:chOff x="1427798" y="2534603"/>
            <a:chExt cx="3964535" cy="1443037"/>
          </a:xfrm>
        </p:grpSpPr>
        <p:pic>
          <p:nvPicPr>
            <p:cNvPr id="12301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1720"/>
            <a:stretch>
              <a:fillRect/>
            </a:stretch>
          </p:blipFill>
          <p:spPr bwMode="auto">
            <a:xfrm>
              <a:off x="1427798" y="2534603"/>
              <a:ext cx="3077355" cy="1443037"/>
            </a:xfrm>
            <a:prstGeom prst="rect">
              <a:avLst/>
            </a:prstGeom>
            <a:noFill/>
            <a:ln>
              <a:noFill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2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947"/>
            <a:stretch>
              <a:fillRect/>
            </a:stretch>
          </p:blipFill>
          <p:spPr bwMode="auto">
            <a:xfrm>
              <a:off x="4305180" y="2534603"/>
              <a:ext cx="1087153" cy="1443037"/>
            </a:xfrm>
            <a:prstGeom prst="rect">
              <a:avLst/>
            </a:prstGeom>
            <a:noFill/>
            <a:ln>
              <a:noFill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464" name="Group 12"/>
          <p:cNvGrpSpPr>
            <a:grpSpLocks/>
          </p:cNvGrpSpPr>
          <p:nvPr/>
        </p:nvGrpSpPr>
        <p:grpSpPr bwMode="auto">
          <a:xfrm>
            <a:off x="2549088" y="3536815"/>
            <a:ext cx="3549650" cy="1414463"/>
            <a:chOff x="1624964" y="4023360"/>
            <a:chExt cx="3550920" cy="1413510"/>
          </a:xfrm>
        </p:grpSpPr>
        <p:pic>
          <p:nvPicPr>
            <p:cNvPr id="12299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562"/>
            <a:stretch>
              <a:fillRect/>
            </a:stretch>
          </p:blipFill>
          <p:spPr bwMode="auto">
            <a:xfrm>
              <a:off x="1624964" y="4023360"/>
              <a:ext cx="2699716" cy="1413510"/>
            </a:xfrm>
            <a:prstGeom prst="rect">
              <a:avLst/>
            </a:prstGeom>
            <a:noFill/>
            <a:ln>
              <a:noFill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300" name="Picture 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13"/>
            <a:stretch>
              <a:fillRect/>
            </a:stretch>
          </p:blipFill>
          <p:spPr bwMode="auto">
            <a:xfrm>
              <a:off x="4305623" y="4023360"/>
              <a:ext cx="870261" cy="1413510"/>
            </a:xfrm>
            <a:prstGeom prst="rect">
              <a:avLst/>
            </a:prstGeom>
            <a:noFill/>
            <a:ln>
              <a:noFill/>
            </a:ln>
            <a:effectLst>
              <a:outerShdw blurRad="63500" dist="107763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716151" y="4493483"/>
            <a:ext cx="1524000" cy="923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/>
              <a:t>Sample </a:t>
            </a:r>
            <a:br>
              <a:rPr lang="en-US"/>
            </a:br>
            <a:r>
              <a:rPr lang="en-US"/>
              <a:t>screen output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673192" y="1431232"/>
            <a:ext cx="5184205" cy="19534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 = 1;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(count &lt;= number)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(count + ", ");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count++;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("Buckle my shoe.");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51198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sz="2800" dirty="0"/>
              <a:t>The </a:t>
            </a:r>
            <a:r>
              <a:rPr lang="en-US" altLang="en-US" sz="28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 sz="2800" dirty="0"/>
              <a:t> Statement – Tracing example</a:t>
            </a:r>
            <a:endParaRPr lang="en-US" sz="2800" dirty="0">
              <a:ea typeface="+mj-ea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3379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1FC3071-621A-414E-93C7-06CD1A30C657}" type="slidenum">
              <a:rPr lang="en-US" altLang="en-US" sz="1400">
                <a:solidFill>
                  <a:srgbClr val="FFFFFF"/>
                </a:solidFill>
              </a:rPr>
              <a:pPr/>
              <a:t>9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4313" y="1214438"/>
            <a:ext cx="80010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dirty="0">
              <a:latin typeface="+mn-lt"/>
              <a:ea typeface="+mn-ea"/>
            </a:endParaRPr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= 0; </a:t>
            </a:r>
            <a:r>
              <a:rPr lang="en-US" sz="2000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//initialize</a:t>
            </a:r>
            <a:r>
              <a:rPr lang="en-US" sz="2000" dirty="0">
                <a:latin typeface="Courier New" pitchFamily="49" charset="0"/>
                <a:ea typeface="+mn-ea"/>
              </a:rPr>
              <a:t>                           </a:t>
            </a:r>
            <a:endParaRPr lang="en-US" sz="2000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</a:t>
            </a:r>
            <a:r>
              <a:rPr lang="en-US" sz="2000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while</a:t>
            </a:r>
            <a:r>
              <a:rPr lang="en-US" sz="2000" dirty="0">
                <a:latin typeface="Courier New" pitchFamily="49" charset="0"/>
                <a:ea typeface="+mn-ea"/>
              </a:rPr>
              <a:t> (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&lt;= 20) </a:t>
            </a:r>
            <a:r>
              <a:rPr lang="en-US" sz="2000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//condition</a:t>
            </a:r>
            <a:endParaRPr lang="en-US" sz="2000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{</a:t>
            </a: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      </a:t>
            </a:r>
            <a:r>
              <a:rPr lang="en-US" sz="2000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sz="2000" dirty="0">
                <a:latin typeface="Courier New" pitchFamily="49" charset="0"/>
                <a:ea typeface="+mn-ea"/>
              </a:rPr>
              <a:t>(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+ " ");      </a:t>
            </a:r>
            <a:endParaRPr lang="en-US" sz="2000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      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= </a:t>
            </a:r>
            <a:r>
              <a:rPr lang="en-US" sz="2000" dirty="0" err="1">
                <a:latin typeface="Courier New" pitchFamily="49" charset="0"/>
                <a:ea typeface="+mn-ea"/>
              </a:rPr>
              <a:t>i</a:t>
            </a:r>
            <a:r>
              <a:rPr lang="en-US" sz="2000" dirty="0">
                <a:latin typeface="Courier New" pitchFamily="49" charset="0"/>
                <a:ea typeface="+mn-ea"/>
              </a:rPr>
              <a:t> + 5; </a:t>
            </a:r>
            <a:r>
              <a:rPr lang="en-US" sz="2000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//update</a:t>
            </a:r>
            <a:endParaRPr lang="en-US" sz="2000" dirty="0">
              <a:latin typeface="Courier New" pitchFamily="49" charset="0"/>
              <a:ea typeface="+mn-ea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}</a:t>
            </a: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</a:t>
            </a:r>
            <a:r>
              <a:rPr lang="en-US" sz="2000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sz="2000" dirty="0">
                <a:latin typeface="Courier New" pitchFamily="49" charset="0"/>
                <a:ea typeface="+mn-ea"/>
              </a:rPr>
              <a:t>();               </a:t>
            </a:r>
            <a:endParaRPr lang="en-US" sz="2000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b="1" dirty="0">
              <a:latin typeface="Courier New" pitchFamily="49" charset="0"/>
              <a:ea typeface="+mn-ea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b="1" dirty="0">
                <a:latin typeface="+mn-lt"/>
                <a:ea typeface="+mn-ea"/>
              </a:rPr>
              <a:t>	</a:t>
            </a:r>
            <a:endParaRPr lang="en-US" sz="2000" dirty="0">
              <a:latin typeface="Courier New" pitchFamily="49" charset="0"/>
              <a:ea typeface="+mn-ea"/>
            </a:endParaRPr>
          </a:p>
          <a:p>
            <a:pPr marL="365760" indent="-256032" algn="just" eaLnBrk="1" fontAlgn="auto" hangingPunct="1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endParaRPr lang="en-US" sz="2000" dirty="0">
              <a:latin typeface="+mn-lt"/>
              <a:ea typeface="+mn-ea"/>
            </a:endParaRPr>
          </a:p>
        </p:txBody>
      </p: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6109295" y="2690813"/>
            <a:ext cx="571500" cy="890587"/>
            <a:chOff x="571472" y="3610277"/>
            <a:chExt cx="571504" cy="890293"/>
          </a:xfrm>
        </p:grpSpPr>
        <p:sp>
          <p:nvSpPr>
            <p:cNvPr id="8" name="Flowchart: Process 7"/>
            <p:cNvSpPr/>
            <p:nvPr/>
          </p:nvSpPr>
          <p:spPr>
            <a:xfrm>
              <a:off x="571472" y="4000504"/>
              <a:ext cx="571504" cy="500066"/>
            </a:xfrm>
            <a:prstGeom prst="flowChartProcess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0</a:t>
              </a:r>
            </a:p>
          </p:txBody>
        </p:sp>
        <p:sp>
          <p:nvSpPr>
            <p:cNvPr id="33823" name="TextBox 47"/>
            <p:cNvSpPr txBox="1">
              <a:spLocks noChangeArrowheads="1"/>
            </p:cNvSpPr>
            <p:nvPr/>
          </p:nvSpPr>
          <p:spPr bwMode="auto">
            <a:xfrm>
              <a:off x="714348" y="3610277"/>
              <a:ext cx="2744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en-US">
                  <a:latin typeface="Georgia" pitchFamily="18" charset="0"/>
                </a:rPr>
                <a:t>i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272338" y="3262313"/>
            <a:ext cx="1643062" cy="267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u="sng" dirty="0"/>
              <a:t>Output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u="sng" dirty="0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15213" y="3833813"/>
            <a:ext cx="5937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0</a:t>
            </a:r>
          </a:p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5</a:t>
            </a:r>
          </a:p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10</a:t>
            </a:r>
          </a:p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15</a:t>
            </a:r>
          </a:p>
          <a:p>
            <a:r>
              <a:rPr lang="en-US" altLang="en-US" b="1">
                <a:solidFill>
                  <a:schemeClr val="bg1"/>
                </a:solidFill>
                <a:latin typeface="Georgia" pitchFamily="18" charset="0"/>
              </a:rPr>
              <a:t>20</a:t>
            </a:r>
          </a:p>
        </p:txBody>
      </p:sp>
      <p:sp>
        <p:nvSpPr>
          <p:cNvPr id="12" name="Flowchart: Process 11"/>
          <p:cNvSpPr/>
          <p:nvPr/>
        </p:nvSpPr>
        <p:spPr>
          <a:xfrm>
            <a:off x="6109275" y="3652538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5</a:t>
            </a:r>
          </a:p>
        </p:txBody>
      </p:sp>
      <p:sp>
        <p:nvSpPr>
          <p:cNvPr id="13" name="Flowchart: Process 12"/>
          <p:cNvSpPr/>
          <p:nvPr/>
        </p:nvSpPr>
        <p:spPr>
          <a:xfrm>
            <a:off x="6109275" y="4224042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10</a:t>
            </a:r>
          </a:p>
        </p:txBody>
      </p:sp>
      <p:sp>
        <p:nvSpPr>
          <p:cNvPr id="14" name="Flowchart: Process 13"/>
          <p:cNvSpPr/>
          <p:nvPr/>
        </p:nvSpPr>
        <p:spPr>
          <a:xfrm>
            <a:off x="6109275" y="4795546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15</a:t>
            </a:r>
          </a:p>
        </p:txBody>
      </p:sp>
      <p:sp>
        <p:nvSpPr>
          <p:cNvPr id="15" name="Flowchart: Process 14"/>
          <p:cNvSpPr/>
          <p:nvPr/>
        </p:nvSpPr>
        <p:spPr>
          <a:xfrm>
            <a:off x="6109275" y="5367050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</a:t>
            </a:r>
          </a:p>
        </p:txBody>
      </p:sp>
      <p:sp>
        <p:nvSpPr>
          <p:cNvPr id="16" name="Flowchart: Process 15"/>
          <p:cNvSpPr/>
          <p:nvPr/>
        </p:nvSpPr>
        <p:spPr>
          <a:xfrm>
            <a:off x="6109303" y="5976934"/>
            <a:ext cx="571504" cy="500066"/>
          </a:xfrm>
          <a:prstGeom prst="flowChart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25</a:t>
            </a:r>
          </a:p>
        </p:txBody>
      </p: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 rot="10800000" flipV="1">
            <a:off x="6037857" y="2976563"/>
            <a:ext cx="714375" cy="642937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7"/>
          <p:cNvCxnSpPr>
            <a:cxnSpLocks noChangeShapeType="1"/>
          </p:cNvCxnSpPr>
          <p:nvPr/>
        </p:nvCxnSpPr>
        <p:spPr bwMode="auto">
          <a:xfrm rot="10800000" flipV="1">
            <a:off x="6037857" y="3619500"/>
            <a:ext cx="714375" cy="64293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rot="10800000" flipV="1">
            <a:off x="6037857" y="4191000"/>
            <a:ext cx="714375" cy="64293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rot="10800000" flipV="1">
            <a:off x="6037857" y="4762500"/>
            <a:ext cx="714375" cy="64293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rot="10800000" flipV="1">
            <a:off x="6037857" y="5334000"/>
            <a:ext cx="714375" cy="642938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>
            <a:outerShdw blurRad="38100" dist="25401" dir="2700000" algn="br" rotWithShape="0">
              <a:srgbClr val="808080">
                <a:alpha val="5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ounded Rectangle 24"/>
          <p:cNvSpPr/>
          <p:nvPr/>
        </p:nvSpPr>
        <p:spPr>
          <a:xfrm>
            <a:off x="327546" y="1228086"/>
            <a:ext cx="5587478" cy="2787716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ular Callout 23"/>
          <p:cNvSpPr/>
          <p:nvPr/>
        </p:nvSpPr>
        <p:spPr>
          <a:xfrm>
            <a:off x="622369" y="4795546"/>
            <a:ext cx="2498915" cy="850966"/>
          </a:xfrm>
          <a:prstGeom prst="wedgeRoundRectCallout">
            <a:avLst>
              <a:gd name="adj1" fmla="val 41106"/>
              <a:gd name="adj2" fmla="val -148501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Can you </a:t>
            </a:r>
            <a:r>
              <a:rPr lang="en-US" b="1" dirty="0">
                <a:solidFill>
                  <a:schemeClr val="tx2"/>
                </a:solidFill>
              </a:rPr>
              <a:t>trace</a:t>
            </a:r>
            <a:r>
              <a:rPr lang="en-US" dirty="0">
                <a:solidFill>
                  <a:schemeClr val="tx2"/>
                </a:solidFill>
              </a:rPr>
              <a:t> this?</a:t>
            </a:r>
          </a:p>
        </p:txBody>
      </p:sp>
    </p:spTree>
    <p:extLst>
      <p:ext uri="{BB962C8B-B14F-4D97-AF65-F5344CB8AC3E}">
        <p14:creationId xmlns:p14="http://schemas.microsoft.com/office/powerpoint/2010/main" val="62721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9A5AC4-B911-48D0-BB45-1079D275E2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362767-F3BA-4854-833D-CD98715ED29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D8BC74D-2D75-4E4E-9FF1-F3C991540FA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</TotalTime>
  <Words>2132</Words>
  <Application>Microsoft Office PowerPoint</Application>
  <PresentationFormat>On-screen Show (4:3)</PresentationFormat>
  <Paragraphs>510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Clarity</vt:lpstr>
      <vt:lpstr>Flow of Control: Loops</vt:lpstr>
      <vt:lpstr>Java Loop Statements: Outline</vt:lpstr>
      <vt:lpstr>Java Loop Statements</vt:lpstr>
      <vt:lpstr>Why do we need loops ?</vt:lpstr>
      <vt:lpstr>The while Statement</vt:lpstr>
      <vt:lpstr>The while Statement – Syntax</vt:lpstr>
      <vt:lpstr>PowerPoint Presentation</vt:lpstr>
      <vt:lpstr>Sample run – class WhileDemo </vt:lpstr>
      <vt:lpstr>The while Statement – Tracing example</vt:lpstr>
      <vt:lpstr>The do-while Statement – Syntax</vt:lpstr>
      <vt:lpstr>The do-while vs the while Statement</vt:lpstr>
      <vt:lpstr>PowerPoint Presentation</vt:lpstr>
      <vt:lpstr>The do-while Statement</vt:lpstr>
      <vt:lpstr>The do-while Statement – Example</vt:lpstr>
      <vt:lpstr>The do-while Statement – Example</vt:lpstr>
      <vt:lpstr>do-while for input validation</vt:lpstr>
      <vt:lpstr>Infinite Loops</vt:lpstr>
      <vt:lpstr>PowerPoint Presentation</vt:lpstr>
      <vt:lpstr>PowerPoint Presentation</vt:lpstr>
      <vt:lpstr>Nested Loops</vt:lpstr>
      <vt:lpstr>Nested Loops</vt:lpstr>
      <vt:lpstr>do…while Programming Problem</vt:lpstr>
      <vt:lpstr>PowerPoint Presentation</vt:lpstr>
      <vt:lpstr>PowerPoint Presentation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Nadia</cp:lastModifiedBy>
  <cp:revision>237</cp:revision>
  <dcterms:created xsi:type="dcterms:W3CDTF">2004-08-20T17:48:18Z</dcterms:created>
  <dcterms:modified xsi:type="dcterms:W3CDTF">2023-09-17T19:17:12Z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Order">
    <vt:r8>66600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