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38"/>
  </p:notesMasterIdLst>
  <p:sldIdLst>
    <p:sldId id="256" r:id="rId2"/>
    <p:sldId id="313" r:id="rId3"/>
    <p:sldId id="282" r:id="rId4"/>
    <p:sldId id="319" r:id="rId5"/>
    <p:sldId id="287" r:id="rId6"/>
    <p:sldId id="283" r:id="rId7"/>
    <p:sldId id="322" r:id="rId8"/>
    <p:sldId id="324" r:id="rId9"/>
    <p:sldId id="289" r:id="rId10"/>
    <p:sldId id="284" r:id="rId11"/>
    <p:sldId id="292" r:id="rId12"/>
    <p:sldId id="325" r:id="rId13"/>
    <p:sldId id="327" r:id="rId14"/>
    <p:sldId id="328" r:id="rId15"/>
    <p:sldId id="294" r:id="rId16"/>
    <p:sldId id="326" r:id="rId17"/>
    <p:sldId id="332" r:id="rId18"/>
    <p:sldId id="335" r:id="rId19"/>
    <p:sldId id="290" r:id="rId20"/>
    <p:sldId id="329" r:id="rId21"/>
    <p:sldId id="330" r:id="rId22"/>
    <p:sldId id="331" r:id="rId23"/>
    <p:sldId id="295" r:id="rId24"/>
    <p:sldId id="296" r:id="rId25"/>
    <p:sldId id="334" r:id="rId26"/>
    <p:sldId id="297" r:id="rId27"/>
    <p:sldId id="305" r:id="rId28"/>
    <p:sldId id="316" r:id="rId29"/>
    <p:sldId id="301" r:id="rId30"/>
    <p:sldId id="314" r:id="rId31"/>
    <p:sldId id="336" r:id="rId32"/>
    <p:sldId id="302" r:id="rId33"/>
    <p:sldId id="317" r:id="rId34"/>
    <p:sldId id="299" r:id="rId35"/>
    <p:sldId id="318" r:id="rId36"/>
    <p:sldId id="31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0" autoAdjust="0"/>
    <p:restoredTop sz="94660"/>
  </p:normalViewPr>
  <p:slideViewPr>
    <p:cSldViewPr snapToGrid="0">
      <p:cViewPr>
        <p:scale>
          <a:sx n="40" d="100"/>
          <a:sy n="40" d="100"/>
        </p:scale>
        <p:origin x="-2358" y="-1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-8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45CE5-9DD0-4C72-A7E0-EFB4E8A75A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E78DD-7B73-4A6E-A7D9-4696082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908E-854A-464C-80D4-B1289D18D2C0}" type="datetime1">
              <a:rPr lang="en-US" smtClean="0"/>
              <a:t>4/13/2017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20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89B7-56A1-4A4A-B9AC-82E77EF0073A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946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BA7E-23DA-4E49-95E6-ED6331F639F2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966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A1B4-79A1-43C1-97F3-52E01B1F4C1F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77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6EA8-B31F-4A0E-A6FD-59DCD3175BE1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27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1055-AF4F-4ADD-B2A4-34F265DA56A4}" type="datetime1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115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DECB-BAFF-4830-8C80-8C255C2052E9}" type="datetime1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3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76E9-6FFF-46B2-861F-F933B5D7AE91}" type="datetime1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13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4DD-8FA8-4A25-BACA-349C58DD6CBE}" type="datetime1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267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EEA-2189-4ADA-B489-5A71C951B52B}" type="datetime1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5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133B-1A49-4185-9677-5861C8B568C8}" type="datetime1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1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0A7BF6D-CD42-40BC-8D0C-17D0C56BD60E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Dr. I. Echeverry, KSU, CAMS, CHS371_2nd3637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ecomena.org/wp-content/uploads/2012/06/Solid-Wastes-Saudi-Arabia.jpg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fao.org/news/story/en/item/196220/icode/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fao.org/news/story/en/item/196220/icode/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news/story/en/item/196220/icode/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mena.org/solid-waste-management-in-saudi-arabia/" TargetMode="External"/><Relationship Id="rId2" Type="http://schemas.openxmlformats.org/officeDocument/2006/relationships/hyperlink" Target="http://www.fao.org/news/story/en/item/196220/ico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da.gov/AboutFDA/Transparency/Basics/ucm210073.htm" TargetMode="External"/><Relationship Id="rId4" Type="http://schemas.openxmlformats.org/officeDocument/2006/relationships/hyperlink" Target="http://www.elmbridge.gov.uk/envhealth/food/useby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577" y="509406"/>
            <a:ext cx="9418320" cy="404164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and Liquid Waste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577" y="4545248"/>
            <a:ext cx="9418320" cy="169164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5726" y="2438399"/>
            <a:ext cx="6515100" cy="4213116"/>
            <a:chOff x="4608735" y="2471529"/>
            <a:chExt cx="6515100" cy="4213116"/>
          </a:xfrm>
        </p:grpSpPr>
        <p:pic>
          <p:nvPicPr>
            <p:cNvPr id="6" name="Picture 2" descr="http://www.cityoffargo.com/mastheads/a1b9a6b2-256e-4cfb-ae82-921ee42e65b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735" y="4608195"/>
              <a:ext cx="6515100" cy="207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Image result for solid waste imag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2770" y="2471529"/>
              <a:ext cx="2071065" cy="213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664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Waste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2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261872" y="2507549"/>
            <a:ext cx="4323920" cy="4111911"/>
          </a:xfrm>
        </p:spPr>
        <p:txBody>
          <a:bodyPr>
            <a:noAutofit/>
          </a:bodyPr>
          <a:lstStyle/>
          <a:p>
            <a:r>
              <a:rPr lang="en-US" sz="2400" dirty="0"/>
              <a:t>Not all waste can be recycled, reused or avoided.</a:t>
            </a:r>
          </a:p>
          <a:p>
            <a:r>
              <a:rPr lang="en-US" sz="2400" dirty="0"/>
              <a:t>Proper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 of waste and its disposal </a:t>
            </a:r>
            <a:r>
              <a:rPr lang="en-US" sz="2400" dirty="0"/>
              <a:t>to protect public health and the environment and reduce waste disposal.</a:t>
            </a:r>
          </a:p>
          <a:p>
            <a:r>
              <a:rPr lang="en-US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 </a:t>
            </a:r>
            <a:r>
              <a:rPr lang="en-US" sz="2400" dirty="0"/>
              <a:t>materials that can be destined for recycling, composting or incineration.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1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911009" y="3306417"/>
            <a:ext cx="4043503" cy="3313043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 </a:t>
            </a:r>
            <a:r>
              <a:rPr lang="en-US" sz="2400" dirty="0"/>
              <a:t>by recycling, composting, incinerating or disposing.</a:t>
            </a:r>
          </a:p>
          <a:p>
            <a:r>
              <a:rPr lang="en-US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Dispose</a:t>
            </a:r>
          </a:p>
          <a:p>
            <a:pPr lvl="1"/>
            <a:r>
              <a:rPr lang="en-US" sz="2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Landfills</a:t>
            </a:r>
            <a:r>
              <a:rPr lang="en-US" sz="2200" dirty="0"/>
              <a:t> for municipal waste disposal.</a:t>
            </a:r>
          </a:p>
          <a:p>
            <a:pPr lvl="1"/>
            <a:r>
              <a:rPr lang="en-US" sz="2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Underground injection </a:t>
            </a:r>
            <a:r>
              <a:rPr lang="en-US" sz="2200" dirty="0"/>
              <a:t>of hazardous waste. </a:t>
            </a:r>
          </a:p>
          <a:p>
            <a:pPr lvl="1"/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250" y="162915"/>
            <a:ext cx="2331202" cy="309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5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14" y="90267"/>
            <a:ext cx="9692640" cy="139712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25600" y="1987827"/>
            <a:ext cx="3859043" cy="451105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Conserves resources and energy. </a:t>
            </a:r>
          </a:p>
          <a:p>
            <a:pPr lvl="1"/>
            <a:r>
              <a:rPr lang="en-US" sz="2200" dirty="0"/>
              <a:t>50-90% less energy needed than if making the same material from scratch.</a:t>
            </a:r>
          </a:p>
          <a:p>
            <a:r>
              <a:rPr lang="en-US" sz="2400" dirty="0"/>
              <a:t>Reduces levels of greenhouse and other air pollutants emissions.</a:t>
            </a:r>
          </a:p>
          <a:p>
            <a:r>
              <a:rPr lang="en-US" sz="2400" dirty="0"/>
              <a:t>Decreases amount of waste going to landfills.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7560366" y="1987826"/>
            <a:ext cx="3544956" cy="465813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Minimizes waste disposal by recovering and reprocessing usable materials.</a:t>
            </a:r>
          </a:p>
          <a:p>
            <a:pPr lvl="1"/>
            <a:r>
              <a:rPr lang="en-US" sz="2400" dirty="0"/>
              <a:t>Aluminum, paper, wood, glass, metals, plastics, rubber.</a:t>
            </a:r>
          </a:p>
          <a:p>
            <a:r>
              <a:rPr lang="en-US" sz="2600" dirty="0"/>
              <a:t>Waste from one industry is used by another as raw material.</a:t>
            </a:r>
          </a:p>
          <a:p>
            <a:pPr lvl="1"/>
            <a:r>
              <a:rPr lang="en-US" sz="2400" dirty="0"/>
              <a:t>Reuse and recycle energy and materials.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pic>
        <p:nvPicPr>
          <p:cNvPr id="7" name="Picture 2" descr="http://www3.epa.gov/epawaste/nonhaz/municipal/images/2012_totl_msw_gen_fig4_l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32" y="1783252"/>
            <a:ext cx="3292329" cy="329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1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7077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61871" y="1753593"/>
            <a:ext cx="3336633" cy="73152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people do not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61871" y="2676939"/>
            <a:ext cx="4588963" cy="386632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No public policies in place.</a:t>
            </a:r>
          </a:p>
          <a:p>
            <a:r>
              <a:rPr lang="en-US" sz="2400" dirty="0"/>
              <a:t>Lack of consumer education.</a:t>
            </a:r>
          </a:p>
          <a:p>
            <a:r>
              <a:rPr lang="en-US" sz="2400" dirty="0"/>
              <a:t>Consumerism. </a:t>
            </a:r>
          </a:p>
          <a:p>
            <a:pPr lvl="1"/>
            <a:r>
              <a:rPr lang="en-US" sz="2200" dirty="0"/>
              <a:t>Use and throw away.</a:t>
            </a:r>
          </a:p>
          <a:p>
            <a:pPr lvl="1"/>
            <a:r>
              <a:rPr lang="en-US" sz="2200" dirty="0"/>
              <a:t>Consumers/Manufacturers.</a:t>
            </a:r>
          </a:p>
          <a:p>
            <a:r>
              <a:rPr lang="en-US" sz="2400" dirty="0"/>
              <a:t>Expensive.</a:t>
            </a:r>
            <a:r>
              <a:rPr lang="en-US" sz="2200" dirty="0"/>
              <a:t> </a:t>
            </a:r>
          </a:p>
          <a:p>
            <a:pPr lvl="1"/>
            <a:r>
              <a:rPr lang="en-US" sz="2000" dirty="0"/>
              <a:t>Waste sorting and transport.</a:t>
            </a:r>
          </a:p>
          <a:p>
            <a:pPr lvl="1"/>
            <a:r>
              <a:rPr lang="en-US" sz="2000" dirty="0"/>
              <a:t>Plastics – new materials are cheaper than recycling.</a:t>
            </a:r>
          </a:p>
          <a:p>
            <a:r>
              <a:rPr lang="en-US" sz="2400" dirty="0"/>
              <a:t>Products made with recycled materials may not be cheaper.</a:t>
            </a:r>
          </a:p>
          <a:p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824870" y="1753593"/>
            <a:ext cx="4318578" cy="73152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may be better than recycling?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824870" y="2676939"/>
            <a:ext cx="4306955" cy="393589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waste</a:t>
            </a:r>
          </a:p>
          <a:p>
            <a:pPr lvl="1"/>
            <a:r>
              <a:rPr lang="en-US" sz="2000" dirty="0"/>
              <a:t>Use less material per product – food industry.</a:t>
            </a:r>
          </a:p>
          <a:p>
            <a:pPr lvl="1"/>
            <a:r>
              <a:rPr lang="en-US" sz="2000" dirty="0"/>
              <a:t>Minimize waste – increase efficiency.</a:t>
            </a:r>
          </a:p>
          <a:p>
            <a:pPr lvl="1"/>
            <a:r>
              <a:rPr lang="en-US" sz="2000" dirty="0"/>
              <a:t>Make products that last longer.</a:t>
            </a:r>
          </a:p>
          <a:p>
            <a:pPr lvl="1"/>
            <a:r>
              <a:rPr lang="en-US" sz="2000" dirty="0"/>
              <a:t>Do not promote consumerism.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Reuse</a:t>
            </a:r>
          </a:p>
          <a:p>
            <a:pPr lvl="1"/>
            <a:r>
              <a:rPr lang="en-US" sz="2000" dirty="0"/>
              <a:t>Use things multiple times.</a:t>
            </a:r>
          </a:p>
          <a:p>
            <a:pPr lvl="1"/>
            <a:r>
              <a:rPr lang="en-US" sz="2000" dirty="0"/>
              <a:t>Repair broken items.</a:t>
            </a:r>
          </a:p>
          <a:p>
            <a:pPr lvl="1"/>
            <a:r>
              <a:rPr lang="en-US" sz="2000" dirty="0"/>
              <a:t>Use old items in new ways.</a:t>
            </a:r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</p:spTree>
    <p:extLst>
      <p:ext uri="{BB962C8B-B14F-4D97-AF65-F5344CB8AC3E}">
        <p14:creationId xmlns:p14="http://schemas.microsoft.com/office/powerpoint/2010/main" val="285118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1" y="1937705"/>
            <a:ext cx="4864291" cy="4695008"/>
          </a:xfrm>
        </p:spPr>
        <p:txBody>
          <a:bodyPr>
            <a:noAutofit/>
          </a:bodyPr>
          <a:lstStyle/>
          <a:p>
            <a:r>
              <a:rPr lang="en-US" sz="2400" dirty="0"/>
              <a:t>Aerobic biological decomposition by microbes, nematodes, arthropods, earthworms of organic materials into humus.</a:t>
            </a:r>
          </a:p>
          <a:p>
            <a:pPr lvl="1"/>
            <a:r>
              <a:rPr lang="en-US" sz="2000" dirty="0"/>
              <a:t>Leaves, cotton, wool, paper, carton, food scraps, gardening and landscape waste.</a:t>
            </a:r>
          </a:p>
          <a:p>
            <a:r>
              <a:rPr lang="en-US" sz="2400" dirty="0"/>
              <a:t>Reduces amount of organic material going to landfills.</a:t>
            </a:r>
          </a:p>
          <a:p>
            <a:r>
              <a:rPr lang="en-US" sz="2400" dirty="0"/>
              <a:t>Reuse of humus by mixing with soil and use for planting.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116" y="1269571"/>
            <a:ext cx="4480560" cy="731520"/>
          </a:xfrm>
        </p:spPr>
        <p:txBody>
          <a:bodyPr>
            <a:normAutofit/>
          </a:bodyPr>
          <a:lstStyle/>
          <a:p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Composting materials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30015059"/>
              </p:ext>
            </p:extLst>
          </p:nvPr>
        </p:nvGraphicFramePr>
        <p:xfrm>
          <a:off x="6327913" y="2138583"/>
          <a:ext cx="4485171" cy="4293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415">
                  <a:extLst>
                    <a:ext uri="{9D8B030D-6E8A-4147-A177-3AD203B41FA5}">
                      <a16:colId xmlns:a16="http://schemas.microsoft.com/office/drawing/2014/main" xmlns="" val="2042211851"/>
                    </a:ext>
                  </a:extLst>
                </a:gridCol>
                <a:gridCol w="2240756">
                  <a:extLst>
                    <a:ext uri="{9D8B030D-6E8A-4147-A177-3AD203B41FA5}">
                      <a16:colId xmlns:a16="http://schemas.microsoft.com/office/drawing/2014/main" xmlns="" val="1965110735"/>
                    </a:ext>
                  </a:extLst>
                </a:gridCol>
              </a:tblGrid>
              <a:tr h="322868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Include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Exclude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094152"/>
                  </a:ext>
                </a:extLst>
              </a:tr>
              <a:tr h="392749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Animal</a:t>
                      </a:r>
                      <a:r>
                        <a:rPr lang="en-US" sz="1500" baseline="0" dirty="0"/>
                        <a:t> manure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Leaves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Wool rags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Cotton rags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Paper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Carton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Coffee grounds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Egg shells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Fruit and vegetable scraps and waste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Tea bags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Shredded newspaper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Wood chips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Sawdust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Fireplace ashes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Dairy products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Coal or charcoal ash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Diseased or insect-infested plants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Fats, grease or oils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Meats, fish or bones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Pet waste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Plants treated with pesticides or herbicides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7324132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</p:spTree>
    <p:extLst>
      <p:ext uri="{BB962C8B-B14F-4D97-AF65-F5344CB8AC3E}">
        <p14:creationId xmlns:p14="http://schemas.microsoft.com/office/powerpoint/2010/main" val="410183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89509" y="13827"/>
            <a:ext cx="9692640" cy="139712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Incineration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189509" y="1789042"/>
            <a:ext cx="4336648" cy="4855157"/>
          </a:xfrm>
        </p:spPr>
        <p:txBody>
          <a:bodyPr>
            <a:noAutofit/>
          </a:bodyPr>
          <a:lstStyle/>
          <a:p>
            <a:r>
              <a:rPr lang="en-US" sz="2400" dirty="0"/>
              <a:t>Controlled burning of waste.</a:t>
            </a:r>
          </a:p>
          <a:p>
            <a:pPr lvl="1"/>
            <a:r>
              <a:rPr lang="en-US" sz="2200" dirty="0"/>
              <a:t>Municipal solid </a:t>
            </a:r>
            <a:r>
              <a:rPr lang="en-US" sz="2200" dirty="0" smtClean="0"/>
              <a:t>waste.</a:t>
            </a:r>
          </a:p>
          <a:p>
            <a:pPr lvl="1"/>
            <a:r>
              <a:rPr lang="en-US" sz="2200" dirty="0" smtClean="0"/>
              <a:t>Sewage </a:t>
            </a:r>
            <a:r>
              <a:rPr lang="en-US" sz="2200" dirty="0"/>
              <a:t>sludge.</a:t>
            </a:r>
          </a:p>
          <a:p>
            <a:pPr lvl="1"/>
            <a:r>
              <a:rPr lang="en-US" sz="2200" dirty="0"/>
              <a:t>Medical waste.</a:t>
            </a:r>
          </a:p>
          <a:p>
            <a:pPr lvl="1"/>
            <a:r>
              <a:rPr lang="en-US" sz="2200" dirty="0"/>
              <a:t>Industrial and hazardous waste.</a:t>
            </a:r>
          </a:p>
          <a:p>
            <a:r>
              <a:rPr lang="en-US" sz="2400" dirty="0"/>
              <a:t>Requires strict emission monitoring and control.</a:t>
            </a:r>
          </a:p>
          <a:p>
            <a:r>
              <a:rPr lang="en-US" sz="2400" dirty="0"/>
              <a:t>Incinerators can capture energy for reuse.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6738730" y="1410952"/>
            <a:ext cx="4086969" cy="5233248"/>
          </a:xfrm>
        </p:spPr>
        <p:txBody>
          <a:bodyPr>
            <a:normAutofit/>
          </a:bodyPr>
          <a:lstStyle/>
          <a:p>
            <a:r>
              <a:rPr lang="en-US" sz="2400" dirty="0"/>
              <a:t>Reduction in waste volume going to landfills ~ 80-90%.</a:t>
            </a:r>
          </a:p>
          <a:p>
            <a:pPr lvl="1"/>
            <a:r>
              <a:rPr lang="en-US" sz="2200" dirty="0"/>
              <a:t>Reduces waste to solid residues, gases and water vapor.</a:t>
            </a:r>
          </a:p>
          <a:p>
            <a:pPr lvl="1"/>
            <a:r>
              <a:rPr lang="en-US" sz="2200" dirty="0"/>
              <a:t>Solid residues disposed in landfills.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to incinerate waste?</a:t>
            </a:r>
          </a:p>
          <a:p>
            <a:r>
              <a:rPr lang="en-US" sz="2400" dirty="0"/>
              <a:t>Reduce the amount of waste to be disposed.</a:t>
            </a:r>
          </a:p>
          <a:p>
            <a:r>
              <a:rPr lang="en-US" sz="2400" dirty="0"/>
              <a:t>Reduce the hazardous properties of the waste.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115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02667" y="8206"/>
            <a:ext cx="9692640" cy="139712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Incineration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61872" y="1405330"/>
            <a:ext cx="4480560" cy="731520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202668" y="2247822"/>
            <a:ext cx="4084950" cy="4431274"/>
          </a:xfrm>
        </p:spPr>
        <p:txBody>
          <a:bodyPr>
            <a:normAutofit/>
          </a:bodyPr>
          <a:lstStyle/>
          <a:p>
            <a:r>
              <a:rPr lang="en-US" sz="2200" dirty="0"/>
              <a:t>Enough time, high temperature, mixing and enough oxygen for combustion.</a:t>
            </a:r>
          </a:p>
          <a:p>
            <a:r>
              <a:rPr lang="en-US" sz="2200" dirty="0"/>
              <a:t>Strict air pollution control – air filtration.</a:t>
            </a:r>
          </a:p>
          <a:p>
            <a:pPr lvl="1"/>
            <a:r>
              <a:rPr lang="en-US" sz="2000" dirty="0"/>
              <a:t>Contaminants such as products of incomplete combustion, volatile compounds and particulates. </a:t>
            </a:r>
          </a:p>
          <a:p>
            <a:r>
              <a:rPr lang="en-US" sz="2200" dirty="0"/>
              <a:t>Heavy metal contaminants removal before incineration.</a:t>
            </a:r>
          </a:p>
          <a:p>
            <a:endParaRPr lang="en-US" sz="2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312852" y="2507550"/>
            <a:ext cx="4294188" cy="4116916"/>
          </a:xfrm>
        </p:spPr>
        <p:txBody>
          <a:bodyPr>
            <a:noAutofit/>
          </a:bodyPr>
          <a:lstStyle/>
          <a:p>
            <a:endParaRPr lang="en-US" sz="2200" dirty="0"/>
          </a:p>
          <a:p>
            <a:endParaRPr lang="en-U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pic>
        <p:nvPicPr>
          <p:cNvPr id="13" name="Picture 2" descr="http://www.tiru.fr/docrestreint.api/436/1644d60d2072e83aced7215458efa96b575dcec9/jpg/incineration_v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8" y="1324195"/>
            <a:ext cx="5983356" cy="48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77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Sanitary Landfills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505996" y="1691322"/>
            <a:ext cx="4730983" cy="4805539"/>
          </a:xfrm>
        </p:spPr>
        <p:txBody>
          <a:bodyPr>
            <a:normAutofit/>
          </a:bodyPr>
          <a:lstStyle/>
          <a:p>
            <a:r>
              <a:rPr lang="en-US" sz="2400" dirty="0"/>
              <a:t>Landfills are sites were waste is buried.</a:t>
            </a:r>
          </a:p>
          <a:p>
            <a:pPr lvl="1"/>
            <a:r>
              <a:rPr lang="en-US" sz="2200" dirty="0"/>
              <a:t>Oldest form of waste management.</a:t>
            </a:r>
          </a:p>
          <a:p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major parts of a landfill</a:t>
            </a:r>
          </a:p>
          <a:p>
            <a:pPr lvl="1"/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Adequate location </a:t>
            </a:r>
            <a:r>
              <a:rPr lang="en-US" sz="2200" dirty="0"/>
              <a:t>to minimize air, soil and water (surface and ground) contamination by materials released from the site.</a:t>
            </a:r>
          </a:p>
          <a:p>
            <a:pPr lvl="1"/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 liner</a:t>
            </a:r>
          </a:p>
          <a:p>
            <a:pPr lvl="1"/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Leachate collection system</a:t>
            </a:r>
          </a:p>
          <a:p>
            <a:pPr lvl="1"/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71" y="2080663"/>
            <a:ext cx="5099121" cy="42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2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14618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Sanitary Landfills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527539"/>
            <a:ext cx="4480560" cy="731520"/>
          </a:xfrm>
        </p:spPr>
        <p:txBody>
          <a:bodyPr>
            <a:norm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Landfill specifications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16623"/>
            <a:ext cx="4480560" cy="3900361"/>
          </a:xfrm>
        </p:spPr>
        <p:txBody>
          <a:bodyPr>
            <a:noAutofit/>
          </a:bodyPr>
          <a:lstStyle/>
          <a:p>
            <a:r>
              <a:rPr lang="en-US" sz="2400" dirty="0"/>
              <a:t>Large area to dispose of waste for a reasonable time.</a:t>
            </a:r>
          </a:p>
          <a:p>
            <a:r>
              <a:rPr lang="en-US" sz="2400" dirty="0" smtClean="0"/>
              <a:t>Should not be </a:t>
            </a:r>
            <a:r>
              <a:rPr lang="en-US" sz="2400" dirty="0"/>
              <a:t>located on floodplains, wetlands, earthquake zones, unstable land, or near airports (birds coming to the landfill).</a:t>
            </a:r>
          </a:p>
          <a:p>
            <a:r>
              <a:rPr lang="en-US" sz="2400" dirty="0"/>
              <a:t>Must monitor underground water for contamination.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3952" y="2516623"/>
            <a:ext cx="4480560" cy="3900361"/>
          </a:xfrm>
        </p:spPr>
        <p:txBody>
          <a:bodyPr>
            <a:noAutofit/>
          </a:bodyPr>
          <a:lstStyle/>
          <a:p>
            <a:r>
              <a:rPr lang="en-US" sz="2400" dirty="0"/>
              <a:t>Must have liners and a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leachate</a:t>
            </a:r>
            <a:r>
              <a:rPr lang="en-US" sz="2400" dirty="0"/>
              <a:t> collection system.</a:t>
            </a:r>
          </a:p>
          <a:p>
            <a:pPr lvl="1"/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Liquid that contains dissolved solids and toxic compounds that form when rain moves down through the waste and that can contaminate groundwater.</a:t>
            </a:r>
          </a:p>
          <a:p>
            <a:r>
              <a:rPr lang="en-US" sz="2400" dirty="0"/>
              <a:t>Must cover daily with soil.</a:t>
            </a:r>
          </a:p>
          <a:p>
            <a:r>
              <a:rPr lang="en-US" sz="2400" dirty="0"/>
              <a:t>Must be monitored for up to 30 years after closing.</a:t>
            </a:r>
          </a:p>
          <a:p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I. </a:t>
            </a:r>
            <a:r>
              <a:rPr lang="en-US" dirty="0" err="1"/>
              <a:t>Echeverry</a:t>
            </a:r>
            <a:r>
              <a:rPr lang="en-US" dirty="0"/>
              <a:t>, KSU, CAMS, CHS371_2nd3637</a:t>
            </a:r>
          </a:p>
        </p:txBody>
      </p:sp>
    </p:spTree>
    <p:extLst>
      <p:ext uri="{BB962C8B-B14F-4D97-AF65-F5344CB8AC3E}">
        <p14:creationId xmlns:p14="http://schemas.microsoft.com/office/powerpoint/2010/main" val="4221350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7"/>
            <a:ext cx="9692640" cy="1908675"/>
          </a:xfrm>
        </p:spPr>
        <p:txBody>
          <a:bodyPr/>
          <a:lstStyle/>
          <a:p>
            <a:r>
              <a:rPr lang="en-US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does trash last?</a:t>
            </a:r>
            <a:br>
              <a:rPr lang="en-US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 Echeverry, KSU, CAMS, CHS371_2nd3637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5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0303" y="168759"/>
            <a:ext cx="9692640" cy="139712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15822" y="1565883"/>
            <a:ext cx="4683271" cy="731520"/>
          </a:xfrm>
        </p:spPr>
        <p:txBody>
          <a:bodyPr>
            <a:noAutofit/>
          </a:bodyPr>
          <a:lstStyle/>
          <a:p>
            <a:endParaRPr lang="en-US" sz="2600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130302" y="2438399"/>
            <a:ext cx="4469385" cy="3774838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262746" y="868957"/>
            <a:ext cx="5151898" cy="731520"/>
          </a:xfrm>
        </p:spPr>
        <p:txBody>
          <a:bodyPr>
            <a:normAutofit/>
          </a:bodyPr>
          <a:lstStyle/>
          <a:p>
            <a:endParaRPr lang="en-US" sz="2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526188" y="2591812"/>
            <a:ext cx="3571461" cy="336067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</p:spTree>
    <p:extLst>
      <p:ext uri="{BB962C8B-B14F-4D97-AF65-F5344CB8AC3E}">
        <p14:creationId xmlns:p14="http://schemas.microsoft.com/office/powerpoint/2010/main" val="291285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Define waste.</a:t>
            </a:r>
          </a:p>
          <a:p>
            <a:r>
              <a:rPr lang="en-US" sz="3200" dirty="0"/>
              <a:t>Define the different types of waste.</a:t>
            </a:r>
          </a:p>
          <a:p>
            <a:r>
              <a:rPr lang="en-US" sz="3200" dirty="0"/>
              <a:t>Outline the approaches to manage waste.</a:t>
            </a:r>
          </a:p>
          <a:p>
            <a:r>
              <a:rPr lang="en-US" sz="3200" dirty="0"/>
              <a:t>Describe sanitation procedures for different types of waste.</a:t>
            </a:r>
          </a:p>
          <a:p>
            <a:r>
              <a:rPr lang="en-US" sz="3200" dirty="0"/>
              <a:t>Describe the environmental impact of improper waste disposal.</a:t>
            </a:r>
          </a:p>
          <a:p>
            <a:r>
              <a:rPr lang="en-US" sz="3200" dirty="0"/>
              <a:t>Discuss food waste.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</p:spTree>
    <p:extLst>
      <p:ext uri="{BB962C8B-B14F-4D97-AF65-F5344CB8AC3E}">
        <p14:creationId xmlns:p14="http://schemas.microsoft.com/office/powerpoint/2010/main" val="118679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Sewage processing and disposal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Sewage is the waste and wastewater coming from homes and businesses that go into the sewers.</a:t>
            </a:r>
          </a:p>
          <a:p>
            <a:r>
              <a:rPr lang="en-US" sz="2400" dirty="0"/>
              <a:t>Piped to treatment plants were it is processed by microbial digestion, filtration, aeration and addition of chemicals.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5750" y="2507550"/>
            <a:ext cx="4480560" cy="3664650"/>
          </a:xfrm>
        </p:spPr>
        <p:txBody>
          <a:bodyPr>
            <a:noAutofit/>
          </a:bodyPr>
          <a:lstStyle/>
          <a:p>
            <a:r>
              <a:rPr lang="en-US" sz="2400" dirty="0"/>
              <a:t>Separation of waste water from drinking water to prevent contamination of drinking water and the spread of infectious diseases.</a:t>
            </a:r>
          </a:p>
          <a:p>
            <a:pPr lvl="1"/>
            <a:r>
              <a:rPr lang="en-US" sz="2200" dirty="0"/>
              <a:t>Vector borne – plague.</a:t>
            </a:r>
          </a:p>
          <a:p>
            <a:pPr lvl="1"/>
            <a:r>
              <a:rPr lang="en-US" sz="2200" dirty="0"/>
              <a:t>Waterborne – typhoid fever and cholera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</p:spTree>
    <p:extLst>
      <p:ext uri="{BB962C8B-B14F-4D97-AF65-F5344CB8AC3E}">
        <p14:creationId xmlns:p14="http://schemas.microsoft.com/office/powerpoint/2010/main" val="2844019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ater-effects.wallinside.com/fotos/143229510420334102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49" y="2742931"/>
            <a:ext cx="3419061" cy="29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99951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Sewage processing and disposal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664" y="1510769"/>
            <a:ext cx="4480560" cy="731520"/>
          </a:xfrm>
        </p:spPr>
        <p:txBody>
          <a:bodyPr>
            <a:norm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Sewage treatment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899" y="2549867"/>
            <a:ext cx="3767328" cy="369073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r>
              <a:rPr lang="en-US" sz="2400" dirty="0"/>
              <a:t> – removal of large solid debris.</a:t>
            </a:r>
          </a:p>
          <a:p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  <a:r>
              <a:rPr lang="en-US" sz="2400" dirty="0"/>
              <a:t> – Removal of suspended solids by sedimentation.</a:t>
            </a:r>
          </a:p>
          <a:p>
            <a:pPr lvl="1"/>
            <a:r>
              <a:rPr lang="en-US" sz="2200" dirty="0"/>
              <a:t>Sewage sludge goes to compost, incineration or landfills.</a:t>
            </a:r>
          </a:p>
          <a:p>
            <a:pPr lvl="1"/>
            <a:r>
              <a:rPr lang="en-US" sz="2200" dirty="0"/>
              <a:t>Wastewater cannot be used yet.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4348" y="2125797"/>
            <a:ext cx="3750966" cy="4538870"/>
          </a:xfrm>
        </p:spPr>
        <p:txBody>
          <a:bodyPr>
            <a:normAutofit lnSpcReduction="10000"/>
          </a:bodyPr>
          <a:lstStyle/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</a:t>
            </a:r>
            <a:r>
              <a:rPr lang="en-US" sz="2400" dirty="0"/>
              <a:t> – bacterial digestion of organic matter during aeration.</a:t>
            </a:r>
          </a:p>
          <a:p>
            <a:pPr lvl="1"/>
            <a:r>
              <a:rPr lang="en-US" sz="2200" dirty="0"/>
              <a:t>After this step, sewage is sometimes released into waterways (non-potable water reservoirs) or used for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landscape irrigation.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</a:t>
            </a:r>
            <a:r>
              <a:rPr lang="en-US" sz="2400" dirty="0"/>
              <a:t> – filtration with sand/charcoal, membrane filtration, chemical and UV treatment.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</p:spTree>
    <p:extLst>
      <p:ext uri="{BB962C8B-B14F-4D97-AF65-F5344CB8AC3E}">
        <p14:creationId xmlns:p14="http://schemas.microsoft.com/office/powerpoint/2010/main" val="1245917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Sewage processing and disposal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098965"/>
            <a:ext cx="4480560" cy="4073236"/>
          </a:xfrm>
        </p:spPr>
        <p:txBody>
          <a:bodyPr>
            <a:noAutofit/>
          </a:bodyPr>
          <a:lstStyle/>
          <a:p>
            <a:r>
              <a:rPr lang="en-US" sz="2400" dirty="0"/>
              <a:t>Wastewater needs to have at least secondary treatment to be used for landscape irrigation (non-food crops).</a:t>
            </a:r>
          </a:p>
          <a:p>
            <a:r>
              <a:rPr lang="en-US" sz="2400" dirty="0"/>
              <a:t>After tertiary treatment, wastewater may be used for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toilet flushing, car washing, landscape irrigation, food crop irrigation, discharge to potable waterways.</a:t>
            </a:r>
          </a:p>
          <a:p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pic>
        <p:nvPicPr>
          <p:cNvPr id="12" name="Picture 6" descr="http://www.sheffy6marketing.com/uploads/images/trmt%20schematic%204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8" y="2498035"/>
            <a:ext cx="5125935" cy="33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02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0324" y="27038"/>
            <a:ext cx="9692640" cy="139712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well injection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38206" y="1570802"/>
            <a:ext cx="4527707" cy="73152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deep well injection?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38206" y="2465196"/>
            <a:ext cx="3869293" cy="3664650"/>
          </a:xfrm>
        </p:spPr>
        <p:txBody>
          <a:bodyPr>
            <a:noAutofit/>
          </a:bodyPr>
          <a:lstStyle/>
          <a:p>
            <a:r>
              <a:rPr lang="en-US" sz="2400" dirty="0"/>
              <a:t>Injection of treated or untreated liquid waste into wells.</a:t>
            </a:r>
          </a:p>
          <a:p>
            <a:pPr lvl="1"/>
            <a:r>
              <a:rPr lang="en-US" sz="2200" dirty="0"/>
              <a:t>Geological formations that will not allow migration of contaminants into aquifers.</a:t>
            </a:r>
          </a:p>
          <a:p>
            <a:pPr lvl="1"/>
            <a:r>
              <a:rPr lang="en-US" sz="2200" dirty="0"/>
              <a:t>Need to avoid areas with earthquakes or volcanoes.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42382" y="1575893"/>
            <a:ext cx="2643883" cy="73152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waste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42382" y="2515301"/>
            <a:ext cx="2643883" cy="36646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Waste not suitable for landfills.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Hydrocarbons.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Oil and gas drilling.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Radioactive.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Hazardous.</a:t>
            </a:r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pic>
        <p:nvPicPr>
          <p:cNvPr id="5122" name="Picture 2" descr="http://www.propublica.org/projects/injection-wells/Injection-Wells-Clas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19" y="103423"/>
            <a:ext cx="1997593" cy="66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121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hazards of waste disposal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261872" y="2037929"/>
            <a:ext cx="3959485" cy="4429132"/>
          </a:xfrm>
        </p:spPr>
        <p:txBody>
          <a:bodyPr>
            <a:noAutofit/>
          </a:bodyPr>
          <a:lstStyle/>
          <a:p>
            <a:r>
              <a:rPr lang="en-US" sz="2400" dirty="0"/>
              <a:t>Leachate discharge of toxic chemicals in landfills can contaminate soil and water (surface and underground).</a:t>
            </a:r>
          </a:p>
          <a:p>
            <a:pPr lvl="1"/>
            <a:r>
              <a:rPr lang="en-US" sz="2200" dirty="0"/>
              <a:t>Microbial decomposition of organic matter reduces the pH of the leachate solubilizing heavy metals that can migrate and contaminate the soil and underground water.</a:t>
            </a:r>
          </a:p>
          <a:p>
            <a:endParaRPr lang="en-US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7018616" y="2037929"/>
            <a:ext cx="3935896" cy="4429132"/>
          </a:xfrm>
        </p:spPr>
        <p:txBody>
          <a:bodyPr>
            <a:normAutofit/>
          </a:bodyPr>
          <a:lstStyle/>
          <a:p>
            <a:r>
              <a:rPr lang="en-US" sz="2400" dirty="0"/>
              <a:t>Contamination of drinking water and soil and food by biological, chemical and industrial and mining waste. </a:t>
            </a:r>
          </a:p>
          <a:p>
            <a:r>
              <a:rPr lang="en-US" sz="2400" dirty="0"/>
              <a:t>Heavy metals may contaminate not only the soil, and water but also the air as fine particles are carried by wind.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</p:spTree>
    <p:extLst>
      <p:ext uri="{BB962C8B-B14F-4D97-AF65-F5344CB8AC3E}">
        <p14:creationId xmlns:p14="http://schemas.microsoft.com/office/powerpoint/2010/main" val="515293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hazards of waste disposal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155856" y="2064433"/>
            <a:ext cx="4078754" cy="4455637"/>
          </a:xfrm>
        </p:spPr>
        <p:txBody>
          <a:bodyPr>
            <a:noAutofit/>
          </a:bodyPr>
          <a:lstStyle/>
          <a:p>
            <a:r>
              <a:rPr lang="en-US" sz="2400" dirty="0"/>
              <a:t>Infectious diseases from poorly managed solid waste in landfills.</a:t>
            </a:r>
          </a:p>
          <a:p>
            <a:pPr lvl="1"/>
            <a:r>
              <a:rPr lang="en-US" sz="2200" dirty="0"/>
              <a:t>Pests can find food, shelter, and a breeding ground.</a:t>
            </a:r>
          </a:p>
          <a:p>
            <a:pPr lvl="1"/>
            <a:r>
              <a:rPr lang="en-US" sz="2200" dirty="0"/>
              <a:t>Flies, mosquitoes, rodents – disease vectors as carriers of pathogens.</a:t>
            </a:r>
          </a:p>
          <a:p>
            <a:pPr lvl="1"/>
            <a:r>
              <a:rPr lang="en-US" sz="2200" dirty="0"/>
              <a:t>Covering landfills daily with clean soil reduces the spread of disease by vectors.</a:t>
            </a:r>
          </a:p>
          <a:p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957391" y="2064434"/>
            <a:ext cx="3869636" cy="1957602"/>
          </a:xfrm>
        </p:spPr>
        <p:txBody>
          <a:bodyPr>
            <a:normAutofit/>
          </a:bodyPr>
          <a:lstStyle/>
          <a:p>
            <a:r>
              <a:rPr lang="en-US" sz="2400" dirty="0"/>
              <a:t>Landfills may be a source of air pollution.</a:t>
            </a:r>
          </a:p>
          <a:p>
            <a:pPr lvl="1"/>
            <a:r>
              <a:rPr lang="en-US" sz="2200" dirty="0"/>
              <a:t>Gases from decomposing waste affect health and quality of life.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pic>
        <p:nvPicPr>
          <p:cNvPr id="17410" name="Picture 2" descr="http://i.kinja-img.com/gawker-media/image/upload/s--0PO73o7W--/c_scale,fl_progressive,q_80,w_800/1442866250064605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13" y="4041913"/>
            <a:ext cx="4956314" cy="2478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89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44" y="495992"/>
            <a:ext cx="9692640" cy="92199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hazards of waste disposal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672469" y="1742859"/>
            <a:ext cx="4048539" cy="48366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Dioxins are persistent environmental pollutants that are resistant to degradation.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Accumulate in the food chain in the fat tissue of animals – meat, milk, fish, eggs.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Major source of exposure is by ingestion through food, followed by inhalation. </a:t>
            </a:r>
          </a:p>
          <a:p>
            <a:pPr marL="274320" lvl="1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172914" y="1795670"/>
            <a:ext cx="4227347" cy="47310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Municipal and hazardous waste incinerators may release fine particulate matter and other pollutants into the air.</a:t>
            </a:r>
          </a:p>
          <a:p>
            <a:r>
              <a:rPr lang="en-US" sz="2200" dirty="0"/>
              <a:t>Polychlorinated biphenyls (PCBs), </a:t>
            </a:r>
            <a:r>
              <a:rPr lang="en-US" sz="2200" dirty="0" smtClean="0"/>
              <a:t>mercury</a:t>
            </a:r>
            <a:r>
              <a:rPr lang="en-US" sz="2200" dirty="0"/>
              <a:t>, cadmium, lead, arsenic. </a:t>
            </a:r>
          </a:p>
          <a:p>
            <a:pPr lvl="1"/>
            <a:r>
              <a:rPr lang="en-US" sz="2200" dirty="0"/>
              <a:t>Bacterial transformation of mercury to methyl mercury – highly toxic.</a:t>
            </a:r>
          </a:p>
          <a:p>
            <a:pPr lvl="2"/>
            <a:r>
              <a:rPr lang="en-US" sz="2000" dirty="0"/>
              <a:t>Cerebral palsy-like symptoms in children exposed while in the womb.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303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22443" y="6475539"/>
            <a:ext cx="3732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http://www.ecomena.org/solid-waste-management-in-saudi-arabia/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5333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waste management in KSA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51721" y="1530626"/>
            <a:ext cx="4253948" cy="5135217"/>
          </a:xfrm>
        </p:spPr>
        <p:txBody>
          <a:bodyPr>
            <a:normAutofit/>
          </a:bodyPr>
          <a:lstStyle/>
          <a:p>
            <a:r>
              <a:rPr lang="en-US" sz="2200" dirty="0"/>
              <a:t>High population </a:t>
            </a:r>
            <a:r>
              <a:rPr lang="en-US" sz="2200" dirty="0" smtClean="0"/>
              <a:t>growth (check), </a:t>
            </a:r>
            <a:r>
              <a:rPr lang="en-US" sz="2200" dirty="0"/>
              <a:t>fast urbanization, rapid industrialization.</a:t>
            </a:r>
          </a:p>
          <a:p>
            <a:pPr lvl="1"/>
            <a:r>
              <a:rPr lang="en-US" sz="2000" dirty="0"/>
              <a:t>&gt;75% of population in cities.</a:t>
            </a:r>
          </a:p>
          <a:p>
            <a:pPr lvl="1"/>
            <a:r>
              <a:rPr lang="en-US" sz="2000" dirty="0"/>
              <a:t>Increased pollution and waste. </a:t>
            </a:r>
          </a:p>
          <a:p>
            <a:r>
              <a:rPr lang="en-US" sz="2200" dirty="0"/>
              <a:t>&gt; 15 million tons of solid waste/year.</a:t>
            </a:r>
          </a:p>
          <a:p>
            <a:pPr lvl="1"/>
            <a:r>
              <a:rPr lang="en-US" sz="2000" dirty="0"/>
              <a:t>1.5 – 2 kg waste/person/day.</a:t>
            </a:r>
          </a:p>
          <a:p>
            <a:pPr lvl="1"/>
            <a:r>
              <a:rPr lang="en-US" sz="2000" dirty="0"/>
              <a:t>&gt; 6 million tons coming from the main three cities.</a:t>
            </a:r>
          </a:p>
          <a:p>
            <a:r>
              <a:rPr lang="en-US" sz="2200" dirty="0"/>
              <a:t>Waste disposal in landfills and dumpsites.</a:t>
            </a:r>
          </a:p>
          <a:p>
            <a:pPr lvl="1"/>
            <a:r>
              <a:rPr lang="en-US" sz="2000" dirty="0"/>
              <a:t>Lack of waste disposal facilities.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493566" y="1530626"/>
            <a:ext cx="4268790" cy="4702189"/>
          </a:xfrm>
        </p:spPr>
        <p:txBody>
          <a:bodyPr>
            <a:normAutofit/>
          </a:bodyPr>
          <a:lstStyle/>
          <a:p>
            <a:r>
              <a:rPr lang="en-US" sz="2200" dirty="0"/>
              <a:t>Capacity of most landfills will be reached within 10 years.</a:t>
            </a:r>
          </a:p>
          <a:p>
            <a:r>
              <a:rPr lang="en-US" sz="2200" dirty="0"/>
              <a:t>Sorting and recycling of 10-15% of waste is done by an informal sector.</a:t>
            </a:r>
          </a:p>
          <a:p>
            <a:pPr lvl="1"/>
            <a:r>
              <a:rPr lang="en-US" sz="2000" dirty="0"/>
              <a:t>Paper, plastic, metal.</a:t>
            </a:r>
          </a:p>
          <a:p>
            <a:pPr lvl="1"/>
            <a:r>
              <a:rPr lang="en-US" sz="2000" dirty="0"/>
              <a:t>Manual and labor-intensive. </a:t>
            </a:r>
          </a:p>
          <a:p>
            <a:r>
              <a:rPr lang="en-US" sz="2200" dirty="0"/>
              <a:t>Recycling, reuse and energy recovery not part of a formal program</a:t>
            </a:r>
            <a:r>
              <a:rPr lang="en-US" sz="2200" dirty="0" smtClean="0"/>
              <a:t>.??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Check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I. </a:t>
            </a:r>
            <a:r>
              <a:rPr lang="en-US" dirty="0" err="1"/>
              <a:t>Echeverry</a:t>
            </a:r>
            <a:r>
              <a:rPr lang="en-US" dirty="0"/>
              <a:t>, KSU, CAMS, CHS371_2nd3637</a:t>
            </a:r>
          </a:p>
        </p:txBody>
      </p:sp>
    </p:spTree>
    <p:extLst>
      <p:ext uri="{BB962C8B-B14F-4D97-AF65-F5344CB8AC3E}">
        <p14:creationId xmlns:p14="http://schemas.microsoft.com/office/powerpoint/2010/main" val="3862283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1724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waste management in KSA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432" y="1581576"/>
            <a:ext cx="3536411" cy="4991501"/>
          </a:xfrm>
        </p:spPr>
        <p:txBody>
          <a:bodyPr>
            <a:normAutofit/>
          </a:bodyPr>
          <a:lstStyle/>
          <a:p>
            <a:r>
              <a:rPr lang="en-US" sz="2200" dirty="0"/>
              <a:t>Government investment  </a:t>
            </a:r>
          </a:p>
          <a:p>
            <a:pPr lvl="1"/>
            <a:r>
              <a:rPr lang="en-US" sz="2200" dirty="0"/>
              <a:t>Water drainage and waste disposal projects.</a:t>
            </a:r>
          </a:p>
          <a:p>
            <a:pPr lvl="1"/>
            <a:r>
              <a:rPr lang="en-US" sz="2200" dirty="0"/>
              <a:t>Improving recycling and waste disposal.</a:t>
            </a:r>
          </a:p>
          <a:p>
            <a:pPr lvl="1"/>
            <a:r>
              <a:rPr lang="en-US" sz="2200" dirty="0"/>
              <a:t>SR29 billion in 2011 for municipal services.</a:t>
            </a:r>
          </a:p>
          <a:p>
            <a:pPr lvl="0"/>
            <a:r>
              <a:rPr lang="en-US" altLang="en-US" sz="2200" dirty="0">
                <a:cs typeface="Lucida Sans Unicode" panose="020B0602030504020204" pitchFamily="34" charset="0"/>
              </a:rPr>
              <a:t>The 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</a:rPr>
              <a:t>Ministry of Municipal and Rural Affairs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</a:rPr>
              <a:t>is responsible </a:t>
            </a:r>
            <a:r>
              <a:rPr lang="en-US" altLang="en-US" sz="2200" dirty="0">
                <a:cs typeface="Lucida Sans Unicode" panose="020B0602030504020204" pitchFamily="34" charset="0"/>
              </a:rPr>
              <a:t>for the solid waste management system.</a:t>
            </a:r>
          </a:p>
          <a:p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53739" y="1581577"/>
            <a:ext cx="3683755" cy="4840084"/>
          </a:xfrm>
        </p:spPr>
        <p:txBody>
          <a:bodyPr>
            <a:noAutofit/>
          </a:bodyPr>
          <a:lstStyle/>
          <a:p>
            <a:pPr lvl="0"/>
            <a:r>
              <a:rPr lang="en-US" altLang="en-US" sz="2200" dirty="0">
                <a:cs typeface="Lucida Sans Unicode" panose="020B0602030504020204" pitchFamily="34" charset="0"/>
              </a:rPr>
              <a:t>Improve waste management  through material recovery facilities, waste-to-energy systems and recycling infrastructure.  </a:t>
            </a:r>
          </a:p>
          <a:p>
            <a:r>
              <a:rPr lang="en-US" altLang="en-US" sz="2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Public awareness and participation </a:t>
            </a:r>
            <a:r>
              <a:rPr lang="en-US" altLang="en-US" sz="2200" dirty="0">
                <a:cs typeface="Lucida Sans Unicode" panose="020B0602030504020204" pitchFamily="34" charset="0"/>
              </a:rPr>
              <a:t>necessary for successful implementation of sustainable waste management</a:t>
            </a:r>
          </a:p>
          <a:p>
            <a:pPr lvl="1"/>
            <a:r>
              <a:rPr lang="en-US" altLang="en-US" sz="2000" dirty="0">
                <a:cs typeface="Lucida Sans Unicode" panose="020B0602030504020204" pitchFamily="34" charset="0"/>
              </a:rPr>
              <a:t>Legislation, financial support, technology.</a:t>
            </a:r>
            <a:endParaRPr lang="en-US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pic>
        <p:nvPicPr>
          <p:cNvPr id="9" name="Picture 6" descr="http://i2.wp.com/www.ecomena.org/wp-content/uploads/2012/06/Solid-Wastes-Saudi-Arabia.jpg?zoom=1.5&amp;resize=593%2C4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3" y="2711147"/>
            <a:ext cx="3615937" cy="2439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22400" y="6421661"/>
            <a:ext cx="3732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http://www.ecomena.org/solid-waste-management-in-saudi-arabia/</a:t>
            </a:r>
          </a:p>
        </p:txBody>
      </p:sp>
    </p:spTree>
    <p:extLst>
      <p:ext uri="{BB962C8B-B14F-4D97-AF65-F5344CB8AC3E}">
        <p14:creationId xmlns:p14="http://schemas.microsoft.com/office/powerpoint/2010/main" val="4255764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53" y="282167"/>
            <a:ext cx="9692640" cy="104130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16125" y="1539408"/>
            <a:ext cx="4821458" cy="5024936"/>
          </a:xfrm>
        </p:spPr>
        <p:txBody>
          <a:bodyPr>
            <a:noAutofit/>
          </a:bodyPr>
          <a:lstStyle/>
          <a:p>
            <a:r>
              <a:rPr lang="en-US" sz="2200" dirty="0"/>
              <a:t>One third of all the food produced in the world goes to waste.</a:t>
            </a:r>
          </a:p>
          <a:p>
            <a:pPr lvl="1"/>
            <a:r>
              <a:rPr lang="en-US" sz="2000" dirty="0"/>
              <a:t>~900 million people go hungry every day.</a:t>
            </a:r>
          </a:p>
          <a:p>
            <a:pPr lvl="1"/>
            <a:r>
              <a:rPr lang="en-US" sz="2000" dirty="0"/>
              <a:t>$750 billion/year wasted (not including fish and seafood).</a:t>
            </a:r>
          </a:p>
          <a:p>
            <a:r>
              <a:rPr lang="en-US" sz="2200" dirty="0"/>
              <a:t>Food waste means wasted resources used to produce that food.</a:t>
            </a:r>
          </a:p>
          <a:p>
            <a:pPr lvl="1"/>
            <a:r>
              <a:rPr lang="en-US" sz="2000" dirty="0"/>
              <a:t>Water, soil, fuel, seeds.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pic>
        <p:nvPicPr>
          <p:cNvPr id="16" name="Picture 2" descr="Before reaching our plates, food needs to be produced, processed, packaged, transported and distributed. Every step uses up resources and generates more waste and pollution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5" y="85052"/>
            <a:ext cx="5294242" cy="66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waste?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Improper waste disposal can lead to environmental pollution and disease. </a:t>
            </a:r>
          </a:p>
          <a:p>
            <a:r>
              <a:rPr lang="en-US" sz="2400" dirty="0"/>
              <a:t>Industrialized countries divide waste in three main categories:</a:t>
            </a:r>
          </a:p>
          <a:p>
            <a:pPr lvl="1"/>
            <a:r>
              <a:rPr lang="en-US" sz="2200" dirty="0"/>
              <a:t>Municipal solid waste.</a:t>
            </a:r>
          </a:p>
          <a:p>
            <a:pPr lvl="1"/>
            <a:r>
              <a:rPr lang="en-US" sz="2200" dirty="0"/>
              <a:t>Hazardous waste.</a:t>
            </a:r>
          </a:p>
          <a:p>
            <a:pPr lvl="1"/>
            <a:r>
              <a:rPr lang="en-US" sz="2200" dirty="0"/>
              <a:t>Special waste.</a:t>
            </a:r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61872" y="2507549"/>
            <a:ext cx="4480560" cy="3965613"/>
          </a:xfrm>
        </p:spPr>
        <p:txBody>
          <a:bodyPr>
            <a:normAutofit/>
          </a:bodyPr>
          <a:lstStyle/>
          <a:p>
            <a:r>
              <a:rPr lang="en-US" sz="2400" dirty="0"/>
              <a:t>Anything that lacks value.</a:t>
            </a:r>
          </a:p>
          <a:p>
            <a:pPr lvl="1"/>
            <a:r>
              <a:rPr lang="en-US" sz="2200" dirty="0"/>
              <a:t>Varies among people and cultures.</a:t>
            </a:r>
          </a:p>
          <a:p>
            <a:r>
              <a:rPr lang="en-US" sz="2400" dirty="0"/>
              <a:t>What is waste and how to deal with it</a:t>
            </a:r>
          </a:p>
          <a:p>
            <a:pPr lvl="1"/>
            <a:r>
              <a:rPr lang="en-US" sz="2200" dirty="0"/>
              <a:t>Laws and regulations for identification, storage, collection, transportation, treatment and disposal of waste.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6656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84505" y="636813"/>
            <a:ext cx="9692640" cy="103268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waste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80660" y="2084640"/>
            <a:ext cx="4147931" cy="433603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loss</a:t>
            </a:r>
            <a:r>
              <a:rPr lang="en-US" sz="2400" dirty="0"/>
              <a:t> is the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unintentional</a:t>
            </a:r>
            <a:r>
              <a:rPr lang="en-US" sz="2400" dirty="0"/>
              <a:t> decrease in quantity or quality of foods.</a:t>
            </a:r>
          </a:p>
          <a:p>
            <a:pPr lvl="1"/>
            <a:r>
              <a:rPr lang="en-US" sz="2200" dirty="0"/>
              <a:t>When crops go unharvested or produce is thrown out during processing, storage or transport.</a:t>
            </a:r>
          </a:p>
          <a:p>
            <a:pPr lvl="1"/>
            <a:r>
              <a:rPr lang="en-US" sz="2200" dirty="0"/>
              <a:t>Lack of technology, skills.</a:t>
            </a:r>
          </a:p>
          <a:p>
            <a:r>
              <a:rPr lang="en-US" sz="2400" dirty="0"/>
              <a:t>Developing countries.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7070035" y="2084640"/>
            <a:ext cx="4054307" cy="4336038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waste</a:t>
            </a:r>
            <a:r>
              <a:rPr lang="en-US" sz="2400" dirty="0"/>
              <a:t> is the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intentional disposal </a:t>
            </a:r>
            <a:r>
              <a:rPr lang="en-US" sz="2400" dirty="0"/>
              <a:t>of edible items, mainly by retailers and consumers, and is due to the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behavior</a:t>
            </a:r>
            <a:r>
              <a:rPr lang="en-US" sz="2400" dirty="0"/>
              <a:t> of businesses and individuals.</a:t>
            </a:r>
          </a:p>
          <a:p>
            <a:r>
              <a:rPr lang="en-US" sz="2400" dirty="0"/>
              <a:t>Developed countries.</a:t>
            </a:r>
          </a:p>
          <a:p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wastage</a:t>
            </a:r>
            <a:r>
              <a:rPr lang="en-US" sz="2400" dirty="0"/>
              <a:t> </a:t>
            </a:r>
            <a:r>
              <a:rPr lang="en-US" sz="2400" dirty="0" smtClean="0"/>
              <a:t>includes:</a:t>
            </a:r>
          </a:p>
          <a:p>
            <a:pPr marL="0" indent="0">
              <a:buNone/>
            </a:pPr>
            <a:r>
              <a:rPr lang="en-US" sz="2400" dirty="0" smtClean="0"/>
              <a:t>Food </a:t>
            </a:r>
            <a:r>
              <a:rPr lang="en-US" sz="2400" dirty="0"/>
              <a:t>waste + food loss. 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pic>
        <p:nvPicPr>
          <p:cNvPr id="7172" name="Picture 4" descr="http://static.guim.co.uk/sys-images/Guardian/Pix/pixies/2013/5/23/1369302186405/Tesco-food-waste-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1" y="238537"/>
            <a:ext cx="2867011" cy="1720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tatic.guim.co.uk/sys-images/Guardian/Pix/pictures/2009/9/8/1252422492012/Food-waste-Surplus-tomato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87" y="238537"/>
            <a:ext cx="2867010" cy="1720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 Echeverry, KSU, CAMS, CHS371_2nd3637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84" y="192505"/>
            <a:ext cx="8782050" cy="630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9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1153" y="198483"/>
            <a:ext cx="9692640" cy="94912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waste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53548" y="1080997"/>
            <a:ext cx="4216422" cy="731520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89410" y="1842798"/>
            <a:ext cx="4392190" cy="469052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developing countries </a:t>
            </a:r>
            <a:r>
              <a:rPr lang="en-US" sz="2400" dirty="0"/>
              <a:t>– higher losses because of food spoilage after harvesting.</a:t>
            </a:r>
          </a:p>
          <a:p>
            <a:pPr lvl="1"/>
            <a:r>
              <a:rPr lang="en-US" sz="2200" dirty="0"/>
              <a:t>Lack of proper technology for harvesting, storage and transport.</a:t>
            </a:r>
          </a:p>
          <a:p>
            <a:pPr lvl="1"/>
            <a:r>
              <a:rPr lang="en-US" sz="2200" dirty="0"/>
              <a:t>Unfavorable climate.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developed countries </a:t>
            </a:r>
            <a:r>
              <a:rPr lang="en-US" sz="2400" dirty="0"/>
              <a:t>– consumerism and food waste. </a:t>
            </a:r>
          </a:p>
          <a:p>
            <a:pPr lvl="1"/>
            <a:r>
              <a:rPr lang="en-US" sz="2200" dirty="0"/>
              <a:t>Cheap food – no incentive to avoid waste.</a:t>
            </a:r>
          </a:p>
          <a:p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40557" y="3140764"/>
            <a:ext cx="4711147" cy="3471015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Food appearance – food gets rejected by both consumers and retailers if slightly blemished. </a:t>
            </a:r>
          </a:p>
          <a:p>
            <a:pPr lvl="1"/>
            <a:r>
              <a:rPr lang="en-US" sz="2200" dirty="0"/>
              <a:t>“Best-before-dates" = food good for consumption gets rejected.</a:t>
            </a:r>
          </a:p>
          <a:p>
            <a:pPr lvl="1"/>
            <a:r>
              <a:rPr lang="en-US" sz="2200" dirty="0"/>
              <a:t>“Super-size” and “buy-one-get-one-free”.</a:t>
            </a:r>
          </a:p>
          <a:p>
            <a:pPr lvl="1"/>
            <a:r>
              <a:rPr lang="en-US" sz="2200" dirty="0"/>
              <a:t>Laws that limit reuse of unwanted food.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9410" y="6611779"/>
            <a:ext cx="3296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http://www.fao.org/news/story/en/item/196220/icode/</a:t>
            </a:r>
            <a:r>
              <a:rPr lang="en-US" sz="1000" dirty="0"/>
              <a:t> </a:t>
            </a:r>
          </a:p>
        </p:txBody>
      </p:sp>
      <p:pic>
        <p:nvPicPr>
          <p:cNvPr id="12290" name="Picture 2" descr="http://images.huffingtonpost.com/2015-02-27-wastedfoodwastednutrien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65" y="95694"/>
            <a:ext cx="3746929" cy="2978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4784" y="233635"/>
            <a:ext cx="9692640" cy="94912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wastage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80183" y="1347239"/>
            <a:ext cx="5129069" cy="73152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minimize food wastage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80184" y="2243239"/>
            <a:ext cx="4612233" cy="4481714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developing countries</a:t>
            </a:r>
          </a:p>
          <a:p>
            <a:pPr lvl="2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Help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improve technology.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developed countries</a:t>
            </a:r>
            <a:endParaRPr lang="en-US" sz="2400" dirty="0"/>
          </a:p>
          <a:p>
            <a:pPr lvl="2"/>
            <a:r>
              <a:rPr lang="en-US" sz="2200" dirty="0"/>
              <a:t>Do not produce/purchase more than needed.   </a:t>
            </a:r>
          </a:p>
          <a:p>
            <a:pPr lvl="2"/>
            <a:r>
              <a:rPr lang="en-US" sz="2200" dirty="0"/>
              <a:t>Consumer education – buying, storing food.</a:t>
            </a:r>
          </a:p>
          <a:p>
            <a:pPr lvl="2"/>
            <a:r>
              <a:rPr lang="en-US" sz="2200" dirty="0"/>
              <a:t>Food waste is linked to individual behavior and cultural attitudes toward food.</a:t>
            </a:r>
          </a:p>
          <a:p>
            <a:pPr lvl="2"/>
            <a:endParaRPr lang="en-US" sz="2400" dirty="0"/>
          </a:p>
          <a:p>
            <a:pPr lvl="2"/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115714" y="3988904"/>
            <a:ext cx="4048673" cy="2489828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Advocacy, education, and legislation may also reduce waste in the food service and retail sectors. </a:t>
            </a:r>
          </a:p>
          <a:p>
            <a:pPr lvl="1"/>
            <a:r>
              <a:rPr lang="en-US" sz="2200" dirty="0"/>
              <a:t>Review laws for sell-by dates (inadvertently increased food waste).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15714" y="6478732"/>
            <a:ext cx="3296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http://www.fao.org/news/story/en/item/196220/icode/</a:t>
            </a:r>
            <a:r>
              <a:rPr lang="en-US" sz="1000" dirty="0"/>
              <a:t> </a:t>
            </a:r>
          </a:p>
        </p:txBody>
      </p:sp>
      <p:pic>
        <p:nvPicPr>
          <p:cNvPr id="13316" name="Picture 4" descr="http://docsouth.unc.edu/wwi/41864/A-1777-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18" y="442977"/>
            <a:ext cx="2385391" cy="3299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1383" y="0"/>
            <a:ext cx="9692640" cy="139712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wastage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6632713" y="1510747"/>
            <a:ext cx="4607237" cy="512150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'Best before'  date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food should have still best quality as long as it has been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stored correctly. </a:t>
            </a:r>
          </a:p>
          <a:p>
            <a:pPr lvl="1"/>
            <a:r>
              <a:rPr lang="en-US" sz="2200" dirty="0"/>
              <a:t>Quality and appearance may have deteriorated, even if its still edible. </a:t>
            </a:r>
          </a:p>
          <a:p>
            <a:pPr lvl="2"/>
            <a:r>
              <a:rPr lang="en-US" sz="2000" dirty="0"/>
              <a:t>Frozen, dried or canned foods. </a:t>
            </a:r>
          </a:p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‘Use by' date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–u</a:t>
            </a:r>
            <a:r>
              <a:rPr lang="en-US" sz="2400" dirty="0"/>
              <a:t>sually for refrigerated foods that need to be consumed within a shorter time. After that date, there is increased risk of food poisoning.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3599" y="2078759"/>
            <a:ext cx="5002236" cy="4661947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idx="1"/>
          </p:nvPr>
        </p:nvSpPr>
        <p:spPr>
          <a:xfrm>
            <a:off x="980183" y="1347239"/>
            <a:ext cx="5129069" cy="73152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minimize food wastage</a:t>
            </a:r>
          </a:p>
        </p:txBody>
      </p:sp>
    </p:spTree>
    <p:extLst>
      <p:ext uri="{BB962C8B-B14F-4D97-AF65-F5344CB8AC3E}">
        <p14:creationId xmlns:p14="http://schemas.microsoft.com/office/powerpoint/2010/main" val="4085358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0184" y="391517"/>
            <a:ext cx="9692640" cy="94912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wastage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80184" y="2332383"/>
            <a:ext cx="4400199" cy="4333460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Reuse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dirty="0"/>
              <a:t>When food is still edible.</a:t>
            </a:r>
          </a:p>
          <a:p>
            <a:pPr lvl="1"/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human food chain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– do</a:t>
            </a:r>
            <a:r>
              <a:rPr lang="en-US" sz="2200" dirty="0"/>
              <a:t>nate extra food that is still good for human consumption to the hungry. </a:t>
            </a:r>
          </a:p>
          <a:p>
            <a:pPr lvl="1"/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animal food chain </a:t>
            </a:r>
            <a:r>
              <a:rPr lang="en-US" sz="2200" dirty="0"/>
              <a:t>– food that is not fit for human consumption, use it for livestock feed to help conserve resources needed to produce animal feed (*).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732103" y="2332383"/>
            <a:ext cx="4373217" cy="4213097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 and recover</a:t>
            </a:r>
          </a:p>
          <a:p>
            <a:r>
              <a:rPr lang="en-US" sz="2400" dirty="0"/>
              <a:t>When food cannot be reused.</a:t>
            </a:r>
          </a:p>
          <a:p>
            <a:pPr lvl="1"/>
            <a:r>
              <a:rPr lang="en-US" sz="2200" dirty="0"/>
              <a:t>Composting or incinerating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energy recovery.</a:t>
            </a:r>
          </a:p>
          <a:p>
            <a:pPr lvl="1"/>
            <a:r>
              <a:rPr lang="en-US" sz="2200" dirty="0"/>
              <a:t>Recover energy and nutrients from food waste – better than dumping it in landfills. </a:t>
            </a:r>
          </a:p>
          <a:p>
            <a:pPr lvl="2"/>
            <a:r>
              <a:rPr lang="en-US" sz="2000" dirty="0"/>
              <a:t>Rotting food in landfills produces large amounts of methane (greenhouse gas).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1897" y="6479257"/>
            <a:ext cx="3296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http://www.fao.org/news/story/en/item/196220/icode/</a:t>
            </a:r>
            <a:r>
              <a:rPr lang="en-US" sz="1000" dirty="0"/>
              <a:t> 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idx="1"/>
          </p:nvPr>
        </p:nvSpPr>
        <p:spPr>
          <a:xfrm>
            <a:off x="980183" y="1347239"/>
            <a:ext cx="5129069" cy="731520"/>
          </a:xfrm>
        </p:spPr>
        <p:txBody>
          <a:bodyPr>
            <a:normAutofit fontScale="92500"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minimize food wastage</a:t>
            </a:r>
          </a:p>
        </p:txBody>
      </p:sp>
    </p:spTree>
    <p:extLst>
      <p:ext uri="{BB962C8B-B14F-4D97-AF65-F5344CB8AC3E}">
        <p14:creationId xmlns:p14="http://schemas.microsoft.com/office/powerpoint/2010/main" val="3552209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Food waste harms climate, water, land and biodiversity – new FAO report </a:t>
            </a:r>
            <a:r>
              <a:rPr lang="en-US" dirty="0">
                <a:hlinkClick r:id="rId2"/>
              </a:rPr>
              <a:t>http://www.fao.org/news/story/en/item/196220/icode/</a:t>
            </a:r>
            <a:r>
              <a:rPr lang="en-US" dirty="0"/>
              <a:t> </a:t>
            </a:r>
          </a:p>
          <a:p>
            <a:r>
              <a:rPr lang="en-US" dirty="0" err="1"/>
              <a:t>Godfray</a:t>
            </a:r>
            <a:r>
              <a:rPr lang="en-US" dirty="0"/>
              <a:t> HC, et al. Food Security: The Challenge of Feeding 9 billion People. Science 327,812 (2010). </a:t>
            </a:r>
            <a:r>
              <a:rPr lang="en-US" dirty="0" err="1"/>
              <a:t>doi</a:t>
            </a:r>
            <a:r>
              <a:rPr lang="en-US" dirty="0"/>
              <a:t>: 10.1126/science.1185383</a:t>
            </a:r>
          </a:p>
          <a:p>
            <a:r>
              <a:rPr lang="en-US" altLang="en-US" dirty="0">
                <a:solidFill>
                  <a:srgbClr val="03351F"/>
                </a:solidFill>
              </a:rPr>
              <a:t>Zafar, S. 2015. Solid Waste Management in Saudi Arabia. </a:t>
            </a:r>
            <a:r>
              <a:rPr lang="en-US" dirty="0">
                <a:hlinkClick r:id="rId3"/>
              </a:rPr>
              <a:t>http://www.ecomena.org/solid-waste-management-in-saudi-arabia/</a:t>
            </a:r>
            <a:r>
              <a:rPr lang="en-US" dirty="0"/>
              <a:t> </a:t>
            </a:r>
          </a:p>
          <a:p>
            <a:r>
              <a:rPr lang="en-US" dirty="0" err="1"/>
              <a:t>Frumkin</a:t>
            </a:r>
            <a:r>
              <a:rPr lang="en-US" dirty="0"/>
              <a:t> H. 2010. Environmental Health: From Global to Local&gt; Second Edition. Wiley.</a:t>
            </a:r>
          </a:p>
          <a:p>
            <a:r>
              <a:rPr lang="en-US" dirty="0"/>
              <a:t>Moore GS. 2007. Living with the Earth: Concepts in Environmental Science. Third Edition. Taylor and Francis.</a:t>
            </a:r>
          </a:p>
          <a:p>
            <a:r>
              <a:rPr lang="en-US" b="1" dirty="0"/>
              <a:t>'Best Before' and 'Use By' Dates. </a:t>
            </a:r>
            <a:r>
              <a:rPr lang="en-US">
                <a:hlinkClick r:id="rId4"/>
              </a:rPr>
              <a:t>http://www.elmbridge.gov.uk/envhealth/food/useby.htm</a:t>
            </a:r>
            <a:r>
              <a:rPr lang="en-US"/>
              <a:t> </a:t>
            </a:r>
            <a:endParaRPr lang="en-US" dirty="0"/>
          </a:p>
          <a:p>
            <a:pPr lvl="0"/>
            <a:r>
              <a:rPr lang="en-US" altLang="en-US" dirty="0">
                <a:solidFill>
                  <a:srgbClr val="03351F"/>
                </a:solidFill>
                <a:hlinkClick r:id="rId5"/>
              </a:rPr>
              <a:t>http://www.fda.gov/AboutFDA/Transparency/Basics/ucm210073.htm</a:t>
            </a:r>
            <a:r>
              <a:rPr lang="en-US" altLang="en-US" dirty="0">
                <a:solidFill>
                  <a:srgbClr val="03351F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</p:spTree>
    <p:extLst>
      <p:ext uri="{BB962C8B-B14F-4D97-AF65-F5344CB8AC3E}">
        <p14:creationId xmlns:p14="http://schemas.microsoft.com/office/powerpoint/2010/main" val="372191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Solid Waste (MSW)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MSW?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46922" y="2507549"/>
            <a:ext cx="4280451" cy="4085408"/>
          </a:xfrm>
        </p:spPr>
        <p:txBody>
          <a:bodyPr>
            <a:normAutofit/>
          </a:bodyPr>
          <a:lstStyle/>
          <a:p>
            <a:r>
              <a:rPr lang="en-US" sz="2600" dirty="0"/>
              <a:t>Trash or garbage generated by people in homes and businesses. </a:t>
            </a:r>
          </a:p>
          <a:p>
            <a:pPr lvl="1"/>
            <a:r>
              <a:rPr lang="en-US" sz="2400" dirty="0"/>
              <a:t>Discarded everyday household items. such as packaging materials, food scraps, furniture, clothing, glass, plastic, gardening waste, small appliances.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97992" y="1691322"/>
            <a:ext cx="4683808" cy="51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8727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Hazardous waste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48378" y="2110794"/>
            <a:ext cx="4039239" cy="4349641"/>
          </a:xfrm>
        </p:spPr>
        <p:txBody>
          <a:bodyPr>
            <a:normAutofit/>
          </a:bodyPr>
          <a:lstStyle/>
          <a:p>
            <a:r>
              <a:rPr lang="en-US" sz="2400" dirty="0"/>
              <a:t>Contains substances harmful to human health and the environment when improperly managed or disposed.</a:t>
            </a:r>
          </a:p>
          <a:p>
            <a:r>
              <a:rPr lang="en-US" sz="2400" dirty="0"/>
              <a:t>Rules and regulations for disposal.</a:t>
            </a:r>
          </a:p>
          <a:p>
            <a:pPr lvl="1"/>
            <a:r>
              <a:rPr lang="en-US" sz="2000" dirty="0"/>
              <a:t>Specific industrial waste, such as petrochemicals.</a:t>
            </a:r>
          </a:p>
          <a:p>
            <a:pPr marL="274320" lvl="1" indent="0">
              <a:buNone/>
            </a:pP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48399" y="2114492"/>
            <a:ext cx="4108439" cy="366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</a:p>
          <a:p>
            <a:pPr lvl="1"/>
            <a:r>
              <a:rPr lang="en-US" sz="2400" dirty="0"/>
              <a:t>Ignitability.</a:t>
            </a:r>
          </a:p>
          <a:p>
            <a:pPr lvl="1"/>
            <a:r>
              <a:rPr lang="en-US" sz="2400" dirty="0"/>
              <a:t>Corrosivity.</a:t>
            </a:r>
          </a:p>
          <a:p>
            <a:pPr lvl="1"/>
            <a:r>
              <a:rPr lang="en-US" sz="2400" dirty="0"/>
              <a:t>Reactivity. </a:t>
            </a:r>
          </a:p>
          <a:p>
            <a:pPr lvl="1"/>
            <a:r>
              <a:rPr lang="en-US" sz="2400" dirty="0"/>
              <a:t>Toxicity.</a:t>
            </a:r>
          </a:p>
          <a:p>
            <a:pPr lvl="1"/>
            <a:endParaRPr lang="en-US" sz="2400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pic>
        <p:nvPicPr>
          <p:cNvPr id="12290" name="Picture 2" descr="http://greenplanetethics.com/wordpress/wp-content/uploads/2010/11/household-hazardous-waste-sig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63" y="4229099"/>
            <a:ext cx="2532549" cy="25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hawaiizerowaste.org/uploads/images/recycle/hazard_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09" y="0"/>
            <a:ext cx="2453263" cy="26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3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026" y="168303"/>
            <a:ext cx="9692640" cy="139712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waste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21026" y="1775791"/>
            <a:ext cx="4651513" cy="4894724"/>
          </a:xfrm>
        </p:spPr>
        <p:txBody>
          <a:bodyPr>
            <a:normAutofit/>
          </a:bodyPr>
          <a:lstStyle/>
          <a:p>
            <a:r>
              <a:rPr lang="en-US" sz="2400" dirty="0"/>
              <a:t>Waste that is not MSW or hazardous waste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</a:t>
            </a:r>
            <a:r>
              <a:rPr lang="en-US" sz="2400" dirty="0"/>
              <a:t>. </a:t>
            </a:r>
          </a:p>
          <a:p>
            <a:pPr lvl="1"/>
            <a:r>
              <a:rPr lang="en-US" sz="2200" dirty="0"/>
              <a:t>Special designation, laws and regulations for it.</a:t>
            </a:r>
          </a:p>
          <a:p>
            <a:pPr lvl="1"/>
            <a:r>
              <a:rPr lang="en-US" sz="2200" dirty="0"/>
              <a:t>It can be treated or disposed in a way that do not pose a hazard to humans or the environment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</a:t>
            </a:r>
            <a:r>
              <a:rPr lang="en-US" sz="2200" dirty="0"/>
              <a:t>.</a:t>
            </a:r>
          </a:p>
          <a:p>
            <a:r>
              <a:rPr lang="en-US" sz="2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Radioactive waste</a:t>
            </a:r>
          </a:p>
          <a:p>
            <a:pPr lvl="1"/>
            <a:r>
              <a:rPr lang="en-US" sz="2200" dirty="0"/>
              <a:t>Low-level waste – used protective clothing.</a:t>
            </a:r>
          </a:p>
          <a:p>
            <a:pPr lvl="1"/>
            <a:r>
              <a:rPr lang="en-US" sz="2200" dirty="0"/>
              <a:t>High-level waste – spent fuel and waste from processing.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864625" y="3200400"/>
            <a:ext cx="4200939" cy="3253409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waste</a:t>
            </a:r>
          </a:p>
          <a:p>
            <a:pPr lvl="1"/>
            <a:r>
              <a:rPr lang="en-US" sz="2200" dirty="0"/>
              <a:t>Materials contaminated with blood/bodily fluids and risk of transmission of blood borne pathogens.</a:t>
            </a:r>
          </a:p>
          <a:p>
            <a:pPr lvl="2"/>
            <a:r>
              <a:rPr lang="en-US" sz="2000" dirty="0"/>
              <a:t>Bandages and cleaning implements, glassware, used protective gear and supplies (</a:t>
            </a:r>
            <a:r>
              <a:rPr lang="en-US" sz="2000" dirty="0" smtClean="0"/>
              <a:t>needles), </a:t>
            </a:r>
            <a:r>
              <a:rPr lang="en-US" sz="2000" dirty="0"/>
              <a:t>body fluids.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  <a:endParaRPr lang="en-US" dirty="0"/>
          </a:p>
        </p:txBody>
      </p:sp>
      <p:pic>
        <p:nvPicPr>
          <p:cNvPr id="2050" name="Picture 2" descr="http://www.sterimedsystems.com/images/slider/slider5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70" y="112643"/>
            <a:ext cx="4942679" cy="2835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5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11715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waste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178858" y="1884442"/>
            <a:ext cx="4718360" cy="4689314"/>
          </a:xfrm>
        </p:spPr>
        <p:txBody>
          <a:bodyPr>
            <a:normAutofit/>
          </a:bodyPr>
          <a:lstStyle/>
          <a:p>
            <a:pPr lvl="1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  <a:r>
              <a:rPr lang="en-US" sz="2400" dirty="0"/>
              <a:t> </a:t>
            </a:r>
          </a:p>
          <a:p>
            <a:pPr lvl="2"/>
            <a:r>
              <a:rPr lang="en-US" sz="2200" dirty="0"/>
              <a:t>Extraction of metals, coal and oil.</a:t>
            </a:r>
          </a:p>
          <a:p>
            <a:pPr lvl="1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</a:t>
            </a:r>
            <a:r>
              <a:rPr lang="en-US" sz="2400" dirty="0"/>
              <a:t> </a:t>
            </a:r>
          </a:p>
          <a:p>
            <a:pPr lvl="2"/>
            <a:r>
              <a:rPr lang="en-US" sz="2200" dirty="0"/>
              <a:t>Animal waste from large scale food production</a:t>
            </a:r>
          </a:p>
          <a:p>
            <a:pPr lvl="3"/>
            <a:r>
              <a:rPr lang="en-US" sz="2000" dirty="0"/>
              <a:t>Nutrients, microbes, pathogens, antimicrobial and antibiotic drugs, and other veterinary drugs and chemicals like arsenic.</a:t>
            </a:r>
          </a:p>
          <a:p>
            <a:pPr lvl="1"/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i="1" dirty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Asbestos, VOCs in paints.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397092" y="1884442"/>
            <a:ext cx="4670512" cy="4689313"/>
          </a:xfrm>
        </p:spPr>
        <p:txBody>
          <a:bodyPr>
            <a:normAutofit/>
          </a:bodyPr>
          <a:lstStyle/>
          <a:p>
            <a:pPr lvl="1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waste</a:t>
            </a:r>
          </a:p>
          <a:p>
            <a:pPr lvl="2"/>
            <a:r>
              <a:rPr lang="en-US" sz="2200" dirty="0"/>
              <a:t>Old/broken electronic equipment.</a:t>
            </a:r>
          </a:p>
          <a:p>
            <a:pPr lvl="2"/>
            <a:r>
              <a:rPr lang="en-US" sz="2200" dirty="0"/>
              <a:t>Heavy metals – lead, mercury, cadmium</a:t>
            </a:r>
            <a:r>
              <a:rPr lang="en-US" sz="2200" dirty="0" smtClean="0"/>
              <a:t>.</a:t>
            </a:r>
          </a:p>
          <a:p>
            <a:pPr lvl="2"/>
            <a:endParaRPr lang="en-US" sz="2200" dirty="0"/>
          </a:p>
          <a:p>
            <a:pPr lvl="1"/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Sewage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sludge</a:t>
            </a:r>
          </a:p>
          <a:p>
            <a:pPr lvl="2"/>
            <a:r>
              <a:rPr lang="en-US" sz="2200" dirty="0"/>
              <a:t>Concentrated solid material from waste water treatment.</a:t>
            </a:r>
          </a:p>
          <a:p>
            <a:pPr lvl="3"/>
            <a:r>
              <a:rPr lang="en-US" sz="2000" dirty="0"/>
              <a:t>May or may not contain hazardous materials in it.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94132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Waste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7710488" y="2508250"/>
            <a:ext cx="4481512" cy="366395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wasteadvantagemag.com/wp-content/uploads/2014/08/Figur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04" y="1312890"/>
            <a:ext cx="9437138" cy="54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5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9712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Waste Management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61872" y="1475405"/>
            <a:ext cx="4480560" cy="731520"/>
          </a:xfrm>
        </p:spPr>
        <p:txBody>
          <a:bodyPr>
            <a:normAutofit/>
          </a:bodyPr>
          <a:lstStyle/>
          <a:p>
            <a:r>
              <a:rPr lang="en-US" sz="2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1</a:t>
            </a:r>
            <a:endParaRPr lang="en-US" sz="26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61871" y="2285205"/>
            <a:ext cx="4966651" cy="4444641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Involves recycling, substitution of materials and changes in consumer habits.</a:t>
            </a:r>
          </a:p>
          <a:p>
            <a:pPr lvl="1"/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–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minimize use of raw materials and amount of waste created. </a:t>
            </a:r>
          </a:p>
          <a:p>
            <a:pPr lvl="1"/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Reuse –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find new uses for old items.</a:t>
            </a:r>
          </a:p>
          <a:p>
            <a:pPr lvl="1"/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use the waste material to produce more of the original product or to make something else, decreasing amount of waste going to landfills.</a:t>
            </a:r>
          </a:p>
          <a:p>
            <a:pPr lvl="1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 Echeverry, KSU, CAMS, CHS371_2nd3637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5" y="1713655"/>
            <a:ext cx="4683053" cy="50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8089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8465</TotalTime>
  <Words>2776</Words>
  <Application>Microsoft Office PowerPoint</Application>
  <PresentationFormat>Custom</PresentationFormat>
  <Paragraphs>348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View</vt:lpstr>
      <vt:lpstr>Solid and Liquid Waste</vt:lpstr>
      <vt:lpstr>Objectives</vt:lpstr>
      <vt:lpstr>Introduction</vt:lpstr>
      <vt:lpstr>Municipal Solid Waste (MSW)</vt:lpstr>
      <vt:lpstr>Hazardous waste</vt:lpstr>
      <vt:lpstr>Special waste</vt:lpstr>
      <vt:lpstr>Special waste</vt:lpstr>
      <vt:lpstr>Solid Waste Management</vt:lpstr>
      <vt:lpstr>Solid Waste Management</vt:lpstr>
      <vt:lpstr>Solid Waste Management</vt:lpstr>
      <vt:lpstr>Recycling</vt:lpstr>
      <vt:lpstr>Recycling</vt:lpstr>
      <vt:lpstr>Composting</vt:lpstr>
      <vt:lpstr>Incineration</vt:lpstr>
      <vt:lpstr>Incineration</vt:lpstr>
      <vt:lpstr>Sanitary Landfills </vt:lpstr>
      <vt:lpstr>Sanitary Landfills</vt:lpstr>
      <vt:lpstr>How long does trash last? </vt:lpstr>
      <vt:lpstr> </vt:lpstr>
      <vt:lpstr>Sewage processing and disposal</vt:lpstr>
      <vt:lpstr>Sewage processing and disposal</vt:lpstr>
      <vt:lpstr>Sewage processing and disposal</vt:lpstr>
      <vt:lpstr>Deep well injection</vt:lpstr>
      <vt:lpstr>Health hazards of waste disposal </vt:lpstr>
      <vt:lpstr>Health hazards of waste disposal </vt:lpstr>
      <vt:lpstr>Health hazards of waste disposal </vt:lpstr>
      <vt:lpstr>Solid waste management in KSA</vt:lpstr>
      <vt:lpstr>Solid waste management in KSA</vt:lpstr>
      <vt:lpstr>Food waste</vt:lpstr>
      <vt:lpstr>Food waste </vt:lpstr>
      <vt:lpstr>PowerPoint Presentation</vt:lpstr>
      <vt:lpstr>Food waste </vt:lpstr>
      <vt:lpstr>Food wastage </vt:lpstr>
      <vt:lpstr>Food wastage</vt:lpstr>
      <vt:lpstr>Food wastage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</dc:title>
  <dc:creator>Ingrid Echeverry</dc:creator>
  <cp:lastModifiedBy>Yara Almuhtadi</cp:lastModifiedBy>
  <cp:revision>414</cp:revision>
  <dcterms:created xsi:type="dcterms:W3CDTF">2015-06-23T14:47:43Z</dcterms:created>
  <dcterms:modified xsi:type="dcterms:W3CDTF">2017-04-13T07:40:54Z</dcterms:modified>
</cp:coreProperties>
</file>