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2" r:id="rId3"/>
    <p:sldId id="334" r:id="rId4"/>
    <p:sldId id="379" r:id="rId5"/>
    <p:sldId id="359" r:id="rId6"/>
    <p:sldId id="376" r:id="rId7"/>
    <p:sldId id="358" r:id="rId8"/>
    <p:sldId id="370" r:id="rId9"/>
    <p:sldId id="371" r:id="rId10"/>
    <p:sldId id="372" r:id="rId11"/>
    <p:sldId id="373" r:id="rId12"/>
    <p:sldId id="377" r:id="rId13"/>
    <p:sldId id="267" r:id="rId14"/>
    <p:sldId id="381" r:id="rId15"/>
    <p:sldId id="382" r:id="rId16"/>
    <p:sldId id="340" r:id="rId17"/>
    <p:sldId id="341" r:id="rId18"/>
    <p:sldId id="374" r:id="rId19"/>
    <p:sldId id="375" r:id="rId20"/>
    <p:sldId id="378" r:id="rId21"/>
  </p:sldIdLst>
  <p:sldSz cx="9144000" cy="6858000" type="screen4x3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99FF"/>
    <a:srgbClr val="DD721E"/>
    <a:srgbClr val="FFCCCC"/>
    <a:srgbClr val="9933FF"/>
    <a:srgbClr val="6E0000"/>
    <a:srgbClr val="FFFF00"/>
    <a:srgbClr val="FF0066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193" autoAdjust="0"/>
    <p:restoredTop sz="98462" autoAdjust="0"/>
  </p:normalViewPr>
  <p:slideViewPr>
    <p:cSldViewPr snapToGrid="0">
      <p:cViewPr>
        <p:scale>
          <a:sx n="60" d="100"/>
          <a:sy n="60" d="100"/>
        </p:scale>
        <p:origin x="-142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notesViewPr>
    <p:cSldViewPr snapToGrid="0">
      <p:cViewPr varScale="1">
        <p:scale>
          <a:sx n="40" d="100"/>
          <a:sy n="40" d="100"/>
        </p:scale>
        <p:origin x="-1502" y="-72"/>
      </p:cViewPr>
      <p:guideLst>
        <p:guide orient="horz" pos="2901"/>
        <p:guide pos="21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1911A4D7-8274-471E-BFA2-26EE82D62DFB}" type="datetime1">
              <a:rPr lang="en-US"/>
              <a:pPr/>
              <a:t>9/16/2012</a:t>
            </a:fld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Introduction to nurse aide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F761BEAA-38FF-4AAF-BFB9-39057C7AC1B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75150"/>
            <a:ext cx="5119688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4C0D6585-C153-49EF-BAF0-49F37FD0C9DE}" type="datetime1">
              <a:rPr lang="en-US"/>
              <a:pPr/>
              <a:t>9/16/2012</a:t>
            </a:fld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1FCFAECA-99BD-4045-81F9-B4DF399268A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A174-72C5-4423-8BFE-DCDCCFAE6D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9339-39B9-4646-8198-2F7D5EA375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C6B3-F87A-48D2-9DA1-26DD48BFD8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6888" y="6245225"/>
            <a:ext cx="3070225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DHSR Approved Curriculum-Unit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182895-15A8-4ED5-B86B-D511AAF9FF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DFC0-887F-4C52-AC0E-69ADE6AF3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88A-AE04-4C4C-9C33-F2B14BE511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7738-D20D-450B-AAD5-4BF66A941D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816-4D0C-4461-A95B-FE9A35532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D474-AA25-45D5-B00A-400603530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F3BA-C7FD-477B-A371-F9802862E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1D1-06AF-40F5-8684-42D23141AD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BDCE-E16D-4B54-A3BF-8F87C1382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690E-B896-41A4-BFFC-419356A062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atalog.nucleusinc.com/enlargeexhibit.php?ID=1427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4050" y="419100"/>
            <a:ext cx="7772400" cy="1470025"/>
          </a:xfrm>
          <a:noFill/>
          <a:ln/>
        </p:spPr>
        <p:txBody>
          <a:bodyPr lIns="92075" tIns="46038" rIns="92075" bIns="46038" anchor="b"/>
          <a:lstStyle/>
          <a:p>
            <a:r>
              <a:rPr lang="en-US" sz="8000" b="1" dirty="0" smtClean="0"/>
              <a:t>Shock </a:t>
            </a:r>
            <a:endParaRPr lang="en-US" sz="8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5500" y="1797269"/>
            <a:ext cx="7467600" cy="1276131"/>
          </a:xfrm>
          <a:noFill/>
          <a:ln/>
        </p:spPr>
        <p:txBody>
          <a:bodyPr lIns="92075" tIns="46038" rIns="92075" bIns="46038"/>
          <a:lstStyle/>
          <a:p>
            <a:endParaRPr lang="en-US" sz="3600" b="1" dirty="0" smtClean="0"/>
          </a:p>
        </p:txBody>
      </p:sp>
      <p:pic>
        <p:nvPicPr>
          <p:cNvPr id="69" name="Picture 4" descr="L:\Tasks\TRADOC\Training Support Package Files\ANNEX A- FIRST AID\Figures\Fa6_fig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2124" y="2159876"/>
            <a:ext cx="4382814" cy="349381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8440"/>
            <a:ext cx="8229600" cy="4903077"/>
          </a:xfrm>
        </p:spPr>
        <p:txBody>
          <a:bodyPr/>
          <a:lstStyle/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Allergic shock.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Functioning blood vessels is disturbed by sensitivity to injection of a foreign substance.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Causes: 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1- insect stings.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2- certain medicines (antibiotics)</a:t>
            </a:r>
          </a:p>
          <a:p>
            <a:pPr marL="1143000" indent="-1143000" algn="just">
              <a:spcBef>
                <a:spcPct val="5000"/>
              </a:spcBef>
              <a:buFontTx/>
              <a:buNone/>
            </a:pPr>
            <a:endParaRPr lang="en-US" sz="3600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5063" y="317500"/>
            <a:ext cx="6756400" cy="1385176"/>
            <a:chOff x="715" y="244"/>
            <a:chExt cx="4256" cy="125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5" y="244"/>
              <a:ext cx="4256" cy="1253"/>
              <a:chOff x="1259" y="1221"/>
              <a:chExt cx="9007" cy="2410"/>
            </a:xfrm>
          </p:grpSpPr>
          <p:sp>
            <p:nvSpPr>
              <p:cNvPr id="224261" name="Freeform 5"/>
              <p:cNvSpPr>
                <a:spLocks/>
              </p:cNvSpPr>
              <p:nvPr/>
            </p:nvSpPr>
            <p:spPr bwMode="auto">
              <a:xfrm>
                <a:off x="1590" y="2520"/>
                <a:ext cx="8303" cy="939"/>
              </a:xfrm>
              <a:custGeom>
                <a:avLst/>
                <a:gdLst/>
                <a:ahLst/>
                <a:cxnLst>
                  <a:cxn ang="0">
                    <a:pos x="3" y="389"/>
                  </a:cxn>
                  <a:cxn ang="0">
                    <a:pos x="0" y="504"/>
                  </a:cxn>
                  <a:cxn ang="0">
                    <a:pos x="4247" y="513"/>
                  </a:cxn>
                  <a:cxn ang="0">
                    <a:pos x="4251" y="0"/>
                  </a:cxn>
                  <a:cxn ang="0">
                    <a:pos x="3" y="389"/>
                  </a:cxn>
                  <a:cxn ang="0">
                    <a:pos x="3" y="389"/>
                  </a:cxn>
                </a:cxnLst>
                <a:rect l="0" t="0" r="r" b="b"/>
                <a:pathLst>
                  <a:path w="4251" h="513">
                    <a:moveTo>
                      <a:pt x="3" y="389"/>
                    </a:moveTo>
                    <a:lnTo>
                      <a:pt x="0" y="504"/>
                    </a:lnTo>
                    <a:lnTo>
                      <a:pt x="4247" y="513"/>
                    </a:lnTo>
                    <a:lnTo>
                      <a:pt x="4251" y="0"/>
                    </a:lnTo>
                    <a:lnTo>
                      <a:pt x="3" y="389"/>
                    </a:lnTo>
                    <a:lnTo>
                      <a:pt x="3" y="389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2" name="Freeform 6"/>
              <p:cNvSpPr>
                <a:spLocks/>
              </p:cNvSpPr>
              <p:nvPr/>
            </p:nvSpPr>
            <p:spPr bwMode="auto">
              <a:xfrm>
                <a:off x="1596" y="1858"/>
                <a:ext cx="8323" cy="1390"/>
              </a:xfrm>
              <a:custGeom>
                <a:avLst/>
                <a:gdLst/>
                <a:ahLst/>
                <a:cxnLst>
                  <a:cxn ang="0">
                    <a:pos x="4261" y="0"/>
                  </a:cxn>
                  <a:cxn ang="0">
                    <a:pos x="42" y="111"/>
                  </a:cxn>
                  <a:cxn ang="0">
                    <a:pos x="0" y="2183"/>
                  </a:cxn>
                  <a:cxn ang="0">
                    <a:pos x="4248" y="1794"/>
                  </a:cxn>
                  <a:cxn ang="0">
                    <a:pos x="4261" y="0"/>
                  </a:cxn>
                  <a:cxn ang="0">
                    <a:pos x="4261" y="0"/>
                  </a:cxn>
                </a:cxnLst>
                <a:rect l="0" t="0" r="r" b="b"/>
                <a:pathLst>
                  <a:path w="4261" h="2183">
                    <a:moveTo>
                      <a:pt x="4261" y="0"/>
                    </a:moveTo>
                    <a:lnTo>
                      <a:pt x="42" y="111"/>
                    </a:lnTo>
                    <a:lnTo>
                      <a:pt x="0" y="2183"/>
                    </a:lnTo>
                    <a:lnTo>
                      <a:pt x="4248" y="1794"/>
                    </a:lnTo>
                    <a:lnTo>
                      <a:pt x="4261" y="0"/>
                    </a:lnTo>
                    <a:lnTo>
                      <a:pt x="4261" y="0"/>
                    </a:lnTo>
                    <a:close/>
                  </a:path>
                </a:pathLst>
              </a:custGeom>
              <a:solidFill>
                <a:srgbClr val="FFE5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3" name="Freeform 7"/>
              <p:cNvSpPr>
                <a:spLocks/>
              </p:cNvSpPr>
              <p:nvPr/>
            </p:nvSpPr>
            <p:spPr bwMode="auto">
              <a:xfrm>
                <a:off x="1662" y="1221"/>
                <a:ext cx="8241" cy="841"/>
              </a:xfrm>
              <a:custGeom>
                <a:avLst/>
                <a:gdLst/>
                <a:ahLst/>
                <a:cxnLst>
                  <a:cxn ang="0">
                    <a:pos x="4219" y="205"/>
                  </a:cxn>
                  <a:cxn ang="0">
                    <a:pos x="8" y="0"/>
                  </a:cxn>
                  <a:cxn ang="0">
                    <a:pos x="0" y="459"/>
                  </a:cxn>
                  <a:cxn ang="0">
                    <a:pos x="4219" y="348"/>
                  </a:cxn>
                  <a:cxn ang="0">
                    <a:pos x="4219" y="205"/>
                  </a:cxn>
                  <a:cxn ang="0">
                    <a:pos x="4219" y="205"/>
                  </a:cxn>
                </a:cxnLst>
                <a:rect l="0" t="0" r="r" b="b"/>
                <a:pathLst>
                  <a:path w="4219" h="459">
                    <a:moveTo>
                      <a:pt x="4219" y="205"/>
                    </a:moveTo>
                    <a:lnTo>
                      <a:pt x="8" y="0"/>
                    </a:lnTo>
                    <a:lnTo>
                      <a:pt x="0" y="459"/>
                    </a:lnTo>
                    <a:lnTo>
                      <a:pt x="4219" y="348"/>
                    </a:lnTo>
                    <a:lnTo>
                      <a:pt x="4219" y="205"/>
                    </a:lnTo>
                    <a:lnTo>
                      <a:pt x="4219" y="205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59" y="2802"/>
                <a:ext cx="1159" cy="829"/>
                <a:chOff x="891" y="4754"/>
                <a:chExt cx="2055" cy="1933"/>
              </a:xfrm>
            </p:grpSpPr>
            <p:sp>
              <p:nvSpPr>
                <p:cNvPr id="224265" name="Freeform 9"/>
                <p:cNvSpPr>
                  <a:spLocks/>
                </p:cNvSpPr>
                <p:nvPr/>
              </p:nvSpPr>
              <p:spPr bwMode="auto">
                <a:xfrm>
                  <a:off x="891" y="4754"/>
                  <a:ext cx="2055" cy="1933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876" y="254"/>
                    </a:cxn>
                    <a:cxn ang="0">
                      <a:pos x="1052" y="1046"/>
                    </a:cxn>
                    <a:cxn ang="0">
                      <a:pos x="0" y="1056"/>
                    </a:cxn>
                    <a:cxn ang="0">
                      <a:pos x="141" y="0"/>
                    </a:cxn>
                    <a:cxn ang="0">
                      <a:pos x="141" y="0"/>
                    </a:cxn>
                  </a:cxnLst>
                  <a:rect l="0" t="0" r="r" b="b"/>
                  <a:pathLst>
                    <a:path w="1052" h="1056">
                      <a:moveTo>
                        <a:pt x="141" y="0"/>
                      </a:moveTo>
                      <a:lnTo>
                        <a:pt x="876" y="254"/>
                      </a:lnTo>
                      <a:lnTo>
                        <a:pt x="1052" y="1046"/>
                      </a:lnTo>
                      <a:lnTo>
                        <a:pt x="0" y="1056"/>
                      </a:lnTo>
                      <a:lnTo>
                        <a:pt x="141" y="0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4266" name="Freeform 10"/>
                <p:cNvSpPr>
                  <a:spLocks/>
                </p:cNvSpPr>
                <p:nvPr/>
              </p:nvSpPr>
              <p:spPr bwMode="auto">
                <a:xfrm>
                  <a:off x="1440" y="5307"/>
                  <a:ext cx="1043" cy="704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00" y="37"/>
                    </a:cxn>
                    <a:cxn ang="0">
                      <a:pos x="534" y="385"/>
                    </a:cxn>
                    <a:cxn ang="0">
                      <a:pos x="0" y="385"/>
                    </a:cxn>
                    <a:cxn ang="0">
                      <a:pos x="43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34" h="385">
                      <a:moveTo>
                        <a:pt x="43" y="0"/>
                      </a:moveTo>
                      <a:lnTo>
                        <a:pt x="500" y="37"/>
                      </a:lnTo>
                      <a:lnTo>
                        <a:pt x="534" y="385"/>
                      </a:lnTo>
                      <a:lnTo>
                        <a:pt x="0" y="385"/>
                      </a:lnTo>
                      <a:lnTo>
                        <a:pt x="43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4267" name="Freeform 11"/>
                <p:cNvSpPr>
                  <a:spLocks/>
                </p:cNvSpPr>
                <p:nvPr/>
              </p:nvSpPr>
              <p:spPr bwMode="auto">
                <a:xfrm>
                  <a:off x="1696" y="5497"/>
                  <a:ext cx="548" cy="29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59"/>
                    </a:cxn>
                    <a:cxn ang="0">
                      <a:pos x="281" y="150"/>
                    </a:cxn>
                    <a:cxn ang="0">
                      <a:pos x="245" y="0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81" h="159">
                      <a:moveTo>
                        <a:pt x="9" y="0"/>
                      </a:moveTo>
                      <a:lnTo>
                        <a:pt x="0" y="159"/>
                      </a:lnTo>
                      <a:lnTo>
                        <a:pt x="281" y="150"/>
                      </a:lnTo>
                      <a:lnTo>
                        <a:pt x="245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9189" y="1293"/>
                <a:ext cx="1077" cy="935"/>
                <a:chOff x="8965" y="925"/>
                <a:chExt cx="1621" cy="1671"/>
              </a:xfrm>
            </p:grpSpPr>
            <p:sp>
              <p:nvSpPr>
                <p:cNvPr id="224269" name="Freeform 13"/>
                <p:cNvSpPr>
                  <a:spLocks/>
                </p:cNvSpPr>
                <p:nvPr/>
              </p:nvSpPr>
              <p:spPr bwMode="auto">
                <a:xfrm>
                  <a:off x="8965" y="925"/>
                  <a:ext cx="1621" cy="167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5" y="745"/>
                    </a:cxn>
                    <a:cxn ang="0">
                      <a:pos x="805" y="913"/>
                    </a:cxn>
                    <a:cxn ang="0">
                      <a:pos x="830" y="0"/>
                    </a:cxn>
                    <a:cxn ang="0">
                      <a:pos x="0" y="150"/>
                    </a:cxn>
                    <a:cxn ang="0">
                      <a:pos x="0" y="150"/>
                    </a:cxn>
                  </a:cxnLst>
                  <a:rect l="0" t="0" r="r" b="b"/>
                  <a:pathLst>
                    <a:path w="830" h="913">
                      <a:moveTo>
                        <a:pt x="0" y="150"/>
                      </a:moveTo>
                      <a:lnTo>
                        <a:pt x="175" y="745"/>
                      </a:lnTo>
                      <a:lnTo>
                        <a:pt x="805" y="913"/>
                      </a:lnTo>
                      <a:lnTo>
                        <a:pt x="830" y="0"/>
                      </a:lnTo>
                      <a:lnTo>
                        <a:pt x="0" y="150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4270" name="Freeform 14"/>
                <p:cNvSpPr>
                  <a:spLocks/>
                </p:cNvSpPr>
                <p:nvPr/>
              </p:nvSpPr>
              <p:spPr bwMode="auto">
                <a:xfrm>
                  <a:off x="9358" y="1529"/>
                  <a:ext cx="701" cy="653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52" y="302"/>
                    </a:cxn>
                    <a:cxn ang="0">
                      <a:pos x="333" y="357"/>
                    </a:cxn>
                    <a:cxn ang="0">
                      <a:pos x="359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59" h="357">
                      <a:moveTo>
                        <a:pt x="0" y="28"/>
                      </a:moveTo>
                      <a:lnTo>
                        <a:pt x="52" y="302"/>
                      </a:lnTo>
                      <a:lnTo>
                        <a:pt x="333" y="357"/>
                      </a:lnTo>
                      <a:lnTo>
                        <a:pt x="359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4271" name="Freeform 15"/>
                <p:cNvSpPr>
                  <a:spLocks/>
                </p:cNvSpPr>
                <p:nvPr/>
              </p:nvSpPr>
              <p:spPr bwMode="auto">
                <a:xfrm>
                  <a:off x="9563" y="1668"/>
                  <a:ext cx="306" cy="292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8" y="150"/>
                    </a:cxn>
                    <a:cxn ang="0">
                      <a:pos x="149" y="159"/>
                    </a:cxn>
                    <a:cxn ang="0">
                      <a:pos x="157" y="0"/>
                    </a:cxn>
                    <a:cxn ang="0">
                      <a:pos x="0" y="46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57" h="159">
                      <a:moveTo>
                        <a:pt x="0" y="46"/>
                      </a:moveTo>
                      <a:lnTo>
                        <a:pt x="18" y="150"/>
                      </a:lnTo>
                      <a:lnTo>
                        <a:pt x="149" y="159"/>
                      </a:lnTo>
                      <a:lnTo>
                        <a:pt x="157" y="0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4272" name="WordArt 16"/>
            <p:cNvSpPr>
              <a:spLocks noChangeArrowheads="1" noChangeShapeType="1" noTextEdit="1"/>
            </p:cNvSpPr>
            <p:nvPr/>
          </p:nvSpPr>
          <p:spPr bwMode="auto">
            <a:xfrm rot="21479661">
              <a:off x="912" y="715"/>
              <a:ext cx="3865" cy="426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83551"/>
                </a:avLst>
              </a:prstTxWarp>
            </a:bodyPr>
            <a:lstStyle/>
            <a:p>
              <a:pPr algn="ctr"/>
              <a:r>
                <a:rPr lang="en-US" sz="3200" kern="10" dirty="0" smtClean="0">
                  <a:ln w="9525">
                    <a:solidFill>
                      <a:srgbClr val="9933FF"/>
                    </a:solidFill>
                    <a:round/>
                    <a:headEnd/>
                    <a:tailEnd/>
                  </a:ln>
                  <a:solidFill>
                    <a:srgbClr val="9933FF"/>
                  </a:solidFill>
                  <a:latin typeface="Jester"/>
                </a:rPr>
                <a:t>4- Anaphylactic shock</a:t>
              </a:r>
              <a:endParaRPr lang="en-US" sz="3200" kern="10" dirty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endParaRPr>
            </a:p>
          </p:txBody>
        </p:sp>
      </p:grpSp>
      <p:pic>
        <p:nvPicPr>
          <p:cNvPr id="18" name="Picture 6" descr="C:\My Images\yjack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53048" y="3405352"/>
            <a:ext cx="2138856" cy="1825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92317"/>
            <a:ext cx="8229600" cy="4855779"/>
          </a:xfrm>
        </p:spPr>
        <p:txBody>
          <a:bodyPr/>
          <a:lstStyle/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Occurs in severe infections.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Exotoxins of gram +ve bacteria 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(staph aureus)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Endotoxins of gram –ve bacteria 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(E coli) 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Exotoxin</a:t>
            </a:r>
            <a:r>
              <a:rPr lang="en-US" sz="3600" dirty="0" smtClean="0">
                <a:solidFill>
                  <a:srgbClr val="FF0000"/>
                </a:solidFill>
              </a:rPr>
              <a:t> (cell-protein-heat liable)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Endotoxin</a:t>
            </a:r>
            <a:r>
              <a:rPr lang="en-US" sz="3600" dirty="0" smtClean="0">
                <a:solidFill>
                  <a:srgbClr val="FF0000"/>
                </a:solidFill>
              </a:rPr>
              <a:t> (cell wall – lipid – heat stable)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5063" y="317500"/>
            <a:ext cx="6756400" cy="1274817"/>
            <a:chOff x="715" y="244"/>
            <a:chExt cx="4256" cy="125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5" y="244"/>
              <a:ext cx="4256" cy="1253"/>
              <a:chOff x="1259" y="1221"/>
              <a:chExt cx="9007" cy="2410"/>
            </a:xfrm>
          </p:grpSpPr>
          <p:sp>
            <p:nvSpPr>
              <p:cNvPr id="225285" name="Freeform 5"/>
              <p:cNvSpPr>
                <a:spLocks/>
              </p:cNvSpPr>
              <p:nvPr/>
            </p:nvSpPr>
            <p:spPr bwMode="auto">
              <a:xfrm>
                <a:off x="1590" y="2520"/>
                <a:ext cx="8303" cy="939"/>
              </a:xfrm>
              <a:custGeom>
                <a:avLst/>
                <a:gdLst/>
                <a:ahLst/>
                <a:cxnLst>
                  <a:cxn ang="0">
                    <a:pos x="3" y="389"/>
                  </a:cxn>
                  <a:cxn ang="0">
                    <a:pos x="0" y="504"/>
                  </a:cxn>
                  <a:cxn ang="0">
                    <a:pos x="4247" y="513"/>
                  </a:cxn>
                  <a:cxn ang="0">
                    <a:pos x="4251" y="0"/>
                  </a:cxn>
                  <a:cxn ang="0">
                    <a:pos x="3" y="389"/>
                  </a:cxn>
                  <a:cxn ang="0">
                    <a:pos x="3" y="389"/>
                  </a:cxn>
                </a:cxnLst>
                <a:rect l="0" t="0" r="r" b="b"/>
                <a:pathLst>
                  <a:path w="4251" h="513">
                    <a:moveTo>
                      <a:pt x="3" y="389"/>
                    </a:moveTo>
                    <a:lnTo>
                      <a:pt x="0" y="504"/>
                    </a:lnTo>
                    <a:lnTo>
                      <a:pt x="4247" y="513"/>
                    </a:lnTo>
                    <a:lnTo>
                      <a:pt x="4251" y="0"/>
                    </a:lnTo>
                    <a:lnTo>
                      <a:pt x="3" y="389"/>
                    </a:lnTo>
                    <a:lnTo>
                      <a:pt x="3" y="389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286" name="Freeform 6"/>
              <p:cNvSpPr>
                <a:spLocks/>
              </p:cNvSpPr>
              <p:nvPr/>
            </p:nvSpPr>
            <p:spPr bwMode="auto">
              <a:xfrm>
                <a:off x="1596" y="1858"/>
                <a:ext cx="8323" cy="1390"/>
              </a:xfrm>
              <a:custGeom>
                <a:avLst/>
                <a:gdLst/>
                <a:ahLst/>
                <a:cxnLst>
                  <a:cxn ang="0">
                    <a:pos x="4261" y="0"/>
                  </a:cxn>
                  <a:cxn ang="0">
                    <a:pos x="42" y="111"/>
                  </a:cxn>
                  <a:cxn ang="0">
                    <a:pos x="0" y="2183"/>
                  </a:cxn>
                  <a:cxn ang="0">
                    <a:pos x="4248" y="1794"/>
                  </a:cxn>
                  <a:cxn ang="0">
                    <a:pos x="4261" y="0"/>
                  </a:cxn>
                  <a:cxn ang="0">
                    <a:pos x="4261" y="0"/>
                  </a:cxn>
                </a:cxnLst>
                <a:rect l="0" t="0" r="r" b="b"/>
                <a:pathLst>
                  <a:path w="4261" h="2183">
                    <a:moveTo>
                      <a:pt x="4261" y="0"/>
                    </a:moveTo>
                    <a:lnTo>
                      <a:pt x="42" y="111"/>
                    </a:lnTo>
                    <a:lnTo>
                      <a:pt x="0" y="2183"/>
                    </a:lnTo>
                    <a:lnTo>
                      <a:pt x="4248" y="1794"/>
                    </a:lnTo>
                    <a:lnTo>
                      <a:pt x="4261" y="0"/>
                    </a:lnTo>
                    <a:lnTo>
                      <a:pt x="4261" y="0"/>
                    </a:lnTo>
                    <a:close/>
                  </a:path>
                </a:pathLst>
              </a:custGeom>
              <a:solidFill>
                <a:srgbClr val="FFE5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287" name="Freeform 7"/>
              <p:cNvSpPr>
                <a:spLocks/>
              </p:cNvSpPr>
              <p:nvPr/>
            </p:nvSpPr>
            <p:spPr bwMode="auto">
              <a:xfrm>
                <a:off x="1662" y="1221"/>
                <a:ext cx="8241" cy="841"/>
              </a:xfrm>
              <a:custGeom>
                <a:avLst/>
                <a:gdLst/>
                <a:ahLst/>
                <a:cxnLst>
                  <a:cxn ang="0">
                    <a:pos x="4219" y="205"/>
                  </a:cxn>
                  <a:cxn ang="0">
                    <a:pos x="8" y="0"/>
                  </a:cxn>
                  <a:cxn ang="0">
                    <a:pos x="0" y="459"/>
                  </a:cxn>
                  <a:cxn ang="0">
                    <a:pos x="4219" y="348"/>
                  </a:cxn>
                  <a:cxn ang="0">
                    <a:pos x="4219" y="205"/>
                  </a:cxn>
                  <a:cxn ang="0">
                    <a:pos x="4219" y="205"/>
                  </a:cxn>
                </a:cxnLst>
                <a:rect l="0" t="0" r="r" b="b"/>
                <a:pathLst>
                  <a:path w="4219" h="459">
                    <a:moveTo>
                      <a:pt x="4219" y="205"/>
                    </a:moveTo>
                    <a:lnTo>
                      <a:pt x="8" y="0"/>
                    </a:lnTo>
                    <a:lnTo>
                      <a:pt x="0" y="459"/>
                    </a:lnTo>
                    <a:lnTo>
                      <a:pt x="4219" y="348"/>
                    </a:lnTo>
                    <a:lnTo>
                      <a:pt x="4219" y="205"/>
                    </a:lnTo>
                    <a:lnTo>
                      <a:pt x="4219" y="205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59" y="2802"/>
                <a:ext cx="1159" cy="829"/>
                <a:chOff x="891" y="4754"/>
                <a:chExt cx="2055" cy="1933"/>
              </a:xfrm>
            </p:grpSpPr>
            <p:sp>
              <p:nvSpPr>
                <p:cNvPr id="225289" name="Freeform 9"/>
                <p:cNvSpPr>
                  <a:spLocks/>
                </p:cNvSpPr>
                <p:nvPr/>
              </p:nvSpPr>
              <p:spPr bwMode="auto">
                <a:xfrm>
                  <a:off x="891" y="4754"/>
                  <a:ext cx="2055" cy="1933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876" y="254"/>
                    </a:cxn>
                    <a:cxn ang="0">
                      <a:pos x="1052" y="1046"/>
                    </a:cxn>
                    <a:cxn ang="0">
                      <a:pos x="0" y="1056"/>
                    </a:cxn>
                    <a:cxn ang="0">
                      <a:pos x="141" y="0"/>
                    </a:cxn>
                    <a:cxn ang="0">
                      <a:pos x="141" y="0"/>
                    </a:cxn>
                  </a:cxnLst>
                  <a:rect l="0" t="0" r="r" b="b"/>
                  <a:pathLst>
                    <a:path w="1052" h="1056">
                      <a:moveTo>
                        <a:pt x="141" y="0"/>
                      </a:moveTo>
                      <a:lnTo>
                        <a:pt x="876" y="254"/>
                      </a:lnTo>
                      <a:lnTo>
                        <a:pt x="1052" y="1046"/>
                      </a:lnTo>
                      <a:lnTo>
                        <a:pt x="0" y="1056"/>
                      </a:lnTo>
                      <a:lnTo>
                        <a:pt x="141" y="0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290" name="Freeform 10"/>
                <p:cNvSpPr>
                  <a:spLocks/>
                </p:cNvSpPr>
                <p:nvPr/>
              </p:nvSpPr>
              <p:spPr bwMode="auto">
                <a:xfrm>
                  <a:off x="1440" y="5307"/>
                  <a:ext cx="1043" cy="704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00" y="37"/>
                    </a:cxn>
                    <a:cxn ang="0">
                      <a:pos x="534" y="385"/>
                    </a:cxn>
                    <a:cxn ang="0">
                      <a:pos x="0" y="385"/>
                    </a:cxn>
                    <a:cxn ang="0">
                      <a:pos x="43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34" h="385">
                      <a:moveTo>
                        <a:pt x="43" y="0"/>
                      </a:moveTo>
                      <a:lnTo>
                        <a:pt x="500" y="37"/>
                      </a:lnTo>
                      <a:lnTo>
                        <a:pt x="534" y="385"/>
                      </a:lnTo>
                      <a:lnTo>
                        <a:pt x="0" y="385"/>
                      </a:lnTo>
                      <a:lnTo>
                        <a:pt x="43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291" name="Freeform 11"/>
                <p:cNvSpPr>
                  <a:spLocks/>
                </p:cNvSpPr>
                <p:nvPr/>
              </p:nvSpPr>
              <p:spPr bwMode="auto">
                <a:xfrm>
                  <a:off x="1696" y="5497"/>
                  <a:ext cx="548" cy="29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59"/>
                    </a:cxn>
                    <a:cxn ang="0">
                      <a:pos x="281" y="150"/>
                    </a:cxn>
                    <a:cxn ang="0">
                      <a:pos x="245" y="0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81" h="159">
                      <a:moveTo>
                        <a:pt x="9" y="0"/>
                      </a:moveTo>
                      <a:lnTo>
                        <a:pt x="0" y="159"/>
                      </a:lnTo>
                      <a:lnTo>
                        <a:pt x="281" y="150"/>
                      </a:lnTo>
                      <a:lnTo>
                        <a:pt x="245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9189" y="1293"/>
                <a:ext cx="1077" cy="935"/>
                <a:chOff x="8965" y="925"/>
                <a:chExt cx="1621" cy="1671"/>
              </a:xfrm>
            </p:grpSpPr>
            <p:sp>
              <p:nvSpPr>
                <p:cNvPr id="225293" name="Freeform 13"/>
                <p:cNvSpPr>
                  <a:spLocks/>
                </p:cNvSpPr>
                <p:nvPr/>
              </p:nvSpPr>
              <p:spPr bwMode="auto">
                <a:xfrm>
                  <a:off x="8965" y="925"/>
                  <a:ext cx="1621" cy="167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5" y="745"/>
                    </a:cxn>
                    <a:cxn ang="0">
                      <a:pos x="805" y="913"/>
                    </a:cxn>
                    <a:cxn ang="0">
                      <a:pos x="830" y="0"/>
                    </a:cxn>
                    <a:cxn ang="0">
                      <a:pos x="0" y="150"/>
                    </a:cxn>
                    <a:cxn ang="0">
                      <a:pos x="0" y="150"/>
                    </a:cxn>
                  </a:cxnLst>
                  <a:rect l="0" t="0" r="r" b="b"/>
                  <a:pathLst>
                    <a:path w="830" h="913">
                      <a:moveTo>
                        <a:pt x="0" y="150"/>
                      </a:moveTo>
                      <a:lnTo>
                        <a:pt x="175" y="745"/>
                      </a:lnTo>
                      <a:lnTo>
                        <a:pt x="805" y="913"/>
                      </a:lnTo>
                      <a:lnTo>
                        <a:pt x="830" y="0"/>
                      </a:lnTo>
                      <a:lnTo>
                        <a:pt x="0" y="150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294" name="Freeform 14"/>
                <p:cNvSpPr>
                  <a:spLocks/>
                </p:cNvSpPr>
                <p:nvPr/>
              </p:nvSpPr>
              <p:spPr bwMode="auto">
                <a:xfrm>
                  <a:off x="9358" y="1529"/>
                  <a:ext cx="701" cy="653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52" y="302"/>
                    </a:cxn>
                    <a:cxn ang="0">
                      <a:pos x="333" y="357"/>
                    </a:cxn>
                    <a:cxn ang="0">
                      <a:pos x="359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59" h="357">
                      <a:moveTo>
                        <a:pt x="0" y="28"/>
                      </a:moveTo>
                      <a:lnTo>
                        <a:pt x="52" y="302"/>
                      </a:lnTo>
                      <a:lnTo>
                        <a:pt x="333" y="357"/>
                      </a:lnTo>
                      <a:lnTo>
                        <a:pt x="359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295" name="Freeform 15"/>
                <p:cNvSpPr>
                  <a:spLocks/>
                </p:cNvSpPr>
                <p:nvPr/>
              </p:nvSpPr>
              <p:spPr bwMode="auto">
                <a:xfrm>
                  <a:off x="9563" y="1668"/>
                  <a:ext cx="306" cy="292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8" y="150"/>
                    </a:cxn>
                    <a:cxn ang="0">
                      <a:pos x="149" y="159"/>
                    </a:cxn>
                    <a:cxn ang="0">
                      <a:pos x="157" y="0"/>
                    </a:cxn>
                    <a:cxn ang="0">
                      <a:pos x="0" y="46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57" h="159">
                      <a:moveTo>
                        <a:pt x="0" y="46"/>
                      </a:moveTo>
                      <a:lnTo>
                        <a:pt x="18" y="150"/>
                      </a:lnTo>
                      <a:lnTo>
                        <a:pt x="149" y="159"/>
                      </a:lnTo>
                      <a:lnTo>
                        <a:pt x="157" y="0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5296" name="WordArt 16"/>
            <p:cNvSpPr>
              <a:spLocks noChangeArrowheads="1" noChangeShapeType="1" noTextEdit="1"/>
            </p:cNvSpPr>
            <p:nvPr/>
          </p:nvSpPr>
          <p:spPr bwMode="auto">
            <a:xfrm rot="21479661">
              <a:off x="943" y="714"/>
              <a:ext cx="3860" cy="426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83551"/>
                </a:avLst>
              </a:prstTxWarp>
            </a:bodyPr>
            <a:lstStyle/>
            <a:p>
              <a:pPr algn="ctr"/>
              <a:r>
                <a:rPr lang="en-US" sz="3200" kern="10" dirty="0" smtClean="0">
                  <a:ln w="9525">
                    <a:solidFill>
                      <a:srgbClr val="9933FF"/>
                    </a:solidFill>
                    <a:round/>
                    <a:headEnd/>
                    <a:tailEnd/>
                  </a:ln>
                  <a:solidFill>
                    <a:srgbClr val="9933FF"/>
                  </a:solidFill>
                  <a:latin typeface="Jester"/>
                </a:rPr>
                <a:t>5- Septic shock</a:t>
              </a:r>
              <a:endParaRPr lang="en-US" sz="3200" kern="10" dirty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7821" y="1340069"/>
            <a:ext cx="53398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kern="10" dirty="0" smtClean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rPr>
              <a:t>General principles of management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sz="3600" b="1" u="sng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6483" y="220717"/>
            <a:ext cx="8671034" cy="6353504"/>
          </a:xfrm>
        </p:spPr>
        <p:txBody>
          <a:bodyPr>
            <a:normAutofit/>
          </a:bodyPr>
          <a:lstStyle/>
          <a:p>
            <a:pPr algn="l" rtl="0">
              <a:lnSpc>
                <a:spcPct val="95000"/>
              </a:lnSpc>
              <a:buNone/>
            </a:pPr>
            <a:endParaRPr lang="en-US" sz="3600" dirty="0" smtClean="0"/>
          </a:p>
          <a:p>
            <a:pPr algn="l" rtl="0">
              <a:lnSpc>
                <a:spcPct val="95000"/>
              </a:lnSpc>
              <a:buNone/>
            </a:pPr>
            <a:r>
              <a:rPr lang="en-US" sz="3600" dirty="0" smtClean="0"/>
              <a:t>1- Carry standard CPR first aid to maintain an open airway, monitor breathing, and prevent further     blood loss.</a:t>
            </a:r>
          </a:p>
          <a:p>
            <a:pPr algn="l" rtl="0">
              <a:lnSpc>
                <a:spcPct val="95000"/>
              </a:lnSpc>
              <a:buNone/>
            </a:pPr>
            <a:r>
              <a:rPr lang="en-US" sz="3600" dirty="0" smtClean="0"/>
              <a:t>2- oxygen to assist respiration.</a:t>
            </a:r>
          </a:p>
          <a:p>
            <a:pPr algn="l" rtl="0">
              <a:lnSpc>
                <a:spcPct val="95000"/>
              </a:lnSpc>
              <a:buNone/>
            </a:pPr>
            <a:r>
              <a:rPr lang="en-US" sz="3600" dirty="0" smtClean="0"/>
              <a:t>3- </a:t>
            </a:r>
            <a:r>
              <a:rPr lang="en-US" sz="3600" b="1" u="sng" dirty="0" smtClean="0"/>
              <a:t>position: </a:t>
            </a:r>
            <a:r>
              <a:rPr lang="en-US" sz="3600" dirty="0" smtClean="0"/>
              <a:t>depending on problem</a:t>
            </a:r>
          </a:p>
          <a:p>
            <a:pPr algn="l" rtl="0">
              <a:lnSpc>
                <a:spcPct val="95000"/>
              </a:lnSpc>
            </a:pPr>
            <a:r>
              <a:rPr lang="en-US" sz="3600" dirty="0" smtClean="0"/>
              <a:t>Lower extremity elevation (improve circulation).</a:t>
            </a:r>
          </a:p>
          <a:p>
            <a:pPr algn="l" rtl="0">
              <a:lnSpc>
                <a:spcPct val="95000"/>
              </a:lnSpc>
            </a:pPr>
            <a:r>
              <a:rPr lang="en-US" sz="3600" dirty="0" smtClean="0"/>
              <a:t>Supine position in fracture of extremities</a:t>
            </a:r>
          </a:p>
          <a:p>
            <a:pPr algn="just">
              <a:lnSpc>
                <a:spcPct val="95000"/>
              </a:lnSpc>
              <a:buNone/>
            </a:pPr>
            <a:endParaRPr lang="en-US" sz="3600" b="1" u="sn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7107" name="Picture 3" descr="NSC-0041_RT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453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Arial" pitchFamily="34" charset="0"/>
                <a:cs typeface="+mj-cs"/>
              </a:rPr>
              <a:t>Position an unconscious casualty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 </a:t>
            </a:r>
            <a:r>
              <a:rPr lang="en-US" dirty="0" smtClean="0">
                <a:cs typeface="+mj-cs"/>
              </a:rPr>
              <a:t>Semi prone Position</a:t>
            </a:r>
            <a:r>
              <a:rPr lang="en-US" dirty="0" smtClean="0">
                <a:latin typeface="Arial" pitchFamily="34" charset="0"/>
                <a:cs typeface="+mj-cs"/>
              </a:rPr>
              <a:t> on his side with his head turned so fluids can drain from his mouth. Maintains</a:t>
            </a:r>
            <a:r>
              <a:rPr lang="en-US" dirty="0" smtClean="0">
                <a:cs typeface="+mj-cs"/>
              </a:rPr>
              <a:t> airways open and provide best drainage of vomiting.  </a:t>
            </a:r>
          </a:p>
          <a:p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075" y="4193628"/>
            <a:ext cx="5638800" cy="223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729265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Cont.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050" y="740980"/>
            <a:ext cx="8077200" cy="611702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dirty="0" smtClean="0"/>
              <a:t>4- control bleeding.</a:t>
            </a:r>
          </a:p>
          <a:p>
            <a:pPr algn="l" rtl="0">
              <a:buNone/>
            </a:pPr>
            <a:r>
              <a:rPr lang="en-US" sz="3600" dirty="0" smtClean="0"/>
              <a:t>5- keep normal temperature: cover patient with blanket, remove wet clothings.</a:t>
            </a:r>
          </a:p>
          <a:p>
            <a:pPr algn="l" rtl="0">
              <a:buNone/>
            </a:pPr>
            <a:r>
              <a:rPr lang="en-US" sz="3600" dirty="0" smtClean="0"/>
              <a:t>6- start I.V line.</a:t>
            </a:r>
          </a:p>
          <a:p>
            <a:pPr algn="l" rtl="0">
              <a:buNone/>
            </a:pPr>
            <a:r>
              <a:rPr lang="en-US" sz="3600" dirty="0" smtClean="0"/>
              <a:t>7- drug therapy according to physician’s order.</a:t>
            </a:r>
          </a:p>
          <a:p>
            <a:pPr algn="l" rtl="0">
              <a:buNone/>
            </a:pPr>
            <a:r>
              <a:rPr lang="en-US" sz="3600" dirty="0" smtClean="0"/>
              <a:t>8- monitor all vital signs.</a:t>
            </a:r>
          </a:p>
          <a:p>
            <a:pPr algn="l" rtl="0">
              <a:buNone/>
            </a:pPr>
            <a:r>
              <a:rPr lang="en-US" sz="3600" dirty="0" smtClean="0"/>
              <a:t>9- avoid movement (head , spine, neck injury)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6710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Specific types of shock</a:t>
            </a:r>
            <a:endParaRPr lang="en-US" sz="5400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8083"/>
            <a:ext cx="7848600" cy="5060730"/>
          </a:xfrm>
        </p:spPr>
        <p:txBody>
          <a:bodyPr/>
          <a:lstStyle/>
          <a:p>
            <a:pPr algn="l" rtl="0">
              <a:buNone/>
            </a:pPr>
            <a:r>
              <a:rPr lang="en-US" sz="3600" b="1" u="sng" dirty="0" smtClean="0"/>
              <a:t>Hypovolemic shock:</a:t>
            </a:r>
            <a:endParaRPr lang="en-US" sz="3600" dirty="0" smtClean="0"/>
          </a:p>
          <a:p>
            <a:pPr algn="l" rtl="0"/>
            <a:r>
              <a:rPr lang="en-US" sz="3600" dirty="0" smtClean="0"/>
              <a:t>Replace volume therapy by I.V fluids</a:t>
            </a:r>
          </a:p>
          <a:p>
            <a:pPr algn="l" rtl="0"/>
            <a:r>
              <a:rPr lang="en-US" sz="3600" dirty="0" smtClean="0"/>
              <a:t>In massive hemorrhage, more than one I.V line is required.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417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Cardiogenic shock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144"/>
            <a:ext cx="8229600" cy="4997669"/>
          </a:xfrm>
        </p:spPr>
        <p:txBody>
          <a:bodyPr/>
          <a:lstStyle/>
          <a:p>
            <a:pPr algn="l" rtl="0"/>
            <a:r>
              <a:rPr lang="en-US" sz="3600" dirty="0" smtClean="0"/>
              <a:t>Continuous oxygen to combat hypoxia.</a:t>
            </a:r>
          </a:p>
          <a:p>
            <a:pPr algn="l" rtl="0"/>
            <a:r>
              <a:rPr lang="en-US" sz="3600" dirty="0" smtClean="0"/>
              <a:t>Correct hypovolemia.</a:t>
            </a:r>
          </a:p>
          <a:p>
            <a:pPr algn="l" rtl="0"/>
            <a:r>
              <a:rPr lang="en-US" sz="3600" dirty="0" smtClean="0"/>
              <a:t>Appropriate therapy.</a:t>
            </a:r>
          </a:p>
          <a:p>
            <a:pPr algn="l" rtl="0"/>
            <a:r>
              <a:rPr lang="en-US" sz="3600" dirty="0" smtClean="0"/>
              <a:t>Measure urine volume (catheter).</a:t>
            </a:r>
          </a:p>
          <a:p>
            <a:pPr algn="l" rtl="0"/>
            <a:r>
              <a:rPr lang="en-US" sz="3600" dirty="0" smtClean="0"/>
              <a:t>Monitor arterial blood gases.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2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Septic shock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760"/>
            <a:ext cx="8229600" cy="583324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I.V antibiotic therapy.</a:t>
            </a:r>
          </a:p>
          <a:p>
            <a:pPr algn="l" rtl="0"/>
            <a:r>
              <a:rPr lang="en-US" dirty="0" smtClean="0"/>
              <a:t>Continue appropriate therapy after culture and sensitivity results.</a:t>
            </a:r>
          </a:p>
          <a:p>
            <a:pPr algn="l" rtl="0">
              <a:buNone/>
            </a:pPr>
            <a:r>
              <a:rPr lang="en-US" sz="4400" b="1" u="sng" dirty="0" smtClean="0"/>
              <a:t>Anaphylactic shock</a:t>
            </a:r>
          </a:p>
          <a:p>
            <a:pPr algn="l" rtl="0"/>
            <a:r>
              <a:rPr lang="en-US" dirty="0" smtClean="0"/>
              <a:t>Ensure open airways.</a:t>
            </a:r>
          </a:p>
          <a:p>
            <a:pPr algn="l" rtl="0"/>
            <a:r>
              <a:rPr lang="en-US" dirty="0" smtClean="0"/>
              <a:t>Oxygen administration.</a:t>
            </a:r>
          </a:p>
          <a:p>
            <a:pPr algn="l" rtl="0"/>
            <a:r>
              <a:rPr lang="en-US" dirty="0" smtClean="0"/>
              <a:t>Monitor blood pressure.</a:t>
            </a:r>
          </a:p>
          <a:p>
            <a:pPr algn="l" rtl="0"/>
            <a:r>
              <a:rPr lang="en-US" dirty="0" smtClean="0"/>
              <a:t>Start I.V line.</a:t>
            </a:r>
          </a:p>
          <a:p>
            <a:pPr algn="l" rtl="0"/>
            <a:r>
              <a:rPr lang="en-US" dirty="0" smtClean="0"/>
              <a:t>Hydrocortisone administration.</a:t>
            </a:r>
          </a:p>
          <a:p>
            <a:pPr algn="l" rtl="0"/>
            <a:r>
              <a:rPr lang="en-US" dirty="0" smtClean="0"/>
              <a:t>Antihistaminic.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u="sng" dirty="0" smtClean="0"/>
              <a:t>Outlines </a:t>
            </a:r>
            <a:endParaRPr lang="en-US" sz="3600" b="1" u="sng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2225"/>
            <a:ext cx="8229600" cy="4164013"/>
          </a:xfrm>
        </p:spPr>
        <p:txBody>
          <a:bodyPr/>
          <a:lstStyle/>
          <a:p>
            <a:pPr marL="228600" indent="0" algn="l" rtl="0"/>
            <a:r>
              <a:rPr lang="en-US" sz="3600" dirty="0" smtClean="0"/>
              <a:t>Definitions</a:t>
            </a:r>
          </a:p>
          <a:p>
            <a:pPr marL="228600" indent="0" algn="l" rtl="0"/>
            <a:r>
              <a:rPr lang="en-US" sz="3600" dirty="0" smtClean="0"/>
              <a:t>Signs and symptoms of shock</a:t>
            </a:r>
          </a:p>
          <a:p>
            <a:pPr marL="228600" indent="0" algn="l" rtl="0"/>
            <a:r>
              <a:rPr lang="en-US" sz="3600" dirty="0" smtClean="0"/>
              <a:t>Classification</a:t>
            </a:r>
          </a:p>
          <a:p>
            <a:pPr marL="228600" indent="0" algn="l" rtl="0"/>
            <a:r>
              <a:rPr lang="en-US" sz="3600" dirty="0" smtClean="0"/>
              <a:t>General principles of management</a:t>
            </a:r>
          </a:p>
          <a:p>
            <a:pPr marL="228600" indent="0" algn="l" rtl="0"/>
            <a:r>
              <a:rPr lang="en-US" sz="3600" dirty="0" smtClean="0"/>
              <a:t>Specific types of shock</a:t>
            </a:r>
          </a:p>
          <a:p>
            <a:pPr marL="228600" indent="0" algn="just">
              <a:buFontTx/>
              <a:buNone/>
            </a:pP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        </a:t>
            </a:r>
          </a:p>
          <a:p>
            <a:pPr algn="ctr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THANK YOU                  </a:t>
            </a:r>
            <a:endParaRPr lang="ar-SA" sz="7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7417"/>
          </a:xfrm>
        </p:spPr>
        <p:txBody>
          <a:bodyPr/>
          <a:lstStyle/>
          <a:p>
            <a:pPr algn="l"/>
            <a:r>
              <a:rPr lang="en-US" b="1" u="sng" dirty="0" smtClean="0"/>
              <a:t>Definitions  </a:t>
            </a:r>
            <a:endParaRPr lang="en-US" b="1" u="sng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9225"/>
            <a:ext cx="8418513" cy="4933950"/>
          </a:xfrm>
        </p:spPr>
        <p:txBody>
          <a:bodyPr>
            <a:normAutofit fontScale="92500"/>
          </a:bodyPr>
          <a:lstStyle/>
          <a:p>
            <a:pPr marL="228600" indent="0" algn="l" rtl="0">
              <a:buFontTx/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  Shock:</a:t>
            </a:r>
            <a:r>
              <a:rPr lang="en-US" sz="3600" dirty="0" smtClean="0"/>
              <a:t> is a disturbance of circulation leading to inadequate perfusion of vital tissues and with a wide variation of systemic effects.</a:t>
            </a:r>
          </a:p>
          <a:p>
            <a:pPr marL="228600" indent="0" algn="l" rtl="0">
              <a:buFontTx/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Normal tissue perfusion: </a:t>
            </a:r>
            <a:r>
              <a:rPr lang="en-US" sz="3600" dirty="0" smtClean="0"/>
              <a:t>requires three intact mechanisms:</a:t>
            </a:r>
          </a:p>
          <a:p>
            <a:pPr marL="228600" indent="0" algn="l" rtl="0">
              <a:buFontTx/>
              <a:buNone/>
            </a:pPr>
            <a:r>
              <a:rPr lang="en-US" sz="3600" dirty="0" smtClean="0"/>
              <a:t>1- A functioning pump (heart)</a:t>
            </a:r>
          </a:p>
          <a:p>
            <a:pPr marL="228600" indent="0" algn="l" rtl="0">
              <a:buFontTx/>
              <a:buNone/>
            </a:pPr>
            <a:r>
              <a:rPr lang="en-US" sz="3600" dirty="0" smtClean="0"/>
              <a:t>2- Adequate volume (blood and plasma)</a:t>
            </a:r>
          </a:p>
          <a:p>
            <a:pPr marL="228600" indent="0" algn="l" rtl="0">
              <a:buFontTx/>
              <a:buNone/>
            </a:pPr>
            <a:r>
              <a:rPr lang="en-US" sz="3600" dirty="0" smtClean="0"/>
              <a:t>3- An intact vascular system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DHSR Approved Curriculum-Unit 1</a:t>
            </a:r>
            <a:endParaRPr lang="en-US" dirty="0"/>
          </a:p>
        </p:txBody>
      </p:sp>
      <p:pic>
        <p:nvPicPr>
          <p:cNvPr id="6" name="Picture 4" descr="nsc21965_1202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7575"/>
            <a:ext cx="8686800" cy="415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76552"/>
            <a:ext cx="8229600" cy="4761186"/>
          </a:xfrm>
        </p:spPr>
        <p:txBody>
          <a:bodyPr/>
          <a:lstStyle/>
          <a:p>
            <a:pPr marL="966788" indent="-966788" algn="l" rtl="0">
              <a:buFontTx/>
              <a:buNone/>
            </a:pPr>
            <a:r>
              <a:rPr lang="en-US" sz="3600" dirty="0" smtClean="0"/>
              <a:t>1- confusion and delirium.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2- scared appearance.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3- rapid and shallow respiration.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4- rapid and weak pulse.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5- cold and pale skin.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6- nausea and vomiting.</a:t>
            </a:r>
          </a:p>
          <a:p>
            <a:pPr marL="966788" indent="-966788" algn="l" rtl="0">
              <a:buFontTx/>
              <a:buNone/>
            </a:pPr>
            <a:r>
              <a:rPr lang="en-US" sz="3600" dirty="0" smtClean="0"/>
              <a:t>7- reduced blood pressure.</a:t>
            </a:r>
          </a:p>
          <a:p>
            <a:pPr marL="966788" indent="-966788" algn="just">
              <a:buFontTx/>
              <a:buNone/>
            </a:pPr>
            <a:endParaRPr lang="en-US" sz="3600" dirty="0"/>
          </a:p>
        </p:txBody>
      </p:sp>
      <p:sp>
        <p:nvSpPr>
          <p:cNvPr id="219152" name="WordArt 16"/>
          <p:cNvSpPr>
            <a:spLocks noChangeArrowheads="1" noChangeShapeType="1" noTextEdit="1"/>
          </p:cNvSpPr>
          <p:nvPr/>
        </p:nvSpPr>
        <p:spPr bwMode="auto">
          <a:xfrm>
            <a:off x="1477800" y="500682"/>
            <a:ext cx="4362450" cy="38192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83551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rPr>
              <a:t>Signs and symptoms</a:t>
            </a:r>
            <a:endParaRPr lang="en-US" sz="3200" kern="10" dirty="0">
              <a:ln w="9525">
                <a:solidFill>
                  <a:srgbClr val="9933FF"/>
                </a:solidFill>
                <a:round/>
                <a:headEnd/>
                <a:tailEnd/>
              </a:ln>
              <a:solidFill>
                <a:srgbClr val="9933FF"/>
              </a:solidFill>
              <a:latin typeface="Je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828801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kern="10" dirty="0" smtClean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rPr>
              <a:t>Classification of </a:t>
            </a:r>
          </a:p>
          <a:p>
            <a:pPr algn="ctr"/>
            <a:r>
              <a:rPr lang="en-US" sz="4400" kern="10" dirty="0" smtClean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rPr>
              <a:t>Shock by cause</a:t>
            </a:r>
            <a:endParaRPr lang="en-US" sz="4400" kern="10" dirty="0">
              <a:ln w="9525">
                <a:solidFill>
                  <a:srgbClr val="9933FF"/>
                </a:solidFill>
                <a:round/>
                <a:headEnd/>
                <a:tailEnd/>
              </a:ln>
              <a:solidFill>
                <a:srgbClr val="9933FF"/>
              </a:solidFill>
              <a:latin typeface="Je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idx="1"/>
          </p:nvPr>
        </p:nvSpPr>
        <p:spPr>
          <a:xfrm>
            <a:off x="252248" y="1592317"/>
            <a:ext cx="8576442" cy="4533846"/>
          </a:xfrm>
        </p:spPr>
        <p:txBody>
          <a:bodyPr>
            <a:normAutofit fontScale="92500" lnSpcReduction="10000"/>
          </a:bodyPr>
          <a:lstStyle/>
          <a:p>
            <a:pPr marL="1371600" indent="-1371600" algn="l" rtl="0">
              <a:buFontTx/>
              <a:buNone/>
            </a:pPr>
            <a:r>
              <a:rPr lang="en-US" sz="3600" dirty="0" smtClean="0"/>
              <a:t>Caused by blood or plasma loss due to: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A- Burns.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B- Bleeding peptic ulcer.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C- Ruptured varices.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D- Extensive fractures.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E- Crushing accidents.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F- External or internal injuries. </a:t>
            </a:r>
          </a:p>
          <a:p>
            <a:pPr marL="1371600" indent="-1371600" algn="l" rtl="0">
              <a:buFontTx/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1135063" y="369888"/>
            <a:ext cx="6756400" cy="796760"/>
            <a:chOff x="715" y="244"/>
            <a:chExt cx="4256" cy="1253"/>
          </a:xfrm>
        </p:grpSpPr>
        <p:grpSp>
          <p:nvGrpSpPr>
            <p:cNvPr id="218116" name="Group 4"/>
            <p:cNvGrpSpPr>
              <a:grpSpLocks/>
            </p:cNvGrpSpPr>
            <p:nvPr/>
          </p:nvGrpSpPr>
          <p:grpSpPr bwMode="auto">
            <a:xfrm>
              <a:off x="715" y="244"/>
              <a:ext cx="4256" cy="1253"/>
              <a:chOff x="1259" y="1221"/>
              <a:chExt cx="9007" cy="2410"/>
            </a:xfrm>
          </p:grpSpPr>
          <p:sp>
            <p:nvSpPr>
              <p:cNvPr id="218117" name="Freeform 5"/>
              <p:cNvSpPr>
                <a:spLocks/>
              </p:cNvSpPr>
              <p:nvPr/>
            </p:nvSpPr>
            <p:spPr bwMode="auto">
              <a:xfrm>
                <a:off x="1590" y="2520"/>
                <a:ext cx="8303" cy="939"/>
              </a:xfrm>
              <a:custGeom>
                <a:avLst/>
                <a:gdLst/>
                <a:ahLst/>
                <a:cxnLst>
                  <a:cxn ang="0">
                    <a:pos x="3" y="389"/>
                  </a:cxn>
                  <a:cxn ang="0">
                    <a:pos x="0" y="504"/>
                  </a:cxn>
                  <a:cxn ang="0">
                    <a:pos x="4247" y="513"/>
                  </a:cxn>
                  <a:cxn ang="0">
                    <a:pos x="4251" y="0"/>
                  </a:cxn>
                  <a:cxn ang="0">
                    <a:pos x="3" y="389"/>
                  </a:cxn>
                  <a:cxn ang="0">
                    <a:pos x="3" y="389"/>
                  </a:cxn>
                </a:cxnLst>
                <a:rect l="0" t="0" r="r" b="b"/>
                <a:pathLst>
                  <a:path w="4251" h="513">
                    <a:moveTo>
                      <a:pt x="3" y="389"/>
                    </a:moveTo>
                    <a:lnTo>
                      <a:pt x="0" y="504"/>
                    </a:lnTo>
                    <a:lnTo>
                      <a:pt x="4247" y="513"/>
                    </a:lnTo>
                    <a:lnTo>
                      <a:pt x="4251" y="0"/>
                    </a:lnTo>
                    <a:lnTo>
                      <a:pt x="3" y="389"/>
                    </a:lnTo>
                    <a:lnTo>
                      <a:pt x="3" y="389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118" name="Freeform 6"/>
              <p:cNvSpPr>
                <a:spLocks/>
              </p:cNvSpPr>
              <p:nvPr/>
            </p:nvSpPr>
            <p:spPr bwMode="auto">
              <a:xfrm>
                <a:off x="1596" y="1858"/>
                <a:ext cx="8323" cy="1390"/>
              </a:xfrm>
              <a:custGeom>
                <a:avLst/>
                <a:gdLst/>
                <a:ahLst/>
                <a:cxnLst>
                  <a:cxn ang="0">
                    <a:pos x="4261" y="0"/>
                  </a:cxn>
                  <a:cxn ang="0">
                    <a:pos x="42" y="111"/>
                  </a:cxn>
                  <a:cxn ang="0">
                    <a:pos x="0" y="2183"/>
                  </a:cxn>
                  <a:cxn ang="0">
                    <a:pos x="4248" y="1794"/>
                  </a:cxn>
                  <a:cxn ang="0">
                    <a:pos x="4261" y="0"/>
                  </a:cxn>
                  <a:cxn ang="0">
                    <a:pos x="4261" y="0"/>
                  </a:cxn>
                </a:cxnLst>
                <a:rect l="0" t="0" r="r" b="b"/>
                <a:pathLst>
                  <a:path w="4261" h="2183">
                    <a:moveTo>
                      <a:pt x="4261" y="0"/>
                    </a:moveTo>
                    <a:lnTo>
                      <a:pt x="42" y="111"/>
                    </a:lnTo>
                    <a:lnTo>
                      <a:pt x="0" y="2183"/>
                    </a:lnTo>
                    <a:lnTo>
                      <a:pt x="4248" y="1794"/>
                    </a:lnTo>
                    <a:lnTo>
                      <a:pt x="4261" y="0"/>
                    </a:lnTo>
                    <a:lnTo>
                      <a:pt x="4261" y="0"/>
                    </a:lnTo>
                    <a:close/>
                  </a:path>
                </a:pathLst>
              </a:custGeom>
              <a:solidFill>
                <a:srgbClr val="FFE5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119" name="Freeform 7"/>
              <p:cNvSpPr>
                <a:spLocks/>
              </p:cNvSpPr>
              <p:nvPr/>
            </p:nvSpPr>
            <p:spPr bwMode="auto">
              <a:xfrm>
                <a:off x="1662" y="1221"/>
                <a:ext cx="8241" cy="841"/>
              </a:xfrm>
              <a:custGeom>
                <a:avLst/>
                <a:gdLst/>
                <a:ahLst/>
                <a:cxnLst>
                  <a:cxn ang="0">
                    <a:pos x="4219" y="205"/>
                  </a:cxn>
                  <a:cxn ang="0">
                    <a:pos x="8" y="0"/>
                  </a:cxn>
                  <a:cxn ang="0">
                    <a:pos x="0" y="459"/>
                  </a:cxn>
                  <a:cxn ang="0">
                    <a:pos x="4219" y="348"/>
                  </a:cxn>
                  <a:cxn ang="0">
                    <a:pos x="4219" y="205"/>
                  </a:cxn>
                  <a:cxn ang="0">
                    <a:pos x="4219" y="205"/>
                  </a:cxn>
                </a:cxnLst>
                <a:rect l="0" t="0" r="r" b="b"/>
                <a:pathLst>
                  <a:path w="4219" h="459">
                    <a:moveTo>
                      <a:pt x="4219" y="205"/>
                    </a:moveTo>
                    <a:lnTo>
                      <a:pt x="8" y="0"/>
                    </a:lnTo>
                    <a:lnTo>
                      <a:pt x="0" y="459"/>
                    </a:lnTo>
                    <a:lnTo>
                      <a:pt x="4219" y="348"/>
                    </a:lnTo>
                    <a:lnTo>
                      <a:pt x="4219" y="205"/>
                    </a:lnTo>
                    <a:lnTo>
                      <a:pt x="4219" y="205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8120" name="Group 8"/>
              <p:cNvGrpSpPr>
                <a:grpSpLocks/>
              </p:cNvGrpSpPr>
              <p:nvPr/>
            </p:nvGrpSpPr>
            <p:grpSpPr bwMode="auto">
              <a:xfrm>
                <a:off x="1259" y="2802"/>
                <a:ext cx="1159" cy="829"/>
                <a:chOff x="891" y="4754"/>
                <a:chExt cx="2055" cy="1933"/>
              </a:xfrm>
            </p:grpSpPr>
            <p:sp>
              <p:nvSpPr>
                <p:cNvPr id="218121" name="Freeform 9"/>
                <p:cNvSpPr>
                  <a:spLocks/>
                </p:cNvSpPr>
                <p:nvPr/>
              </p:nvSpPr>
              <p:spPr bwMode="auto">
                <a:xfrm>
                  <a:off x="891" y="4754"/>
                  <a:ext cx="2055" cy="1933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876" y="254"/>
                    </a:cxn>
                    <a:cxn ang="0">
                      <a:pos x="1052" y="1046"/>
                    </a:cxn>
                    <a:cxn ang="0">
                      <a:pos x="0" y="1056"/>
                    </a:cxn>
                    <a:cxn ang="0">
                      <a:pos x="141" y="0"/>
                    </a:cxn>
                    <a:cxn ang="0">
                      <a:pos x="141" y="0"/>
                    </a:cxn>
                  </a:cxnLst>
                  <a:rect l="0" t="0" r="r" b="b"/>
                  <a:pathLst>
                    <a:path w="1052" h="1056">
                      <a:moveTo>
                        <a:pt x="141" y="0"/>
                      </a:moveTo>
                      <a:lnTo>
                        <a:pt x="876" y="254"/>
                      </a:lnTo>
                      <a:lnTo>
                        <a:pt x="1052" y="1046"/>
                      </a:lnTo>
                      <a:lnTo>
                        <a:pt x="0" y="1056"/>
                      </a:lnTo>
                      <a:lnTo>
                        <a:pt x="141" y="0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8122" name="Freeform 10"/>
                <p:cNvSpPr>
                  <a:spLocks/>
                </p:cNvSpPr>
                <p:nvPr/>
              </p:nvSpPr>
              <p:spPr bwMode="auto">
                <a:xfrm>
                  <a:off x="1440" y="5307"/>
                  <a:ext cx="1043" cy="704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00" y="37"/>
                    </a:cxn>
                    <a:cxn ang="0">
                      <a:pos x="534" y="385"/>
                    </a:cxn>
                    <a:cxn ang="0">
                      <a:pos x="0" y="385"/>
                    </a:cxn>
                    <a:cxn ang="0">
                      <a:pos x="43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34" h="385">
                      <a:moveTo>
                        <a:pt x="43" y="0"/>
                      </a:moveTo>
                      <a:lnTo>
                        <a:pt x="500" y="37"/>
                      </a:lnTo>
                      <a:lnTo>
                        <a:pt x="534" y="385"/>
                      </a:lnTo>
                      <a:lnTo>
                        <a:pt x="0" y="385"/>
                      </a:lnTo>
                      <a:lnTo>
                        <a:pt x="43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8123" name="Freeform 11"/>
                <p:cNvSpPr>
                  <a:spLocks/>
                </p:cNvSpPr>
                <p:nvPr/>
              </p:nvSpPr>
              <p:spPr bwMode="auto">
                <a:xfrm>
                  <a:off x="1696" y="5497"/>
                  <a:ext cx="548" cy="29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59"/>
                    </a:cxn>
                    <a:cxn ang="0">
                      <a:pos x="281" y="150"/>
                    </a:cxn>
                    <a:cxn ang="0">
                      <a:pos x="245" y="0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81" h="159">
                      <a:moveTo>
                        <a:pt x="9" y="0"/>
                      </a:moveTo>
                      <a:lnTo>
                        <a:pt x="0" y="159"/>
                      </a:lnTo>
                      <a:lnTo>
                        <a:pt x="281" y="150"/>
                      </a:lnTo>
                      <a:lnTo>
                        <a:pt x="245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18124" name="Group 12"/>
              <p:cNvGrpSpPr>
                <a:grpSpLocks/>
              </p:cNvGrpSpPr>
              <p:nvPr/>
            </p:nvGrpSpPr>
            <p:grpSpPr bwMode="auto">
              <a:xfrm>
                <a:off x="9189" y="1293"/>
                <a:ext cx="1077" cy="935"/>
                <a:chOff x="8965" y="925"/>
                <a:chExt cx="1621" cy="1671"/>
              </a:xfrm>
            </p:grpSpPr>
            <p:sp>
              <p:nvSpPr>
                <p:cNvPr id="218125" name="Freeform 13"/>
                <p:cNvSpPr>
                  <a:spLocks/>
                </p:cNvSpPr>
                <p:nvPr/>
              </p:nvSpPr>
              <p:spPr bwMode="auto">
                <a:xfrm>
                  <a:off x="8965" y="925"/>
                  <a:ext cx="1621" cy="167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5" y="745"/>
                    </a:cxn>
                    <a:cxn ang="0">
                      <a:pos x="805" y="913"/>
                    </a:cxn>
                    <a:cxn ang="0">
                      <a:pos x="830" y="0"/>
                    </a:cxn>
                    <a:cxn ang="0">
                      <a:pos x="0" y="150"/>
                    </a:cxn>
                    <a:cxn ang="0">
                      <a:pos x="0" y="150"/>
                    </a:cxn>
                  </a:cxnLst>
                  <a:rect l="0" t="0" r="r" b="b"/>
                  <a:pathLst>
                    <a:path w="830" h="913">
                      <a:moveTo>
                        <a:pt x="0" y="150"/>
                      </a:moveTo>
                      <a:lnTo>
                        <a:pt x="175" y="745"/>
                      </a:lnTo>
                      <a:lnTo>
                        <a:pt x="805" y="913"/>
                      </a:lnTo>
                      <a:lnTo>
                        <a:pt x="830" y="0"/>
                      </a:lnTo>
                      <a:lnTo>
                        <a:pt x="0" y="150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8126" name="Freeform 14"/>
                <p:cNvSpPr>
                  <a:spLocks/>
                </p:cNvSpPr>
                <p:nvPr/>
              </p:nvSpPr>
              <p:spPr bwMode="auto">
                <a:xfrm>
                  <a:off x="9358" y="1529"/>
                  <a:ext cx="701" cy="653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52" y="302"/>
                    </a:cxn>
                    <a:cxn ang="0">
                      <a:pos x="333" y="357"/>
                    </a:cxn>
                    <a:cxn ang="0">
                      <a:pos x="359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59" h="357">
                      <a:moveTo>
                        <a:pt x="0" y="28"/>
                      </a:moveTo>
                      <a:lnTo>
                        <a:pt x="52" y="302"/>
                      </a:lnTo>
                      <a:lnTo>
                        <a:pt x="333" y="357"/>
                      </a:lnTo>
                      <a:lnTo>
                        <a:pt x="359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8127" name="Freeform 15"/>
                <p:cNvSpPr>
                  <a:spLocks/>
                </p:cNvSpPr>
                <p:nvPr/>
              </p:nvSpPr>
              <p:spPr bwMode="auto">
                <a:xfrm>
                  <a:off x="9563" y="1668"/>
                  <a:ext cx="306" cy="292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8" y="150"/>
                    </a:cxn>
                    <a:cxn ang="0">
                      <a:pos x="149" y="159"/>
                    </a:cxn>
                    <a:cxn ang="0">
                      <a:pos x="157" y="0"/>
                    </a:cxn>
                    <a:cxn ang="0">
                      <a:pos x="0" y="46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57" h="159">
                      <a:moveTo>
                        <a:pt x="0" y="46"/>
                      </a:moveTo>
                      <a:lnTo>
                        <a:pt x="18" y="150"/>
                      </a:lnTo>
                      <a:lnTo>
                        <a:pt x="149" y="159"/>
                      </a:lnTo>
                      <a:lnTo>
                        <a:pt x="157" y="0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18128" name="WordArt 16"/>
            <p:cNvSpPr>
              <a:spLocks noChangeArrowheads="1" noChangeShapeType="1" noTextEdit="1"/>
            </p:cNvSpPr>
            <p:nvPr/>
          </p:nvSpPr>
          <p:spPr bwMode="auto">
            <a:xfrm rot="21479661">
              <a:off x="901" y="573"/>
              <a:ext cx="3703" cy="885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83551"/>
                </a:avLst>
              </a:prstTxWarp>
            </a:bodyPr>
            <a:lstStyle/>
            <a:p>
              <a:pPr algn="ctr"/>
              <a:r>
                <a:rPr lang="en-US" sz="3200" kern="10" dirty="0" smtClean="0">
                  <a:ln w="9525">
                    <a:solidFill>
                      <a:srgbClr val="9933FF"/>
                    </a:solidFill>
                    <a:round/>
                    <a:headEnd/>
                    <a:tailEnd/>
                  </a:ln>
                  <a:solidFill>
                    <a:srgbClr val="9933FF"/>
                  </a:solidFill>
                  <a:latin typeface="Jester"/>
                </a:rPr>
                <a:t>1- Hypovolemic shock</a:t>
              </a:r>
              <a:endParaRPr lang="en-US" sz="3200" kern="10" dirty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endParaRPr>
            </a:p>
          </p:txBody>
        </p:sp>
      </p:grpSp>
      <p:pic>
        <p:nvPicPr>
          <p:cNvPr id="15362" name="Picture 2" descr="Location of Peptic Ulc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6760" y="2002220"/>
            <a:ext cx="3326524" cy="2617075"/>
          </a:xfrm>
          <a:prstGeom prst="rect">
            <a:avLst/>
          </a:prstGeom>
          <a:noFill/>
        </p:spPr>
      </p:pic>
      <p:pic>
        <p:nvPicPr>
          <p:cNvPr id="15366" name="Picture 6" descr="esoph_v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0486" y="4619296"/>
            <a:ext cx="1518854" cy="1939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idx="1"/>
          </p:nvPr>
        </p:nvSpPr>
        <p:spPr>
          <a:xfrm>
            <a:off x="299545" y="1592318"/>
            <a:ext cx="8544909" cy="4808482"/>
          </a:xfrm>
        </p:spPr>
        <p:txBody>
          <a:bodyPr/>
          <a:lstStyle/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Inability of heart to pump needed blood:</a:t>
            </a:r>
          </a:p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Causes:</a:t>
            </a:r>
          </a:p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1- myocardial infarction.</a:t>
            </a:r>
          </a:p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2- cardiac arrhythmia.</a:t>
            </a:r>
          </a:p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3- pulmonary embolism.</a:t>
            </a:r>
          </a:p>
          <a:p>
            <a:pPr marL="1143000" indent="-1143000" algn="l" rtl="0">
              <a:spcBef>
                <a:spcPct val="0"/>
              </a:spcBef>
              <a:buFontTx/>
              <a:buNone/>
            </a:pPr>
            <a:r>
              <a:rPr lang="en-US" sz="3600" dirty="0" smtClean="0"/>
              <a:t>4- myocardial contusion.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3532" y="354123"/>
            <a:ext cx="6756400" cy="1206664"/>
            <a:chOff x="715" y="244"/>
            <a:chExt cx="4256" cy="125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5" y="244"/>
              <a:ext cx="4256" cy="1253"/>
              <a:chOff x="1259" y="1221"/>
              <a:chExt cx="9007" cy="2410"/>
            </a:xfrm>
          </p:grpSpPr>
          <p:sp>
            <p:nvSpPr>
              <p:cNvPr id="220165" name="Freeform 5"/>
              <p:cNvSpPr>
                <a:spLocks/>
              </p:cNvSpPr>
              <p:nvPr/>
            </p:nvSpPr>
            <p:spPr bwMode="auto">
              <a:xfrm>
                <a:off x="1590" y="2520"/>
                <a:ext cx="8303" cy="939"/>
              </a:xfrm>
              <a:custGeom>
                <a:avLst/>
                <a:gdLst/>
                <a:ahLst/>
                <a:cxnLst>
                  <a:cxn ang="0">
                    <a:pos x="3" y="389"/>
                  </a:cxn>
                  <a:cxn ang="0">
                    <a:pos x="0" y="504"/>
                  </a:cxn>
                  <a:cxn ang="0">
                    <a:pos x="4247" y="513"/>
                  </a:cxn>
                  <a:cxn ang="0">
                    <a:pos x="4251" y="0"/>
                  </a:cxn>
                  <a:cxn ang="0">
                    <a:pos x="3" y="389"/>
                  </a:cxn>
                  <a:cxn ang="0">
                    <a:pos x="3" y="389"/>
                  </a:cxn>
                </a:cxnLst>
                <a:rect l="0" t="0" r="r" b="b"/>
                <a:pathLst>
                  <a:path w="4251" h="513">
                    <a:moveTo>
                      <a:pt x="3" y="389"/>
                    </a:moveTo>
                    <a:lnTo>
                      <a:pt x="0" y="504"/>
                    </a:lnTo>
                    <a:lnTo>
                      <a:pt x="4247" y="513"/>
                    </a:lnTo>
                    <a:lnTo>
                      <a:pt x="4251" y="0"/>
                    </a:lnTo>
                    <a:lnTo>
                      <a:pt x="3" y="389"/>
                    </a:lnTo>
                    <a:lnTo>
                      <a:pt x="3" y="389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166" name="Freeform 6"/>
              <p:cNvSpPr>
                <a:spLocks/>
              </p:cNvSpPr>
              <p:nvPr/>
            </p:nvSpPr>
            <p:spPr bwMode="auto">
              <a:xfrm>
                <a:off x="1596" y="1858"/>
                <a:ext cx="8323" cy="1390"/>
              </a:xfrm>
              <a:custGeom>
                <a:avLst/>
                <a:gdLst/>
                <a:ahLst/>
                <a:cxnLst>
                  <a:cxn ang="0">
                    <a:pos x="4261" y="0"/>
                  </a:cxn>
                  <a:cxn ang="0">
                    <a:pos x="42" y="111"/>
                  </a:cxn>
                  <a:cxn ang="0">
                    <a:pos x="0" y="2183"/>
                  </a:cxn>
                  <a:cxn ang="0">
                    <a:pos x="4248" y="1794"/>
                  </a:cxn>
                  <a:cxn ang="0">
                    <a:pos x="4261" y="0"/>
                  </a:cxn>
                  <a:cxn ang="0">
                    <a:pos x="4261" y="0"/>
                  </a:cxn>
                </a:cxnLst>
                <a:rect l="0" t="0" r="r" b="b"/>
                <a:pathLst>
                  <a:path w="4261" h="2183">
                    <a:moveTo>
                      <a:pt x="4261" y="0"/>
                    </a:moveTo>
                    <a:lnTo>
                      <a:pt x="42" y="111"/>
                    </a:lnTo>
                    <a:lnTo>
                      <a:pt x="0" y="2183"/>
                    </a:lnTo>
                    <a:lnTo>
                      <a:pt x="4248" y="1794"/>
                    </a:lnTo>
                    <a:lnTo>
                      <a:pt x="4261" y="0"/>
                    </a:lnTo>
                    <a:lnTo>
                      <a:pt x="4261" y="0"/>
                    </a:lnTo>
                    <a:close/>
                  </a:path>
                </a:pathLst>
              </a:custGeom>
              <a:solidFill>
                <a:srgbClr val="FFE5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167" name="Freeform 7"/>
              <p:cNvSpPr>
                <a:spLocks/>
              </p:cNvSpPr>
              <p:nvPr/>
            </p:nvSpPr>
            <p:spPr bwMode="auto">
              <a:xfrm>
                <a:off x="1662" y="1221"/>
                <a:ext cx="8241" cy="841"/>
              </a:xfrm>
              <a:custGeom>
                <a:avLst/>
                <a:gdLst/>
                <a:ahLst/>
                <a:cxnLst>
                  <a:cxn ang="0">
                    <a:pos x="4219" y="205"/>
                  </a:cxn>
                  <a:cxn ang="0">
                    <a:pos x="8" y="0"/>
                  </a:cxn>
                  <a:cxn ang="0">
                    <a:pos x="0" y="459"/>
                  </a:cxn>
                  <a:cxn ang="0">
                    <a:pos x="4219" y="348"/>
                  </a:cxn>
                  <a:cxn ang="0">
                    <a:pos x="4219" y="205"/>
                  </a:cxn>
                  <a:cxn ang="0">
                    <a:pos x="4219" y="205"/>
                  </a:cxn>
                </a:cxnLst>
                <a:rect l="0" t="0" r="r" b="b"/>
                <a:pathLst>
                  <a:path w="4219" h="459">
                    <a:moveTo>
                      <a:pt x="4219" y="205"/>
                    </a:moveTo>
                    <a:lnTo>
                      <a:pt x="8" y="0"/>
                    </a:lnTo>
                    <a:lnTo>
                      <a:pt x="0" y="459"/>
                    </a:lnTo>
                    <a:lnTo>
                      <a:pt x="4219" y="348"/>
                    </a:lnTo>
                    <a:lnTo>
                      <a:pt x="4219" y="205"/>
                    </a:lnTo>
                    <a:lnTo>
                      <a:pt x="4219" y="205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59" y="2802"/>
                <a:ext cx="1159" cy="829"/>
                <a:chOff x="891" y="4754"/>
                <a:chExt cx="2055" cy="1933"/>
              </a:xfrm>
            </p:grpSpPr>
            <p:sp>
              <p:nvSpPr>
                <p:cNvPr id="220169" name="Freeform 9"/>
                <p:cNvSpPr>
                  <a:spLocks/>
                </p:cNvSpPr>
                <p:nvPr/>
              </p:nvSpPr>
              <p:spPr bwMode="auto">
                <a:xfrm>
                  <a:off x="891" y="4754"/>
                  <a:ext cx="2055" cy="1933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876" y="254"/>
                    </a:cxn>
                    <a:cxn ang="0">
                      <a:pos x="1052" y="1046"/>
                    </a:cxn>
                    <a:cxn ang="0">
                      <a:pos x="0" y="1056"/>
                    </a:cxn>
                    <a:cxn ang="0">
                      <a:pos x="141" y="0"/>
                    </a:cxn>
                    <a:cxn ang="0">
                      <a:pos x="141" y="0"/>
                    </a:cxn>
                  </a:cxnLst>
                  <a:rect l="0" t="0" r="r" b="b"/>
                  <a:pathLst>
                    <a:path w="1052" h="1056">
                      <a:moveTo>
                        <a:pt x="141" y="0"/>
                      </a:moveTo>
                      <a:lnTo>
                        <a:pt x="876" y="254"/>
                      </a:lnTo>
                      <a:lnTo>
                        <a:pt x="1052" y="1046"/>
                      </a:lnTo>
                      <a:lnTo>
                        <a:pt x="0" y="1056"/>
                      </a:lnTo>
                      <a:lnTo>
                        <a:pt x="141" y="0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0170" name="Freeform 10"/>
                <p:cNvSpPr>
                  <a:spLocks/>
                </p:cNvSpPr>
                <p:nvPr/>
              </p:nvSpPr>
              <p:spPr bwMode="auto">
                <a:xfrm>
                  <a:off x="1440" y="5307"/>
                  <a:ext cx="1043" cy="704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00" y="37"/>
                    </a:cxn>
                    <a:cxn ang="0">
                      <a:pos x="534" y="385"/>
                    </a:cxn>
                    <a:cxn ang="0">
                      <a:pos x="0" y="385"/>
                    </a:cxn>
                    <a:cxn ang="0">
                      <a:pos x="43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34" h="385">
                      <a:moveTo>
                        <a:pt x="43" y="0"/>
                      </a:moveTo>
                      <a:lnTo>
                        <a:pt x="500" y="37"/>
                      </a:lnTo>
                      <a:lnTo>
                        <a:pt x="534" y="385"/>
                      </a:lnTo>
                      <a:lnTo>
                        <a:pt x="0" y="385"/>
                      </a:lnTo>
                      <a:lnTo>
                        <a:pt x="43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0171" name="Freeform 11"/>
                <p:cNvSpPr>
                  <a:spLocks/>
                </p:cNvSpPr>
                <p:nvPr/>
              </p:nvSpPr>
              <p:spPr bwMode="auto">
                <a:xfrm>
                  <a:off x="1696" y="5497"/>
                  <a:ext cx="548" cy="29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59"/>
                    </a:cxn>
                    <a:cxn ang="0">
                      <a:pos x="281" y="150"/>
                    </a:cxn>
                    <a:cxn ang="0">
                      <a:pos x="245" y="0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81" h="159">
                      <a:moveTo>
                        <a:pt x="9" y="0"/>
                      </a:moveTo>
                      <a:lnTo>
                        <a:pt x="0" y="159"/>
                      </a:lnTo>
                      <a:lnTo>
                        <a:pt x="281" y="150"/>
                      </a:lnTo>
                      <a:lnTo>
                        <a:pt x="245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9189" y="1293"/>
                <a:ext cx="1077" cy="935"/>
                <a:chOff x="8965" y="925"/>
                <a:chExt cx="1621" cy="1671"/>
              </a:xfrm>
            </p:grpSpPr>
            <p:sp>
              <p:nvSpPr>
                <p:cNvPr id="220173" name="Freeform 13"/>
                <p:cNvSpPr>
                  <a:spLocks/>
                </p:cNvSpPr>
                <p:nvPr/>
              </p:nvSpPr>
              <p:spPr bwMode="auto">
                <a:xfrm>
                  <a:off x="8965" y="925"/>
                  <a:ext cx="1621" cy="167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5" y="745"/>
                    </a:cxn>
                    <a:cxn ang="0">
                      <a:pos x="805" y="913"/>
                    </a:cxn>
                    <a:cxn ang="0">
                      <a:pos x="830" y="0"/>
                    </a:cxn>
                    <a:cxn ang="0">
                      <a:pos x="0" y="150"/>
                    </a:cxn>
                    <a:cxn ang="0">
                      <a:pos x="0" y="150"/>
                    </a:cxn>
                  </a:cxnLst>
                  <a:rect l="0" t="0" r="r" b="b"/>
                  <a:pathLst>
                    <a:path w="830" h="913">
                      <a:moveTo>
                        <a:pt x="0" y="150"/>
                      </a:moveTo>
                      <a:lnTo>
                        <a:pt x="175" y="745"/>
                      </a:lnTo>
                      <a:lnTo>
                        <a:pt x="805" y="913"/>
                      </a:lnTo>
                      <a:lnTo>
                        <a:pt x="830" y="0"/>
                      </a:lnTo>
                      <a:lnTo>
                        <a:pt x="0" y="150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0174" name="Freeform 14"/>
                <p:cNvSpPr>
                  <a:spLocks/>
                </p:cNvSpPr>
                <p:nvPr/>
              </p:nvSpPr>
              <p:spPr bwMode="auto">
                <a:xfrm>
                  <a:off x="9358" y="1529"/>
                  <a:ext cx="701" cy="653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52" y="302"/>
                    </a:cxn>
                    <a:cxn ang="0">
                      <a:pos x="333" y="357"/>
                    </a:cxn>
                    <a:cxn ang="0">
                      <a:pos x="359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59" h="357">
                      <a:moveTo>
                        <a:pt x="0" y="28"/>
                      </a:moveTo>
                      <a:lnTo>
                        <a:pt x="52" y="302"/>
                      </a:lnTo>
                      <a:lnTo>
                        <a:pt x="333" y="357"/>
                      </a:lnTo>
                      <a:lnTo>
                        <a:pt x="359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0175" name="Freeform 15"/>
                <p:cNvSpPr>
                  <a:spLocks/>
                </p:cNvSpPr>
                <p:nvPr/>
              </p:nvSpPr>
              <p:spPr bwMode="auto">
                <a:xfrm>
                  <a:off x="9563" y="1668"/>
                  <a:ext cx="306" cy="292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8" y="150"/>
                    </a:cxn>
                    <a:cxn ang="0">
                      <a:pos x="149" y="159"/>
                    </a:cxn>
                    <a:cxn ang="0">
                      <a:pos x="157" y="0"/>
                    </a:cxn>
                    <a:cxn ang="0">
                      <a:pos x="0" y="46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57" h="159">
                      <a:moveTo>
                        <a:pt x="0" y="46"/>
                      </a:moveTo>
                      <a:lnTo>
                        <a:pt x="18" y="150"/>
                      </a:lnTo>
                      <a:lnTo>
                        <a:pt x="149" y="159"/>
                      </a:lnTo>
                      <a:lnTo>
                        <a:pt x="157" y="0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0176" name="WordArt 16"/>
            <p:cNvSpPr>
              <a:spLocks noChangeArrowheads="1" noChangeShapeType="1" noTextEdit="1"/>
            </p:cNvSpPr>
            <p:nvPr/>
          </p:nvSpPr>
          <p:spPr bwMode="auto">
            <a:xfrm rot="21479661">
              <a:off x="902" y="663"/>
              <a:ext cx="3819" cy="606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83551"/>
                </a:avLst>
              </a:prstTxWarp>
            </a:bodyPr>
            <a:lstStyle/>
            <a:p>
              <a:pPr algn="ctr"/>
              <a:r>
                <a:rPr lang="en-US" sz="3200" kern="10" dirty="0" smtClean="0">
                  <a:ln w="9525">
                    <a:solidFill>
                      <a:srgbClr val="9933FF"/>
                    </a:solidFill>
                    <a:round/>
                    <a:headEnd/>
                    <a:tailEnd/>
                  </a:ln>
                  <a:solidFill>
                    <a:srgbClr val="9933FF"/>
                  </a:solidFill>
                  <a:latin typeface="Jester"/>
                </a:rPr>
                <a:t>2- Cardiogenic shock</a:t>
              </a:r>
              <a:endParaRPr lang="en-US" sz="3200" kern="10" dirty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endParaRPr>
            </a:p>
          </p:txBody>
        </p:sp>
      </p:grpSp>
      <p:pic>
        <p:nvPicPr>
          <p:cNvPr id="14338" name="Picture 2" descr="Myocardial Infarcti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310" y="2207171"/>
            <a:ext cx="4256690" cy="3704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idx="1"/>
          </p:nvPr>
        </p:nvSpPr>
        <p:spPr>
          <a:xfrm>
            <a:off x="252247" y="1671146"/>
            <a:ext cx="8607973" cy="4855778"/>
          </a:xfrm>
        </p:spPr>
        <p:txBody>
          <a:bodyPr/>
          <a:lstStyle/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Caused by failure of nervous system to control diameter of blood vessels.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Causes: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1- severe pain.</a:t>
            </a:r>
          </a:p>
          <a:p>
            <a:pPr marL="1143000" indent="-1143000" algn="l" rtl="0">
              <a:spcBef>
                <a:spcPct val="5000"/>
              </a:spcBef>
              <a:buFontTx/>
              <a:buNone/>
            </a:pPr>
            <a:r>
              <a:rPr lang="en-US" sz="3600" dirty="0" smtClean="0"/>
              <a:t>2- spinal injury. </a:t>
            </a:r>
            <a:endParaRPr lang="en-US" sz="3600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5063" y="317500"/>
            <a:ext cx="6756400" cy="1385176"/>
            <a:chOff x="715" y="244"/>
            <a:chExt cx="4256" cy="125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5" y="244"/>
              <a:ext cx="4256" cy="1253"/>
              <a:chOff x="1259" y="1221"/>
              <a:chExt cx="9007" cy="2410"/>
            </a:xfrm>
          </p:grpSpPr>
          <p:sp>
            <p:nvSpPr>
              <p:cNvPr id="222213" name="Freeform 5"/>
              <p:cNvSpPr>
                <a:spLocks/>
              </p:cNvSpPr>
              <p:nvPr/>
            </p:nvSpPr>
            <p:spPr bwMode="auto">
              <a:xfrm>
                <a:off x="1590" y="2520"/>
                <a:ext cx="8303" cy="939"/>
              </a:xfrm>
              <a:custGeom>
                <a:avLst/>
                <a:gdLst/>
                <a:ahLst/>
                <a:cxnLst>
                  <a:cxn ang="0">
                    <a:pos x="3" y="389"/>
                  </a:cxn>
                  <a:cxn ang="0">
                    <a:pos x="0" y="504"/>
                  </a:cxn>
                  <a:cxn ang="0">
                    <a:pos x="4247" y="513"/>
                  </a:cxn>
                  <a:cxn ang="0">
                    <a:pos x="4251" y="0"/>
                  </a:cxn>
                  <a:cxn ang="0">
                    <a:pos x="3" y="389"/>
                  </a:cxn>
                  <a:cxn ang="0">
                    <a:pos x="3" y="389"/>
                  </a:cxn>
                </a:cxnLst>
                <a:rect l="0" t="0" r="r" b="b"/>
                <a:pathLst>
                  <a:path w="4251" h="513">
                    <a:moveTo>
                      <a:pt x="3" y="389"/>
                    </a:moveTo>
                    <a:lnTo>
                      <a:pt x="0" y="504"/>
                    </a:lnTo>
                    <a:lnTo>
                      <a:pt x="4247" y="513"/>
                    </a:lnTo>
                    <a:lnTo>
                      <a:pt x="4251" y="0"/>
                    </a:lnTo>
                    <a:lnTo>
                      <a:pt x="3" y="389"/>
                    </a:lnTo>
                    <a:lnTo>
                      <a:pt x="3" y="389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214" name="Freeform 6"/>
              <p:cNvSpPr>
                <a:spLocks/>
              </p:cNvSpPr>
              <p:nvPr/>
            </p:nvSpPr>
            <p:spPr bwMode="auto">
              <a:xfrm>
                <a:off x="1596" y="1858"/>
                <a:ext cx="8323" cy="1390"/>
              </a:xfrm>
              <a:custGeom>
                <a:avLst/>
                <a:gdLst/>
                <a:ahLst/>
                <a:cxnLst>
                  <a:cxn ang="0">
                    <a:pos x="4261" y="0"/>
                  </a:cxn>
                  <a:cxn ang="0">
                    <a:pos x="42" y="111"/>
                  </a:cxn>
                  <a:cxn ang="0">
                    <a:pos x="0" y="2183"/>
                  </a:cxn>
                  <a:cxn ang="0">
                    <a:pos x="4248" y="1794"/>
                  </a:cxn>
                  <a:cxn ang="0">
                    <a:pos x="4261" y="0"/>
                  </a:cxn>
                  <a:cxn ang="0">
                    <a:pos x="4261" y="0"/>
                  </a:cxn>
                </a:cxnLst>
                <a:rect l="0" t="0" r="r" b="b"/>
                <a:pathLst>
                  <a:path w="4261" h="2183">
                    <a:moveTo>
                      <a:pt x="4261" y="0"/>
                    </a:moveTo>
                    <a:lnTo>
                      <a:pt x="42" y="111"/>
                    </a:lnTo>
                    <a:lnTo>
                      <a:pt x="0" y="2183"/>
                    </a:lnTo>
                    <a:lnTo>
                      <a:pt x="4248" y="1794"/>
                    </a:lnTo>
                    <a:lnTo>
                      <a:pt x="4261" y="0"/>
                    </a:lnTo>
                    <a:lnTo>
                      <a:pt x="4261" y="0"/>
                    </a:lnTo>
                    <a:close/>
                  </a:path>
                </a:pathLst>
              </a:custGeom>
              <a:solidFill>
                <a:srgbClr val="FFE5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215" name="Freeform 7"/>
              <p:cNvSpPr>
                <a:spLocks/>
              </p:cNvSpPr>
              <p:nvPr/>
            </p:nvSpPr>
            <p:spPr bwMode="auto">
              <a:xfrm>
                <a:off x="1662" y="1221"/>
                <a:ext cx="8241" cy="841"/>
              </a:xfrm>
              <a:custGeom>
                <a:avLst/>
                <a:gdLst/>
                <a:ahLst/>
                <a:cxnLst>
                  <a:cxn ang="0">
                    <a:pos x="4219" y="205"/>
                  </a:cxn>
                  <a:cxn ang="0">
                    <a:pos x="8" y="0"/>
                  </a:cxn>
                  <a:cxn ang="0">
                    <a:pos x="0" y="459"/>
                  </a:cxn>
                  <a:cxn ang="0">
                    <a:pos x="4219" y="348"/>
                  </a:cxn>
                  <a:cxn ang="0">
                    <a:pos x="4219" y="205"/>
                  </a:cxn>
                  <a:cxn ang="0">
                    <a:pos x="4219" y="205"/>
                  </a:cxn>
                </a:cxnLst>
                <a:rect l="0" t="0" r="r" b="b"/>
                <a:pathLst>
                  <a:path w="4219" h="459">
                    <a:moveTo>
                      <a:pt x="4219" y="205"/>
                    </a:moveTo>
                    <a:lnTo>
                      <a:pt x="8" y="0"/>
                    </a:lnTo>
                    <a:lnTo>
                      <a:pt x="0" y="459"/>
                    </a:lnTo>
                    <a:lnTo>
                      <a:pt x="4219" y="348"/>
                    </a:lnTo>
                    <a:lnTo>
                      <a:pt x="4219" y="205"/>
                    </a:lnTo>
                    <a:lnTo>
                      <a:pt x="4219" y="205"/>
                    </a:lnTo>
                    <a:close/>
                  </a:path>
                </a:pathLst>
              </a:custGeom>
              <a:solidFill>
                <a:srgbClr val="FF9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59" y="2802"/>
                <a:ext cx="1159" cy="829"/>
                <a:chOff x="891" y="4754"/>
                <a:chExt cx="2055" cy="1933"/>
              </a:xfrm>
            </p:grpSpPr>
            <p:sp>
              <p:nvSpPr>
                <p:cNvPr id="222217" name="Freeform 9"/>
                <p:cNvSpPr>
                  <a:spLocks/>
                </p:cNvSpPr>
                <p:nvPr/>
              </p:nvSpPr>
              <p:spPr bwMode="auto">
                <a:xfrm>
                  <a:off x="891" y="4754"/>
                  <a:ext cx="2055" cy="1933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876" y="254"/>
                    </a:cxn>
                    <a:cxn ang="0">
                      <a:pos x="1052" y="1046"/>
                    </a:cxn>
                    <a:cxn ang="0">
                      <a:pos x="0" y="1056"/>
                    </a:cxn>
                    <a:cxn ang="0">
                      <a:pos x="141" y="0"/>
                    </a:cxn>
                    <a:cxn ang="0">
                      <a:pos x="141" y="0"/>
                    </a:cxn>
                  </a:cxnLst>
                  <a:rect l="0" t="0" r="r" b="b"/>
                  <a:pathLst>
                    <a:path w="1052" h="1056">
                      <a:moveTo>
                        <a:pt x="141" y="0"/>
                      </a:moveTo>
                      <a:lnTo>
                        <a:pt x="876" y="254"/>
                      </a:lnTo>
                      <a:lnTo>
                        <a:pt x="1052" y="1046"/>
                      </a:lnTo>
                      <a:lnTo>
                        <a:pt x="0" y="1056"/>
                      </a:lnTo>
                      <a:lnTo>
                        <a:pt x="141" y="0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218" name="Freeform 10"/>
                <p:cNvSpPr>
                  <a:spLocks/>
                </p:cNvSpPr>
                <p:nvPr/>
              </p:nvSpPr>
              <p:spPr bwMode="auto">
                <a:xfrm>
                  <a:off x="1440" y="5307"/>
                  <a:ext cx="1043" cy="704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00" y="37"/>
                    </a:cxn>
                    <a:cxn ang="0">
                      <a:pos x="534" y="385"/>
                    </a:cxn>
                    <a:cxn ang="0">
                      <a:pos x="0" y="385"/>
                    </a:cxn>
                    <a:cxn ang="0">
                      <a:pos x="43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534" h="385">
                      <a:moveTo>
                        <a:pt x="43" y="0"/>
                      </a:moveTo>
                      <a:lnTo>
                        <a:pt x="500" y="37"/>
                      </a:lnTo>
                      <a:lnTo>
                        <a:pt x="534" y="385"/>
                      </a:lnTo>
                      <a:lnTo>
                        <a:pt x="0" y="385"/>
                      </a:lnTo>
                      <a:lnTo>
                        <a:pt x="43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219" name="Freeform 11"/>
                <p:cNvSpPr>
                  <a:spLocks/>
                </p:cNvSpPr>
                <p:nvPr/>
              </p:nvSpPr>
              <p:spPr bwMode="auto">
                <a:xfrm>
                  <a:off x="1696" y="5497"/>
                  <a:ext cx="548" cy="29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59"/>
                    </a:cxn>
                    <a:cxn ang="0">
                      <a:pos x="281" y="150"/>
                    </a:cxn>
                    <a:cxn ang="0">
                      <a:pos x="245" y="0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81" h="159">
                      <a:moveTo>
                        <a:pt x="9" y="0"/>
                      </a:moveTo>
                      <a:lnTo>
                        <a:pt x="0" y="159"/>
                      </a:lnTo>
                      <a:lnTo>
                        <a:pt x="281" y="150"/>
                      </a:lnTo>
                      <a:lnTo>
                        <a:pt x="245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9189" y="1293"/>
                <a:ext cx="1077" cy="935"/>
                <a:chOff x="8965" y="925"/>
                <a:chExt cx="1621" cy="1671"/>
              </a:xfrm>
            </p:grpSpPr>
            <p:sp>
              <p:nvSpPr>
                <p:cNvPr id="222221" name="Freeform 13"/>
                <p:cNvSpPr>
                  <a:spLocks/>
                </p:cNvSpPr>
                <p:nvPr/>
              </p:nvSpPr>
              <p:spPr bwMode="auto">
                <a:xfrm>
                  <a:off x="8965" y="925"/>
                  <a:ext cx="1621" cy="167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5" y="745"/>
                    </a:cxn>
                    <a:cxn ang="0">
                      <a:pos x="805" y="913"/>
                    </a:cxn>
                    <a:cxn ang="0">
                      <a:pos x="830" y="0"/>
                    </a:cxn>
                    <a:cxn ang="0">
                      <a:pos x="0" y="150"/>
                    </a:cxn>
                    <a:cxn ang="0">
                      <a:pos x="0" y="150"/>
                    </a:cxn>
                  </a:cxnLst>
                  <a:rect l="0" t="0" r="r" b="b"/>
                  <a:pathLst>
                    <a:path w="830" h="913">
                      <a:moveTo>
                        <a:pt x="0" y="150"/>
                      </a:moveTo>
                      <a:lnTo>
                        <a:pt x="175" y="745"/>
                      </a:lnTo>
                      <a:lnTo>
                        <a:pt x="805" y="913"/>
                      </a:lnTo>
                      <a:lnTo>
                        <a:pt x="830" y="0"/>
                      </a:lnTo>
                      <a:lnTo>
                        <a:pt x="0" y="150"/>
                      </a:lnTo>
                      <a:lnTo>
                        <a:pt x="0" y="150"/>
                      </a:lnTo>
                      <a:close/>
                    </a:path>
                  </a:pathLst>
                </a:custGeom>
                <a:solidFill>
                  <a:srgbClr val="E4C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222" name="Freeform 14"/>
                <p:cNvSpPr>
                  <a:spLocks/>
                </p:cNvSpPr>
                <p:nvPr/>
              </p:nvSpPr>
              <p:spPr bwMode="auto">
                <a:xfrm>
                  <a:off x="9358" y="1529"/>
                  <a:ext cx="701" cy="653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52" y="302"/>
                    </a:cxn>
                    <a:cxn ang="0">
                      <a:pos x="333" y="357"/>
                    </a:cxn>
                    <a:cxn ang="0">
                      <a:pos x="359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359" h="357">
                      <a:moveTo>
                        <a:pt x="0" y="28"/>
                      </a:moveTo>
                      <a:lnTo>
                        <a:pt x="52" y="302"/>
                      </a:lnTo>
                      <a:lnTo>
                        <a:pt x="333" y="357"/>
                      </a:lnTo>
                      <a:lnTo>
                        <a:pt x="359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63DB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223" name="Freeform 15"/>
                <p:cNvSpPr>
                  <a:spLocks/>
                </p:cNvSpPr>
                <p:nvPr/>
              </p:nvSpPr>
              <p:spPr bwMode="auto">
                <a:xfrm>
                  <a:off x="9563" y="1668"/>
                  <a:ext cx="306" cy="292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8" y="150"/>
                    </a:cxn>
                    <a:cxn ang="0">
                      <a:pos x="149" y="159"/>
                    </a:cxn>
                    <a:cxn ang="0">
                      <a:pos x="157" y="0"/>
                    </a:cxn>
                    <a:cxn ang="0">
                      <a:pos x="0" y="46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57" h="159">
                      <a:moveTo>
                        <a:pt x="0" y="46"/>
                      </a:moveTo>
                      <a:lnTo>
                        <a:pt x="18" y="150"/>
                      </a:lnTo>
                      <a:lnTo>
                        <a:pt x="149" y="159"/>
                      </a:lnTo>
                      <a:lnTo>
                        <a:pt x="157" y="0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E3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2224" name="WordArt 16"/>
            <p:cNvSpPr>
              <a:spLocks noChangeArrowheads="1" noChangeShapeType="1" noTextEdit="1"/>
            </p:cNvSpPr>
            <p:nvPr/>
          </p:nvSpPr>
          <p:spPr bwMode="auto">
            <a:xfrm rot="21479661">
              <a:off x="944" y="715"/>
              <a:ext cx="3803" cy="426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83551"/>
                </a:avLst>
              </a:prstTxWarp>
            </a:bodyPr>
            <a:lstStyle/>
            <a:p>
              <a:pPr algn="ctr"/>
              <a:r>
                <a:rPr lang="en-US" sz="3200" kern="10" dirty="0" smtClean="0">
                  <a:ln w="9525">
                    <a:solidFill>
                      <a:srgbClr val="9933FF"/>
                    </a:solidFill>
                    <a:round/>
                    <a:headEnd/>
                    <a:tailEnd/>
                  </a:ln>
                  <a:solidFill>
                    <a:srgbClr val="9933FF"/>
                  </a:solidFill>
                  <a:latin typeface="Jester"/>
                </a:rPr>
                <a:t>3- Neurogenic shock</a:t>
              </a:r>
              <a:endParaRPr lang="en-US" sz="3200" kern="10" dirty="0">
                <a:ln w="9525">
                  <a:solidFill>
                    <a:srgbClr val="9933FF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Jest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512</Words>
  <Application>Microsoft Office PowerPoint</Application>
  <PresentationFormat>عرض على الشاشة (3:4)‏</PresentationFormat>
  <Paragraphs>96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Shock </vt:lpstr>
      <vt:lpstr>Outlines </vt:lpstr>
      <vt:lpstr>Definitions  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Cont. </vt:lpstr>
      <vt:lpstr>Specific types of shock</vt:lpstr>
      <vt:lpstr>Cardiogenic shock</vt:lpstr>
      <vt:lpstr>Septic shock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Nursing Assistant</dc:title>
  <dc:creator>TIM WELLS</dc:creator>
  <cp:lastModifiedBy>Vaio</cp:lastModifiedBy>
  <cp:revision>83</cp:revision>
  <cp:lastPrinted>2003-04-29T14:21:03Z</cp:lastPrinted>
  <dcterms:created xsi:type="dcterms:W3CDTF">2003-03-09T19:49:06Z</dcterms:created>
  <dcterms:modified xsi:type="dcterms:W3CDTF">2012-09-16T14:29:12Z</dcterms:modified>
</cp:coreProperties>
</file>