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2" r:id="rId5"/>
    <p:sldId id="273" r:id="rId6"/>
    <p:sldId id="275" r:id="rId7"/>
    <p:sldId id="276" r:id="rId8"/>
    <p:sldId id="259" r:id="rId9"/>
    <p:sldId id="262" r:id="rId10"/>
    <p:sldId id="284" r:id="rId11"/>
    <p:sldId id="260" r:id="rId12"/>
    <p:sldId id="261" r:id="rId13"/>
    <p:sldId id="263" r:id="rId14"/>
    <p:sldId id="264" r:id="rId15"/>
    <p:sldId id="282" r:id="rId16"/>
    <p:sldId id="265" r:id="rId17"/>
    <p:sldId id="266" r:id="rId18"/>
    <p:sldId id="267" r:id="rId19"/>
    <p:sldId id="281" r:id="rId20"/>
    <p:sldId id="271" r:id="rId21"/>
    <p:sldId id="268" r:id="rId22"/>
    <p:sldId id="269" r:id="rId23"/>
    <p:sldId id="285" r:id="rId24"/>
    <p:sldId id="270" r:id="rId25"/>
    <p:sldId id="277" r:id="rId26"/>
    <p:sldId id="278" r:id="rId27"/>
    <p:sldId id="279" r:id="rId28"/>
    <p:sldId id="280" r:id="rId29"/>
    <p:sldId id="283" r:id="rId30"/>
  </p:sldIdLst>
  <p:sldSz cx="9144000" cy="6858000" type="screen4x3"/>
  <p:notesSz cx="6797675" cy="99266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62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40D4E-6ABE-43A1-A9A3-5DAF26AD1F44}" type="datetimeFigureOut">
              <a:rPr lang="ar-SA" smtClean="0"/>
              <a:pPr/>
              <a:t>18/05/36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7F4B-8BD8-4F43-86F6-4FBE0232C00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40D4E-6ABE-43A1-A9A3-5DAF26AD1F44}" type="datetimeFigureOut">
              <a:rPr lang="ar-SA" smtClean="0"/>
              <a:pPr/>
              <a:t>18/05/36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7F4B-8BD8-4F43-86F6-4FBE0232C00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40D4E-6ABE-43A1-A9A3-5DAF26AD1F44}" type="datetimeFigureOut">
              <a:rPr lang="ar-SA" smtClean="0"/>
              <a:pPr/>
              <a:t>18/05/36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7F4B-8BD8-4F43-86F6-4FBE0232C00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40D4E-6ABE-43A1-A9A3-5DAF26AD1F44}" type="datetimeFigureOut">
              <a:rPr lang="ar-SA" smtClean="0"/>
              <a:pPr/>
              <a:t>18/05/36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7F4B-8BD8-4F43-86F6-4FBE0232C00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40D4E-6ABE-43A1-A9A3-5DAF26AD1F44}" type="datetimeFigureOut">
              <a:rPr lang="ar-SA" smtClean="0"/>
              <a:pPr/>
              <a:t>18/05/36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7F4B-8BD8-4F43-86F6-4FBE0232C00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40D4E-6ABE-43A1-A9A3-5DAF26AD1F44}" type="datetimeFigureOut">
              <a:rPr lang="ar-SA" smtClean="0"/>
              <a:pPr/>
              <a:t>18/05/36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7F4B-8BD8-4F43-86F6-4FBE0232C00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40D4E-6ABE-43A1-A9A3-5DAF26AD1F44}" type="datetimeFigureOut">
              <a:rPr lang="ar-SA" smtClean="0"/>
              <a:pPr/>
              <a:t>18/05/36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7F4B-8BD8-4F43-86F6-4FBE0232C00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40D4E-6ABE-43A1-A9A3-5DAF26AD1F44}" type="datetimeFigureOut">
              <a:rPr lang="ar-SA" smtClean="0"/>
              <a:pPr/>
              <a:t>18/05/36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7F4B-8BD8-4F43-86F6-4FBE0232C00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40D4E-6ABE-43A1-A9A3-5DAF26AD1F44}" type="datetimeFigureOut">
              <a:rPr lang="ar-SA" smtClean="0"/>
              <a:pPr/>
              <a:t>18/05/36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7F4B-8BD8-4F43-86F6-4FBE0232C00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40D4E-6ABE-43A1-A9A3-5DAF26AD1F44}" type="datetimeFigureOut">
              <a:rPr lang="ar-SA" smtClean="0"/>
              <a:pPr/>
              <a:t>18/05/36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7F4B-8BD8-4F43-86F6-4FBE0232C00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40D4E-6ABE-43A1-A9A3-5DAF26AD1F44}" type="datetimeFigureOut">
              <a:rPr lang="ar-SA" smtClean="0"/>
              <a:pPr/>
              <a:t>18/05/36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7F4B-8BD8-4F43-86F6-4FBE0232C00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40D4E-6ABE-43A1-A9A3-5DAF26AD1F44}" type="datetimeFigureOut">
              <a:rPr lang="ar-SA" smtClean="0"/>
              <a:pPr/>
              <a:t>18/05/36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47F4B-8BD8-4F43-86F6-4FBE0232C00C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rtl="0"/>
            <a:r>
              <a:rPr lang="en-US" sz="6000" b="1" dirty="0" smtClean="0">
                <a:solidFill>
                  <a:srgbClr val="FF0000"/>
                </a:solidFill>
              </a:rPr>
              <a:t>Microbial Growth</a:t>
            </a:r>
            <a:endParaRPr lang="ar-SA" sz="60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0"/>
            <a:r>
              <a:rPr lang="en-US" b="1" dirty="0" smtClean="0">
                <a:solidFill>
                  <a:srgbClr val="0070C0"/>
                </a:solidFill>
              </a:rPr>
              <a:t>CLS 212: Medical Microbiology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Content Placeholder 3" descr="E01FHVCAP392OKCAE6PWPNCA01TULHCAZGKRU0CA3LQTQ0CANY1L7YCA33J46PCAWRC8UICA0VFPFHCA891SV9CA3OGFAZCAIBTUVCCAMEKQAHCA2ZETK7CA7V11G7CAMM7YPVCA5KI6HPCA4DPJTZ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1643050"/>
            <a:ext cx="3071834" cy="2776545"/>
          </a:xfrm>
        </p:spPr>
      </p:pic>
      <p:pic>
        <p:nvPicPr>
          <p:cNvPr id="5" name="Picture 4" descr="0I83MBCAC3C30WCAZEDHIPCAKQR3BXCAZ407NOCA207V7ICAR6KXIJCACTU383CA9D3X0VCACOOYVBCAKZ8KAZCAFHVYCECAVAX1NJCA8MZL9ICA78K6YGCARCJNT5CAICL1U5CAIT62C7CA3JBDZ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9058" y="1357298"/>
            <a:ext cx="5149640" cy="321471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GB" b="1" dirty="0" smtClean="0">
                <a:solidFill>
                  <a:srgbClr val="FF0000"/>
                </a:solidFill>
              </a:rPr>
              <a:t>Temperature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571588"/>
            <a:ext cx="8401080" cy="5072122"/>
          </a:xfrm>
        </p:spPr>
        <p:txBody>
          <a:bodyPr>
            <a:normAutofit fontScale="70000" lnSpcReduction="20000"/>
          </a:bodyPr>
          <a:lstStyle/>
          <a:p>
            <a:pPr lvl="0" algn="l" rtl="0"/>
            <a:r>
              <a:rPr lang="en-GB" sz="3400" b="1" dirty="0" smtClean="0"/>
              <a:t>Microorganisms </a:t>
            </a:r>
            <a:r>
              <a:rPr lang="en-GB" sz="3400" b="1" dirty="0"/>
              <a:t>have </a:t>
            </a:r>
            <a:r>
              <a:rPr lang="en-GB" sz="3400" b="1" dirty="0">
                <a:solidFill>
                  <a:srgbClr val="0070C0"/>
                </a:solidFill>
              </a:rPr>
              <a:t>optimum temperature </a:t>
            </a:r>
            <a:r>
              <a:rPr lang="en-GB" sz="3400" b="1" dirty="0"/>
              <a:t>required for growth, this </a:t>
            </a:r>
            <a:r>
              <a:rPr lang="en-GB" sz="3400" b="1" dirty="0" smtClean="0"/>
              <a:t>temperature </a:t>
            </a:r>
            <a:r>
              <a:rPr lang="en-GB" sz="3400" b="1" dirty="0"/>
              <a:t>depends on their enzymes.</a:t>
            </a:r>
            <a:endParaRPr lang="en-US" sz="3400" b="1" dirty="0"/>
          </a:p>
          <a:p>
            <a:pPr lvl="0" algn="l" rtl="0"/>
            <a:r>
              <a:rPr lang="en-GB" sz="3400" b="1" dirty="0"/>
              <a:t>The temperature (which ranges from minimum to maximum growth temp.) is different from one organism to another. </a:t>
            </a:r>
            <a:endParaRPr lang="en-US" sz="3400" b="1" dirty="0"/>
          </a:p>
          <a:p>
            <a:pPr lvl="0" algn="l" rtl="0"/>
            <a:endParaRPr lang="en-GB" sz="3400" b="1" dirty="0" smtClean="0"/>
          </a:p>
          <a:p>
            <a:pPr lvl="0" algn="l" rtl="0"/>
            <a:r>
              <a:rPr lang="en-GB" sz="3400" b="1" dirty="0" smtClean="0">
                <a:solidFill>
                  <a:srgbClr val="0070C0"/>
                </a:solidFill>
              </a:rPr>
              <a:t>Microorganisms </a:t>
            </a:r>
            <a:r>
              <a:rPr lang="en-GB" sz="3400" b="1" dirty="0">
                <a:solidFill>
                  <a:srgbClr val="0070C0"/>
                </a:solidFill>
              </a:rPr>
              <a:t>can be classified according to their preferred temp. into</a:t>
            </a:r>
            <a:r>
              <a:rPr lang="en-GB" sz="3400" b="1" dirty="0" smtClean="0">
                <a:solidFill>
                  <a:srgbClr val="0070C0"/>
                </a:solidFill>
              </a:rPr>
              <a:t>:</a:t>
            </a:r>
            <a:endParaRPr lang="en-US" b="1" dirty="0">
              <a:solidFill>
                <a:srgbClr val="0070C0"/>
              </a:solidFill>
            </a:endParaRPr>
          </a:p>
          <a:p>
            <a:pPr marL="514350" lvl="0" indent="-514350" algn="l" rtl="0">
              <a:buFont typeface="+mj-lt"/>
              <a:buAutoNum type="arabicPeriod"/>
            </a:pPr>
            <a:r>
              <a:rPr lang="en-GB" b="1" dirty="0" err="1">
                <a:solidFill>
                  <a:srgbClr val="00B050"/>
                </a:solidFill>
              </a:rPr>
              <a:t>Thermophiles</a:t>
            </a:r>
            <a:r>
              <a:rPr lang="en-GB" b="1" dirty="0">
                <a:solidFill>
                  <a:srgbClr val="00B050"/>
                </a:solidFill>
              </a:rPr>
              <a:t>:</a:t>
            </a:r>
            <a:r>
              <a:rPr lang="en-GB" b="1" dirty="0"/>
              <a:t> microorganisms that grow best at high temp. 45-80°C (heat lover) </a:t>
            </a:r>
            <a:r>
              <a:rPr lang="en-GB" b="1" dirty="0">
                <a:solidFill>
                  <a:srgbClr val="00B050"/>
                </a:solidFill>
              </a:rPr>
              <a:t>e.g.</a:t>
            </a:r>
            <a:r>
              <a:rPr lang="en-GB" b="1" dirty="0"/>
              <a:t> organisms living in hot springs, </a:t>
            </a:r>
            <a:r>
              <a:rPr lang="en-GB" b="1" dirty="0" err="1"/>
              <a:t>archaea</a:t>
            </a:r>
            <a:r>
              <a:rPr lang="en-GB" b="1" dirty="0" smtClean="0"/>
              <a:t>,...</a:t>
            </a:r>
          </a:p>
          <a:p>
            <a:pPr marL="514350" lvl="0" indent="-514350" algn="l" rtl="0">
              <a:buFont typeface="+mj-lt"/>
              <a:buAutoNum type="arabicPeriod"/>
            </a:pPr>
            <a:endParaRPr lang="en-US" b="1" dirty="0"/>
          </a:p>
          <a:p>
            <a:pPr marL="514350" lvl="0" indent="-514350" algn="l" rtl="0">
              <a:buFont typeface="+mj-lt"/>
              <a:buAutoNum type="arabicPeriod"/>
            </a:pPr>
            <a:r>
              <a:rPr lang="en-GB" b="1" dirty="0" err="1">
                <a:solidFill>
                  <a:srgbClr val="00B050"/>
                </a:solidFill>
              </a:rPr>
              <a:t>Mesophiles</a:t>
            </a:r>
            <a:r>
              <a:rPr lang="en-GB" b="1" dirty="0">
                <a:solidFill>
                  <a:srgbClr val="00B050"/>
                </a:solidFill>
              </a:rPr>
              <a:t>:</a:t>
            </a:r>
            <a:r>
              <a:rPr lang="en-GB" b="1" dirty="0"/>
              <a:t> microorganisms that grow best at moderate temp. 15-40°C </a:t>
            </a:r>
            <a:r>
              <a:rPr lang="en-GB" b="1" dirty="0">
                <a:solidFill>
                  <a:srgbClr val="00B050"/>
                </a:solidFill>
              </a:rPr>
              <a:t>e.g.</a:t>
            </a:r>
            <a:r>
              <a:rPr lang="en-GB" b="1" dirty="0"/>
              <a:t> Normal </a:t>
            </a:r>
            <a:r>
              <a:rPr lang="en-GB" b="1" dirty="0" smtClean="0"/>
              <a:t>Flora, most bacteria.</a:t>
            </a:r>
          </a:p>
          <a:p>
            <a:pPr marL="514350" lvl="0" indent="-514350" algn="l" rtl="0">
              <a:buFont typeface="+mj-lt"/>
              <a:buAutoNum type="arabicPeriod"/>
            </a:pPr>
            <a:endParaRPr lang="en-US" b="1" dirty="0"/>
          </a:p>
          <a:p>
            <a:pPr marL="514350" lvl="0" indent="-514350" algn="l" rtl="0">
              <a:buFont typeface="+mj-lt"/>
              <a:buAutoNum type="arabicPeriod"/>
            </a:pPr>
            <a:r>
              <a:rPr lang="en-GB" b="1" dirty="0" err="1">
                <a:solidFill>
                  <a:srgbClr val="00B050"/>
                </a:solidFill>
              </a:rPr>
              <a:t>Psychrophiles</a:t>
            </a:r>
            <a:r>
              <a:rPr lang="en-GB" b="1" dirty="0">
                <a:solidFill>
                  <a:srgbClr val="00B050"/>
                </a:solidFill>
              </a:rPr>
              <a:t>:</a:t>
            </a:r>
            <a:r>
              <a:rPr lang="en-GB" b="1" dirty="0"/>
              <a:t> microorganisms that grow best at low temp</a:t>
            </a:r>
            <a:r>
              <a:rPr lang="en-GB" b="1" dirty="0" smtClean="0"/>
              <a:t>.</a:t>
            </a:r>
          </a:p>
          <a:p>
            <a:pPr marL="514350" lvl="0" indent="-514350" algn="l" rtl="0">
              <a:buNone/>
            </a:pPr>
            <a:r>
              <a:rPr lang="en-GB" b="1" dirty="0" smtClean="0"/>
              <a:t>         -5_  10°C </a:t>
            </a:r>
            <a:r>
              <a:rPr lang="en-GB" b="1" dirty="0"/>
              <a:t>(cold lover) </a:t>
            </a:r>
            <a:r>
              <a:rPr lang="en-GB" b="1" dirty="0" err="1" smtClean="0">
                <a:solidFill>
                  <a:srgbClr val="00B050"/>
                </a:solidFill>
              </a:rPr>
              <a:t>e.g</a:t>
            </a:r>
            <a:r>
              <a:rPr lang="en-GB" b="1" dirty="0" smtClean="0">
                <a:solidFill>
                  <a:srgbClr val="00B050"/>
                </a:solidFill>
              </a:rPr>
              <a:t> </a:t>
            </a:r>
            <a:r>
              <a:rPr lang="en-GB" b="1" dirty="0" smtClean="0"/>
              <a:t> </a:t>
            </a:r>
            <a:r>
              <a:rPr lang="en-GB" b="1" dirty="0"/>
              <a:t>Bread </a:t>
            </a:r>
            <a:r>
              <a:rPr lang="en-GB" b="1" dirty="0" err="1"/>
              <a:t>Mold</a:t>
            </a:r>
            <a:r>
              <a:rPr lang="en-GB" b="1" dirty="0"/>
              <a:t>.</a:t>
            </a:r>
            <a:endParaRPr lang="en-US" b="1" dirty="0"/>
          </a:p>
          <a:p>
            <a:pPr algn="l" rtl="0"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pH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186766" cy="4983179"/>
          </a:xfrm>
        </p:spPr>
        <p:txBody>
          <a:bodyPr>
            <a:normAutofit fontScale="62500" lnSpcReduction="20000"/>
          </a:bodyPr>
          <a:lstStyle/>
          <a:p>
            <a:pPr lvl="0" algn="l" rtl="0"/>
            <a:r>
              <a:rPr lang="en-GB" dirty="0" smtClean="0"/>
              <a:t>Most </a:t>
            </a:r>
            <a:r>
              <a:rPr lang="en-GB" dirty="0"/>
              <a:t>microorganisms prefer a neutral or slightly alkaline growth medium pH 7-7.4</a:t>
            </a:r>
            <a:r>
              <a:rPr lang="en-GB" dirty="0" smtClean="0"/>
              <a:t>. ( </a:t>
            </a:r>
            <a:r>
              <a:rPr lang="en-GB" dirty="0" err="1" smtClean="0"/>
              <a:t>neutrophiles</a:t>
            </a:r>
            <a:r>
              <a:rPr lang="en-GB" dirty="0" smtClean="0"/>
              <a:t>) </a:t>
            </a:r>
          </a:p>
          <a:p>
            <a:pPr lvl="0" algn="l" rtl="0"/>
            <a:r>
              <a:rPr lang="en-GB" dirty="0" smtClean="0"/>
              <a:t>Some bacteria adopt special mechanisms to enable them to grow al low PH Ex . </a:t>
            </a:r>
            <a:r>
              <a:rPr lang="en-GB" i="1" dirty="0" smtClean="0"/>
              <a:t>Helicobacter pylori </a:t>
            </a:r>
            <a:r>
              <a:rPr lang="en-GB" dirty="0" smtClean="0"/>
              <a:t>that grow in the stomach causing ulcer .</a:t>
            </a:r>
          </a:p>
          <a:p>
            <a:pPr lvl="0" algn="l" rtl="0"/>
            <a:r>
              <a:rPr lang="en-GB" dirty="0" smtClean="0"/>
              <a:t>The </a:t>
            </a:r>
            <a:r>
              <a:rPr lang="en-GB" i="1" dirty="0" smtClean="0"/>
              <a:t>H. Pylori   </a:t>
            </a:r>
            <a:r>
              <a:rPr lang="en-GB" dirty="0" smtClean="0"/>
              <a:t>produce </a:t>
            </a:r>
            <a:r>
              <a:rPr lang="en-GB" dirty="0" err="1" smtClean="0"/>
              <a:t>urease</a:t>
            </a:r>
            <a:r>
              <a:rPr lang="en-GB" dirty="0" smtClean="0"/>
              <a:t> enzyme that  neutralize the surrounding area by splitting urea in stomach into CO2 and ammonia the ammonia will neutralize the surrounding media of the bacteria </a:t>
            </a:r>
            <a:endParaRPr lang="en-US" i="1" dirty="0"/>
          </a:p>
          <a:p>
            <a:pPr lvl="0" algn="l" rtl="0"/>
            <a:endParaRPr lang="en-GB" dirty="0" smtClean="0">
              <a:solidFill>
                <a:srgbClr val="0070C0"/>
              </a:solidFill>
            </a:endParaRPr>
          </a:p>
          <a:p>
            <a:pPr lvl="0" algn="l" rtl="0"/>
            <a:r>
              <a:rPr lang="en-GB" b="1" dirty="0" smtClean="0">
                <a:solidFill>
                  <a:srgbClr val="0070C0"/>
                </a:solidFill>
              </a:rPr>
              <a:t>Some </a:t>
            </a:r>
            <a:r>
              <a:rPr lang="en-GB" b="1" dirty="0">
                <a:solidFill>
                  <a:srgbClr val="0070C0"/>
                </a:solidFill>
              </a:rPr>
              <a:t>microorganisms like acidic or alkaline environments so are classified into</a:t>
            </a:r>
            <a:r>
              <a:rPr lang="en-GB" b="1" dirty="0" smtClean="0">
                <a:solidFill>
                  <a:srgbClr val="0070C0"/>
                </a:solidFill>
              </a:rPr>
              <a:t>:</a:t>
            </a:r>
          </a:p>
          <a:p>
            <a:pPr lvl="0" algn="l" rtl="0"/>
            <a:endParaRPr lang="en-US" dirty="0">
              <a:solidFill>
                <a:srgbClr val="0070C0"/>
              </a:solidFill>
            </a:endParaRPr>
          </a:p>
          <a:p>
            <a:pPr marL="514350" lvl="0" indent="-514350" algn="l" rtl="0">
              <a:buFont typeface="+mj-lt"/>
              <a:buAutoNum type="arabicPeriod"/>
            </a:pPr>
            <a:r>
              <a:rPr lang="en-GB" b="1" dirty="0" err="1">
                <a:solidFill>
                  <a:srgbClr val="00B050"/>
                </a:solidFill>
              </a:rPr>
              <a:t>Acidophiles</a:t>
            </a:r>
            <a:r>
              <a:rPr lang="en-GB" b="1" dirty="0">
                <a:solidFill>
                  <a:srgbClr val="00B050"/>
                </a:solidFill>
              </a:rPr>
              <a:t>: </a:t>
            </a:r>
            <a:r>
              <a:rPr lang="en-GB" dirty="0"/>
              <a:t>microorganisms that grow best in acidic </a:t>
            </a:r>
            <a:r>
              <a:rPr lang="en-GB" dirty="0" smtClean="0"/>
              <a:t>media pH </a:t>
            </a:r>
            <a:r>
              <a:rPr lang="en-GB" dirty="0"/>
              <a:t>2-5 </a:t>
            </a:r>
            <a:r>
              <a:rPr lang="en-GB" b="1" dirty="0">
                <a:solidFill>
                  <a:srgbClr val="00B050"/>
                </a:solidFill>
              </a:rPr>
              <a:t>e.g.</a:t>
            </a:r>
            <a:r>
              <a:rPr lang="en-GB" dirty="0"/>
              <a:t> Fungi</a:t>
            </a:r>
            <a:r>
              <a:rPr lang="en-GB" dirty="0" smtClean="0"/>
              <a:t>.</a:t>
            </a:r>
            <a:r>
              <a:rPr lang="en-GB" b="1" dirty="0" smtClean="0"/>
              <a:t> </a:t>
            </a:r>
            <a:endParaRPr lang="en-US" dirty="0"/>
          </a:p>
          <a:p>
            <a:pPr marL="514350" lvl="0" indent="-514350" algn="l" rtl="0">
              <a:buFont typeface="+mj-lt"/>
              <a:buAutoNum type="arabicPeriod"/>
            </a:pPr>
            <a:r>
              <a:rPr lang="en-GB" b="1" dirty="0" err="1" smtClean="0">
                <a:solidFill>
                  <a:srgbClr val="00B050"/>
                </a:solidFill>
              </a:rPr>
              <a:t>Alkaliphiles</a:t>
            </a:r>
            <a:r>
              <a:rPr lang="en-GB" b="1" dirty="0">
                <a:solidFill>
                  <a:srgbClr val="00B050"/>
                </a:solidFill>
              </a:rPr>
              <a:t>: </a:t>
            </a:r>
            <a:r>
              <a:rPr lang="en-GB" dirty="0"/>
              <a:t>microorganisms that grow best in alkaline </a:t>
            </a:r>
            <a:r>
              <a:rPr lang="en-GB" dirty="0" smtClean="0"/>
              <a:t>media pH </a:t>
            </a:r>
            <a:r>
              <a:rPr lang="en-GB" dirty="0"/>
              <a:t>8.5-11 </a:t>
            </a:r>
            <a:r>
              <a:rPr lang="en-GB" b="1" dirty="0">
                <a:solidFill>
                  <a:srgbClr val="00B050"/>
                </a:solidFill>
              </a:rPr>
              <a:t>e.g.</a:t>
            </a:r>
            <a:r>
              <a:rPr lang="en-GB" dirty="0"/>
              <a:t> </a:t>
            </a:r>
            <a:r>
              <a:rPr lang="en-GB" i="1" dirty="0" err="1"/>
              <a:t>Vibrio</a:t>
            </a:r>
            <a:r>
              <a:rPr lang="en-GB" i="1" dirty="0"/>
              <a:t> cholera</a:t>
            </a:r>
            <a:r>
              <a:rPr lang="en-GB" dirty="0"/>
              <a:t> (the only </a:t>
            </a:r>
            <a:r>
              <a:rPr lang="en-GB" dirty="0" err="1"/>
              <a:t>alkaliphilic</a:t>
            </a:r>
            <a:r>
              <a:rPr lang="en-GB" dirty="0"/>
              <a:t> human pathogen).</a:t>
            </a:r>
            <a:r>
              <a:rPr lang="en-GB" b="1" dirty="0"/>
              <a:t> </a:t>
            </a:r>
            <a:endParaRPr lang="en-US" dirty="0"/>
          </a:p>
          <a:p>
            <a:pPr algn="l"/>
            <a:endParaRPr lang="ar-S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GB" b="1" dirty="0" smtClean="0">
                <a:solidFill>
                  <a:srgbClr val="FF0000"/>
                </a:solidFill>
              </a:rPr>
              <a:t>Atmospheric Pressure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l" rtl="0"/>
            <a:r>
              <a:rPr lang="en-GB" dirty="0" smtClean="0"/>
              <a:t>Most bacteria live at normal atmospheric pressure (14.7 psi) and are not affected by minor changes in it.</a:t>
            </a:r>
          </a:p>
          <a:p>
            <a:pPr lvl="0" algn="l" rtl="0"/>
            <a:endParaRPr lang="en-US" dirty="0" smtClean="0"/>
          </a:p>
          <a:p>
            <a:pPr lvl="0" algn="l" rtl="0"/>
            <a:r>
              <a:rPr lang="en-GB" dirty="0" smtClean="0"/>
              <a:t>Some like very high atmospheric pressure (</a:t>
            </a:r>
            <a:r>
              <a:rPr lang="en-GB" b="1" dirty="0" err="1" smtClean="0">
                <a:solidFill>
                  <a:srgbClr val="00B050"/>
                </a:solidFill>
              </a:rPr>
              <a:t>Barophiles</a:t>
            </a:r>
            <a:r>
              <a:rPr lang="en-GB" dirty="0" smtClean="0"/>
              <a:t>) like in oil wells and deep oceans.</a:t>
            </a:r>
            <a:endParaRPr lang="en-US" dirty="0" smtClean="0"/>
          </a:p>
          <a:p>
            <a:pPr algn="l"/>
            <a:endParaRPr lang="ar-S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072494" cy="1000108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Oxygen </a:t>
            </a:r>
            <a:r>
              <a:rPr lang="en-GB" b="1" dirty="0" err="1" smtClean="0">
                <a:solidFill>
                  <a:srgbClr val="FF0000"/>
                </a:solidFill>
              </a:rPr>
              <a:t>requirment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115328" cy="5197493"/>
          </a:xfrm>
        </p:spPr>
        <p:txBody>
          <a:bodyPr>
            <a:normAutofit fontScale="62500" lnSpcReduction="20000"/>
          </a:bodyPr>
          <a:lstStyle/>
          <a:p>
            <a:pPr lvl="0" algn="l" rtl="0"/>
            <a:r>
              <a:rPr lang="en-GB" sz="3600" b="1" dirty="0" smtClean="0">
                <a:solidFill>
                  <a:srgbClr val="0070C0"/>
                </a:solidFill>
              </a:rPr>
              <a:t>Microorganisms can be classified according to the requirement of oxygen to survive into:</a:t>
            </a:r>
            <a:endParaRPr lang="en-US" sz="3600" b="1" dirty="0" smtClean="0">
              <a:solidFill>
                <a:srgbClr val="0070C0"/>
              </a:solidFill>
            </a:endParaRPr>
          </a:p>
          <a:p>
            <a:pPr algn="l" rtl="0"/>
            <a:endParaRPr lang="en-US" sz="3600" dirty="0" smtClean="0"/>
          </a:p>
          <a:p>
            <a:pPr lvl="0" algn="l" rtl="0"/>
            <a:r>
              <a:rPr lang="en-GB" sz="3600" b="1" dirty="0" smtClean="0">
                <a:solidFill>
                  <a:srgbClr val="00B050"/>
                </a:solidFill>
              </a:rPr>
              <a:t> Obligate aerobes: </a:t>
            </a:r>
            <a:r>
              <a:rPr lang="en-GB" sz="3600" dirty="0" smtClean="0"/>
              <a:t> have  absolute requirement of  20-22% O2  aerobic respiration.</a:t>
            </a:r>
            <a:endParaRPr lang="en-US" sz="3600" dirty="0" smtClean="0"/>
          </a:p>
          <a:p>
            <a:pPr lvl="0" algn="l" rtl="0"/>
            <a:r>
              <a:rPr lang="en-GB" sz="3600" b="1" dirty="0" smtClean="0">
                <a:solidFill>
                  <a:srgbClr val="00B050"/>
                </a:solidFill>
              </a:rPr>
              <a:t>Obligate anaerobes:</a:t>
            </a:r>
            <a:r>
              <a:rPr lang="en-GB" sz="3600" dirty="0" smtClean="0"/>
              <a:t> cannot multiply in  in the presence of O2. killed by toxic derivatives . Ex. Clostridium </a:t>
            </a:r>
            <a:r>
              <a:rPr lang="en-GB" sz="3600" dirty="0" err="1" smtClean="0"/>
              <a:t>botulinum</a:t>
            </a:r>
            <a:r>
              <a:rPr lang="en-GB" sz="3600" dirty="0" smtClean="0"/>
              <a:t>  use </a:t>
            </a:r>
            <a:r>
              <a:rPr lang="en-GB" sz="3600" dirty="0" err="1" smtClean="0"/>
              <a:t>fermintation</a:t>
            </a:r>
            <a:r>
              <a:rPr lang="en-GB" sz="3600" dirty="0" smtClean="0"/>
              <a:t> anaerobic respiration.</a:t>
            </a:r>
            <a:endParaRPr lang="en-US" sz="3600" dirty="0" smtClean="0"/>
          </a:p>
          <a:p>
            <a:pPr lvl="0" algn="l" rtl="0"/>
            <a:r>
              <a:rPr lang="en-GB" sz="3600" b="1" dirty="0" err="1" smtClean="0">
                <a:solidFill>
                  <a:srgbClr val="00B050"/>
                </a:solidFill>
              </a:rPr>
              <a:t>Microaerophiles</a:t>
            </a:r>
            <a:r>
              <a:rPr lang="en-GB" sz="3600" b="1" dirty="0" smtClean="0">
                <a:solidFill>
                  <a:srgbClr val="00B050"/>
                </a:solidFill>
              </a:rPr>
              <a:t>:</a:t>
            </a:r>
            <a:r>
              <a:rPr lang="en-GB" sz="3600" dirty="0" smtClean="0">
                <a:solidFill>
                  <a:srgbClr val="00B050"/>
                </a:solidFill>
              </a:rPr>
              <a:t> </a:t>
            </a:r>
            <a:r>
              <a:rPr lang="en-GB" sz="3600" dirty="0" smtClean="0"/>
              <a:t>require 2%- 10% only of O2. for aerobic respiration; higher concentration are inhibitory </a:t>
            </a:r>
            <a:r>
              <a:rPr lang="en-GB" sz="3600" i="1" dirty="0" smtClean="0"/>
              <a:t>H. Pylori</a:t>
            </a:r>
            <a:r>
              <a:rPr lang="en-GB" sz="3600" dirty="0" smtClean="0"/>
              <a:t>.</a:t>
            </a:r>
          </a:p>
          <a:p>
            <a:pPr lvl="0" algn="l" rtl="0"/>
            <a:r>
              <a:rPr lang="en-GB" sz="3600" b="1" dirty="0" smtClean="0">
                <a:solidFill>
                  <a:srgbClr val="00B050"/>
                </a:solidFill>
              </a:rPr>
              <a:t>Facultative anaerobic </a:t>
            </a:r>
            <a:r>
              <a:rPr lang="en-GB" sz="3600" dirty="0" smtClean="0"/>
              <a:t>: grow better in the presence of O2   use fermentation or anaerobic respiration in absence of o2 , in the presence of o2 aerobic respiration . Ex </a:t>
            </a:r>
            <a:r>
              <a:rPr lang="en-GB" sz="3600" dirty="0" err="1" smtClean="0"/>
              <a:t>Ecoli</a:t>
            </a:r>
            <a:r>
              <a:rPr lang="en-GB" sz="3600" dirty="0" smtClean="0"/>
              <a:t> </a:t>
            </a:r>
            <a:endParaRPr lang="en-US" sz="3600" dirty="0" smtClean="0"/>
          </a:p>
          <a:p>
            <a:pPr lvl="0" algn="l" rtl="0"/>
            <a:r>
              <a:rPr lang="en-GB" sz="3600" dirty="0" smtClean="0"/>
              <a:t>O2  can be converted into number of compound highly toxic as superoxide  - superoxide dismutase enzyme that convert superoxide into non toxic derivative. </a:t>
            </a:r>
            <a:endParaRPr lang="en-US" sz="3600" dirty="0" smtClean="0"/>
          </a:p>
          <a:p>
            <a:pPr algn="l"/>
            <a:endParaRPr lang="ar-S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572272"/>
          </a:xfrm>
        </p:spPr>
        <p:txBody>
          <a:bodyPr/>
          <a:lstStyle/>
          <a:p>
            <a:pPr lvl="0" algn="l" rtl="0"/>
            <a:r>
              <a:rPr lang="en-GB" dirty="0" smtClean="0"/>
              <a:t>Some microorganisms are </a:t>
            </a:r>
            <a:r>
              <a:rPr lang="en-GB" b="1" dirty="0" err="1" smtClean="0">
                <a:solidFill>
                  <a:srgbClr val="7030A0"/>
                </a:solidFill>
              </a:rPr>
              <a:t>Capnophiles</a:t>
            </a:r>
            <a:r>
              <a:rPr lang="en-GB" dirty="0" smtClean="0"/>
              <a:t> i.e. require 5-10% of </a:t>
            </a:r>
            <a:r>
              <a:rPr lang="en-GB" b="1" dirty="0" smtClean="0">
                <a:solidFill>
                  <a:srgbClr val="7030A0"/>
                </a:solidFill>
              </a:rPr>
              <a:t>CO2</a:t>
            </a:r>
            <a:r>
              <a:rPr lang="en-GB" b="1" dirty="0" smtClean="0"/>
              <a:t> </a:t>
            </a:r>
            <a:r>
              <a:rPr lang="en-GB" dirty="0" smtClean="0"/>
              <a:t>for their growth. </a:t>
            </a:r>
            <a:r>
              <a:rPr lang="en-GB" i="1" dirty="0" err="1" smtClean="0"/>
              <a:t>Nisseria</a:t>
            </a:r>
            <a:r>
              <a:rPr lang="en-GB" i="1" dirty="0" smtClean="0"/>
              <a:t> – </a:t>
            </a:r>
            <a:r>
              <a:rPr lang="en-GB" i="1" dirty="0" err="1" smtClean="0"/>
              <a:t>haemophilus</a:t>
            </a:r>
            <a:r>
              <a:rPr lang="en-GB" i="1" dirty="0" smtClean="0"/>
              <a:t> </a:t>
            </a:r>
          </a:p>
          <a:p>
            <a:pPr lvl="0" algn="l" rtl="0"/>
            <a:r>
              <a:rPr lang="en-GB" dirty="0" smtClean="0"/>
              <a:t>Using a candle jar consume O</a:t>
            </a:r>
            <a:r>
              <a:rPr lang="en-GB" sz="1800" dirty="0" smtClean="0"/>
              <a:t>2</a:t>
            </a:r>
            <a:r>
              <a:rPr lang="en-GB" dirty="0" smtClean="0"/>
              <a:t> providing CO</a:t>
            </a:r>
            <a:r>
              <a:rPr lang="en-GB" sz="1800" dirty="0" smtClean="0"/>
              <a:t>2</a:t>
            </a:r>
            <a:r>
              <a:rPr lang="en-GB" dirty="0" smtClean="0"/>
              <a:t> + H</a:t>
            </a:r>
            <a:r>
              <a:rPr lang="en-GB" sz="1800" dirty="0" smtClean="0"/>
              <a:t>2</a:t>
            </a:r>
            <a:r>
              <a:rPr lang="en-GB" dirty="0" smtClean="0"/>
              <a:t>O.</a:t>
            </a:r>
          </a:p>
          <a:p>
            <a:pPr lvl="0" algn="l" rtl="0"/>
            <a:r>
              <a:rPr lang="en-GB" dirty="0" smtClean="0"/>
              <a:t>for </a:t>
            </a:r>
            <a:r>
              <a:rPr lang="en-GB" dirty="0" err="1" smtClean="0"/>
              <a:t>microaerophilic</a:t>
            </a:r>
            <a:r>
              <a:rPr lang="en-GB" dirty="0" smtClean="0"/>
              <a:t> we use special packet holds chemical that react with O</a:t>
            </a:r>
            <a:r>
              <a:rPr lang="en-GB" sz="1800" dirty="0" smtClean="0"/>
              <a:t>2</a:t>
            </a:r>
            <a:r>
              <a:rPr lang="en-GB" dirty="0" smtClean="0"/>
              <a:t>  to be reduced to 5-15 % O</a:t>
            </a:r>
            <a:r>
              <a:rPr lang="en-GB" sz="1800" dirty="0" smtClean="0"/>
              <a:t>2 .</a:t>
            </a:r>
          </a:p>
          <a:p>
            <a:pPr algn="l" rtl="0"/>
            <a:endParaRPr lang="ar-SA" dirty="0"/>
          </a:p>
        </p:txBody>
      </p:sp>
      <p:pic>
        <p:nvPicPr>
          <p:cNvPr id="4" name="Picture 3" descr="R6UDGOCA3GE613CABTSI9ECAZZ9JYZCAT5GQ28CAOW8E0ECAZB9WV6CAG6UO7BCAOVMEXFCAOPRAVWCASHSOXICAZUJ6ZUCAOYX80ICA0MCDLNCAV0M3HDCATJSC00CAVX6WKXCAV2Z4W7CAPO62XZ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7950" y="4429132"/>
            <a:ext cx="2143125" cy="2143125"/>
          </a:xfrm>
          <a:prstGeom prst="rect">
            <a:avLst/>
          </a:prstGeom>
        </p:spPr>
      </p:pic>
      <p:pic>
        <p:nvPicPr>
          <p:cNvPr id="5" name="Picture 4" descr="GT1IC7CA4BA0YRCA7G6R8VCA5XT9VMCA13ELRYCAB06V52CAMGPPU7CAWXT36ICASJJ42XCAX0EGEJCARPBFGKCAH4K0XICAHIAEYECAPEYZEVCA0X9H6SCAIT3QHICAW9C6BMCARUORATCAXH1U9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0166" y="4500570"/>
            <a:ext cx="2143125" cy="2143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GB" b="1" dirty="0" smtClean="0">
                <a:solidFill>
                  <a:srgbClr val="FF0000"/>
                </a:solidFill>
              </a:rPr>
              <a:t>Bacterial Growth </a:t>
            </a:r>
            <a:r>
              <a:rPr lang="en-GB" b="1" i="1" dirty="0" smtClean="0">
                <a:solidFill>
                  <a:srgbClr val="FF0000"/>
                </a:solidFill>
              </a:rPr>
              <a:t>In Vitro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85000" lnSpcReduction="10000"/>
          </a:bodyPr>
          <a:lstStyle/>
          <a:p>
            <a:pPr lvl="0" algn="l" rtl="0"/>
            <a:r>
              <a:rPr lang="en-GB" dirty="0" smtClean="0"/>
              <a:t>In order for bacteria to grow in the laboratory it need appropriate growth medium and special environmental conditions like </a:t>
            </a:r>
            <a:r>
              <a:rPr lang="en-GB" b="1" dirty="0" smtClean="0">
                <a:solidFill>
                  <a:srgbClr val="00B050"/>
                </a:solidFill>
              </a:rPr>
              <a:t>temperature, pH, O</a:t>
            </a:r>
            <a:r>
              <a:rPr lang="en-GB" sz="1900" b="1" dirty="0" smtClean="0">
                <a:solidFill>
                  <a:srgbClr val="00B050"/>
                </a:solidFill>
              </a:rPr>
              <a:t>2</a:t>
            </a:r>
            <a:r>
              <a:rPr lang="en-GB" dirty="0" smtClean="0"/>
              <a:t>,.. to multiply. </a:t>
            </a:r>
          </a:p>
          <a:p>
            <a:pPr lvl="0" algn="l" rtl="0"/>
            <a:endParaRPr lang="en-US" dirty="0" smtClean="0"/>
          </a:p>
          <a:p>
            <a:pPr lvl="0" algn="l" rtl="0"/>
            <a:r>
              <a:rPr lang="en-GB" dirty="0" smtClean="0"/>
              <a:t>Bacteria can be cultured on many different </a:t>
            </a:r>
            <a:r>
              <a:rPr lang="en-GB" b="1" dirty="0" smtClean="0">
                <a:solidFill>
                  <a:srgbClr val="0070C0"/>
                </a:solidFill>
              </a:rPr>
              <a:t>culture media </a:t>
            </a:r>
            <a:r>
              <a:rPr lang="en-GB" dirty="0" smtClean="0"/>
              <a:t>according to its nutritional needs </a:t>
            </a:r>
            <a:r>
              <a:rPr lang="en-GB" b="1" dirty="0" smtClean="0">
                <a:solidFill>
                  <a:srgbClr val="0070C0"/>
                </a:solidFill>
              </a:rPr>
              <a:t>such as </a:t>
            </a:r>
            <a:r>
              <a:rPr lang="en-GB" dirty="0" smtClean="0"/>
              <a:t>Nutrient Agar, Blood Agar, Mac </a:t>
            </a:r>
            <a:r>
              <a:rPr lang="en-GB" dirty="0" err="1" smtClean="0"/>
              <a:t>Conkey</a:t>
            </a:r>
            <a:r>
              <a:rPr lang="en-GB" dirty="0" smtClean="0"/>
              <a:t> Agar, CLED,..</a:t>
            </a:r>
          </a:p>
          <a:p>
            <a:pPr lvl="0" algn="l" rtl="0"/>
            <a:endParaRPr lang="en-US" dirty="0" smtClean="0"/>
          </a:p>
          <a:p>
            <a:pPr lvl="0" algn="l" rtl="0"/>
            <a:r>
              <a:rPr lang="en-GB" dirty="0" smtClean="0"/>
              <a:t>After inoculation of media, they should be </a:t>
            </a:r>
            <a:r>
              <a:rPr lang="en-GB" b="1" dirty="0" smtClean="0">
                <a:solidFill>
                  <a:srgbClr val="00B050"/>
                </a:solidFill>
              </a:rPr>
              <a:t>incubated</a:t>
            </a:r>
            <a:r>
              <a:rPr lang="en-GB" dirty="0" smtClean="0"/>
              <a:t> in chambers to maintain appropriate environment. </a:t>
            </a:r>
            <a:r>
              <a:rPr lang="en-GB" b="1" dirty="0" smtClean="0">
                <a:solidFill>
                  <a:srgbClr val="00B050"/>
                </a:solidFill>
              </a:rPr>
              <a:t>Temperature and time </a:t>
            </a:r>
            <a:r>
              <a:rPr lang="en-GB" dirty="0" smtClean="0"/>
              <a:t>of incubation differ for each type of bacteria to grow. </a:t>
            </a:r>
            <a:endParaRPr lang="en-US" dirty="0" smtClean="0"/>
          </a:p>
          <a:p>
            <a:pPr algn="l"/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GB" b="1" dirty="0" smtClean="0">
                <a:solidFill>
                  <a:srgbClr val="FF0000"/>
                </a:solidFill>
              </a:rPr>
              <a:t>Bacterial Count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43536"/>
          </a:xfrm>
        </p:spPr>
        <p:txBody>
          <a:bodyPr>
            <a:normAutofit fontScale="62500" lnSpcReduction="20000"/>
          </a:bodyPr>
          <a:lstStyle/>
          <a:p>
            <a:pPr algn="l" rtl="0"/>
            <a:r>
              <a:rPr lang="en-GB" sz="4000" dirty="0" smtClean="0"/>
              <a:t>Microbiologists tend to measure the number of bacteria present in a liquid for </a:t>
            </a:r>
            <a:r>
              <a:rPr lang="en-GB" sz="4000" b="1" dirty="0" smtClean="0">
                <a:solidFill>
                  <a:srgbClr val="00B050"/>
                </a:solidFill>
              </a:rPr>
              <a:t>quality control purposes </a:t>
            </a:r>
            <a:r>
              <a:rPr lang="en-GB" sz="4000" dirty="0" smtClean="0"/>
              <a:t>in FDA (Food and Drug Administration) monitored fields </a:t>
            </a:r>
            <a:r>
              <a:rPr lang="en-GB" sz="4000" b="1" dirty="0" smtClean="0">
                <a:solidFill>
                  <a:srgbClr val="00B050"/>
                </a:solidFill>
              </a:rPr>
              <a:t>e.g.</a:t>
            </a:r>
            <a:r>
              <a:rPr lang="en-GB" sz="4000" dirty="0" smtClean="0"/>
              <a:t> dairy farms, drinking water supply, drug industry...</a:t>
            </a:r>
          </a:p>
          <a:p>
            <a:pPr algn="l" rtl="0"/>
            <a:endParaRPr lang="en-US" sz="4000" dirty="0" smtClean="0"/>
          </a:p>
          <a:p>
            <a:pPr algn="l" rtl="0"/>
            <a:r>
              <a:rPr lang="en-GB" sz="4000" b="1" dirty="0" smtClean="0">
                <a:solidFill>
                  <a:srgbClr val="0070C0"/>
                </a:solidFill>
              </a:rPr>
              <a:t>This is done by measuring:</a:t>
            </a:r>
            <a:endParaRPr lang="en-US" sz="4000" b="1" dirty="0" smtClean="0">
              <a:solidFill>
                <a:srgbClr val="0070C0"/>
              </a:solidFill>
            </a:endParaRPr>
          </a:p>
          <a:p>
            <a:pPr marL="514350" lvl="0" indent="-514350" algn="l" rtl="0">
              <a:buFont typeface="+mj-lt"/>
              <a:buAutoNum type="arabicPeriod"/>
            </a:pPr>
            <a:r>
              <a:rPr lang="en-GB" sz="4000" dirty="0" smtClean="0"/>
              <a:t>The </a:t>
            </a:r>
            <a:r>
              <a:rPr lang="en-GB" sz="4000" b="1" dirty="0" smtClean="0">
                <a:solidFill>
                  <a:srgbClr val="00B050"/>
                </a:solidFill>
              </a:rPr>
              <a:t>total number of bacteria </a:t>
            </a:r>
            <a:r>
              <a:rPr lang="en-GB" sz="4000" dirty="0" smtClean="0"/>
              <a:t>present in the sample (dead and alive bacteria) counting chamber 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GB" sz="4000" dirty="0" smtClean="0"/>
              <a:t>Coulter counter instrument that count cell in a suspension as they pass through a minute aperture 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GB" sz="4000" dirty="0" smtClean="0"/>
              <a:t>Flow </a:t>
            </a:r>
            <a:r>
              <a:rPr lang="en-GB" sz="4000" dirty="0" err="1" smtClean="0"/>
              <a:t>cytometer</a:t>
            </a:r>
            <a:r>
              <a:rPr lang="en-GB" sz="4000" dirty="0" smtClean="0"/>
              <a:t> similar to coulter counter except it measure the light scattering of light by cells as they pass by a laser.</a:t>
            </a:r>
            <a:endParaRPr lang="en-US" sz="4000" dirty="0" smtClean="0"/>
          </a:p>
          <a:p>
            <a:pPr marL="514350" lvl="0" indent="-514350" algn="l" rtl="0">
              <a:buFont typeface="+mj-lt"/>
              <a:buAutoNum type="arabicPeriod"/>
            </a:pPr>
            <a:endParaRPr lang="en-GB" sz="40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GB" b="1" dirty="0" smtClean="0">
                <a:solidFill>
                  <a:srgbClr val="FF0000"/>
                </a:solidFill>
              </a:rPr>
              <a:t>The Viable Plate Count Method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lvl="0" indent="-514350" algn="l" rtl="0">
              <a:buFont typeface="+mj-lt"/>
              <a:buAutoNum type="arabicPeriod"/>
            </a:pPr>
            <a:r>
              <a:rPr lang="en-GB" b="1" dirty="0" smtClean="0">
                <a:solidFill>
                  <a:srgbClr val="0070C0"/>
                </a:solidFill>
              </a:rPr>
              <a:t>Serial dilutions </a:t>
            </a:r>
            <a:r>
              <a:rPr lang="en-GB" dirty="0" smtClean="0"/>
              <a:t>of the sample are prepared.</a:t>
            </a:r>
            <a:endParaRPr lang="en-US" dirty="0" smtClean="0"/>
          </a:p>
          <a:p>
            <a:pPr marL="514350" lvl="0" indent="-514350" algn="l" rtl="0">
              <a:buFont typeface="+mj-lt"/>
              <a:buAutoNum type="arabicPeriod"/>
            </a:pPr>
            <a:r>
              <a:rPr lang="en-GB" dirty="0" smtClean="0"/>
              <a:t>From each dilution, 1ml or 0.1ml is </a:t>
            </a:r>
            <a:r>
              <a:rPr lang="en-GB" b="1" dirty="0" smtClean="0">
                <a:solidFill>
                  <a:srgbClr val="0070C0"/>
                </a:solidFill>
              </a:rPr>
              <a:t>inoculated</a:t>
            </a:r>
            <a:r>
              <a:rPr lang="en-GB" dirty="0" smtClean="0"/>
              <a:t> on Nutrient Agar media. </a:t>
            </a:r>
            <a:endParaRPr lang="en-US" dirty="0" smtClean="0"/>
          </a:p>
          <a:p>
            <a:pPr marL="514350" lvl="0" indent="-514350" algn="l" rtl="0">
              <a:buFont typeface="+mj-lt"/>
              <a:buAutoNum type="arabicPeriod"/>
            </a:pPr>
            <a:r>
              <a:rPr lang="en-GB" dirty="0" smtClean="0"/>
              <a:t>All the plates are </a:t>
            </a:r>
            <a:r>
              <a:rPr lang="en-GB" b="1" dirty="0" smtClean="0">
                <a:solidFill>
                  <a:srgbClr val="0070C0"/>
                </a:solidFill>
              </a:rPr>
              <a:t>incubated</a:t>
            </a:r>
            <a:r>
              <a:rPr lang="en-GB" dirty="0" smtClean="0"/>
              <a:t> for 24hours at 37°C.</a:t>
            </a:r>
            <a:endParaRPr lang="en-US" dirty="0" smtClean="0"/>
          </a:p>
          <a:p>
            <a:pPr marL="514350" lvl="0" indent="-514350" algn="l" rtl="0">
              <a:buFont typeface="+mj-lt"/>
              <a:buAutoNum type="arabicPeriod"/>
            </a:pPr>
            <a:r>
              <a:rPr lang="en-GB" dirty="0" smtClean="0"/>
              <a:t>After incubation, the </a:t>
            </a:r>
            <a:r>
              <a:rPr lang="en-GB" b="1" dirty="0" smtClean="0">
                <a:solidFill>
                  <a:srgbClr val="0070C0"/>
                </a:solidFill>
              </a:rPr>
              <a:t>bacterial colonies are counted</a:t>
            </a:r>
            <a:r>
              <a:rPr lang="en-GB" dirty="0" smtClean="0"/>
              <a:t> from the plates. Then the number is multiplied by the dilution factor to get the number of bacteria in the original sample.</a:t>
            </a:r>
            <a:endParaRPr lang="en-US" dirty="0" smtClean="0"/>
          </a:p>
          <a:p>
            <a:pPr algn="l"/>
            <a:endParaRPr lang="ar-S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Pour plate method 0.1 ml -1ml </a:t>
            </a:r>
          </a:p>
          <a:p>
            <a:pPr algn="l" rtl="0"/>
            <a:r>
              <a:rPr lang="en-US" dirty="0" smtClean="0"/>
              <a:t>Spread plat 1ml-2ml </a:t>
            </a:r>
          </a:p>
          <a:p>
            <a:pPr algn="l" rtl="0"/>
            <a:r>
              <a:rPr lang="en-US" dirty="0" smtClean="0"/>
              <a:t>Count  expressed as colony forming units </a:t>
            </a:r>
            <a:endParaRPr lang="ar-S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GB" b="1" dirty="0" smtClean="0">
                <a:solidFill>
                  <a:srgbClr val="FF0000"/>
                </a:solidFill>
              </a:rPr>
              <a:t>Factors Affecting Microbial Growth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fontScale="92500" lnSpcReduction="20000"/>
          </a:bodyPr>
          <a:lstStyle/>
          <a:p>
            <a:pPr algn="l" rtl="0"/>
            <a:r>
              <a:rPr lang="en-GB" dirty="0" smtClean="0"/>
              <a:t>There </a:t>
            </a:r>
            <a:r>
              <a:rPr lang="en-GB" dirty="0"/>
              <a:t>are some factors that affect and control the growth of microorganisms around us, in hospitals, in the laboratory, and in industrial settings. </a:t>
            </a:r>
            <a:r>
              <a:rPr lang="en-GB" b="1" dirty="0">
                <a:solidFill>
                  <a:srgbClr val="00B050"/>
                </a:solidFill>
              </a:rPr>
              <a:t>These factors are: </a:t>
            </a:r>
            <a:endParaRPr lang="en-GB" b="1" dirty="0" smtClean="0">
              <a:solidFill>
                <a:srgbClr val="00B050"/>
              </a:solidFill>
            </a:endParaRPr>
          </a:p>
          <a:p>
            <a:pPr algn="l" rtl="0"/>
            <a:endParaRPr lang="en-US" dirty="0"/>
          </a:p>
          <a:p>
            <a:pPr marL="514350" lvl="0" indent="-514350" algn="l" rtl="0">
              <a:buFont typeface="+mj-lt"/>
              <a:buAutoNum type="arabicPeriod"/>
            </a:pPr>
            <a:r>
              <a:rPr lang="en-GB" b="1" dirty="0" smtClean="0">
                <a:solidFill>
                  <a:srgbClr val="0070C0"/>
                </a:solidFill>
              </a:rPr>
              <a:t>Nutritional factor 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514350" lvl="0" indent="-514350" algn="l" rtl="0">
              <a:buFont typeface="+mj-lt"/>
              <a:buAutoNum type="arabicPeriod"/>
            </a:pPr>
            <a:r>
              <a:rPr lang="en-GB" b="1" dirty="0" smtClean="0">
                <a:solidFill>
                  <a:srgbClr val="0070C0"/>
                </a:solidFill>
              </a:rPr>
              <a:t>Water availability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514350" lvl="0" indent="-514350" algn="l" rtl="0">
              <a:buFont typeface="+mj-lt"/>
              <a:buAutoNum type="arabicPeriod"/>
            </a:pPr>
            <a:r>
              <a:rPr lang="en-GB" b="1" dirty="0" smtClean="0">
                <a:solidFill>
                  <a:srgbClr val="0070C0"/>
                </a:solidFill>
              </a:rPr>
              <a:t>Temperature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514350" lvl="0" indent="-514350" algn="l" rtl="0">
              <a:buFont typeface="+mj-lt"/>
              <a:buAutoNum type="arabicPeriod"/>
            </a:pPr>
            <a:r>
              <a:rPr lang="en-GB" b="1" dirty="0" smtClean="0">
                <a:solidFill>
                  <a:srgbClr val="0070C0"/>
                </a:solidFill>
              </a:rPr>
              <a:t>pH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514350" lvl="0" indent="-514350" algn="l" rtl="0">
              <a:buFont typeface="+mj-lt"/>
              <a:buAutoNum type="arabicPeriod"/>
            </a:pPr>
            <a:r>
              <a:rPr lang="en-GB" b="1" dirty="0" smtClean="0">
                <a:solidFill>
                  <a:srgbClr val="0070C0"/>
                </a:solidFill>
              </a:rPr>
              <a:t>Atmospheric Pressure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514350" lvl="0" indent="-514350" algn="l" rtl="0">
              <a:buFont typeface="+mj-lt"/>
              <a:buAutoNum type="arabicPeriod"/>
            </a:pPr>
            <a:r>
              <a:rPr lang="en-GB" b="1" dirty="0" smtClean="0">
                <a:solidFill>
                  <a:srgbClr val="0070C0"/>
                </a:solidFill>
              </a:rPr>
              <a:t>Oxygen </a:t>
            </a:r>
            <a:r>
              <a:rPr lang="en-GB" b="1" dirty="0" err="1" smtClean="0">
                <a:solidFill>
                  <a:srgbClr val="0070C0"/>
                </a:solidFill>
              </a:rPr>
              <a:t>requirment</a:t>
            </a:r>
            <a:r>
              <a:rPr lang="en-GB" b="1" dirty="0" smtClean="0">
                <a:solidFill>
                  <a:srgbClr val="0070C0"/>
                </a:solidFill>
              </a:rPr>
              <a:t>  </a:t>
            </a:r>
            <a:endParaRPr lang="en-US" b="1" dirty="0">
              <a:solidFill>
                <a:srgbClr val="0070C0"/>
              </a:solidFill>
            </a:endParaRPr>
          </a:p>
          <a:p>
            <a:pPr algn="l" rtl="0"/>
            <a:endParaRPr lang="ar-S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bacterial plate coun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285728"/>
            <a:ext cx="4106872" cy="4144811"/>
          </a:xfrm>
        </p:spPr>
      </p:pic>
      <p:pic>
        <p:nvPicPr>
          <p:cNvPr id="5" name="Content Placeholder 3" descr="Dilution Plate Coun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00562" y="3286124"/>
            <a:ext cx="4445537" cy="333474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Bacterial Growth Curve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l" rtl="0"/>
            <a:r>
              <a:rPr lang="en-GB" dirty="0" smtClean="0"/>
              <a:t>In order to plot a growth curve for a certain bacteria, a pure </a:t>
            </a:r>
            <a:r>
              <a:rPr lang="en-GB" b="1" dirty="0" smtClean="0">
                <a:solidFill>
                  <a:srgbClr val="00B050"/>
                </a:solidFill>
              </a:rPr>
              <a:t>bacterial broth </a:t>
            </a:r>
            <a:r>
              <a:rPr lang="en-GB" dirty="0" smtClean="0"/>
              <a:t>is to be prepared and incubated. Then a sample is collected from the broth every 30 minutes and a </a:t>
            </a:r>
            <a:r>
              <a:rPr lang="en-GB" b="1" dirty="0" smtClean="0">
                <a:solidFill>
                  <a:srgbClr val="00B050"/>
                </a:solidFill>
              </a:rPr>
              <a:t>viable plate count</a:t>
            </a:r>
            <a:r>
              <a:rPr lang="en-GB" dirty="0" smtClean="0"/>
              <a:t> is done on each sample. </a:t>
            </a:r>
            <a:endParaRPr lang="en-US" dirty="0" smtClean="0"/>
          </a:p>
          <a:p>
            <a:pPr algn="l" rtl="0"/>
            <a:endParaRPr lang="en-US" dirty="0" smtClean="0"/>
          </a:p>
          <a:p>
            <a:pPr lvl="0" algn="l" rtl="0"/>
            <a:r>
              <a:rPr lang="en-GB" dirty="0" smtClean="0"/>
              <a:t>The </a:t>
            </a:r>
            <a:r>
              <a:rPr lang="en-GB" b="1" dirty="0" smtClean="0">
                <a:solidFill>
                  <a:srgbClr val="0070C0"/>
                </a:solidFill>
              </a:rPr>
              <a:t>data is then plotted on a logarithmic graph </a:t>
            </a:r>
            <a:r>
              <a:rPr lang="en-GB" dirty="0" smtClean="0"/>
              <a:t>paper where the x-axis represent the </a:t>
            </a:r>
            <a:r>
              <a:rPr lang="en-GB" b="1" dirty="0" smtClean="0">
                <a:solidFill>
                  <a:srgbClr val="7030A0"/>
                </a:solidFill>
              </a:rPr>
              <a:t>incubation time</a:t>
            </a:r>
            <a:r>
              <a:rPr lang="en-GB" dirty="0" smtClean="0"/>
              <a:t> and the y-axis represent the </a:t>
            </a:r>
            <a:r>
              <a:rPr lang="en-GB" b="1" dirty="0" smtClean="0">
                <a:solidFill>
                  <a:srgbClr val="7030A0"/>
                </a:solidFill>
              </a:rPr>
              <a:t>log</a:t>
            </a:r>
            <a:r>
              <a:rPr lang="en-GB" sz="2600" b="1" dirty="0" smtClean="0">
                <a:solidFill>
                  <a:srgbClr val="7030A0"/>
                </a:solidFill>
              </a:rPr>
              <a:t>10</a:t>
            </a:r>
            <a:r>
              <a:rPr lang="en-GB" dirty="0" smtClean="0"/>
              <a:t> of the number of viable bacteria.</a:t>
            </a:r>
            <a:endParaRPr lang="en-US" dirty="0" smtClean="0"/>
          </a:p>
          <a:p>
            <a:pPr algn="l"/>
            <a:endParaRPr lang="ar-SA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rtl="0"/>
            <a:r>
              <a:rPr lang="en-GB" sz="4000" b="1" dirty="0" smtClean="0">
                <a:solidFill>
                  <a:srgbClr val="FF0000"/>
                </a:solidFill>
              </a:rPr>
              <a:t>4 Phases in a Bacterial Growth Curve</a:t>
            </a:r>
            <a:endParaRPr lang="ar-SA" sz="4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357850"/>
          </a:xfrm>
        </p:spPr>
        <p:txBody>
          <a:bodyPr>
            <a:normAutofit fontScale="70000" lnSpcReduction="20000"/>
          </a:bodyPr>
          <a:lstStyle/>
          <a:p>
            <a:pPr algn="l" rtl="0">
              <a:buNone/>
            </a:pPr>
            <a:r>
              <a:rPr lang="en-GB" dirty="0" smtClean="0"/>
              <a:t> </a:t>
            </a:r>
            <a:endParaRPr lang="en-US" dirty="0" smtClean="0"/>
          </a:p>
          <a:p>
            <a:pPr marL="514350" lvl="0" indent="-514350" algn="l" rtl="0">
              <a:buFont typeface="+mj-lt"/>
              <a:buAutoNum type="arabicPeriod"/>
            </a:pPr>
            <a:r>
              <a:rPr lang="en-GB" b="1" dirty="0" smtClean="0">
                <a:solidFill>
                  <a:srgbClr val="00B050"/>
                </a:solidFill>
              </a:rPr>
              <a:t>Lag Phase: </a:t>
            </a:r>
            <a:r>
              <a:rPr lang="en-GB" dirty="0" smtClean="0"/>
              <a:t>where the bacteria absorb nutrients, synthesize enzymes, and prepare for division. </a:t>
            </a:r>
            <a:r>
              <a:rPr lang="en-GB" b="1" dirty="0" smtClean="0">
                <a:solidFill>
                  <a:srgbClr val="0070C0"/>
                </a:solidFill>
              </a:rPr>
              <a:t>There is no increase in bacterial number in this phase.</a:t>
            </a:r>
            <a:endParaRPr lang="en-US" b="1" dirty="0" smtClean="0">
              <a:solidFill>
                <a:srgbClr val="0070C0"/>
              </a:solidFill>
            </a:endParaRPr>
          </a:p>
          <a:p>
            <a:pPr algn="l" rtl="0">
              <a:buNone/>
            </a:pPr>
            <a:r>
              <a:rPr lang="en-GB" b="1" dirty="0" smtClean="0"/>
              <a:t> </a:t>
            </a:r>
            <a:endParaRPr lang="en-US" dirty="0" smtClean="0"/>
          </a:p>
          <a:p>
            <a:pPr marL="514350" lvl="0" indent="-514350" algn="l" rtl="0">
              <a:buNone/>
            </a:pPr>
            <a:r>
              <a:rPr lang="en-GB" b="1" dirty="0" smtClean="0">
                <a:solidFill>
                  <a:srgbClr val="00B050"/>
                </a:solidFill>
              </a:rPr>
              <a:t>2.     Log Phase ( exponential phase): </a:t>
            </a:r>
            <a:r>
              <a:rPr lang="en-GB" dirty="0" smtClean="0"/>
              <a:t>where rapid multiplication occur causing </a:t>
            </a:r>
            <a:r>
              <a:rPr lang="en-GB" b="1" dirty="0" smtClean="0">
                <a:solidFill>
                  <a:srgbClr val="0070C0"/>
                </a:solidFill>
              </a:rPr>
              <a:t>very high increase in the number of bacteria.  </a:t>
            </a:r>
            <a:endParaRPr lang="en-US" b="1" dirty="0" smtClean="0">
              <a:solidFill>
                <a:srgbClr val="0070C0"/>
              </a:solidFill>
            </a:endParaRPr>
          </a:p>
          <a:p>
            <a:pPr algn="l" rtl="0"/>
            <a:endParaRPr lang="en-US" dirty="0" smtClean="0"/>
          </a:p>
          <a:p>
            <a:pPr marL="514350" lvl="0" indent="-514350" algn="l" rtl="0">
              <a:buAutoNum type="arabicPeriod" startAt="3"/>
            </a:pPr>
            <a:r>
              <a:rPr lang="en-GB" b="1" dirty="0" smtClean="0">
                <a:solidFill>
                  <a:srgbClr val="00B050"/>
                </a:solidFill>
              </a:rPr>
              <a:t>Stationary Phase: </a:t>
            </a:r>
            <a:r>
              <a:rPr lang="en-GB" dirty="0" smtClean="0"/>
              <a:t>where the nutrients in the media decrease and the toxic waste resulting from bacterial metabolism increase. As a result, the multiplication is slowing down. </a:t>
            </a:r>
            <a:r>
              <a:rPr lang="en-GB" b="1" dirty="0" smtClean="0">
                <a:solidFill>
                  <a:srgbClr val="0070C0"/>
                </a:solidFill>
              </a:rPr>
              <a:t>The number of dividing bacteria equals the number of dead bacteria.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514350" lvl="0" indent="-514350" algn="l" rtl="0">
              <a:buAutoNum type="arabicPeriod" startAt="3"/>
            </a:pPr>
            <a:endParaRPr lang="en-US" b="1" dirty="0" smtClean="0">
              <a:solidFill>
                <a:srgbClr val="00B050"/>
              </a:solidFill>
            </a:endParaRPr>
          </a:p>
          <a:p>
            <a:pPr marL="514350" lvl="0" indent="-514350" algn="l" rtl="0">
              <a:buAutoNum type="arabicPeriod" startAt="3"/>
            </a:pPr>
            <a:r>
              <a:rPr lang="en-GB" b="1" dirty="0" smtClean="0">
                <a:solidFill>
                  <a:srgbClr val="00B050"/>
                </a:solidFill>
              </a:rPr>
              <a:t>Death Phase: </a:t>
            </a:r>
            <a:r>
              <a:rPr lang="en-GB" dirty="0" smtClean="0"/>
              <a:t>where overcrowding occurs and the bacteria are dying very rapidly because of lack of nutrients and accumulation of toxic waste. </a:t>
            </a:r>
            <a:r>
              <a:rPr lang="en-GB" b="1" dirty="0" smtClean="0">
                <a:solidFill>
                  <a:srgbClr val="0070C0"/>
                </a:solidFill>
              </a:rPr>
              <a:t>Very few bacteria will remain alive in this stage.</a:t>
            </a:r>
            <a:endParaRPr lang="en-US" b="1" dirty="0" smtClean="0">
              <a:solidFill>
                <a:srgbClr val="0070C0"/>
              </a:solidFill>
            </a:endParaRPr>
          </a:p>
          <a:p>
            <a:pPr algn="l"/>
            <a:endParaRPr lang="ar-SA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275197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BacteriaGrowth curv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b="3370"/>
          <a:stretch>
            <a:fillRect/>
          </a:stretch>
        </p:blipFill>
        <p:spPr>
          <a:xfrm>
            <a:off x="400830" y="328472"/>
            <a:ext cx="8314574" cy="6172362"/>
          </a:xfr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Cultivation of prokaryotic in the lab.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b="1" u="sng" dirty="0" smtClean="0">
                <a:solidFill>
                  <a:schemeClr val="tx2">
                    <a:lumMod val="75000"/>
                  </a:schemeClr>
                </a:solidFill>
              </a:rPr>
              <a:t>1. complex media:  </a:t>
            </a: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l" rtl="0">
              <a:buNone/>
            </a:pPr>
            <a:r>
              <a:rPr lang="en-US" dirty="0" smtClean="0"/>
              <a:t>     1.Pepton: amino acids and short peptide with enzyme, acid or alkaline.</a:t>
            </a:r>
          </a:p>
          <a:p>
            <a:pPr algn="l" rtl="0">
              <a:buNone/>
            </a:pPr>
            <a:r>
              <a:rPr lang="en-US" dirty="0" smtClean="0"/>
              <a:t>     2. Extract: water soluble component  of substance ex. Beef extract+ vitamins + mineral and other .</a:t>
            </a:r>
          </a:p>
          <a:p>
            <a:pPr algn="l" rtl="0">
              <a:buNone/>
            </a:pPr>
            <a:r>
              <a:rPr lang="en-US" dirty="0" smtClean="0"/>
              <a:t>    3. nutrient broth : </a:t>
            </a:r>
            <a:r>
              <a:rPr lang="en-US" dirty="0" err="1" smtClean="0"/>
              <a:t>pepton</a:t>
            </a:r>
            <a:r>
              <a:rPr lang="en-US" dirty="0" smtClean="0"/>
              <a:t> + beef extract .</a:t>
            </a:r>
          </a:p>
          <a:p>
            <a:pPr algn="l" rtl="0">
              <a:buNone/>
            </a:pPr>
            <a:r>
              <a:rPr lang="en-US" dirty="0" smtClean="0"/>
              <a:t>    4. nutrient agar : nutrient broth + agar. </a:t>
            </a:r>
          </a:p>
          <a:p>
            <a:pPr algn="l" rtl="0">
              <a:buNone/>
            </a:pPr>
            <a:r>
              <a:rPr lang="en-US" dirty="0" smtClean="0"/>
              <a:t>       </a:t>
            </a:r>
            <a:endParaRPr lang="ar-SA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u="sng" dirty="0" smtClean="0">
                <a:solidFill>
                  <a:schemeClr val="tx2">
                    <a:lumMod val="75000"/>
                  </a:schemeClr>
                </a:solidFill>
              </a:rPr>
              <a:t>2. Enriched  media  </a:t>
            </a:r>
          </a:p>
          <a:p>
            <a:pPr algn="l" rtl="0">
              <a:buNone/>
            </a:pPr>
            <a:r>
              <a:rPr lang="en-US" dirty="0" smtClean="0"/>
              <a:t>    1.blood agar : nutrient agar with 5% sheep red blood cell. Fastidious organism</a:t>
            </a:r>
          </a:p>
          <a:p>
            <a:pPr algn="l" rtl="0">
              <a:buNone/>
            </a:pPr>
            <a:r>
              <a:rPr lang="en-US" dirty="0" smtClean="0"/>
              <a:t>   2. chocolate agar : </a:t>
            </a:r>
            <a:r>
              <a:rPr lang="en-US" dirty="0" err="1" smtClean="0"/>
              <a:t>lysed</a:t>
            </a:r>
            <a:r>
              <a:rPr lang="en-US" dirty="0" smtClean="0"/>
              <a:t> red blood and additional nutrition more fastidious organism.</a:t>
            </a:r>
          </a:p>
          <a:p>
            <a:pPr algn="l" rtl="0">
              <a:buNone/>
            </a:pPr>
            <a:r>
              <a:rPr lang="en-US" dirty="0" smtClean="0"/>
              <a:t>   </a:t>
            </a:r>
          </a:p>
          <a:p>
            <a:pPr algn="l" rtl="0"/>
            <a:endParaRPr lang="ar-SA" u="sng" dirty="0"/>
          </a:p>
        </p:txBody>
      </p:sp>
      <p:pic>
        <p:nvPicPr>
          <p:cNvPr id="4" name="Picture 3" descr="BLOOD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4357694"/>
            <a:ext cx="2152650" cy="2124075"/>
          </a:xfrm>
          <a:prstGeom prst="rect">
            <a:avLst/>
          </a:prstGeom>
        </p:spPr>
      </p:pic>
      <p:pic>
        <p:nvPicPr>
          <p:cNvPr id="5" name="Picture 4" descr="XDFGBSCAR6QL2ZCA52BHZFCAAE1L1WCA26R69JCAR6P8V9CA6FTB2VCAHC7VNACA3PUVPRCA3I2DN3CAE0ZRVLCAMP6I9YCA335NKECADIV7CBCAGO9IWMCA2G6GZ7CAX1IDOMCA44FO0JCABNISZW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9124" y="4857760"/>
            <a:ext cx="1752600" cy="17145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500042"/>
            <a:ext cx="8229600" cy="5597533"/>
          </a:xfrm>
        </p:spPr>
        <p:txBody>
          <a:bodyPr>
            <a:normAutofit/>
          </a:bodyPr>
          <a:lstStyle/>
          <a:p>
            <a:pPr algn="l" rtl="0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3. </a:t>
            </a:r>
            <a:r>
              <a:rPr lang="en-US" b="1" u="sng" dirty="0" smtClean="0">
                <a:solidFill>
                  <a:schemeClr val="tx2">
                    <a:lumMod val="75000"/>
                  </a:schemeClr>
                </a:solidFill>
              </a:rPr>
              <a:t>selective media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en-US" dirty="0" smtClean="0"/>
              <a:t>to isolate or detect a bacteria of mixed population we use this type of media.</a:t>
            </a:r>
          </a:p>
          <a:p>
            <a:pPr algn="l" rtl="0">
              <a:buNone/>
            </a:pPr>
            <a:r>
              <a:rPr lang="en-US" dirty="0" smtClean="0"/>
              <a:t> 1. Thayer martin agar :</a:t>
            </a:r>
            <a:r>
              <a:rPr lang="en-US" i="1" dirty="0" smtClean="0"/>
              <a:t> </a:t>
            </a:r>
            <a:r>
              <a:rPr lang="en-US" i="1" dirty="0" err="1" smtClean="0"/>
              <a:t>Nisseria</a:t>
            </a:r>
            <a:r>
              <a:rPr lang="en-US" i="1" dirty="0" smtClean="0"/>
              <a:t> </a:t>
            </a:r>
            <a:r>
              <a:rPr lang="en-US" i="1" dirty="0" err="1" smtClean="0"/>
              <a:t>gonorrhoae</a:t>
            </a:r>
            <a:r>
              <a:rPr lang="en-US" dirty="0" smtClean="0"/>
              <a:t> </a:t>
            </a:r>
          </a:p>
          <a:p>
            <a:pPr algn="l" rtl="0">
              <a:buNone/>
            </a:pPr>
            <a:r>
              <a:rPr lang="en-US" dirty="0" smtClean="0"/>
              <a:t>     chocolate agar with 3 antimicrobial agent </a:t>
            </a:r>
          </a:p>
          <a:p>
            <a:pPr algn="l" rtl="0">
              <a:buNone/>
            </a:pPr>
            <a:r>
              <a:rPr lang="en-US" dirty="0" smtClean="0"/>
              <a:t>( fungi , gram +</a:t>
            </a:r>
            <a:r>
              <a:rPr lang="en-US" dirty="0" err="1" smtClean="0"/>
              <a:t>ve</a:t>
            </a:r>
            <a:r>
              <a:rPr lang="en-US" dirty="0" smtClean="0"/>
              <a:t> bacteria , gram –</a:t>
            </a:r>
            <a:r>
              <a:rPr lang="en-US" dirty="0" err="1" smtClean="0"/>
              <a:t>ve</a:t>
            </a:r>
            <a:r>
              <a:rPr lang="en-US" dirty="0" smtClean="0"/>
              <a:t> bacteria )</a:t>
            </a:r>
          </a:p>
          <a:p>
            <a:pPr algn="l" rtl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macConkey</a:t>
            </a:r>
            <a:r>
              <a:rPr lang="en-US" dirty="0" smtClean="0"/>
              <a:t> agar: to isolate gram –</a:t>
            </a:r>
            <a:r>
              <a:rPr lang="en-US" dirty="0" err="1" smtClean="0"/>
              <a:t>ve</a:t>
            </a:r>
            <a:r>
              <a:rPr lang="en-US" dirty="0" smtClean="0"/>
              <a:t>  rod </a:t>
            </a:r>
          </a:p>
          <a:p>
            <a:pPr algn="l" rtl="0">
              <a:buNone/>
            </a:pPr>
            <a:r>
              <a:rPr lang="en-US" dirty="0" smtClean="0"/>
              <a:t> peptone +crystal </a:t>
            </a:r>
            <a:r>
              <a:rPr lang="en-US" dirty="0" err="1" smtClean="0"/>
              <a:t>violte</a:t>
            </a:r>
            <a:r>
              <a:rPr lang="en-US" dirty="0" smtClean="0"/>
              <a:t> inhibit gram positive bacteria and bile salt inhibit non intestinal bacteria </a:t>
            </a:r>
            <a:endParaRPr lang="ar-SA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85728"/>
            <a:ext cx="9429784" cy="6786610"/>
          </a:xfrm>
        </p:spPr>
        <p:txBody>
          <a:bodyPr/>
          <a:lstStyle/>
          <a:p>
            <a:pPr algn="l" rtl="0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4. Differential media </a:t>
            </a:r>
            <a:r>
              <a:rPr lang="en-US" dirty="0" smtClean="0"/>
              <a:t>: </a:t>
            </a:r>
          </a:p>
          <a:p>
            <a:pPr algn="l" rtl="0"/>
            <a:r>
              <a:rPr lang="en-US" dirty="0" smtClean="0"/>
              <a:t> nutritional and differential media </a:t>
            </a:r>
          </a:p>
          <a:p>
            <a:pPr algn="l" rtl="0">
              <a:buNone/>
            </a:pPr>
            <a:r>
              <a:rPr lang="en-US" dirty="0" smtClean="0"/>
              <a:t> Blood agar: </a:t>
            </a:r>
            <a:r>
              <a:rPr lang="en-US" dirty="0" err="1" smtClean="0"/>
              <a:t>haemolysis</a:t>
            </a:r>
            <a:r>
              <a:rPr lang="en-US" dirty="0" smtClean="0"/>
              <a:t>  </a:t>
            </a:r>
            <a:r>
              <a:rPr lang="el-GR" dirty="0" smtClean="0"/>
              <a:t>α</a:t>
            </a:r>
            <a:r>
              <a:rPr lang="en-US" dirty="0" smtClean="0"/>
              <a:t> </a:t>
            </a:r>
            <a:r>
              <a:rPr lang="en-US" dirty="0" err="1" smtClean="0"/>
              <a:t>haemolysis</a:t>
            </a:r>
            <a:r>
              <a:rPr lang="en-US" dirty="0" smtClean="0"/>
              <a:t>  in complete </a:t>
            </a:r>
            <a:r>
              <a:rPr lang="en-US" dirty="0" err="1" smtClean="0"/>
              <a:t>haemolysis</a:t>
            </a:r>
            <a:r>
              <a:rPr lang="en-US" dirty="0" smtClean="0"/>
              <a:t> green color </a:t>
            </a:r>
            <a:r>
              <a:rPr lang="en-US" i="1" dirty="0" smtClean="0"/>
              <a:t>streptococcus  sp.</a:t>
            </a:r>
            <a:r>
              <a:rPr lang="en-US" dirty="0" smtClean="0"/>
              <a:t> </a:t>
            </a:r>
          </a:p>
          <a:p>
            <a:pPr algn="l" rtl="0">
              <a:buNone/>
            </a:pPr>
            <a:r>
              <a:rPr lang="en-US" dirty="0" smtClean="0"/>
              <a:t>   </a:t>
            </a:r>
            <a:r>
              <a:rPr lang="el-GR" dirty="0" smtClean="0"/>
              <a:t>β</a:t>
            </a:r>
            <a:r>
              <a:rPr lang="en-US" dirty="0" smtClean="0"/>
              <a:t> </a:t>
            </a:r>
            <a:r>
              <a:rPr lang="en-US" dirty="0" err="1" smtClean="0"/>
              <a:t>haemolysis</a:t>
            </a:r>
            <a:r>
              <a:rPr lang="en-US" dirty="0" smtClean="0"/>
              <a:t>  complete </a:t>
            </a:r>
            <a:r>
              <a:rPr lang="en-US" dirty="0" err="1" smtClean="0"/>
              <a:t>haemolysis</a:t>
            </a:r>
            <a:r>
              <a:rPr lang="en-US" dirty="0" smtClean="0"/>
              <a:t> transparent  colorless </a:t>
            </a:r>
            <a:r>
              <a:rPr lang="en-US" i="1" dirty="0" smtClean="0"/>
              <a:t>streptococcus </a:t>
            </a:r>
            <a:r>
              <a:rPr lang="en-US" i="1" dirty="0" err="1" smtClean="0"/>
              <a:t>pyogenes</a:t>
            </a:r>
            <a:endParaRPr lang="en-US" i="1" dirty="0" smtClean="0"/>
          </a:p>
        </p:txBody>
      </p:sp>
      <p:pic>
        <p:nvPicPr>
          <p:cNvPr id="4" name="Picture 3" descr="BLOOD 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4744" y="4357694"/>
            <a:ext cx="2190750" cy="2085975"/>
          </a:xfrm>
          <a:prstGeom prst="rect">
            <a:avLst/>
          </a:prstGeom>
        </p:spPr>
      </p:pic>
      <p:pic>
        <p:nvPicPr>
          <p:cNvPr id="5" name="Picture 4" descr="BLOOD 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4429132"/>
            <a:ext cx="2381250" cy="1924050"/>
          </a:xfrm>
          <a:prstGeom prst="rect">
            <a:avLst/>
          </a:prstGeom>
        </p:spPr>
      </p:pic>
      <p:pic>
        <p:nvPicPr>
          <p:cNvPr id="6" name="Picture 5" descr="BLOOD 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9322" y="4143380"/>
            <a:ext cx="3853805" cy="2500306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err="1" smtClean="0"/>
              <a:t>macConkey</a:t>
            </a:r>
            <a:r>
              <a:rPr lang="en-US" dirty="0" smtClean="0"/>
              <a:t>:  lactose fermenting colony </a:t>
            </a:r>
            <a:r>
              <a:rPr lang="en-US" dirty="0" err="1" smtClean="0"/>
              <a:t>Ecoli</a:t>
            </a:r>
            <a:r>
              <a:rPr lang="en-US" dirty="0" smtClean="0"/>
              <a:t> </a:t>
            </a:r>
            <a:endParaRPr lang="ar-SA" dirty="0" smtClean="0"/>
          </a:p>
          <a:p>
            <a:pPr algn="l" rtl="0"/>
            <a:endParaRPr lang="ar-SA" dirty="0"/>
          </a:p>
        </p:txBody>
      </p:sp>
      <p:pic>
        <p:nvPicPr>
          <p:cNvPr id="4" name="Picture 3" descr="CA20RQCA8Z2J9PCAIEIPLZCA7FY6Y4CA2GPQ4BCAX7QKJ1CAVOZP4KCAQ81MY0CALLQK1ACA83HZP0CAWC53QWCAPJWXM1CA0E91HMCAQR8OIICAAM0G3YCAJOQ1IFCASMXFV5CA0GGORCCAKYAOE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3143248"/>
            <a:ext cx="2466975" cy="1847850"/>
          </a:xfrm>
          <a:prstGeom prst="rect">
            <a:avLst/>
          </a:prstGeom>
        </p:spPr>
      </p:pic>
      <p:pic>
        <p:nvPicPr>
          <p:cNvPr id="5" name="Picture 4" descr="O28WDRCAB1R1WSCA24Q2JMCA34VAMSCA8Y802GCAY0PPZ2CARZA2V8CA01ZRKTCA4H640DCA37WFSNCAZ3L679CAI4IYTYCAXN292YCACUV79UCAIQ3I45CAREEJEDCARR7H4HCAIY3HUXCA6XW8M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4942" y="3071810"/>
            <a:ext cx="2466975" cy="18478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GB" b="1" dirty="0" smtClean="0">
                <a:solidFill>
                  <a:srgbClr val="FF0000"/>
                </a:solidFill>
              </a:rPr>
              <a:t>Nutritional factor 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l" rtl="0"/>
            <a:r>
              <a:rPr lang="en-GB" dirty="0" smtClean="0"/>
              <a:t>Nutrients </a:t>
            </a:r>
            <a:r>
              <a:rPr lang="en-GB" dirty="0"/>
              <a:t>are crucial for microorganisms to survive in the environment. </a:t>
            </a:r>
            <a:endParaRPr lang="en-US" dirty="0"/>
          </a:p>
          <a:p>
            <a:pPr lvl="0" algn="l" rtl="0"/>
            <a:endParaRPr lang="ar-SA" dirty="0" smtClean="0"/>
          </a:p>
          <a:p>
            <a:pPr lvl="0" algn="l" rtl="0"/>
            <a:r>
              <a:rPr lang="en-GB" dirty="0" smtClean="0"/>
              <a:t>These </a:t>
            </a:r>
            <a:r>
              <a:rPr lang="en-GB" dirty="0"/>
              <a:t>nutrients are </a:t>
            </a:r>
            <a:r>
              <a:rPr lang="en-GB" b="1" dirty="0">
                <a:solidFill>
                  <a:srgbClr val="0070C0"/>
                </a:solidFill>
              </a:rPr>
              <a:t>chemicals</a:t>
            </a:r>
            <a:r>
              <a:rPr lang="en-GB" dirty="0"/>
              <a:t> that can be broken into essential elements like: carbon, oxygen, hydrogen, nitrogen, sodium, potassium, calcium, iron, ext... which are required for growth.</a:t>
            </a:r>
            <a:endParaRPr lang="en-US" dirty="0"/>
          </a:p>
          <a:p>
            <a:pPr algn="l"/>
            <a:endParaRPr lang="ar-S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lang="ar-SA" sz="3600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/>
          <a:lstStyle/>
          <a:p>
            <a:pPr algn="l" rtl="0"/>
            <a:r>
              <a:rPr lang="en-US" dirty="0" smtClean="0"/>
              <a:t>Enable to synthesis the cell wall – cell  membrane – </a:t>
            </a:r>
            <a:r>
              <a:rPr lang="en-US" dirty="0" err="1" smtClean="0"/>
              <a:t>nuclic</a:t>
            </a:r>
            <a:r>
              <a:rPr lang="en-US" dirty="0" smtClean="0"/>
              <a:t> acid .</a:t>
            </a:r>
          </a:p>
          <a:p>
            <a:pPr algn="l" rtl="0"/>
            <a:r>
              <a:rPr lang="en-US" dirty="0" smtClean="0"/>
              <a:t> These component are made up of building blocks such as fatty acid – sugar – amino acids and nucleotide</a:t>
            </a:r>
          </a:p>
          <a:p>
            <a:pPr algn="l" rtl="0"/>
            <a:r>
              <a:rPr lang="en-US" dirty="0" smtClean="0"/>
              <a:t> These block is made up of variety of elements include carbon+ nitrogen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072230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dirty="0" smtClean="0"/>
              <a:t>Element that make up cell constituents called 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Major element  </a:t>
            </a:r>
            <a:r>
              <a:rPr lang="en-US" dirty="0" smtClean="0"/>
              <a:t>such as [carbon – oxygen – hydrogen- nitrogen – sulfur – </a:t>
            </a:r>
            <a:r>
              <a:rPr lang="en-US" dirty="0" err="1" smtClean="0"/>
              <a:t>phosphours</a:t>
            </a:r>
            <a:r>
              <a:rPr lang="en-US" dirty="0" smtClean="0"/>
              <a:t>  - potassium – magnesium – calcium and iron]</a:t>
            </a:r>
          </a:p>
          <a:p>
            <a:pPr algn="l" rtl="0"/>
            <a:r>
              <a:rPr lang="en-US" dirty="0" err="1" smtClean="0"/>
              <a:t>Hetrotropic</a:t>
            </a:r>
            <a:r>
              <a:rPr lang="en-US" dirty="0" smtClean="0"/>
              <a:t> use organic carbon source (glucose) as source of carbon </a:t>
            </a:r>
          </a:p>
          <a:p>
            <a:pPr algn="l" rtl="0"/>
            <a:r>
              <a:rPr lang="en-US" dirty="0" smtClean="0"/>
              <a:t>Autotrophic use inorganic carbon source (C</a:t>
            </a:r>
            <a:r>
              <a:rPr lang="en-US" sz="2800" dirty="0" smtClean="0"/>
              <a:t>0</a:t>
            </a:r>
            <a:r>
              <a:rPr lang="en-US" sz="1800" dirty="0" smtClean="0"/>
              <a:t>2</a:t>
            </a:r>
            <a:r>
              <a:rPr lang="en-US" dirty="0" smtClean="0"/>
              <a:t>) as source  of  carbon </a:t>
            </a:r>
          </a:p>
          <a:p>
            <a:pPr algn="l" rtl="0"/>
            <a:r>
              <a:rPr lang="en-US" dirty="0" smtClean="0"/>
              <a:t>Autotrophic organism:</a:t>
            </a:r>
          </a:p>
          <a:p>
            <a:pPr algn="l" rtl="0">
              <a:buNone/>
            </a:pPr>
            <a:r>
              <a:rPr lang="en-US" dirty="0" smtClean="0"/>
              <a:t>  They play critical role in the cycling of carbon in the environment because they can convert inorganic carbon (C0</a:t>
            </a:r>
            <a:r>
              <a:rPr lang="en-US" sz="1900" dirty="0" smtClean="0"/>
              <a:t>2</a:t>
            </a:r>
            <a:r>
              <a:rPr lang="en-US" dirty="0" smtClean="0"/>
              <a:t>) to organic form, in a process called </a:t>
            </a:r>
            <a:r>
              <a:rPr lang="en-US" i="1" dirty="0" smtClean="0">
                <a:solidFill>
                  <a:srgbClr val="FF0066"/>
                </a:solidFill>
              </a:rPr>
              <a:t>carbon fixation </a:t>
            </a:r>
            <a:r>
              <a:rPr lang="en-US" dirty="0" smtClean="0"/>
              <a:t>.</a:t>
            </a:r>
            <a:endParaRPr lang="ar-SA" dirty="0" smtClean="0"/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ar-S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 algn="l" rtl="0"/>
            <a:r>
              <a:rPr lang="en-US" dirty="0" smtClean="0"/>
              <a:t>Some prokaryotic use Nitrogen gas (N2) in process called </a:t>
            </a:r>
            <a:r>
              <a:rPr lang="en-US" i="1" dirty="0" smtClean="0">
                <a:solidFill>
                  <a:srgbClr val="FF0066"/>
                </a:solidFill>
              </a:rPr>
              <a:t>Nitrogen </a:t>
            </a:r>
            <a:r>
              <a:rPr lang="en-US" i="1" dirty="0" smtClean="0">
                <a:solidFill>
                  <a:srgbClr val="FF0066"/>
                </a:solidFill>
              </a:rPr>
              <a:t>fixation, </a:t>
            </a:r>
            <a:r>
              <a:rPr lang="en-US" dirty="0" smtClean="0"/>
              <a:t>this </a:t>
            </a:r>
            <a:r>
              <a:rPr lang="en-US" dirty="0" smtClean="0"/>
              <a:t>process Unique to </a:t>
            </a:r>
            <a:r>
              <a:rPr lang="en-US" dirty="0" smtClean="0"/>
              <a:t>prokaryotic.</a:t>
            </a:r>
            <a:endParaRPr lang="en-US" dirty="0" smtClean="0"/>
          </a:p>
          <a:p>
            <a:pPr algn="l" rtl="0"/>
            <a:r>
              <a:rPr lang="en-US" dirty="0" smtClean="0"/>
              <a:t>It require </a:t>
            </a:r>
            <a:r>
              <a:rPr lang="en-US" dirty="0" err="1" smtClean="0"/>
              <a:t>Phousphours</a:t>
            </a:r>
            <a:r>
              <a:rPr lang="en-US" dirty="0" smtClean="0"/>
              <a:t> and iron in a low </a:t>
            </a:r>
            <a:r>
              <a:rPr lang="en-US" dirty="0" smtClean="0"/>
              <a:t>concentration for a maximum level of growth, </a:t>
            </a:r>
            <a:r>
              <a:rPr lang="en-US" dirty="0" smtClean="0"/>
              <a:t>but it is limiting nutrient. </a:t>
            </a:r>
          </a:p>
          <a:p>
            <a:pPr algn="l" rtl="0"/>
            <a:r>
              <a:rPr lang="en-US" b="1" dirty="0" smtClean="0">
                <a:solidFill>
                  <a:srgbClr val="0070C0"/>
                </a:solidFill>
              </a:rPr>
              <a:t>Trace elements </a:t>
            </a:r>
            <a:r>
              <a:rPr lang="en-US" dirty="0" smtClean="0"/>
              <a:t>: require  a vary minute amount by all cells ( zinc – copper – manganese –cobalt and molybdenum ). Which are required for enzyme function .</a:t>
            </a:r>
            <a:endParaRPr lang="ar-S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215106"/>
          </a:xfrm>
        </p:spPr>
        <p:txBody>
          <a:bodyPr>
            <a:normAutofit fontScale="92500"/>
          </a:bodyPr>
          <a:lstStyle/>
          <a:p>
            <a:pPr algn="l" rtl="0"/>
            <a:r>
              <a:rPr lang="en-US" sz="4000" b="1" dirty="0" smtClean="0">
                <a:solidFill>
                  <a:srgbClr val="00B050"/>
                </a:solidFill>
              </a:rPr>
              <a:t>Growth factors :</a:t>
            </a:r>
          </a:p>
          <a:p>
            <a:pPr algn="l" rtl="0">
              <a:buNone/>
            </a:pPr>
            <a:r>
              <a:rPr lang="en-US" dirty="0" smtClean="0"/>
              <a:t>     Low molecular weight compounds required by a particular bacteria that can not synthesize their cell constituents' (amino acids – vitamins –pyrimidines )example </a:t>
            </a:r>
            <a:r>
              <a:rPr lang="en-US" i="1" dirty="0" err="1" smtClean="0"/>
              <a:t>Nisseria</a:t>
            </a:r>
            <a:r>
              <a:rPr lang="en-US" i="1" dirty="0" smtClean="0"/>
              <a:t> spp. </a:t>
            </a:r>
            <a:r>
              <a:rPr lang="en-US" i="1" dirty="0" smtClean="0"/>
              <a:t>(fastidious )</a:t>
            </a:r>
            <a:endParaRPr lang="en-US" i="1" dirty="0" smtClean="0"/>
          </a:p>
          <a:p>
            <a:pPr algn="l" rtl="0"/>
            <a:r>
              <a:rPr lang="en-US" sz="3900" b="1" dirty="0" smtClean="0">
                <a:solidFill>
                  <a:srgbClr val="00B050"/>
                </a:solidFill>
              </a:rPr>
              <a:t>Energy source :                                         </a:t>
            </a:r>
            <a:endParaRPr lang="ar-SA" sz="3900" b="1" dirty="0" smtClean="0">
              <a:solidFill>
                <a:srgbClr val="00B050"/>
              </a:solidFill>
            </a:endParaRPr>
          </a:p>
          <a:p>
            <a:pPr algn="l" rtl="0">
              <a:buNone/>
            </a:pPr>
            <a:r>
              <a:rPr lang="en-US" dirty="0" smtClean="0"/>
              <a:t>    </a:t>
            </a:r>
            <a:r>
              <a:rPr lang="en-US" dirty="0" smtClean="0"/>
              <a:t>Phototrophs: </a:t>
            </a:r>
            <a:r>
              <a:rPr lang="en-US" dirty="0"/>
              <a:t>O</a:t>
            </a:r>
            <a:r>
              <a:rPr lang="en-US" dirty="0" smtClean="0"/>
              <a:t>rganisms </a:t>
            </a:r>
            <a:r>
              <a:rPr lang="en-US" dirty="0" smtClean="0"/>
              <a:t>that harvest the energy of sunlight (</a:t>
            </a:r>
            <a:r>
              <a:rPr lang="en-US" dirty="0" err="1" smtClean="0"/>
              <a:t>algea</a:t>
            </a:r>
            <a:r>
              <a:rPr lang="en-US" dirty="0" smtClean="0"/>
              <a:t> –plants –photo synthetic bacteria)</a:t>
            </a:r>
          </a:p>
          <a:p>
            <a:pPr algn="l" rtl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Chemotrophs</a:t>
            </a:r>
            <a:r>
              <a:rPr lang="en-US" dirty="0" smtClean="0"/>
              <a:t>: </a:t>
            </a:r>
            <a:r>
              <a:rPr lang="en-US" dirty="0" err="1" smtClean="0"/>
              <a:t>Orgasnisms</a:t>
            </a:r>
            <a:r>
              <a:rPr lang="en-US" dirty="0" smtClean="0"/>
              <a:t> that </a:t>
            </a:r>
            <a:r>
              <a:rPr lang="en-US" dirty="0" smtClean="0"/>
              <a:t>obtain energy by oxidizing chemical compound (</a:t>
            </a:r>
            <a:r>
              <a:rPr lang="en-US" dirty="0" err="1" smtClean="0"/>
              <a:t>mamalian</a:t>
            </a:r>
            <a:r>
              <a:rPr lang="en-US" dirty="0" smtClean="0"/>
              <a:t> cells- fungi- many type of bacteria)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GB" b="1" dirty="0" smtClean="0">
                <a:solidFill>
                  <a:srgbClr val="FF0000"/>
                </a:solidFill>
              </a:rPr>
              <a:t>Water availability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l" rtl="0"/>
            <a:r>
              <a:rPr lang="en-GB" dirty="0" smtClean="0"/>
              <a:t>All </a:t>
            </a:r>
            <a:r>
              <a:rPr lang="en-GB" dirty="0"/>
              <a:t>organisms on planet need </a:t>
            </a:r>
            <a:r>
              <a:rPr lang="en-GB" b="1" dirty="0">
                <a:solidFill>
                  <a:srgbClr val="0070C0"/>
                </a:solidFill>
              </a:rPr>
              <a:t>water</a:t>
            </a:r>
            <a:r>
              <a:rPr lang="en-GB" dirty="0"/>
              <a:t> for their metabolic processes and most will die if moisture is too little</a:t>
            </a:r>
            <a:r>
              <a:rPr lang="en-GB" dirty="0" smtClean="0"/>
              <a:t>.</a:t>
            </a:r>
            <a:endParaRPr lang="ar-SA" dirty="0" smtClean="0"/>
          </a:p>
          <a:p>
            <a:pPr lvl="0" algn="l" rtl="0"/>
            <a:r>
              <a:rPr lang="en-GB" dirty="0" smtClean="0"/>
              <a:t>Some </a:t>
            </a:r>
            <a:r>
              <a:rPr lang="en-GB" dirty="0"/>
              <a:t>bacteria and parasites can stay dormant in spores and cysts until moisture is available for their growth</a:t>
            </a:r>
            <a:r>
              <a:rPr lang="en-GB" dirty="0" smtClean="0"/>
              <a:t>.</a:t>
            </a:r>
          </a:p>
          <a:p>
            <a:pPr lvl="0" algn="l" rtl="0"/>
            <a:r>
              <a:rPr lang="en-GB" dirty="0" err="1" smtClean="0"/>
              <a:t>NacL</a:t>
            </a:r>
            <a:r>
              <a:rPr lang="en-GB" dirty="0" smtClean="0"/>
              <a:t> , sugar interact with water , make the water not available for  the cell.</a:t>
            </a:r>
            <a:endParaRPr lang="en-US" dirty="0"/>
          </a:p>
          <a:p>
            <a:pPr algn="l"/>
            <a:endParaRPr lang="ar-S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GB" sz="3600" b="1" dirty="0" smtClean="0">
                <a:solidFill>
                  <a:srgbClr val="00B050"/>
                </a:solidFill>
              </a:rPr>
              <a:t>Osmotic Pressure and Salinity</a:t>
            </a:r>
            <a:endParaRPr lang="ar-SA" sz="3600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4954591"/>
          </a:xfrm>
        </p:spPr>
        <p:txBody>
          <a:bodyPr>
            <a:normAutofit fontScale="62500" lnSpcReduction="20000"/>
          </a:bodyPr>
          <a:lstStyle/>
          <a:p>
            <a:pPr lvl="0" algn="l" rtl="0"/>
            <a:r>
              <a:rPr lang="en-GB" dirty="0" smtClean="0"/>
              <a:t>Most </a:t>
            </a:r>
            <a:r>
              <a:rPr lang="en-GB" dirty="0"/>
              <a:t>microorganisms prefer to live in </a:t>
            </a:r>
            <a:r>
              <a:rPr lang="en-GB" b="1" dirty="0">
                <a:solidFill>
                  <a:srgbClr val="0070C0"/>
                </a:solidFill>
              </a:rPr>
              <a:t>isotonic </a:t>
            </a:r>
            <a:r>
              <a:rPr lang="en-GB" b="1" dirty="0" smtClean="0">
                <a:solidFill>
                  <a:srgbClr val="0070C0"/>
                </a:solidFill>
              </a:rPr>
              <a:t>solutions</a:t>
            </a:r>
          </a:p>
          <a:p>
            <a:pPr lvl="0" algn="l" rtl="0">
              <a:buNone/>
            </a:pPr>
            <a:endParaRPr lang="en-GB" b="1" dirty="0">
              <a:solidFill>
                <a:srgbClr val="0070C0"/>
              </a:solidFill>
            </a:endParaRPr>
          </a:p>
          <a:p>
            <a:pPr lvl="0" algn="l" rtl="0"/>
            <a:r>
              <a:rPr lang="en-GB" b="1" dirty="0" smtClean="0">
                <a:solidFill>
                  <a:srgbClr val="0070C0"/>
                </a:solidFill>
              </a:rPr>
              <a:t>isotonic solutions</a:t>
            </a:r>
            <a:r>
              <a:rPr lang="en-GB" dirty="0" smtClean="0"/>
              <a:t> : </a:t>
            </a:r>
            <a:r>
              <a:rPr lang="en-GB" dirty="0"/>
              <a:t>where the concentration of the solute </a:t>
            </a:r>
            <a:r>
              <a:rPr lang="en-GB" dirty="0" smtClean="0"/>
              <a:t>out side the  cell is </a:t>
            </a:r>
            <a:r>
              <a:rPr lang="en-GB" dirty="0"/>
              <a:t>equal </a:t>
            </a:r>
            <a:r>
              <a:rPr lang="en-GB" dirty="0" smtClean="0"/>
              <a:t>to concentration of  the solute inside the cell .</a:t>
            </a:r>
          </a:p>
          <a:p>
            <a:pPr lvl="0" algn="l" rtl="0"/>
            <a:endParaRPr lang="en-US" dirty="0"/>
          </a:p>
          <a:p>
            <a:pPr lvl="0" algn="l" rtl="0"/>
            <a:r>
              <a:rPr lang="en-GB" b="1" dirty="0">
                <a:solidFill>
                  <a:srgbClr val="00B050"/>
                </a:solidFill>
              </a:rPr>
              <a:t>Hypotonic </a:t>
            </a:r>
            <a:r>
              <a:rPr lang="en-GB" b="1" dirty="0" smtClean="0">
                <a:solidFill>
                  <a:srgbClr val="00B050"/>
                </a:solidFill>
              </a:rPr>
              <a:t>solutions:</a:t>
            </a:r>
            <a:r>
              <a:rPr lang="en-GB" dirty="0" smtClean="0">
                <a:solidFill>
                  <a:srgbClr val="00B050"/>
                </a:solidFill>
              </a:rPr>
              <a:t> </a:t>
            </a:r>
            <a:r>
              <a:rPr lang="en-GB" dirty="0" smtClean="0"/>
              <a:t>where the concentration of the solute out side the  cell is less than the  concentration of  the solute inside the cell , that </a:t>
            </a:r>
            <a:r>
              <a:rPr lang="en-GB" dirty="0"/>
              <a:t>cause microbial cells to swell then burst (die).</a:t>
            </a:r>
            <a:endParaRPr lang="en-US" dirty="0"/>
          </a:p>
          <a:p>
            <a:pPr lvl="0" algn="l" rtl="0"/>
            <a:r>
              <a:rPr lang="en-GB" b="1" dirty="0">
                <a:solidFill>
                  <a:srgbClr val="00B050"/>
                </a:solidFill>
              </a:rPr>
              <a:t>Hypertonic </a:t>
            </a:r>
            <a:r>
              <a:rPr lang="en-GB" b="1" dirty="0" smtClean="0">
                <a:solidFill>
                  <a:srgbClr val="00B050"/>
                </a:solidFill>
              </a:rPr>
              <a:t>solutions: </a:t>
            </a:r>
            <a:r>
              <a:rPr lang="en-GB" dirty="0" smtClean="0"/>
              <a:t>where the concentration of the solute out side the  cell is  greater than concentration of  the solute inside the cell, that cause </a:t>
            </a:r>
            <a:r>
              <a:rPr lang="en-GB" dirty="0"/>
              <a:t>microbial cells to shrink </a:t>
            </a:r>
            <a:r>
              <a:rPr lang="en-GB" dirty="0" smtClean="0"/>
              <a:t> </a:t>
            </a:r>
            <a:r>
              <a:rPr lang="en-GB" b="1" i="1" dirty="0" err="1" smtClean="0">
                <a:solidFill>
                  <a:srgbClr val="FF0000"/>
                </a:solidFill>
              </a:rPr>
              <a:t>plasmolysi</a:t>
            </a:r>
            <a:r>
              <a:rPr lang="en-GB" dirty="0" err="1" smtClean="0"/>
              <a:t>s</a:t>
            </a:r>
            <a:r>
              <a:rPr lang="en-GB" dirty="0" smtClean="0"/>
              <a:t>(inhibiting </a:t>
            </a:r>
            <a:r>
              <a:rPr lang="en-GB" dirty="0"/>
              <a:t>growth</a:t>
            </a:r>
            <a:r>
              <a:rPr lang="en-GB" dirty="0" smtClean="0"/>
              <a:t>).</a:t>
            </a:r>
          </a:p>
          <a:p>
            <a:pPr lvl="0" algn="l" rtl="0"/>
            <a:r>
              <a:rPr lang="en-US" dirty="0" smtClean="0"/>
              <a:t>Some bacteria can tolerate the high salt concentration 10% </a:t>
            </a:r>
            <a:r>
              <a:rPr lang="en-US" dirty="0" err="1" smtClean="0"/>
              <a:t>NaCL</a:t>
            </a:r>
            <a:r>
              <a:rPr lang="en-US" dirty="0" smtClean="0"/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halotoleran</a:t>
            </a:r>
            <a:r>
              <a:rPr lang="en-US" dirty="0" err="1" smtClean="0"/>
              <a:t>t</a:t>
            </a:r>
            <a:r>
              <a:rPr lang="en-US" dirty="0" smtClean="0"/>
              <a:t> EX. Staphylococcus in a dry salty skin . </a:t>
            </a:r>
            <a:endParaRPr lang="en-US" dirty="0"/>
          </a:p>
          <a:p>
            <a:pPr lvl="0" algn="l" rtl="0"/>
            <a:r>
              <a:rPr lang="en-GB" dirty="0"/>
              <a:t>Some microorganisms are </a:t>
            </a:r>
            <a:r>
              <a:rPr lang="en-GB" b="1" dirty="0" err="1" smtClean="0">
                <a:solidFill>
                  <a:srgbClr val="7030A0"/>
                </a:solidFill>
              </a:rPr>
              <a:t>halophilic</a:t>
            </a:r>
            <a:r>
              <a:rPr lang="en-GB" b="1" dirty="0" smtClean="0">
                <a:solidFill>
                  <a:srgbClr val="7030A0"/>
                </a:solidFill>
              </a:rPr>
              <a:t>  </a:t>
            </a:r>
            <a:r>
              <a:rPr lang="en-GB" b="1" dirty="0" smtClean="0"/>
              <a:t>  require 3% </a:t>
            </a:r>
            <a:r>
              <a:rPr lang="en-GB" dirty="0" err="1" smtClean="0"/>
              <a:t>i.e</a:t>
            </a:r>
            <a:r>
              <a:rPr lang="en-GB" dirty="0" smtClean="0"/>
              <a:t> </a:t>
            </a:r>
            <a:r>
              <a:rPr lang="en-GB" dirty="0"/>
              <a:t>prefer salt environment to grow (salt lovers</a:t>
            </a:r>
            <a:r>
              <a:rPr lang="en-GB" dirty="0" smtClean="0"/>
              <a:t>) </a:t>
            </a:r>
            <a:r>
              <a:rPr lang="en-GB" dirty="0" err="1" smtClean="0"/>
              <a:t>e.g</a:t>
            </a:r>
            <a:r>
              <a:rPr lang="en-GB" dirty="0" smtClean="0"/>
              <a:t> marine bacteria </a:t>
            </a:r>
          </a:p>
          <a:p>
            <a:pPr lvl="0" algn="l" rtl="0"/>
            <a:r>
              <a:rPr lang="en-GB" dirty="0" smtClean="0"/>
              <a:t>Some bacteria  extreme </a:t>
            </a:r>
            <a:r>
              <a:rPr lang="en-GB" dirty="0" err="1" smtClean="0"/>
              <a:t>halophiles</a:t>
            </a:r>
            <a:r>
              <a:rPr lang="en-GB" dirty="0" smtClean="0"/>
              <a:t>  require 9%  </a:t>
            </a:r>
            <a:r>
              <a:rPr lang="en-GB" b="1" dirty="0">
                <a:solidFill>
                  <a:srgbClr val="7030A0"/>
                </a:solidFill>
              </a:rPr>
              <a:t>e.g.</a:t>
            </a:r>
            <a:r>
              <a:rPr lang="en-GB" dirty="0"/>
              <a:t> microorganisms living in the Dead Sea.</a:t>
            </a:r>
            <a:endParaRPr lang="en-US" dirty="0"/>
          </a:p>
          <a:p>
            <a:pPr algn="l"/>
            <a:endParaRPr lang="ar-S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</TotalTime>
  <Words>1654</Words>
  <Application>Microsoft Office PowerPoint</Application>
  <PresentationFormat>On-screen Show (4:3)</PresentationFormat>
  <Paragraphs>136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Times New Roman</vt:lpstr>
      <vt:lpstr>Office Theme</vt:lpstr>
      <vt:lpstr>Microbial Growth</vt:lpstr>
      <vt:lpstr>Factors Affecting Microbial Growth</vt:lpstr>
      <vt:lpstr>Nutritional factor </vt:lpstr>
      <vt:lpstr>PowerPoint Presentation</vt:lpstr>
      <vt:lpstr>PowerPoint Presentation</vt:lpstr>
      <vt:lpstr>PowerPoint Presentation</vt:lpstr>
      <vt:lpstr>PowerPoint Presentation</vt:lpstr>
      <vt:lpstr>Water availability</vt:lpstr>
      <vt:lpstr>Osmotic Pressure and Salinity</vt:lpstr>
      <vt:lpstr>PowerPoint Presentation</vt:lpstr>
      <vt:lpstr>Temperature</vt:lpstr>
      <vt:lpstr>pH</vt:lpstr>
      <vt:lpstr>Atmospheric Pressure</vt:lpstr>
      <vt:lpstr>Oxygen requirment </vt:lpstr>
      <vt:lpstr>PowerPoint Presentation</vt:lpstr>
      <vt:lpstr>Bacterial Growth In Vitro</vt:lpstr>
      <vt:lpstr>Bacterial Count</vt:lpstr>
      <vt:lpstr>The Viable Plate Count Method</vt:lpstr>
      <vt:lpstr>PowerPoint Presentation</vt:lpstr>
      <vt:lpstr>PowerPoint Presentation</vt:lpstr>
      <vt:lpstr>Bacterial Growth Curve</vt:lpstr>
      <vt:lpstr>4 Phases in a Bacterial Growth Curve</vt:lpstr>
      <vt:lpstr>PowerPoint Presentation</vt:lpstr>
      <vt:lpstr>PowerPoint Presentation</vt:lpstr>
      <vt:lpstr>Cultivation of prokaryotic in the lab.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Microbial Growth</dc:title>
  <dc:creator>ksu</dc:creator>
  <cp:lastModifiedBy>sahar alhogail</cp:lastModifiedBy>
  <cp:revision>78</cp:revision>
  <dcterms:created xsi:type="dcterms:W3CDTF">2010-04-03T06:43:34Z</dcterms:created>
  <dcterms:modified xsi:type="dcterms:W3CDTF">2015-03-08T19:57:53Z</dcterms:modified>
</cp:coreProperties>
</file>