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22"/>
  </p:notesMasterIdLst>
  <p:sldIdLst>
    <p:sldId id="257" r:id="rId2"/>
    <p:sldId id="258" r:id="rId3"/>
    <p:sldId id="259" r:id="rId4"/>
    <p:sldId id="260" r:id="rId5"/>
    <p:sldId id="261" r:id="rId6"/>
    <p:sldId id="264" r:id="rId7"/>
    <p:sldId id="262" r:id="rId8"/>
    <p:sldId id="263" r:id="rId9"/>
    <p:sldId id="265" r:id="rId10"/>
    <p:sldId id="266" r:id="rId11"/>
    <p:sldId id="267" r:id="rId12"/>
    <p:sldId id="268" r:id="rId13"/>
    <p:sldId id="270" r:id="rId14"/>
    <p:sldId id="271" r:id="rId15"/>
    <p:sldId id="272" r:id="rId16"/>
    <p:sldId id="275" r:id="rId17"/>
    <p:sldId id="273" r:id="rId18"/>
    <p:sldId id="274" r:id="rId19"/>
    <p:sldId id="276" r:id="rId20"/>
    <p:sldId id="277"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3CD16AE-D87D-4037-9278-FC0C88B2BC7C}" type="datetimeFigureOut">
              <a:rPr lang="ar-SA" smtClean="0"/>
              <a:pPr/>
              <a:t>23/02/41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4DD97A9-AFC2-45C9-B691-782D59CA094C}" type="slidenum">
              <a:rPr lang="ar-SA" smtClean="0"/>
              <a:pPr/>
              <a:t>‹#›</a:t>
            </a:fld>
            <a:endParaRPr lang="ar-SA"/>
          </a:p>
        </p:txBody>
      </p:sp>
    </p:spTree>
    <p:extLst>
      <p:ext uri="{BB962C8B-B14F-4D97-AF65-F5344CB8AC3E}">
        <p14:creationId xmlns:p14="http://schemas.microsoft.com/office/powerpoint/2010/main" val="140108733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FF50D091-189B-43A7-AD64-D6B34B02FEEE}" type="slidenum">
              <a:rPr lang="ar-SA" smtClean="0"/>
              <a:pPr/>
              <a:t>8</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14DD97A9-AFC2-45C9-B691-782D59CA094C}" type="slidenum">
              <a:rPr lang="ar-SA" smtClean="0"/>
              <a:pPr/>
              <a:t>14</a:t>
            </a:fld>
            <a:endParaRPr lang="ar-SA"/>
          </a:p>
        </p:txBody>
      </p:sp>
    </p:spTree>
    <p:extLst>
      <p:ext uri="{BB962C8B-B14F-4D97-AF65-F5344CB8AC3E}">
        <p14:creationId xmlns:p14="http://schemas.microsoft.com/office/powerpoint/2010/main" val="2013660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45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246D6AF1-7ADA-4467-8B68-A7BC8228C765}" type="datetimeFigureOut">
              <a:rPr lang="ar-SA" smtClean="0"/>
              <a:pPr/>
              <a:t>23/02/41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249449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46D6AF1-7ADA-4467-8B68-A7BC8228C765}" type="datetimeFigureOut">
              <a:rPr lang="ar-SA" smtClean="0"/>
              <a:pPr/>
              <a:t>23/02/41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355128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5"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0"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46D6AF1-7ADA-4467-8B68-A7BC8228C765}" type="datetimeFigureOut">
              <a:rPr lang="ar-SA" smtClean="0"/>
              <a:pPr/>
              <a:t>23/02/41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374018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46D6AF1-7ADA-4467-8B68-A7BC8228C765}" type="datetimeFigureOut">
              <a:rPr lang="ar-SA" smtClean="0"/>
              <a:pPr/>
              <a:t>23/02/41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25397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9"/>
            <a:ext cx="7886700" cy="2852737"/>
          </a:xfrm>
        </p:spPr>
        <p:txBody>
          <a:bodyPr anchor="b"/>
          <a:lstStyle>
            <a:lvl1pPr>
              <a:defRPr sz="4500"/>
            </a:lvl1pPr>
          </a:lstStyle>
          <a:p>
            <a:r>
              <a:rPr lang="ar-SA"/>
              <a:t>انقر لتحرير نمط العنوان الرئيسي</a:t>
            </a:r>
          </a:p>
        </p:txBody>
      </p:sp>
      <p:sp>
        <p:nvSpPr>
          <p:cNvPr id="3" name="عنصر نائب للنص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246D6AF1-7ADA-4467-8B68-A7BC8228C765}" type="datetimeFigureOut">
              <a:rPr lang="ar-SA" smtClean="0"/>
              <a:pPr/>
              <a:t>23/02/41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63174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246D6AF1-7ADA-4467-8B68-A7BC8228C765}" type="datetimeFigureOut">
              <a:rPr lang="ar-SA" smtClean="0"/>
              <a:pPr/>
              <a:t>23/02/41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176394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6"/>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0"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246D6AF1-7ADA-4467-8B68-A7BC8228C765}" type="datetimeFigureOut">
              <a:rPr lang="ar-SA" smtClean="0"/>
              <a:pPr/>
              <a:t>23/02/41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285074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6D6AF1-7ADA-4467-8B68-A7BC8228C765}" type="datetimeFigureOut">
              <a:rPr lang="ar-SA" smtClean="0"/>
              <a:pPr/>
              <a:t>23/02/41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23818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46D6AF1-7ADA-4467-8B68-A7BC8228C765}" type="datetimeFigureOut">
              <a:rPr lang="ar-SA" smtClean="0"/>
              <a:pPr/>
              <a:t>23/02/41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354217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a:t>انقر لتحرير نمط العنوان الرئيسي</a:t>
            </a:r>
          </a:p>
        </p:txBody>
      </p:sp>
      <p:sp>
        <p:nvSpPr>
          <p:cNvPr id="3" name="عنصر نائب للمحتوى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246D6AF1-7ADA-4467-8B68-A7BC8228C765}" type="datetimeFigureOut">
              <a:rPr lang="ar-SA" smtClean="0"/>
              <a:pPr/>
              <a:t>23/02/41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16888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246D6AF1-7ADA-4467-8B68-A7BC8228C765}" type="datetimeFigureOut">
              <a:rPr lang="ar-SA" smtClean="0"/>
              <a:pPr/>
              <a:t>23/02/41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399398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246D6AF1-7ADA-4467-8B68-A7BC8228C765}" type="datetimeFigureOut">
              <a:rPr lang="ar-SA" smtClean="0"/>
              <a:pPr/>
              <a:t>23/02/41</a:t>
            </a:fld>
            <a:endParaRPr lang="ar-SA"/>
          </a:p>
        </p:txBody>
      </p:sp>
      <p:sp>
        <p:nvSpPr>
          <p:cNvPr id="5" name="عنصر نائب للتذييل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FDFB5D18-31DC-49E0-84F7-DFA56D62FC7D}" type="slidenum">
              <a:rPr lang="ar-SA" smtClean="0"/>
              <a:pPr/>
              <a:t>‹#›</a:t>
            </a:fld>
            <a:endParaRPr lang="ar-SA"/>
          </a:p>
        </p:txBody>
      </p:sp>
    </p:spTree>
    <p:extLst>
      <p:ext uri="{BB962C8B-B14F-4D97-AF65-F5344CB8AC3E}">
        <p14:creationId xmlns:p14="http://schemas.microsoft.com/office/powerpoint/2010/main" val="6428198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2"/>
          <a:stretch>
            <a:fillRect/>
          </a:stretch>
        </p:blipFill>
        <p:spPr>
          <a:xfrm>
            <a:off x="0" y="0"/>
            <a:ext cx="9144000" cy="6858000"/>
          </a:xfrm>
          <a:prstGeom prst="rect">
            <a:avLst/>
          </a:prstGeom>
        </p:spPr>
      </p:pic>
      <p:sp>
        <p:nvSpPr>
          <p:cNvPr id="4" name="مربع نص 3"/>
          <p:cNvSpPr txBox="1"/>
          <p:nvPr/>
        </p:nvSpPr>
        <p:spPr>
          <a:xfrm>
            <a:off x="2522232" y="548434"/>
            <a:ext cx="805029" cy="369332"/>
          </a:xfrm>
          <a:prstGeom prst="rect">
            <a:avLst/>
          </a:prstGeom>
          <a:noFill/>
        </p:spPr>
        <p:txBody>
          <a:bodyPr wrap="none" rtlCol="1">
            <a:spAutoFit/>
          </a:bodyPr>
          <a:lstStyle/>
          <a:p>
            <a:r>
              <a:rPr lang="en-GB" b="1" dirty="0">
                <a:latin typeface="Calibri" pitchFamily="34" charset="0"/>
              </a:rPr>
              <a:t>Lab# 6</a:t>
            </a:r>
            <a:endParaRPr lang="ar-SA" dirty="0">
              <a:latin typeface="Calibri" pitchFamily="34" charset="0"/>
            </a:endParaRPr>
          </a:p>
        </p:txBody>
      </p:sp>
      <p:sp>
        <p:nvSpPr>
          <p:cNvPr id="5" name="مربع نص 4"/>
          <p:cNvSpPr txBox="1"/>
          <p:nvPr/>
        </p:nvSpPr>
        <p:spPr>
          <a:xfrm>
            <a:off x="611560" y="2204864"/>
            <a:ext cx="7632848" cy="1077218"/>
          </a:xfrm>
          <a:prstGeom prst="rect">
            <a:avLst/>
          </a:prstGeom>
          <a:noFill/>
        </p:spPr>
        <p:txBody>
          <a:bodyPr wrap="square" rtlCol="1">
            <a:spAutoFit/>
          </a:bodyPr>
          <a:lstStyle/>
          <a:p>
            <a:pPr algn="ctr" rtl="0"/>
            <a:r>
              <a:rPr lang="en-US" sz="3200" b="1" dirty="0">
                <a:latin typeface="Calibri" pitchFamily="34" charset="0"/>
              </a:rPr>
              <a:t>Separation of Molecules by </a:t>
            </a:r>
          </a:p>
          <a:p>
            <a:pPr algn="ctr" rtl="0"/>
            <a:r>
              <a:rPr lang="en-US" sz="3200" b="1" dirty="0">
                <a:latin typeface="Calibri" pitchFamily="34" charset="0"/>
              </a:rPr>
              <a:t>Ion Exchange Chromatography</a:t>
            </a:r>
            <a:endParaRPr lang="ar-SA" sz="3200" dirty="0">
              <a:latin typeface="Calibri" pitchFamily="34" charset="0"/>
            </a:endParaRPr>
          </a:p>
        </p:txBody>
      </p:sp>
      <p:sp>
        <p:nvSpPr>
          <p:cNvPr id="6" name="مربع نص 5"/>
          <p:cNvSpPr txBox="1"/>
          <p:nvPr/>
        </p:nvSpPr>
        <p:spPr>
          <a:xfrm>
            <a:off x="3355767" y="4852592"/>
            <a:ext cx="2144434" cy="400110"/>
          </a:xfrm>
          <a:prstGeom prst="rect">
            <a:avLst/>
          </a:prstGeom>
          <a:noFill/>
        </p:spPr>
        <p:txBody>
          <a:bodyPr wrap="none" rtlCol="1">
            <a:spAutoFit/>
          </a:bodyPr>
          <a:lstStyle/>
          <a:p>
            <a:r>
              <a:rPr lang="en-GB" sz="2000" b="1" dirty="0">
                <a:latin typeface="Calibri" pitchFamily="34" charset="0"/>
              </a:rPr>
              <a:t>BCH 333[practical]</a:t>
            </a:r>
            <a:endParaRPr lang="ar-SA" sz="2000" b="1"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pic>
        <p:nvPicPr>
          <p:cNvPr id="2" name="Picture 5" descr="ix"/>
          <p:cNvPicPr>
            <a:picLocks noChangeAspect="1" noChangeArrowheads="1"/>
          </p:cNvPicPr>
          <p:nvPr/>
        </p:nvPicPr>
        <p:blipFill>
          <a:blip r:embed="rId4" cstate="print"/>
          <a:srcRect b="11055"/>
          <a:stretch>
            <a:fillRect/>
          </a:stretch>
        </p:blipFill>
        <p:spPr bwMode="auto">
          <a:xfrm>
            <a:off x="827087" y="326082"/>
            <a:ext cx="7489825" cy="4994275"/>
          </a:xfrm>
          <a:prstGeom prst="rect">
            <a:avLst/>
          </a:prstGeom>
          <a:noFill/>
          <a:ln w="9525">
            <a:noFill/>
            <a:miter lim="800000"/>
            <a:headEnd/>
            <a:tailEnd/>
          </a:ln>
        </p:spPr>
      </p:pic>
      <p:sp>
        <p:nvSpPr>
          <p:cNvPr id="3" name="مربع نص 2"/>
          <p:cNvSpPr txBox="1"/>
          <p:nvPr/>
        </p:nvSpPr>
        <p:spPr>
          <a:xfrm>
            <a:off x="2286149" y="5646439"/>
            <a:ext cx="4374083" cy="461665"/>
          </a:xfrm>
          <a:prstGeom prst="rect">
            <a:avLst/>
          </a:prstGeom>
          <a:noFill/>
        </p:spPr>
        <p:txBody>
          <a:bodyPr wrap="none" rtlCol="1">
            <a:spAutoFit/>
          </a:bodyPr>
          <a:lstStyle/>
          <a:p>
            <a:r>
              <a:rPr lang="en-US" sz="2400" b="1" dirty="0" err="1">
                <a:solidFill>
                  <a:schemeClr val="accent2"/>
                </a:solidFill>
              </a:rPr>
              <a:t>Cation</a:t>
            </a:r>
            <a:r>
              <a:rPr lang="en-US" sz="2400" b="1" dirty="0">
                <a:solidFill>
                  <a:schemeClr val="accent2"/>
                </a:solidFill>
              </a:rPr>
              <a:t> exchange chromatograph </a:t>
            </a:r>
            <a:endParaRPr lang="ar-SA" sz="2400" b="1" dirty="0">
              <a:solidFill>
                <a:schemeClr val="accen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3" name="مستطيل 2"/>
          <p:cNvSpPr/>
          <p:nvPr/>
        </p:nvSpPr>
        <p:spPr>
          <a:xfrm>
            <a:off x="144016" y="402747"/>
            <a:ext cx="9036496" cy="867930"/>
          </a:xfrm>
          <a:prstGeom prst="rect">
            <a:avLst/>
          </a:prstGeom>
        </p:spPr>
        <p:txBody>
          <a:bodyPr wrap="square">
            <a:spAutoFit/>
          </a:bodyPr>
          <a:lstStyle/>
          <a:p>
            <a:pPr marL="609600" indent="-609600" algn="l" rtl="0">
              <a:lnSpc>
                <a:spcPct val="90000"/>
              </a:lnSpc>
            </a:pPr>
            <a:r>
              <a:rPr lang="en-US" sz="2000" b="1" dirty="0">
                <a:solidFill>
                  <a:schemeClr val="accent2"/>
                </a:solidFill>
                <a:latin typeface="Calibri" pitchFamily="34" charset="0"/>
                <a:cs typeface="Arial" pitchFamily="34" charset="0"/>
              </a:rPr>
              <a:t>The retarded analytes (+ or - ) retained on the stationary phase  can be eluted by:</a:t>
            </a:r>
          </a:p>
          <a:p>
            <a:pPr marL="609600" indent="-609600" algn="l" rtl="0">
              <a:lnSpc>
                <a:spcPct val="90000"/>
              </a:lnSpc>
            </a:pPr>
            <a:endParaRPr lang="en-US" b="1" dirty="0">
              <a:solidFill>
                <a:srgbClr val="DAA600"/>
              </a:solidFill>
              <a:latin typeface="Calibri" pitchFamily="34" charset="0"/>
              <a:cs typeface="Arial" pitchFamily="34" charset="0"/>
            </a:endParaRPr>
          </a:p>
          <a:p>
            <a:pPr marL="609600" indent="-609600" algn="l" rtl="0">
              <a:lnSpc>
                <a:spcPct val="90000"/>
              </a:lnSpc>
            </a:pPr>
            <a:r>
              <a:rPr lang="en-US" b="1" dirty="0">
                <a:solidFill>
                  <a:srgbClr val="DAA600"/>
                </a:solidFill>
                <a:latin typeface="Calibri" pitchFamily="34" charset="0"/>
                <a:cs typeface="Arial" pitchFamily="34" charset="0"/>
              </a:rPr>
              <a:t> </a:t>
            </a:r>
            <a:endParaRPr lang="ar-SA" b="1" dirty="0">
              <a:solidFill>
                <a:srgbClr val="DAA600"/>
              </a:solidFill>
              <a:latin typeface="Calibri" pitchFamily="34" charset="0"/>
            </a:endParaRPr>
          </a:p>
        </p:txBody>
      </p:sp>
      <p:cxnSp>
        <p:nvCxnSpPr>
          <p:cNvPr id="5" name="رابط بشكل مرفق 4"/>
          <p:cNvCxnSpPr/>
          <p:nvPr/>
        </p:nvCxnSpPr>
        <p:spPr>
          <a:xfrm>
            <a:off x="4211960" y="1340768"/>
            <a:ext cx="3024336" cy="936104"/>
          </a:xfrm>
          <a:prstGeom prst="bentConnector3">
            <a:avLst>
              <a:gd name="adj1" fmla="val 50000"/>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رابط بشكل مرفق 7"/>
          <p:cNvCxnSpPr/>
          <p:nvPr/>
        </p:nvCxnSpPr>
        <p:spPr>
          <a:xfrm rot="10800000" flipV="1">
            <a:off x="1403648" y="1340768"/>
            <a:ext cx="2808312" cy="864096"/>
          </a:xfrm>
          <a:prstGeom prst="bentConnector3">
            <a:avLst>
              <a:gd name="adj1" fmla="val 50000"/>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5271505" y="2996952"/>
            <a:ext cx="3331681" cy="1200329"/>
          </a:xfrm>
          <a:prstGeom prst="rect">
            <a:avLst/>
          </a:prstGeom>
          <a:noFill/>
        </p:spPr>
        <p:txBody>
          <a:bodyPr wrap="none" rtlCol="1">
            <a:spAutoFit/>
          </a:bodyPr>
          <a:lstStyle/>
          <a:p>
            <a:pPr algn="ctr" rtl="0"/>
            <a:r>
              <a:rPr lang="en-US" b="1" dirty="0">
                <a:solidFill>
                  <a:schemeClr val="accent2"/>
                </a:solidFill>
                <a:latin typeface="Calibri" pitchFamily="34" charset="0"/>
              </a:rPr>
              <a:t>Increasing the ionic strength,</a:t>
            </a:r>
          </a:p>
          <a:p>
            <a:pPr algn="ctr" rtl="0"/>
            <a:r>
              <a:rPr lang="en-US" dirty="0">
                <a:latin typeface="Calibri" pitchFamily="34" charset="0"/>
              </a:rPr>
              <a:t>By adding salts[</a:t>
            </a:r>
            <a:r>
              <a:rPr lang="en-US" dirty="0" err="1">
                <a:latin typeface="Calibri" pitchFamily="34" charset="0"/>
              </a:rPr>
              <a:t>e.g.NaCl</a:t>
            </a:r>
            <a:r>
              <a:rPr lang="en-US" dirty="0">
                <a:latin typeface="Calibri" pitchFamily="34" charset="0"/>
              </a:rPr>
              <a:t> ]</a:t>
            </a:r>
          </a:p>
          <a:p>
            <a:pPr algn="l" rtl="0"/>
            <a:r>
              <a:rPr lang="en-GB" dirty="0">
                <a:latin typeface="Calibri" pitchFamily="34" charset="0"/>
              </a:rPr>
              <a:t>to compete with bound proteins.</a:t>
            </a:r>
          </a:p>
          <a:p>
            <a:pPr algn="l" rtl="0"/>
            <a:r>
              <a:rPr lang="en-GB" dirty="0">
                <a:latin typeface="Calibri" pitchFamily="34" charset="0"/>
              </a:rPr>
              <a:t>[To bind to the charged beads]</a:t>
            </a:r>
            <a:endParaRPr lang="ar-SA" dirty="0">
              <a:latin typeface="Calibri" pitchFamily="34" charset="0"/>
            </a:endParaRPr>
          </a:p>
        </p:txBody>
      </p:sp>
      <p:sp>
        <p:nvSpPr>
          <p:cNvPr id="10" name="مربع نص 9"/>
          <p:cNvSpPr txBox="1"/>
          <p:nvPr/>
        </p:nvSpPr>
        <p:spPr>
          <a:xfrm>
            <a:off x="35496" y="3020759"/>
            <a:ext cx="4104456" cy="1200329"/>
          </a:xfrm>
          <a:prstGeom prst="rect">
            <a:avLst/>
          </a:prstGeom>
          <a:noFill/>
        </p:spPr>
        <p:txBody>
          <a:bodyPr wrap="square" rtlCol="1">
            <a:spAutoFit/>
          </a:bodyPr>
          <a:lstStyle/>
          <a:p>
            <a:pPr algn="l" rtl="0"/>
            <a:r>
              <a:rPr lang="en-US" b="1" dirty="0">
                <a:solidFill>
                  <a:schemeClr val="accent2"/>
                </a:solidFill>
                <a:latin typeface="Calibri" pitchFamily="34" charset="0"/>
              </a:rPr>
              <a:t>-Using buffer, </a:t>
            </a:r>
            <a:r>
              <a:rPr lang="en-US" dirty="0">
                <a:latin typeface="Calibri" pitchFamily="34" charset="0"/>
              </a:rPr>
              <a:t>that will cause the </a:t>
            </a:r>
            <a:r>
              <a:rPr lang="en-US" dirty="0" err="1">
                <a:latin typeface="Calibri" pitchFamily="34" charset="0"/>
                <a:cs typeface="Arial" pitchFamily="34" charset="0"/>
              </a:rPr>
              <a:t>analytes</a:t>
            </a:r>
            <a:r>
              <a:rPr lang="en-US" dirty="0">
                <a:latin typeface="Calibri" pitchFamily="34" charset="0"/>
                <a:cs typeface="Arial" pitchFamily="34" charset="0"/>
              </a:rPr>
              <a:t> having net charged same as  the charge of the stationary phase, or </a:t>
            </a:r>
            <a:r>
              <a:rPr lang="en-GB" dirty="0" err="1">
                <a:latin typeface="Calibri" pitchFamily="34" charset="0"/>
              </a:rPr>
              <a:t>neturant</a:t>
            </a:r>
            <a:r>
              <a:rPr lang="en-GB" dirty="0">
                <a:latin typeface="Calibri" pitchFamily="34" charset="0"/>
              </a:rPr>
              <a:t> </a:t>
            </a:r>
            <a:r>
              <a:rPr lang="en-US" dirty="0">
                <a:latin typeface="Calibri" pitchFamily="34" charset="0"/>
                <a:cs typeface="Arial" pitchFamily="34" charset="0"/>
              </a:rPr>
              <a:t>net charged.  </a:t>
            </a:r>
            <a:r>
              <a:rPr lang="en-US" dirty="0">
                <a:latin typeface="Calibri" pitchFamily="34" charset="0"/>
              </a:rPr>
              <a:t> </a:t>
            </a:r>
            <a:endParaRPr lang="ar-SA" dirty="0">
              <a:latin typeface="Calibri" pitchFamily="34" charset="0"/>
            </a:endParaRPr>
          </a:p>
        </p:txBody>
      </p:sp>
      <p:sp>
        <p:nvSpPr>
          <p:cNvPr id="17" name="مربع نص 16"/>
          <p:cNvSpPr txBox="1"/>
          <p:nvPr/>
        </p:nvSpPr>
        <p:spPr>
          <a:xfrm>
            <a:off x="3563888" y="5229200"/>
            <a:ext cx="1511952" cy="369332"/>
          </a:xfrm>
          <a:prstGeom prst="rect">
            <a:avLst/>
          </a:prstGeom>
          <a:noFill/>
        </p:spPr>
        <p:txBody>
          <a:bodyPr wrap="none" rtlCol="1">
            <a:spAutoFit/>
          </a:bodyPr>
          <a:lstStyle/>
          <a:p>
            <a:r>
              <a:rPr lang="en-GB" dirty="0">
                <a:latin typeface="Calibri" pitchFamily="34" charset="0"/>
              </a:rPr>
              <a:t>Mobile phase </a:t>
            </a:r>
            <a:endParaRPr lang="ar-SA" dirty="0">
              <a:latin typeface="Calibri" pitchFamily="34" charset="0"/>
            </a:endParaRPr>
          </a:p>
        </p:txBody>
      </p:sp>
      <p:cxnSp>
        <p:nvCxnSpPr>
          <p:cNvPr id="14" name="رابط كسهم مستقيم 13"/>
          <p:cNvCxnSpPr/>
          <p:nvPr/>
        </p:nvCxnSpPr>
        <p:spPr>
          <a:xfrm>
            <a:off x="7236296" y="2276872"/>
            <a:ext cx="0" cy="43204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a:off x="1403648" y="2204864"/>
            <a:ext cx="0" cy="43204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 name="رابط كسهم مستقيم 3"/>
          <p:cNvCxnSpPr/>
          <p:nvPr/>
        </p:nvCxnSpPr>
        <p:spPr>
          <a:xfrm flipH="1" flipV="1">
            <a:off x="3059832" y="4293096"/>
            <a:ext cx="612068" cy="728363"/>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flipV="1">
            <a:off x="4859924" y="4373387"/>
            <a:ext cx="720188" cy="64807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2" name="مستطيل 1"/>
          <p:cNvSpPr/>
          <p:nvPr/>
        </p:nvSpPr>
        <p:spPr>
          <a:xfrm>
            <a:off x="251520" y="136371"/>
            <a:ext cx="8892480" cy="7602081"/>
          </a:xfrm>
          <a:prstGeom prst="rect">
            <a:avLst/>
          </a:prstGeom>
        </p:spPr>
        <p:txBody>
          <a:bodyPr wrap="square">
            <a:spAutoFit/>
          </a:bodyPr>
          <a:lstStyle/>
          <a:p>
            <a:pPr algn="l" rtl="0">
              <a:buFontTx/>
              <a:buChar char="-"/>
            </a:pPr>
            <a:r>
              <a:rPr lang="en-GB" dirty="0">
                <a:latin typeface="Calibri" pitchFamily="34" charset="0"/>
              </a:rPr>
              <a:t>At </a:t>
            </a:r>
            <a:r>
              <a:rPr lang="en-US" dirty="0">
                <a:latin typeface="Calibri" pitchFamily="34" charset="0"/>
              </a:rPr>
              <a:t>any given pH, proteins may have a range of charges, since each protein has its own characteristic </a:t>
            </a:r>
            <a:r>
              <a:rPr lang="en-US" dirty="0" err="1">
                <a:latin typeface="Calibri" pitchFamily="34" charset="0"/>
              </a:rPr>
              <a:t>pI</a:t>
            </a:r>
            <a:r>
              <a:rPr lang="en-US" dirty="0">
                <a:latin typeface="Calibri" pitchFamily="34" charset="0"/>
              </a:rPr>
              <a:t>.</a:t>
            </a:r>
          </a:p>
          <a:p>
            <a:pPr algn="l" rtl="0">
              <a:buFontTx/>
              <a:buChar char="-"/>
            </a:pPr>
            <a:endParaRPr lang="en-US" dirty="0">
              <a:latin typeface="Calibri" pitchFamily="34" charset="0"/>
            </a:endParaRPr>
          </a:p>
          <a:p>
            <a:pPr algn="l" rtl="0"/>
            <a:r>
              <a:rPr lang="en-US" dirty="0">
                <a:latin typeface="Calibri" pitchFamily="34" charset="0"/>
              </a:rPr>
              <a:t>-The charge on </a:t>
            </a:r>
            <a:r>
              <a:rPr lang="en-US" dirty="0" err="1">
                <a:latin typeface="Calibri" pitchFamily="34" charset="0"/>
              </a:rPr>
              <a:t>biomoleucles</a:t>
            </a:r>
            <a:r>
              <a:rPr lang="en-US" dirty="0">
                <a:latin typeface="Calibri" pitchFamily="34" charset="0"/>
              </a:rPr>
              <a:t> is related to the </a:t>
            </a:r>
            <a:r>
              <a:rPr lang="en-US" u="sng" dirty="0">
                <a:latin typeface="Calibri" pitchFamily="34" charset="0"/>
              </a:rPr>
              <a:t>pH of the buffer:</a:t>
            </a:r>
          </a:p>
          <a:p>
            <a:pPr algn="l" rtl="0"/>
            <a:r>
              <a:rPr lang="en-GB" dirty="0">
                <a:latin typeface="Calibri" pitchFamily="34" charset="0"/>
              </a:rPr>
              <a:t>                             </a:t>
            </a:r>
          </a:p>
          <a:p>
            <a:pPr algn="l" rtl="0"/>
            <a:r>
              <a:rPr lang="en-GB" dirty="0">
                <a:latin typeface="Calibri" pitchFamily="34" charset="0"/>
              </a:rPr>
              <a:t>              - At buffer with pH </a:t>
            </a:r>
            <a:r>
              <a:rPr lang="en-GB" sz="2000" b="1" dirty="0">
                <a:solidFill>
                  <a:schemeClr val="accent2"/>
                </a:solidFill>
                <a:latin typeface="Calibri" pitchFamily="34" charset="0"/>
              </a:rPr>
              <a:t>=</a:t>
            </a:r>
            <a:r>
              <a:rPr lang="en-GB" dirty="0">
                <a:latin typeface="Calibri" pitchFamily="34" charset="0"/>
              </a:rPr>
              <a:t>  </a:t>
            </a:r>
            <a:r>
              <a:rPr lang="en-GB" dirty="0" err="1">
                <a:latin typeface="Calibri" pitchFamily="34" charset="0"/>
              </a:rPr>
              <a:t>pI</a:t>
            </a:r>
            <a:r>
              <a:rPr lang="en-GB" dirty="0">
                <a:latin typeface="Calibri" pitchFamily="34" charset="0"/>
              </a:rPr>
              <a:t> </a:t>
            </a:r>
            <a:r>
              <a:rPr lang="en-GB" dirty="0">
                <a:latin typeface="Calibri" pitchFamily="34" charset="0"/>
                <a:sym typeface="Wingdings" panose="05000000000000000000" pitchFamily="2" charset="2"/>
              </a:rPr>
              <a:t> </a:t>
            </a:r>
            <a:r>
              <a:rPr lang="en-GB" dirty="0">
                <a:latin typeface="Calibri" pitchFamily="34" charset="0"/>
              </a:rPr>
              <a:t>[net charge of protein molecule is zero].</a:t>
            </a:r>
          </a:p>
          <a:p>
            <a:pPr algn="l" rtl="0"/>
            <a:r>
              <a:rPr lang="en-GB" dirty="0">
                <a:latin typeface="Calibri" pitchFamily="34" charset="0"/>
              </a:rPr>
              <a:t>        </a:t>
            </a:r>
          </a:p>
          <a:p>
            <a:pPr algn="l" rtl="0"/>
            <a:r>
              <a:rPr lang="en-US" dirty="0">
                <a:latin typeface="Calibri" pitchFamily="34" charset="0"/>
              </a:rPr>
              <a:t>              -At </a:t>
            </a:r>
            <a:r>
              <a:rPr lang="en-GB" dirty="0">
                <a:latin typeface="Calibri" pitchFamily="34" charset="0"/>
              </a:rPr>
              <a:t> buffer with </a:t>
            </a:r>
            <a:r>
              <a:rPr lang="en-US" dirty="0">
                <a:latin typeface="Calibri" pitchFamily="34" charset="0"/>
              </a:rPr>
              <a:t>pH </a:t>
            </a:r>
            <a:r>
              <a:rPr lang="en-US" b="1" dirty="0">
                <a:solidFill>
                  <a:schemeClr val="accent2"/>
                </a:solidFill>
                <a:latin typeface="Calibri" pitchFamily="34" charset="0"/>
              </a:rPr>
              <a:t>higher</a:t>
            </a:r>
            <a:r>
              <a:rPr lang="en-US" dirty="0">
                <a:latin typeface="Calibri" pitchFamily="34" charset="0"/>
              </a:rPr>
              <a:t> than </a:t>
            </a:r>
            <a:r>
              <a:rPr lang="en-US" dirty="0" err="1">
                <a:latin typeface="Calibri" pitchFamily="34" charset="0"/>
              </a:rPr>
              <a:t>pI</a:t>
            </a:r>
            <a:r>
              <a:rPr lang="en-US" dirty="0">
                <a:latin typeface="Calibri" pitchFamily="34" charset="0"/>
              </a:rPr>
              <a:t> </a:t>
            </a:r>
            <a:r>
              <a:rPr lang="en-GB" dirty="0">
                <a:latin typeface="Calibri" pitchFamily="34" charset="0"/>
                <a:sym typeface="Wingdings" panose="05000000000000000000" pitchFamily="2" charset="2"/>
              </a:rPr>
              <a:t></a:t>
            </a:r>
            <a:r>
              <a:rPr lang="en-US" dirty="0">
                <a:latin typeface="Calibri" pitchFamily="34" charset="0"/>
              </a:rPr>
              <a:t>[negative charge (</a:t>
            </a:r>
            <a:r>
              <a:rPr lang="en-GB" dirty="0">
                <a:latin typeface="Calibri" pitchFamily="34" charset="0"/>
              </a:rPr>
              <a:t>of protein molecule </a:t>
            </a:r>
            <a:r>
              <a:rPr lang="en-US" dirty="0">
                <a:latin typeface="Calibri" pitchFamily="34" charset="0"/>
              </a:rPr>
              <a:t>)].</a:t>
            </a:r>
          </a:p>
          <a:p>
            <a:pPr algn="l" rtl="0"/>
            <a:endParaRPr lang="en-US" dirty="0">
              <a:latin typeface="Calibri" pitchFamily="34" charset="0"/>
            </a:endParaRPr>
          </a:p>
          <a:p>
            <a:pPr algn="l" rtl="0"/>
            <a:r>
              <a:rPr lang="en-US" dirty="0">
                <a:latin typeface="Calibri" pitchFamily="34" charset="0"/>
              </a:rPr>
              <a:t>              -At </a:t>
            </a:r>
            <a:r>
              <a:rPr lang="en-GB" dirty="0">
                <a:latin typeface="Calibri" pitchFamily="34" charset="0"/>
              </a:rPr>
              <a:t>buffer with </a:t>
            </a:r>
            <a:r>
              <a:rPr lang="en-US" dirty="0">
                <a:latin typeface="Calibri" pitchFamily="34" charset="0"/>
              </a:rPr>
              <a:t>pH </a:t>
            </a:r>
            <a:r>
              <a:rPr lang="en-US" b="1" dirty="0">
                <a:solidFill>
                  <a:schemeClr val="accent2"/>
                </a:solidFill>
                <a:latin typeface="Calibri" pitchFamily="34" charset="0"/>
              </a:rPr>
              <a:t>lower</a:t>
            </a:r>
            <a:r>
              <a:rPr lang="en-US" dirty="0">
                <a:solidFill>
                  <a:schemeClr val="accent2"/>
                </a:solidFill>
                <a:latin typeface="Calibri" pitchFamily="34" charset="0"/>
              </a:rPr>
              <a:t> </a:t>
            </a:r>
            <a:r>
              <a:rPr lang="en-US" dirty="0">
                <a:latin typeface="Calibri" pitchFamily="34" charset="0"/>
              </a:rPr>
              <a:t>than  </a:t>
            </a:r>
            <a:r>
              <a:rPr lang="en-US" dirty="0" err="1">
                <a:latin typeface="Calibri" pitchFamily="34" charset="0"/>
              </a:rPr>
              <a:t>pI</a:t>
            </a:r>
            <a:r>
              <a:rPr lang="en-US" dirty="0">
                <a:latin typeface="Calibri" pitchFamily="34" charset="0"/>
              </a:rPr>
              <a:t> </a:t>
            </a:r>
            <a:r>
              <a:rPr lang="en-GB" dirty="0">
                <a:latin typeface="Calibri" pitchFamily="34" charset="0"/>
                <a:sym typeface="Wingdings" panose="05000000000000000000" pitchFamily="2" charset="2"/>
              </a:rPr>
              <a:t></a:t>
            </a:r>
            <a:r>
              <a:rPr lang="en-US" dirty="0">
                <a:latin typeface="Calibri" pitchFamily="34" charset="0"/>
              </a:rPr>
              <a:t>[positive charge(</a:t>
            </a:r>
            <a:r>
              <a:rPr lang="en-GB" dirty="0">
                <a:latin typeface="Calibri" pitchFamily="34" charset="0"/>
              </a:rPr>
              <a:t>of protein molecule </a:t>
            </a:r>
            <a:r>
              <a:rPr lang="en-US" dirty="0">
                <a:latin typeface="Calibri" pitchFamily="34" charset="0"/>
              </a:rPr>
              <a:t>)].</a:t>
            </a: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ar-SA" dirty="0">
              <a:latin typeface="Calibri" pitchFamily="34" charset="0"/>
            </a:endParaRPr>
          </a:p>
        </p:txBody>
      </p:sp>
      <p:pic>
        <p:nvPicPr>
          <p:cNvPr id="3" name="Picture 2"/>
          <p:cNvPicPr>
            <a:picLocks noChangeAspect="1" noChangeArrowheads="1"/>
          </p:cNvPicPr>
          <p:nvPr/>
        </p:nvPicPr>
        <p:blipFill>
          <a:blip r:embed="rId4" cstate="print"/>
          <a:srcRect l="15057" t="57304" r="16432" b="17595"/>
          <a:stretch>
            <a:fillRect/>
          </a:stretch>
        </p:blipFill>
        <p:spPr bwMode="auto">
          <a:xfrm>
            <a:off x="107504" y="3548186"/>
            <a:ext cx="8928992" cy="2617118"/>
          </a:xfrm>
          <a:prstGeom prst="rect">
            <a:avLst/>
          </a:prstGeom>
          <a:solidFill>
            <a:srgbClr val="FFFFFF">
              <a:shade val="85000"/>
            </a:srgbClr>
          </a:solidFill>
          <a:ln w="38100" cap="sq">
            <a:solidFill>
              <a:schemeClr val="accent2"/>
            </a:solidFill>
            <a:miter lim="800000"/>
          </a:ln>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2" name="مستطيل 1"/>
          <p:cNvSpPr/>
          <p:nvPr/>
        </p:nvSpPr>
        <p:spPr>
          <a:xfrm>
            <a:off x="35496" y="188640"/>
            <a:ext cx="9108504" cy="5663089"/>
          </a:xfrm>
          <a:prstGeom prst="rect">
            <a:avLst/>
          </a:prstGeom>
        </p:spPr>
        <p:txBody>
          <a:bodyPr wrap="square">
            <a:spAutoFit/>
          </a:bodyPr>
          <a:lstStyle/>
          <a:p>
            <a:pPr algn="l" rtl="0"/>
            <a:r>
              <a:rPr lang="en-US" sz="2000" b="1" dirty="0">
                <a:solidFill>
                  <a:schemeClr val="accent2"/>
                </a:solidFill>
                <a:latin typeface="Calibri" pitchFamily="34" charset="0"/>
                <a:cs typeface="Arial" pitchFamily="34" charset="0"/>
              </a:rPr>
              <a:t>1-Example for elution of the </a:t>
            </a:r>
            <a:r>
              <a:rPr lang="en-US" sz="2000" b="1" dirty="0" err="1">
                <a:solidFill>
                  <a:schemeClr val="accent2"/>
                </a:solidFill>
                <a:latin typeface="Calibri" pitchFamily="34" charset="0"/>
                <a:cs typeface="Arial" pitchFamily="34" charset="0"/>
              </a:rPr>
              <a:t>analyte</a:t>
            </a:r>
            <a:r>
              <a:rPr lang="en-US" sz="2000" b="1" dirty="0">
                <a:solidFill>
                  <a:schemeClr val="accent2"/>
                </a:solidFill>
                <a:latin typeface="Calibri" pitchFamily="34" charset="0"/>
                <a:cs typeface="Arial" pitchFamily="34" charset="0"/>
              </a:rPr>
              <a:t> by using  salts [increase ionic strength]:</a:t>
            </a:r>
          </a:p>
          <a:p>
            <a:pPr algn="l" rtl="0">
              <a:buFontTx/>
              <a:buChar char="-"/>
            </a:pPr>
            <a:endParaRPr lang="en-US" dirty="0">
              <a:latin typeface="Calibri" pitchFamily="34" charset="0"/>
              <a:cs typeface="Arial" pitchFamily="34" charset="0"/>
            </a:endParaRPr>
          </a:p>
          <a:p>
            <a:pPr algn="l" rtl="0">
              <a:buFontTx/>
              <a:buChar char="-"/>
            </a:pPr>
            <a:endParaRPr lang="en-US" dirty="0">
              <a:latin typeface="Calibri" pitchFamily="34" charset="0"/>
              <a:cs typeface="Arial" pitchFamily="34" charset="0"/>
            </a:endParaRPr>
          </a:p>
          <a:p>
            <a:pPr algn="l" rtl="0">
              <a:buFontTx/>
              <a:buChar char="-"/>
            </a:pPr>
            <a:r>
              <a:rPr lang="en-US" dirty="0">
                <a:latin typeface="Calibri" pitchFamily="34" charset="0"/>
                <a:cs typeface="Arial" pitchFamily="34" charset="0"/>
              </a:rPr>
              <a:t>In </a:t>
            </a:r>
            <a:r>
              <a:rPr lang="en-US" dirty="0" err="1">
                <a:latin typeface="Calibri" pitchFamily="34" charset="0"/>
                <a:cs typeface="Arial" pitchFamily="34" charset="0"/>
              </a:rPr>
              <a:t>cation</a:t>
            </a:r>
            <a:r>
              <a:rPr lang="en-US" dirty="0">
                <a:latin typeface="Calibri" pitchFamily="34" charset="0"/>
                <a:cs typeface="Arial" pitchFamily="34" charset="0"/>
              </a:rPr>
              <a:t> exchange chromatography, to elute the positively charged </a:t>
            </a:r>
            <a:r>
              <a:rPr lang="en-US" dirty="0" err="1">
                <a:latin typeface="Calibri" pitchFamily="34" charset="0"/>
                <a:cs typeface="Arial" pitchFamily="34" charset="0"/>
              </a:rPr>
              <a:t>analyte</a:t>
            </a:r>
            <a:r>
              <a:rPr lang="en-US" dirty="0">
                <a:latin typeface="Calibri" pitchFamily="34" charset="0"/>
                <a:cs typeface="Arial" pitchFamily="34" charset="0"/>
              </a:rPr>
              <a:t> we could displace the positively charged </a:t>
            </a:r>
            <a:r>
              <a:rPr lang="en-US" dirty="0" err="1">
                <a:latin typeface="Calibri" pitchFamily="34" charset="0"/>
                <a:cs typeface="Arial" pitchFamily="34" charset="0"/>
              </a:rPr>
              <a:t>analyte</a:t>
            </a:r>
            <a:r>
              <a:rPr lang="en-US" dirty="0">
                <a:latin typeface="Calibri" pitchFamily="34" charset="0"/>
                <a:cs typeface="Arial" pitchFamily="34" charset="0"/>
              </a:rPr>
              <a:t> by the addition of the  positively charged sodium ions of </a:t>
            </a:r>
            <a:r>
              <a:rPr lang="en-US" dirty="0" err="1">
                <a:latin typeface="Calibri" pitchFamily="34" charset="0"/>
                <a:cs typeface="Arial" pitchFamily="34" charset="0"/>
              </a:rPr>
              <a:t>Nacl</a:t>
            </a:r>
            <a:r>
              <a:rPr lang="en-US" dirty="0">
                <a:latin typeface="Calibri" pitchFamily="34" charset="0"/>
                <a:cs typeface="Arial" pitchFamily="34" charset="0"/>
              </a:rPr>
              <a:t>.</a:t>
            </a: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r>
              <a:rPr lang="en-US" dirty="0">
                <a:latin typeface="Calibri" pitchFamily="34" charset="0"/>
                <a:cs typeface="Arial" pitchFamily="34" charset="0"/>
              </a:rPr>
              <a:t>-The sodium ions</a:t>
            </a:r>
            <a:r>
              <a:rPr lang="en-US" dirty="0">
                <a:solidFill>
                  <a:schemeClr val="accent2"/>
                </a:solidFill>
                <a:latin typeface="Calibri" pitchFamily="34" charset="0"/>
                <a:cs typeface="Arial" pitchFamily="34" charset="0"/>
              </a:rPr>
              <a:t>[+] </a:t>
            </a:r>
            <a:r>
              <a:rPr lang="en-US" dirty="0">
                <a:latin typeface="Calibri" pitchFamily="34" charset="0"/>
                <a:cs typeface="Arial" pitchFamily="34" charset="0"/>
              </a:rPr>
              <a:t>of </a:t>
            </a:r>
            <a:r>
              <a:rPr lang="en-US" dirty="0" err="1">
                <a:latin typeface="Calibri" pitchFamily="34" charset="0"/>
                <a:cs typeface="Arial" pitchFamily="34" charset="0"/>
              </a:rPr>
              <a:t>Nacl</a:t>
            </a:r>
            <a:r>
              <a:rPr lang="en-US" dirty="0">
                <a:latin typeface="Calibri" pitchFamily="34" charset="0"/>
                <a:cs typeface="Arial" pitchFamily="34" charset="0"/>
              </a:rPr>
              <a:t>, will compete with the </a:t>
            </a:r>
            <a:r>
              <a:rPr lang="en-US" dirty="0" err="1">
                <a:latin typeface="Calibri" pitchFamily="34" charset="0"/>
                <a:cs typeface="Arial" pitchFamily="34" charset="0"/>
              </a:rPr>
              <a:t>analyte</a:t>
            </a:r>
            <a:r>
              <a:rPr lang="en-US" dirty="0">
                <a:solidFill>
                  <a:schemeClr val="accent2"/>
                </a:solidFill>
                <a:latin typeface="Calibri" pitchFamily="34" charset="0"/>
                <a:cs typeface="Arial" pitchFamily="34" charset="0"/>
              </a:rPr>
              <a:t>[+]</a:t>
            </a:r>
            <a:r>
              <a:rPr lang="en-US" dirty="0">
                <a:latin typeface="Calibri" pitchFamily="34" charset="0"/>
                <a:cs typeface="Arial" pitchFamily="34" charset="0"/>
              </a:rPr>
              <a:t> to bind to the charged </a:t>
            </a:r>
            <a:r>
              <a:rPr lang="en-GB" dirty="0">
                <a:latin typeface="Calibri" pitchFamily="34" charset="0"/>
              </a:rPr>
              <a:t>stationary</a:t>
            </a:r>
            <a:r>
              <a:rPr lang="en-US" dirty="0">
                <a:latin typeface="Calibri" pitchFamily="34" charset="0"/>
                <a:cs typeface="Arial" pitchFamily="34" charset="0"/>
              </a:rPr>
              <a:t>  phase</a:t>
            </a:r>
            <a:r>
              <a:rPr lang="en-US" dirty="0">
                <a:solidFill>
                  <a:schemeClr val="accent2"/>
                </a:solidFill>
                <a:latin typeface="Calibri" pitchFamily="34" charset="0"/>
                <a:cs typeface="Arial" pitchFamily="34" charset="0"/>
              </a:rPr>
              <a:t>[-]</a:t>
            </a:r>
            <a:r>
              <a:rPr lang="en-US" dirty="0">
                <a:latin typeface="Calibri" pitchFamily="34" charset="0"/>
                <a:cs typeface="Arial" pitchFamily="34" charset="0"/>
              </a:rPr>
              <a:t>.</a:t>
            </a:r>
          </a:p>
          <a:p>
            <a:pPr algn="l" rtl="0"/>
            <a:endParaRPr lang="en-US" dirty="0">
              <a:latin typeface="Calibri" pitchFamily="34" charset="0"/>
              <a:cs typeface="Arial" pitchFamily="34" charset="0"/>
            </a:endParaRPr>
          </a:p>
          <a:p>
            <a:pPr algn="l" rtl="0"/>
            <a:r>
              <a:rPr lang="en-US" dirty="0">
                <a:latin typeface="Calibri" pitchFamily="34" charset="0"/>
                <a:cs typeface="Arial" pitchFamily="34" charset="0"/>
              </a:rPr>
              <a:t>-This will cause the elution of the </a:t>
            </a:r>
            <a:r>
              <a:rPr lang="en-US" dirty="0" err="1">
                <a:latin typeface="Calibri" pitchFamily="34" charset="0"/>
                <a:cs typeface="Arial" pitchFamily="34" charset="0"/>
              </a:rPr>
              <a:t>analyte</a:t>
            </a:r>
            <a:r>
              <a:rPr lang="en-US" dirty="0">
                <a:latin typeface="Calibri" pitchFamily="34" charset="0"/>
                <a:cs typeface="Arial" pitchFamily="34" charset="0"/>
              </a:rPr>
              <a:t> from the column.</a:t>
            </a: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3">
            <a:lum bright="70000" contrast="-70000"/>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0" y="0"/>
            <a:ext cx="9144000" cy="6858000"/>
          </a:xfrm>
          <a:prstGeom prst="rect">
            <a:avLst/>
          </a:prstGeom>
        </p:spPr>
      </p:pic>
      <p:sp>
        <p:nvSpPr>
          <p:cNvPr id="2" name="مستطيل 1"/>
          <p:cNvSpPr/>
          <p:nvPr/>
        </p:nvSpPr>
        <p:spPr>
          <a:xfrm>
            <a:off x="89756" y="404664"/>
            <a:ext cx="8964488" cy="5447645"/>
          </a:xfrm>
          <a:prstGeom prst="rect">
            <a:avLst/>
          </a:prstGeom>
        </p:spPr>
        <p:txBody>
          <a:bodyPr wrap="square">
            <a:spAutoFit/>
          </a:bodyPr>
          <a:lstStyle/>
          <a:p>
            <a:pPr algn="l" rtl="0"/>
            <a:r>
              <a:rPr lang="en-US" sz="2000" b="1" dirty="0">
                <a:solidFill>
                  <a:schemeClr val="accent2"/>
                </a:solidFill>
                <a:latin typeface="Calibri" pitchFamily="34" charset="0"/>
                <a:cs typeface="Arial" pitchFamily="34" charset="0"/>
              </a:rPr>
              <a:t>2-Elution of the </a:t>
            </a:r>
            <a:r>
              <a:rPr lang="en-US" sz="2000" b="1" dirty="0" err="1">
                <a:solidFill>
                  <a:schemeClr val="accent2"/>
                </a:solidFill>
                <a:latin typeface="Calibri" pitchFamily="34" charset="0"/>
                <a:cs typeface="Arial" pitchFamily="34" charset="0"/>
              </a:rPr>
              <a:t>analyte</a:t>
            </a:r>
            <a:r>
              <a:rPr lang="en-US" sz="2000" b="1" dirty="0">
                <a:solidFill>
                  <a:schemeClr val="accent2"/>
                </a:solidFill>
                <a:latin typeface="Calibri" pitchFamily="34" charset="0"/>
                <a:cs typeface="Arial" pitchFamily="34" charset="0"/>
              </a:rPr>
              <a:t> by using  buffers:</a:t>
            </a:r>
          </a:p>
          <a:p>
            <a:pPr algn="l" rtl="0">
              <a:buFontTx/>
              <a:buChar char="-"/>
            </a:pPr>
            <a:endParaRPr lang="en-US" b="1" dirty="0">
              <a:solidFill>
                <a:srgbClr val="FF9900"/>
              </a:solidFill>
              <a:latin typeface="Calibri" pitchFamily="34" charset="0"/>
              <a:cs typeface="Arial" pitchFamily="34" charset="0"/>
            </a:endParaRPr>
          </a:p>
          <a:p>
            <a:pPr algn="l" rtl="0">
              <a:buFontTx/>
              <a:buChar char="-"/>
            </a:pPr>
            <a:r>
              <a:rPr lang="en-US" dirty="0">
                <a:latin typeface="Calibri" pitchFamily="34" charset="0"/>
              </a:rPr>
              <a:t>At a given pH[</a:t>
            </a:r>
            <a:r>
              <a:rPr lang="en-US" dirty="0">
                <a:latin typeface="Calibri" pitchFamily="34" charset="0"/>
                <a:cs typeface="Arial" pitchFamily="34" charset="0"/>
              </a:rPr>
              <a:t>dependent on the composition of the mobile phase</a:t>
            </a:r>
            <a:r>
              <a:rPr lang="en-US" dirty="0">
                <a:latin typeface="Calibri" pitchFamily="34" charset="0"/>
              </a:rPr>
              <a:t>], a protein will possess an overall net charge.</a:t>
            </a:r>
          </a:p>
          <a:p>
            <a:pPr algn="l" rtl="0">
              <a:buFontTx/>
              <a:buChar char="-"/>
            </a:pPr>
            <a:endParaRPr lang="en-GB" b="1" dirty="0">
              <a:solidFill>
                <a:srgbClr val="FF9900"/>
              </a:solidFill>
              <a:latin typeface="Calibri" pitchFamily="34" charset="0"/>
              <a:cs typeface="Arial" pitchFamily="34" charset="0"/>
            </a:endParaRPr>
          </a:p>
          <a:p>
            <a:pPr algn="l" rtl="0"/>
            <a:r>
              <a:rPr lang="en-GB" b="1" dirty="0">
                <a:solidFill>
                  <a:schemeClr val="accent2"/>
                </a:solidFill>
                <a:latin typeface="Calibri" pitchFamily="34" charset="0"/>
              </a:rPr>
              <a:t>-At </a:t>
            </a:r>
            <a:r>
              <a:rPr lang="en-US" b="1" dirty="0">
                <a:solidFill>
                  <a:schemeClr val="accent2"/>
                </a:solidFill>
                <a:latin typeface="Calibri" pitchFamily="34" charset="0"/>
              </a:rPr>
              <a:t>pH of </a:t>
            </a:r>
            <a:r>
              <a:rPr lang="en-GB" b="1" dirty="0">
                <a:solidFill>
                  <a:schemeClr val="accent2"/>
                </a:solidFill>
                <a:latin typeface="Calibri" pitchFamily="34" charset="0"/>
              </a:rPr>
              <a:t>buffer </a:t>
            </a:r>
            <a:r>
              <a:rPr lang="en-US" b="1" dirty="0">
                <a:solidFill>
                  <a:schemeClr val="accent2"/>
                </a:solidFill>
                <a:latin typeface="Calibri" pitchFamily="34" charset="0"/>
              </a:rPr>
              <a:t>lower than </a:t>
            </a:r>
            <a:r>
              <a:rPr lang="en-US" b="1" dirty="0" err="1">
                <a:solidFill>
                  <a:schemeClr val="accent2"/>
                </a:solidFill>
                <a:latin typeface="Calibri" pitchFamily="34" charset="0"/>
              </a:rPr>
              <a:t>pI</a:t>
            </a:r>
            <a:r>
              <a:rPr lang="en-US" b="1" dirty="0">
                <a:solidFill>
                  <a:schemeClr val="accent2"/>
                </a:solidFill>
                <a:latin typeface="Calibri" pitchFamily="34" charset="0"/>
              </a:rPr>
              <a:t> of </a:t>
            </a:r>
            <a:r>
              <a:rPr lang="en-US" b="1" dirty="0">
                <a:solidFill>
                  <a:schemeClr val="accent2"/>
                </a:solidFill>
                <a:latin typeface="Calibri" pitchFamily="34" charset="0"/>
                <a:cs typeface="Arial" pitchFamily="34" charset="0"/>
              </a:rPr>
              <a:t>the </a:t>
            </a:r>
            <a:r>
              <a:rPr lang="en-US" b="1" dirty="0" err="1">
                <a:solidFill>
                  <a:schemeClr val="accent2"/>
                </a:solidFill>
                <a:latin typeface="Calibri" pitchFamily="34" charset="0"/>
                <a:cs typeface="Arial" pitchFamily="34" charset="0"/>
              </a:rPr>
              <a:t>analyte</a:t>
            </a:r>
            <a:r>
              <a:rPr lang="en-US" b="1" dirty="0">
                <a:solidFill>
                  <a:schemeClr val="accent2"/>
                </a:solidFill>
                <a:latin typeface="Calibri" pitchFamily="34" charset="0"/>
              </a:rPr>
              <a:t> , </a:t>
            </a:r>
            <a:r>
              <a:rPr lang="en-US" dirty="0">
                <a:latin typeface="Calibri" pitchFamily="34" charset="0"/>
              </a:rPr>
              <a:t>the net charge will be more positive.</a:t>
            </a:r>
          </a:p>
          <a:p>
            <a:pPr algn="l" rtl="0"/>
            <a:endParaRPr lang="en-US" b="1" dirty="0">
              <a:solidFill>
                <a:srgbClr val="DAA600"/>
              </a:solidFill>
              <a:latin typeface="Calibri" pitchFamily="34" charset="0"/>
            </a:endParaRPr>
          </a:p>
          <a:p>
            <a:pPr algn="l" rtl="0"/>
            <a:r>
              <a:rPr lang="en-GB" b="1" dirty="0">
                <a:solidFill>
                  <a:schemeClr val="accent2"/>
                </a:solidFill>
                <a:latin typeface="Calibri" pitchFamily="34" charset="0"/>
              </a:rPr>
              <a:t>-At </a:t>
            </a:r>
            <a:r>
              <a:rPr lang="en-US" b="1" dirty="0">
                <a:solidFill>
                  <a:schemeClr val="accent2"/>
                </a:solidFill>
                <a:latin typeface="Calibri" pitchFamily="34" charset="0"/>
              </a:rPr>
              <a:t>pH of </a:t>
            </a:r>
            <a:r>
              <a:rPr lang="en-GB" b="1" dirty="0">
                <a:solidFill>
                  <a:schemeClr val="accent2"/>
                </a:solidFill>
                <a:latin typeface="Calibri" pitchFamily="34" charset="0"/>
              </a:rPr>
              <a:t>buffer</a:t>
            </a:r>
            <a:r>
              <a:rPr lang="en-US" b="1" dirty="0">
                <a:solidFill>
                  <a:schemeClr val="accent2"/>
                </a:solidFill>
                <a:latin typeface="Calibri" pitchFamily="34" charset="0"/>
              </a:rPr>
              <a:t> higher than </a:t>
            </a:r>
            <a:r>
              <a:rPr lang="en-US" b="1" dirty="0" err="1">
                <a:solidFill>
                  <a:schemeClr val="accent2"/>
                </a:solidFill>
                <a:latin typeface="Calibri" pitchFamily="34" charset="0"/>
              </a:rPr>
              <a:t>pI</a:t>
            </a:r>
            <a:r>
              <a:rPr lang="en-US" b="1" dirty="0">
                <a:solidFill>
                  <a:schemeClr val="accent2"/>
                </a:solidFill>
                <a:latin typeface="Calibri" pitchFamily="34" charset="0"/>
              </a:rPr>
              <a:t> of </a:t>
            </a:r>
            <a:r>
              <a:rPr lang="en-US" b="1" dirty="0">
                <a:solidFill>
                  <a:schemeClr val="accent2"/>
                </a:solidFill>
                <a:latin typeface="Calibri" pitchFamily="34" charset="0"/>
                <a:cs typeface="Arial" pitchFamily="34" charset="0"/>
              </a:rPr>
              <a:t>the </a:t>
            </a:r>
            <a:r>
              <a:rPr lang="en-US" b="1" dirty="0" err="1">
                <a:solidFill>
                  <a:schemeClr val="accent2"/>
                </a:solidFill>
                <a:latin typeface="Calibri" pitchFamily="34" charset="0"/>
                <a:cs typeface="Arial" pitchFamily="34" charset="0"/>
              </a:rPr>
              <a:t>analyte</a:t>
            </a:r>
            <a:r>
              <a:rPr lang="en-US" b="1" dirty="0">
                <a:solidFill>
                  <a:schemeClr val="accent2"/>
                </a:solidFill>
                <a:latin typeface="Calibri" pitchFamily="34" charset="0"/>
              </a:rPr>
              <a:t> , </a:t>
            </a:r>
            <a:r>
              <a:rPr lang="en-US" dirty="0">
                <a:latin typeface="Calibri" pitchFamily="34" charset="0"/>
              </a:rPr>
              <a:t>the net charge will be more </a:t>
            </a:r>
            <a:r>
              <a:rPr lang="en-GB" dirty="0">
                <a:latin typeface="Calibri" pitchFamily="34" charset="0"/>
              </a:rPr>
              <a:t>negative.</a:t>
            </a:r>
          </a:p>
          <a:p>
            <a:pPr algn="l" rtl="0"/>
            <a:endParaRPr lang="en-GB" dirty="0">
              <a:latin typeface="Calibri" pitchFamily="34" charset="0"/>
            </a:endParaRPr>
          </a:p>
          <a:p>
            <a:pPr algn="l" rtl="0"/>
            <a:endParaRPr lang="en-GB" dirty="0">
              <a:latin typeface="Calibri" pitchFamily="34" charset="0"/>
            </a:endParaRPr>
          </a:p>
          <a:p>
            <a:pPr algn="l" rtl="0"/>
            <a:endParaRPr lang="en-GB" dirty="0">
              <a:latin typeface="Calibri" pitchFamily="34" charset="0"/>
            </a:endParaRPr>
          </a:p>
          <a:p>
            <a:pPr algn="l" rtl="0"/>
            <a:r>
              <a:rPr lang="en-GB" dirty="0">
                <a:latin typeface="Calibri" pitchFamily="34" charset="0"/>
              </a:rPr>
              <a:t>So, we can change the net charge of </a:t>
            </a:r>
            <a:r>
              <a:rPr lang="en-US" dirty="0">
                <a:latin typeface="Calibri" pitchFamily="34" charset="0"/>
                <a:cs typeface="Arial" pitchFamily="34" charset="0"/>
              </a:rPr>
              <a:t>the </a:t>
            </a:r>
            <a:r>
              <a:rPr lang="en-US" dirty="0" err="1">
                <a:latin typeface="Calibri" pitchFamily="34" charset="0"/>
                <a:cs typeface="Arial" pitchFamily="34" charset="0"/>
              </a:rPr>
              <a:t>analyte</a:t>
            </a:r>
            <a:r>
              <a:rPr lang="en-US" dirty="0">
                <a:latin typeface="Calibri" pitchFamily="34" charset="0"/>
                <a:cs typeface="Arial" pitchFamily="34" charset="0"/>
              </a:rPr>
              <a:t> in a way that it will elute from the column if it has the same charge of the stationary phase, by using the suitable pH of the buffer and knowing the </a:t>
            </a:r>
            <a:r>
              <a:rPr lang="en-US" dirty="0" err="1">
                <a:latin typeface="Calibri" pitchFamily="34" charset="0"/>
                <a:cs typeface="Arial" pitchFamily="34" charset="0"/>
              </a:rPr>
              <a:t>pI</a:t>
            </a:r>
            <a:r>
              <a:rPr lang="en-US" dirty="0">
                <a:latin typeface="Calibri" pitchFamily="34" charset="0"/>
                <a:cs typeface="Arial" pitchFamily="34" charset="0"/>
              </a:rPr>
              <a:t> of the </a:t>
            </a:r>
            <a:r>
              <a:rPr lang="en-US" dirty="0" err="1">
                <a:latin typeface="Calibri" pitchFamily="34" charset="0"/>
                <a:cs typeface="Arial" pitchFamily="34" charset="0"/>
              </a:rPr>
              <a:t>analyte</a:t>
            </a:r>
            <a:r>
              <a:rPr lang="en-US" dirty="0">
                <a:latin typeface="Calibri" pitchFamily="34" charset="0"/>
                <a:cs typeface="Arial" pitchFamily="34" charset="0"/>
              </a:rPr>
              <a:t>.</a:t>
            </a:r>
          </a:p>
          <a:p>
            <a:pPr algn="l" rtl="0"/>
            <a:endParaRPr lang="en-US" dirty="0">
              <a:latin typeface="Calibri" pitchFamily="34" charset="0"/>
              <a:cs typeface="Arial" pitchFamily="34" charset="0"/>
            </a:endParaRPr>
          </a:p>
          <a:p>
            <a:pPr algn="l" rtl="0"/>
            <a:r>
              <a:rPr lang="en-US" sz="2400" b="1" dirty="0">
                <a:solidFill>
                  <a:schemeClr val="accent2"/>
                </a:solidFill>
                <a:latin typeface="Calibri" pitchFamily="34" charset="0"/>
                <a:cs typeface="Arial" pitchFamily="34" charset="0"/>
              </a:rPr>
              <a:t>Or</a:t>
            </a:r>
            <a:r>
              <a:rPr lang="en-US" dirty="0">
                <a:latin typeface="Calibri" pitchFamily="34" charset="0"/>
                <a:cs typeface="Arial" pitchFamily="34" charset="0"/>
              </a:rPr>
              <a:t> by using buffer has pH that will cause the net charge of the </a:t>
            </a:r>
            <a:r>
              <a:rPr lang="en-US" dirty="0" err="1">
                <a:latin typeface="Calibri" pitchFamily="34" charset="0"/>
                <a:cs typeface="Arial" pitchFamily="34" charset="0"/>
              </a:rPr>
              <a:t>analyte</a:t>
            </a:r>
            <a:r>
              <a:rPr lang="en-US" dirty="0">
                <a:latin typeface="Calibri" pitchFamily="34" charset="0"/>
                <a:cs typeface="Arial" pitchFamily="34" charset="0"/>
              </a:rPr>
              <a:t> equal to zero[no charge], leading to the </a:t>
            </a:r>
            <a:r>
              <a:rPr lang="en-US" dirty="0" err="1">
                <a:latin typeface="Calibri" pitchFamily="34" charset="0"/>
                <a:cs typeface="Arial" pitchFamily="34" charset="0"/>
              </a:rPr>
              <a:t>analyte</a:t>
            </a:r>
            <a:r>
              <a:rPr lang="en-US" dirty="0">
                <a:latin typeface="Calibri" pitchFamily="34" charset="0"/>
                <a:cs typeface="Arial" pitchFamily="34" charset="0"/>
              </a:rPr>
              <a:t> to be eluted.</a:t>
            </a:r>
          </a:p>
          <a:p>
            <a:pPr algn="l" rtl="0"/>
            <a:r>
              <a:rPr lang="en-US" dirty="0">
                <a:latin typeface="Calibri" pitchFamily="34" charset="0"/>
                <a:cs typeface="Arial" pitchFamily="34" charset="0"/>
              </a:rPr>
              <a:t> </a:t>
            </a:r>
            <a:r>
              <a:rPr lang="en-US" dirty="0">
                <a:latin typeface="Calibri" pitchFamily="34" charset="0"/>
              </a:rPr>
              <a:t> </a:t>
            </a:r>
            <a:endParaRPr lang="ar-SA" dirty="0">
              <a:latin typeface="Calibri" pitchFamily="34" charset="0"/>
            </a:endParaRPr>
          </a:p>
          <a:p>
            <a:pPr algn="l" rtl="0">
              <a:buFontTx/>
              <a:buChar char="-"/>
            </a:pPr>
            <a:endParaRPr lang="en-US" b="1" dirty="0">
              <a:solidFill>
                <a:srgbClr val="FF9900"/>
              </a:solidFill>
              <a:latin typeface="Calibri" pitchFamily="34" charset="0"/>
              <a:cs typeface="Arial" pitchFamily="34" charset="0"/>
            </a:endParaRPr>
          </a:p>
        </p:txBody>
      </p:sp>
      <p:cxnSp>
        <p:nvCxnSpPr>
          <p:cNvPr id="4" name="رابط كسهم مستقيم 3"/>
          <p:cNvCxnSpPr/>
          <p:nvPr/>
        </p:nvCxnSpPr>
        <p:spPr>
          <a:xfrm>
            <a:off x="4427984" y="2780928"/>
            <a:ext cx="0" cy="43204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2" name="مستطيل 1"/>
          <p:cNvSpPr/>
          <p:nvPr/>
        </p:nvSpPr>
        <p:spPr>
          <a:xfrm>
            <a:off x="323528" y="3861048"/>
            <a:ext cx="7992888" cy="677108"/>
          </a:xfrm>
          <a:prstGeom prst="rect">
            <a:avLst/>
          </a:prstGeom>
          <a:ln>
            <a:solidFill>
              <a:schemeClr val="accent2"/>
            </a:solidFill>
          </a:ln>
        </p:spPr>
        <p:txBody>
          <a:bodyPr wrap="square">
            <a:spAutoFit/>
          </a:bodyPr>
          <a:lstStyle/>
          <a:p>
            <a:pPr algn="l" rtl="0"/>
            <a:r>
              <a:rPr lang="en-US" dirty="0">
                <a:latin typeface="Calibri" pitchFamily="34" charset="0"/>
              </a:rPr>
              <a:t>-The pH at which the positive charges equal the negative charges (in other words, the net charge of the protein is zero) defines that protein’s </a:t>
            </a:r>
            <a:r>
              <a:rPr lang="en-US" sz="2000" b="1" dirty="0" err="1">
                <a:solidFill>
                  <a:schemeClr val="accent2"/>
                </a:solidFill>
                <a:latin typeface="Calibri" pitchFamily="34" charset="0"/>
              </a:rPr>
              <a:t>isoelectric</a:t>
            </a:r>
            <a:r>
              <a:rPr lang="en-US" sz="2000" b="1" dirty="0">
                <a:solidFill>
                  <a:schemeClr val="accent2"/>
                </a:solidFill>
                <a:latin typeface="Calibri" pitchFamily="34" charset="0"/>
              </a:rPr>
              <a:t> point (PI).</a:t>
            </a:r>
            <a:endParaRPr lang="ar-SA" b="1" dirty="0">
              <a:solidFill>
                <a:schemeClr val="accent2"/>
              </a:solidFill>
              <a:latin typeface="Calibri" pitchFamily="34" charset="0"/>
            </a:endParaRPr>
          </a:p>
        </p:txBody>
      </p:sp>
      <p:sp>
        <p:nvSpPr>
          <p:cNvPr id="3" name="مستطيل 2"/>
          <p:cNvSpPr/>
          <p:nvPr/>
        </p:nvSpPr>
        <p:spPr>
          <a:xfrm>
            <a:off x="251520" y="476672"/>
            <a:ext cx="8136904" cy="2031325"/>
          </a:xfrm>
          <a:prstGeom prst="rect">
            <a:avLst/>
          </a:prstGeom>
        </p:spPr>
        <p:txBody>
          <a:bodyPr wrap="square">
            <a:spAutoFit/>
          </a:bodyPr>
          <a:lstStyle/>
          <a:p>
            <a:pPr algn="l" rtl="0"/>
            <a:r>
              <a:rPr lang="en-US" dirty="0">
                <a:latin typeface="Calibri" pitchFamily="34" charset="0"/>
              </a:rPr>
              <a:t>-</a:t>
            </a:r>
            <a:r>
              <a:rPr lang="en-US" dirty="0">
                <a:solidFill>
                  <a:schemeClr val="accent2"/>
                </a:solidFill>
                <a:latin typeface="Calibri" pitchFamily="34" charset="0"/>
              </a:rPr>
              <a:t>For IEC</a:t>
            </a:r>
            <a:r>
              <a:rPr lang="en-US" dirty="0">
                <a:latin typeface="Calibri" pitchFamily="34" charset="0"/>
              </a:rPr>
              <a:t>, a good rule to follow when separating a protein whose isoelectric point is known is to select a working pH which is 1 unit away from the PI of the protein.  </a:t>
            </a:r>
          </a:p>
          <a:p>
            <a:pPr algn="l" rtl="0"/>
            <a:r>
              <a:rPr lang="en-US" dirty="0">
                <a:latin typeface="Calibri" pitchFamily="34" charset="0"/>
              </a:rPr>
              <a:t>At this pH, the protein will possess a high enough net charge to bind well to the ion exchange column.</a:t>
            </a:r>
          </a:p>
          <a:p>
            <a:pPr algn="l" rtl="0"/>
            <a:endParaRPr lang="en-US" dirty="0">
              <a:latin typeface="Calibri" pitchFamily="34" charset="0"/>
            </a:endParaRPr>
          </a:p>
          <a:p>
            <a:pPr algn="l" rtl="0"/>
            <a:endParaRPr lang="en-US" dirty="0">
              <a:latin typeface="Calibri" pitchFamily="34" charset="0"/>
            </a:endParaRPr>
          </a:p>
          <a:p>
            <a:pPr algn="l" rtl="0"/>
            <a:endParaRPr lang="ar-SA" dirty="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2" name="مستطيل 1"/>
          <p:cNvSpPr/>
          <p:nvPr/>
        </p:nvSpPr>
        <p:spPr>
          <a:xfrm>
            <a:off x="107504" y="1720840"/>
            <a:ext cx="9036496" cy="2308324"/>
          </a:xfrm>
          <a:prstGeom prst="rect">
            <a:avLst/>
          </a:prstGeom>
        </p:spPr>
        <p:txBody>
          <a:bodyPr wrap="square">
            <a:spAutoFit/>
          </a:bodyPr>
          <a:lstStyle/>
          <a:p>
            <a:pPr algn="l" rtl="0"/>
            <a:endParaRPr lang="en-US" dirty="0">
              <a:latin typeface="Calibri" pitchFamily="34" charset="0"/>
            </a:endParaRPr>
          </a:p>
          <a:p>
            <a:pPr algn="l" rtl="0"/>
            <a:r>
              <a:rPr lang="en-US" dirty="0">
                <a:latin typeface="Calibri" pitchFamily="34" charset="0"/>
              </a:rPr>
              <a:t>-</a:t>
            </a:r>
            <a:r>
              <a:rPr lang="en-GB" dirty="0">
                <a:latin typeface="Calibri" pitchFamily="34" charset="0"/>
              </a:rPr>
              <a:t>The ion exchange principle </a:t>
            </a:r>
            <a:r>
              <a:rPr lang="en-US" dirty="0">
                <a:latin typeface="Calibri" pitchFamily="34" charset="0"/>
              </a:rPr>
              <a:t>permits the protein to bind even when a large buffer volume is applied, making this method especially useful for an initial purification step from a crude extract.</a:t>
            </a:r>
          </a:p>
          <a:p>
            <a:pPr algn="l" rtl="0"/>
            <a:endParaRPr lang="en-US" dirty="0">
              <a:latin typeface="Calibri" pitchFamily="34" charset="0"/>
            </a:endParaRPr>
          </a:p>
          <a:p>
            <a:pPr algn="l" rtl="0"/>
            <a:r>
              <a:rPr lang="en-GB" dirty="0">
                <a:latin typeface="Calibri" pitchFamily="34" charset="0"/>
              </a:rPr>
              <a:t>-Ion-exchange </a:t>
            </a:r>
            <a:r>
              <a:rPr lang="en-US" dirty="0">
                <a:latin typeface="Calibri" pitchFamily="34" charset="0"/>
              </a:rPr>
              <a:t>chromatography separates molecules based on their charged groups, which cause the molecules to interact </a:t>
            </a:r>
            <a:r>
              <a:rPr lang="en-US" dirty="0" err="1">
                <a:latin typeface="Calibri" pitchFamily="34" charset="0"/>
              </a:rPr>
              <a:t>electrostatically</a:t>
            </a:r>
            <a:r>
              <a:rPr lang="en-US" dirty="0">
                <a:latin typeface="Calibri" pitchFamily="34" charset="0"/>
              </a:rPr>
              <a:t> with opposite charges on the stationary-phase matrix.</a:t>
            </a:r>
            <a:endParaRPr lang="en-GB" dirty="0">
              <a:latin typeface="Calibri" pitchFamily="34" charset="0"/>
            </a:endParaRPr>
          </a:p>
        </p:txBody>
      </p:sp>
      <p:sp>
        <p:nvSpPr>
          <p:cNvPr id="3" name="مربع نص 2"/>
          <p:cNvSpPr txBox="1"/>
          <p:nvPr/>
        </p:nvSpPr>
        <p:spPr>
          <a:xfrm>
            <a:off x="467544" y="836712"/>
            <a:ext cx="1823641" cy="461665"/>
          </a:xfrm>
          <a:prstGeom prst="rect">
            <a:avLst/>
          </a:prstGeom>
          <a:noFill/>
        </p:spPr>
        <p:txBody>
          <a:bodyPr wrap="none" rtlCol="1">
            <a:spAutoFit/>
          </a:bodyPr>
          <a:lstStyle/>
          <a:p>
            <a:pPr algn="l" rtl="0"/>
            <a:r>
              <a:rPr lang="en-US" sz="2400" b="1" dirty="0">
                <a:solidFill>
                  <a:schemeClr val="accent2"/>
                </a:solidFill>
                <a:latin typeface="Calibri" pitchFamily="34" charset="0"/>
              </a:rPr>
              <a:t>Advantages: </a:t>
            </a:r>
            <a:endParaRPr lang="ar-SA" b="1" dirty="0">
              <a:solidFill>
                <a:schemeClr val="accent2"/>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2" name="مستطيل 1"/>
          <p:cNvSpPr/>
          <p:nvPr/>
        </p:nvSpPr>
        <p:spPr>
          <a:xfrm>
            <a:off x="11696" y="404664"/>
            <a:ext cx="9132303" cy="4154984"/>
          </a:xfrm>
          <a:prstGeom prst="rect">
            <a:avLst/>
          </a:prstGeom>
        </p:spPr>
        <p:txBody>
          <a:bodyPr wrap="square">
            <a:spAutoFit/>
          </a:bodyPr>
          <a:lstStyle/>
          <a:p>
            <a:pPr algn="l" rtl="0"/>
            <a:r>
              <a:rPr lang="en-US" sz="2000" b="1" dirty="0">
                <a:solidFill>
                  <a:schemeClr val="accent2"/>
                </a:solidFill>
                <a:latin typeface="Calibri" pitchFamily="34" charset="0"/>
              </a:rPr>
              <a:t>How does an ion exchanger bind protein?</a:t>
            </a:r>
          </a:p>
          <a:p>
            <a:pPr algn="l" rtl="0"/>
            <a:endParaRPr lang="en-US" dirty="0">
              <a:latin typeface="Calibri" pitchFamily="34" charset="0"/>
            </a:endParaRPr>
          </a:p>
          <a:p>
            <a:pPr algn="l" rtl="0"/>
            <a:r>
              <a:rPr lang="en-US" dirty="0">
                <a:latin typeface="Calibri" pitchFamily="34" charset="0"/>
              </a:rPr>
              <a:t>Assuming that the protein possesses a net charge, an ion exchanger needs an opposite charge in order to bind that protein. Ion exchangers are typically composed of a charged (ion exchange) group attached covalently  to an insoluble matrix. A positively charged group, such as DEAE (</a:t>
            </a:r>
            <a:r>
              <a:rPr lang="en-US" dirty="0" err="1">
                <a:latin typeface="Calibri" pitchFamily="34" charset="0"/>
              </a:rPr>
              <a:t>diethylamino</a:t>
            </a:r>
            <a:r>
              <a:rPr lang="en-US" dirty="0">
                <a:latin typeface="Calibri" pitchFamily="34" charset="0"/>
              </a:rPr>
              <a:t> ethyl), defines the matrix as an anion exchange matrix whereas a negatively charged group, such </a:t>
            </a:r>
            <a:r>
              <a:rPr lang="en-GB" dirty="0">
                <a:latin typeface="Calibri" pitchFamily="34" charset="0"/>
              </a:rPr>
              <a:t>as CM (</a:t>
            </a:r>
            <a:r>
              <a:rPr lang="en-GB" dirty="0" err="1">
                <a:latin typeface="Calibri" pitchFamily="34" charset="0"/>
              </a:rPr>
              <a:t>carboxymethyl</a:t>
            </a:r>
            <a:r>
              <a:rPr lang="en-GB" dirty="0">
                <a:latin typeface="Calibri" pitchFamily="34" charset="0"/>
              </a:rPr>
              <a:t>) makes a </a:t>
            </a:r>
            <a:r>
              <a:rPr lang="en-GB" dirty="0" err="1">
                <a:latin typeface="Calibri" pitchFamily="34" charset="0"/>
              </a:rPr>
              <a:t>cation</a:t>
            </a:r>
            <a:r>
              <a:rPr lang="en-GB" dirty="0">
                <a:latin typeface="Calibri" pitchFamily="34" charset="0"/>
              </a:rPr>
              <a:t> exchange matrix.</a:t>
            </a:r>
            <a:endParaRPr lang="en-US" b="1" dirty="0">
              <a:solidFill>
                <a:srgbClr val="DAA600"/>
              </a:solidFill>
              <a:latin typeface="Calibri" pitchFamily="34" charset="0"/>
            </a:endParaRPr>
          </a:p>
          <a:p>
            <a:pPr algn="l"/>
            <a:r>
              <a:rPr lang="en-GB" dirty="0"/>
              <a:t>DEAE: -CH2-CH2-N</a:t>
            </a:r>
            <a:r>
              <a:rPr lang="en-GB" sz="2400" b="1" baseline="30000" dirty="0">
                <a:solidFill>
                  <a:srgbClr val="FF0000"/>
                </a:solidFill>
              </a:rPr>
              <a:t>+</a:t>
            </a:r>
            <a:r>
              <a:rPr lang="en-GB" dirty="0"/>
              <a:t>H(CH2CH3) 2.</a:t>
            </a:r>
            <a:endParaRPr lang="en-US" dirty="0"/>
          </a:p>
          <a:p>
            <a:pPr algn="l"/>
            <a:r>
              <a:rPr lang="en-GB" dirty="0"/>
              <a:t>CM: - CH2 – COO</a:t>
            </a:r>
            <a:r>
              <a:rPr lang="en-GB" sz="2800" b="1" baseline="30000" dirty="0">
                <a:solidFill>
                  <a:srgbClr val="FF0000"/>
                </a:solidFill>
              </a:rPr>
              <a:t>-</a:t>
            </a:r>
            <a:endParaRPr lang="en-US" b="1" dirty="0">
              <a:solidFill>
                <a:srgbClr val="FF0000"/>
              </a:solidFill>
            </a:endParaRPr>
          </a:p>
          <a:p>
            <a:pPr algn="l"/>
            <a:r>
              <a:rPr lang="ar-SA" dirty="0"/>
              <a:t> </a:t>
            </a:r>
            <a:endParaRPr lang="en-US" dirty="0"/>
          </a:p>
          <a:p>
            <a:pPr algn="l" rtl="0"/>
            <a:endParaRPr lang="en-GB" dirty="0">
              <a:solidFill>
                <a:srgbClr val="DAA600"/>
              </a:solidFill>
              <a:latin typeface="Calibri" pitchFamily="34" charset="0"/>
            </a:endParaRPr>
          </a:p>
          <a:p>
            <a:pPr algn="l" rtl="0"/>
            <a:r>
              <a:rPr lang="en-US" dirty="0">
                <a:latin typeface="Calibri" pitchFamily="34" charset="0"/>
                <a:sym typeface="Wingdings" pitchFamily="2" charset="2"/>
              </a:rPr>
              <a:t></a:t>
            </a:r>
            <a:r>
              <a:rPr lang="en-US" dirty="0">
                <a:latin typeface="Calibri" pitchFamily="34" charset="0"/>
              </a:rPr>
              <a:t>Thus, if a protein has a negative net charge at a given pH, an anion exchange matrix should be </a:t>
            </a:r>
            <a:r>
              <a:rPr lang="en-GB" dirty="0">
                <a:latin typeface="Calibri" pitchFamily="34" charset="0"/>
              </a:rPr>
              <a:t>used for its purification.</a:t>
            </a:r>
            <a:endParaRPr lang="en-GB" dirty="0">
              <a:solidFill>
                <a:srgbClr val="DAA600"/>
              </a:solidFill>
              <a:latin typeface="Calibri" pitchFamily="34" charset="0"/>
            </a:endParaRPr>
          </a:p>
          <a:p>
            <a:pPr algn="l" rtl="0"/>
            <a:endParaRPr lang="ar-SA" dirty="0">
              <a:solidFill>
                <a:srgbClr val="DAA600"/>
              </a:solidFill>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pic>
        <p:nvPicPr>
          <p:cNvPr id="3" name="صورة 2" descr="5.jpg"/>
          <p:cNvPicPr>
            <a:picLocks noChangeAspect="1"/>
          </p:cNvPicPr>
          <p:nvPr/>
        </p:nvPicPr>
        <p:blipFill>
          <a:blip r:embed="rId4" cstate="print"/>
          <a:srcRect l="18500" t="18772" r="5113" b="19905"/>
          <a:stretch>
            <a:fillRect/>
          </a:stretch>
        </p:blipFill>
        <p:spPr>
          <a:xfrm>
            <a:off x="323528" y="548680"/>
            <a:ext cx="8410240" cy="4248472"/>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2" name="مربع نص 1"/>
          <p:cNvSpPr txBox="1"/>
          <p:nvPr/>
        </p:nvSpPr>
        <p:spPr>
          <a:xfrm>
            <a:off x="107504" y="188640"/>
            <a:ext cx="9036496" cy="5724644"/>
          </a:xfrm>
          <a:prstGeom prst="rect">
            <a:avLst/>
          </a:prstGeom>
          <a:noFill/>
        </p:spPr>
        <p:txBody>
          <a:bodyPr wrap="square" rtlCol="1">
            <a:spAutoFit/>
          </a:bodyPr>
          <a:lstStyle/>
          <a:p>
            <a:pPr algn="l" rtl="0"/>
            <a:r>
              <a:rPr lang="en-US" sz="2400" b="1" dirty="0">
                <a:solidFill>
                  <a:schemeClr val="accent1"/>
                </a:solidFill>
                <a:latin typeface="Calibri" pitchFamily="34" charset="0"/>
              </a:rPr>
              <a:t>Practical:</a:t>
            </a:r>
          </a:p>
          <a:p>
            <a:pPr algn="l" rtl="0"/>
            <a:endParaRPr lang="en-US" dirty="0"/>
          </a:p>
          <a:p>
            <a:pPr algn="l" rtl="0"/>
            <a:r>
              <a:rPr lang="en-US" sz="1600" dirty="0">
                <a:latin typeface="Calibri" pitchFamily="34" charset="0"/>
              </a:rPr>
              <a:t>-You are provided with </a:t>
            </a:r>
            <a:r>
              <a:rPr lang="en-US" sz="1600" dirty="0" err="1">
                <a:latin typeface="Calibri" pitchFamily="34" charset="0"/>
                <a:cs typeface="Arial" pitchFamily="34" charset="0"/>
              </a:rPr>
              <a:t>Cation</a:t>
            </a:r>
            <a:r>
              <a:rPr lang="en-US" sz="1600" dirty="0">
                <a:latin typeface="Calibri" pitchFamily="34" charset="0"/>
                <a:cs typeface="Arial" pitchFamily="34" charset="0"/>
              </a:rPr>
              <a:t> exchange chromatography column</a:t>
            </a:r>
            <a:r>
              <a:rPr lang="en-US" sz="1600" dirty="0">
                <a:latin typeface="Calibri" pitchFamily="34" charset="0"/>
              </a:rPr>
              <a:t>, separate the sample given to you.</a:t>
            </a:r>
          </a:p>
          <a:p>
            <a:pPr algn="l" rtl="0"/>
            <a:endParaRPr lang="en-US" sz="1600" dirty="0">
              <a:latin typeface="Calibri" pitchFamily="34" charset="0"/>
            </a:endParaRPr>
          </a:p>
          <a:p>
            <a:pPr algn="l" rtl="0"/>
            <a:r>
              <a:rPr lang="en-US" sz="1600" dirty="0">
                <a:latin typeface="Calibri" pitchFamily="34" charset="0"/>
              </a:rPr>
              <a:t>-The sample is a mixture of two proteins, </a:t>
            </a:r>
            <a:r>
              <a:rPr lang="en-US" sz="1600" dirty="0" err="1">
                <a:latin typeface="Calibri" pitchFamily="34" charset="0"/>
              </a:rPr>
              <a:t>myoglobin</a:t>
            </a:r>
            <a:r>
              <a:rPr lang="en-US" sz="1600" dirty="0">
                <a:latin typeface="Calibri" pitchFamily="34" charset="0"/>
              </a:rPr>
              <a:t> and </a:t>
            </a:r>
            <a:r>
              <a:rPr lang="en-US" sz="1600" dirty="0" err="1">
                <a:latin typeface="Calibri" pitchFamily="34" charset="0"/>
              </a:rPr>
              <a:t>cytochrom</a:t>
            </a:r>
            <a:r>
              <a:rPr lang="en-US" sz="1600" dirty="0">
                <a:latin typeface="Calibri" pitchFamily="34" charset="0"/>
              </a:rPr>
              <a:t> C,[</a:t>
            </a:r>
            <a:r>
              <a:rPr lang="en-US" sz="1600" dirty="0" err="1">
                <a:latin typeface="Calibri" pitchFamily="34" charset="0"/>
              </a:rPr>
              <a:t>pI</a:t>
            </a:r>
            <a:r>
              <a:rPr lang="en-US" sz="1600" dirty="0">
                <a:latin typeface="Calibri" pitchFamily="34" charset="0"/>
              </a:rPr>
              <a:t>=7.2 and 10.2 respectively] dissolved in phosphate buffer[pH=8]. Separate the mixture by using the buffer and 1M </a:t>
            </a:r>
            <a:r>
              <a:rPr lang="en-US" sz="1600" dirty="0" err="1">
                <a:latin typeface="Calibri" pitchFamily="34" charset="0"/>
              </a:rPr>
              <a:t>NaCl</a:t>
            </a:r>
            <a:r>
              <a:rPr lang="en-US" sz="1600" dirty="0">
                <a:latin typeface="Calibri" pitchFamily="34" charset="0"/>
              </a:rPr>
              <a:t>.</a:t>
            </a:r>
          </a:p>
          <a:p>
            <a:pPr algn="l" rtl="0"/>
            <a:endParaRPr lang="en-US" sz="1600" dirty="0">
              <a:latin typeface="Calibri" pitchFamily="34" charset="0"/>
            </a:endParaRPr>
          </a:p>
          <a:p>
            <a:pPr algn="l" rtl="0"/>
            <a:r>
              <a:rPr lang="en-US" sz="1600" dirty="0">
                <a:latin typeface="Calibri" pitchFamily="34" charset="0"/>
              </a:rPr>
              <a:t>1-carefully remove the layer of the phosphate buffer from above the resin using a pasture pipette, and let only a very thin layer of buffer.</a:t>
            </a:r>
          </a:p>
          <a:p>
            <a:pPr algn="l" rtl="0"/>
            <a:endParaRPr lang="en-US" sz="1600" dirty="0">
              <a:latin typeface="Calibri" pitchFamily="34" charset="0"/>
            </a:endParaRPr>
          </a:p>
          <a:p>
            <a:pPr algn="l" rtl="0"/>
            <a:r>
              <a:rPr lang="en-US" sz="1600" dirty="0">
                <a:latin typeface="Calibri" pitchFamily="34" charset="0"/>
              </a:rPr>
              <a:t>2-</a:t>
            </a:r>
            <a:r>
              <a:rPr lang="en-US" sz="1600" dirty="0"/>
              <a:t> </a:t>
            </a:r>
            <a:r>
              <a:rPr lang="en-US" sz="1600" dirty="0">
                <a:latin typeface="Calibri" pitchFamily="34" charset="0"/>
              </a:rPr>
              <a:t>Again using the pasture pipette, very slowly layer the sample mixture solution on the top of the resin, by adding the tip of pipette on the wall of column. Care should be taken not to disturb </a:t>
            </a:r>
            <a:r>
              <a:rPr lang="en-GB" sz="1600" dirty="0">
                <a:latin typeface="Calibri" pitchFamily="34" charset="0"/>
              </a:rPr>
              <a:t>the gel beads.</a:t>
            </a:r>
          </a:p>
          <a:p>
            <a:pPr algn="l" rtl="0"/>
            <a:endParaRPr lang="en-GB" sz="1600" dirty="0">
              <a:latin typeface="Calibri" pitchFamily="34" charset="0"/>
            </a:endParaRPr>
          </a:p>
          <a:p>
            <a:pPr algn="l" rtl="0"/>
            <a:r>
              <a:rPr lang="en-GB" sz="1600" dirty="0">
                <a:latin typeface="Calibri" pitchFamily="34" charset="0"/>
              </a:rPr>
              <a:t>3-</a:t>
            </a:r>
            <a:r>
              <a:rPr lang="en-US" sz="1600" dirty="0">
                <a:latin typeface="Calibri" pitchFamily="34" charset="0"/>
              </a:rPr>
              <a:t> Open the screw clip, and start to collect the fractions of about 3 ml each.</a:t>
            </a:r>
          </a:p>
          <a:p>
            <a:pPr algn="l" rtl="0"/>
            <a:endParaRPr lang="en-US" sz="1600" dirty="0">
              <a:latin typeface="Calibri" pitchFamily="34" charset="0"/>
            </a:endParaRPr>
          </a:p>
          <a:p>
            <a:pPr algn="l" rtl="0"/>
            <a:r>
              <a:rPr lang="en-US" sz="1600" dirty="0">
                <a:latin typeface="Calibri" pitchFamily="34" charset="0"/>
              </a:rPr>
              <a:t>4- After the sample mixture penetrates the gel so that you can see the gel beads, carefully fill up the column with the phosphate buffer [pH=8] , and complete the collection of fractions.</a:t>
            </a:r>
          </a:p>
          <a:p>
            <a:pPr algn="l" rtl="0"/>
            <a:endParaRPr lang="en-US" sz="1600" dirty="0">
              <a:latin typeface="Calibri" pitchFamily="34" charset="0"/>
            </a:endParaRPr>
          </a:p>
          <a:p>
            <a:pPr algn="l" rtl="0"/>
            <a:r>
              <a:rPr lang="en-US" sz="1600" dirty="0">
                <a:latin typeface="Calibri" pitchFamily="34" charset="0"/>
              </a:rPr>
              <a:t>5-Collect the fraction of the first sample, and make sure that it is completely eluted.</a:t>
            </a:r>
          </a:p>
          <a:p>
            <a:pPr algn="l" rtl="0"/>
            <a:r>
              <a:rPr lang="en-US" sz="1600" dirty="0">
                <a:latin typeface="Calibri" pitchFamily="34" charset="0"/>
              </a:rPr>
              <a:t>  </a:t>
            </a:r>
          </a:p>
          <a:p>
            <a:pPr algn="l" rtl="0"/>
            <a:endParaRPr lang="en-US" dirty="0"/>
          </a:p>
          <a:p>
            <a:endParaRPr lang="ar-S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4" name="مستطيل 3"/>
          <p:cNvSpPr/>
          <p:nvPr/>
        </p:nvSpPr>
        <p:spPr>
          <a:xfrm>
            <a:off x="0" y="1124744"/>
            <a:ext cx="9144000" cy="2304256"/>
          </a:xfrm>
          <a:prstGeom prst="rect">
            <a:avLst/>
          </a:prstGeom>
        </p:spPr>
        <p:txBody>
          <a:bodyPr wrap="square">
            <a:spAutoFit/>
          </a:bodyPr>
          <a:lstStyle/>
          <a:p>
            <a:pPr algn="l" rtl="0"/>
            <a:r>
              <a:rPr lang="en-GB" b="1" dirty="0">
                <a:solidFill>
                  <a:schemeClr val="accent2"/>
                </a:solidFill>
                <a:latin typeface="Calibri" pitchFamily="34" charset="0"/>
              </a:rPr>
              <a:t>Objectives:</a:t>
            </a:r>
          </a:p>
          <a:p>
            <a:pPr algn="l" rtl="0"/>
            <a:endParaRPr lang="en-GB" b="1" dirty="0">
              <a:latin typeface="Calibri" pitchFamily="34" charset="0"/>
            </a:endParaRPr>
          </a:p>
          <a:p>
            <a:pPr algn="l" rtl="0"/>
            <a:r>
              <a:rPr lang="en-US" dirty="0"/>
              <a:t>1- The objective of this experiment is for students to learn the principles of ion exchange chromatography by separating the charged molecules using buffer and  salt.</a:t>
            </a:r>
          </a:p>
          <a:p>
            <a:pPr algn="l" rtl="0"/>
            <a:endParaRPr lang="en-US" dirty="0"/>
          </a:p>
          <a:p>
            <a:pPr algn="l" rtl="0"/>
            <a:r>
              <a:rPr lang="en-US" dirty="0"/>
              <a:t>2- A practical experience on ion exchange chromatography in the laboratory.</a:t>
            </a:r>
          </a:p>
          <a:p>
            <a:pPr algn="l" rtl="0"/>
            <a:endParaRPr lang="en-US" dirty="0"/>
          </a:p>
          <a:p>
            <a:pPr algn="l" rtl="0"/>
            <a:r>
              <a:rPr lang="en-US" dirty="0"/>
              <a:t>3- Importance of ion exchange chromatography and procedures in purification.</a:t>
            </a:r>
            <a:endParaRPr lang="en-GB" b="1" dirty="0">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2" name="مربع نص 1"/>
          <p:cNvSpPr txBox="1"/>
          <p:nvPr/>
        </p:nvSpPr>
        <p:spPr>
          <a:xfrm>
            <a:off x="107504" y="1196752"/>
            <a:ext cx="8928992" cy="2880320"/>
          </a:xfrm>
          <a:prstGeom prst="rect">
            <a:avLst/>
          </a:prstGeom>
          <a:noFill/>
        </p:spPr>
        <p:txBody>
          <a:bodyPr wrap="square" rtlCol="1">
            <a:spAutoFit/>
          </a:bodyPr>
          <a:lstStyle/>
          <a:p>
            <a:pPr algn="l" rtl="0"/>
            <a:r>
              <a:rPr lang="en-US" dirty="0">
                <a:latin typeface="Calibri" pitchFamily="34" charset="0"/>
              </a:rPr>
              <a:t>6-start adding the 1M </a:t>
            </a:r>
            <a:r>
              <a:rPr lang="en-US" dirty="0" err="1">
                <a:latin typeface="Calibri" pitchFamily="34" charset="0"/>
              </a:rPr>
              <a:t>NaCl</a:t>
            </a:r>
            <a:r>
              <a:rPr lang="en-US" dirty="0">
                <a:latin typeface="Calibri" pitchFamily="34" charset="0"/>
              </a:rPr>
              <a:t> to elute the second sample, and collect the fraction, then make sure that it is eluted completely.</a:t>
            </a:r>
          </a:p>
          <a:p>
            <a:pPr algn="l" rtl="0"/>
            <a:endParaRPr lang="en-US" dirty="0">
              <a:latin typeface="Calibri" pitchFamily="34" charset="0"/>
            </a:endParaRPr>
          </a:p>
          <a:p>
            <a:pPr algn="l" rtl="0"/>
            <a:r>
              <a:rPr lang="en-US" dirty="0">
                <a:latin typeface="Calibri" pitchFamily="34" charset="0"/>
              </a:rPr>
              <a:t>7- Read the absorbance of each fraction at 410 nm  by using spectrophotometer using   phosphate buffer as blank for the fractions was collected by using the buffer to elute them, and use 1 M </a:t>
            </a:r>
            <a:r>
              <a:rPr lang="en-US" dirty="0" err="1">
                <a:latin typeface="Calibri" pitchFamily="34" charset="0"/>
              </a:rPr>
              <a:t>NaCl</a:t>
            </a:r>
            <a:r>
              <a:rPr lang="en-US" dirty="0">
                <a:latin typeface="Calibri" pitchFamily="34" charset="0"/>
              </a:rPr>
              <a:t> as a blank for the fractions was collected by using the salt.</a:t>
            </a:r>
          </a:p>
          <a:p>
            <a:pPr algn="l" rtl="0"/>
            <a:endParaRPr lang="en-US" dirty="0">
              <a:latin typeface="Calibri" pitchFamily="34" charset="0"/>
            </a:endParaRPr>
          </a:p>
          <a:p>
            <a:pPr algn="l" rtl="0"/>
            <a:r>
              <a:rPr lang="en-US" dirty="0">
                <a:latin typeface="Calibri" pitchFamily="34" charset="0"/>
              </a:rPr>
              <a:t>8-plot the curve[absorbance at 410nm against fraction number].</a:t>
            </a:r>
          </a:p>
          <a:p>
            <a:pPr algn="l" rtl="0"/>
            <a:endParaRPr lang="en-US" dirty="0">
              <a:latin typeface="Calibri" pitchFamily="34" charset="0"/>
            </a:endParaRPr>
          </a:p>
          <a:p>
            <a:pPr algn="l" rtl="0"/>
            <a:endParaRPr lang="ar-SA" dirty="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2" name="مربع نص 1"/>
          <p:cNvSpPr txBox="1"/>
          <p:nvPr/>
        </p:nvSpPr>
        <p:spPr>
          <a:xfrm>
            <a:off x="107504" y="836712"/>
            <a:ext cx="8712968" cy="3293209"/>
          </a:xfrm>
          <a:prstGeom prst="rect">
            <a:avLst/>
          </a:prstGeom>
          <a:noFill/>
        </p:spPr>
        <p:txBody>
          <a:bodyPr wrap="square" rtlCol="1">
            <a:spAutoFit/>
          </a:bodyPr>
          <a:lstStyle/>
          <a:p>
            <a:pPr algn="l" rtl="0"/>
            <a:r>
              <a:rPr lang="en-US" sz="2800" b="1" dirty="0">
                <a:solidFill>
                  <a:srgbClr val="FF0000"/>
                </a:solidFill>
                <a:latin typeface="Calibri" pitchFamily="34" charset="0"/>
              </a:rPr>
              <a:t>4</a:t>
            </a:r>
            <a:r>
              <a:rPr lang="en-US" sz="2800" b="1" dirty="0">
                <a:solidFill>
                  <a:schemeClr val="accent2"/>
                </a:solidFill>
                <a:latin typeface="Calibri" pitchFamily="34" charset="0"/>
              </a:rPr>
              <a:t>-</a:t>
            </a:r>
            <a:r>
              <a:rPr lang="en-GB" sz="2800" b="1" dirty="0">
                <a:solidFill>
                  <a:schemeClr val="accent2"/>
                </a:solidFill>
                <a:latin typeface="Calibri" pitchFamily="34" charset="0"/>
              </a:rPr>
              <a:t>Ion exchange chromatography (IEC):</a:t>
            </a:r>
          </a:p>
          <a:p>
            <a:pPr algn="l"/>
            <a:endParaRPr lang="en-GB" b="1" dirty="0">
              <a:latin typeface="Calibri" pitchFamily="34" charset="0"/>
            </a:endParaRPr>
          </a:p>
          <a:p>
            <a:pPr algn="l"/>
            <a:r>
              <a:rPr lang="en-GB" b="1" dirty="0">
                <a:latin typeface="Calibri" pitchFamily="34" charset="0"/>
              </a:rPr>
              <a:t>- </a:t>
            </a:r>
            <a:r>
              <a:rPr lang="en-GB" dirty="0">
                <a:latin typeface="Calibri" pitchFamily="34" charset="0"/>
              </a:rPr>
              <a:t>One of </a:t>
            </a:r>
            <a:r>
              <a:rPr lang="en-US" dirty="0">
                <a:latin typeface="Calibri" pitchFamily="34" charset="0"/>
              </a:rPr>
              <a:t>The most commonly used chromatographic method for </a:t>
            </a:r>
            <a:r>
              <a:rPr lang="en-GB" dirty="0">
                <a:latin typeface="Calibri" pitchFamily="34" charset="0"/>
              </a:rPr>
              <a:t>protein purification.</a:t>
            </a:r>
          </a:p>
          <a:p>
            <a:pPr algn="l"/>
            <a:endParaRPr lang="en-GB" dirty="0">
              <a:latin typeface="Calibri" pitchFamily="34" charset="0"/>
            </a:endParaRPr>
          </a:p>
          <a:p>
            <a:pPr algn="r" rtl="0"/>
            <a:endParaRPr lang="en-GB" dirty="0">
              <a:latin typeface="Calibri" pitchFamily="34" charset="0"/>
            </a:endParaRPr>
          </a:p>
          <a:p>
            <a:pPr algn="l" rtl="0"/>
            <a:r>
              <a:rPr lang="en-US" dirty="0">
                <a:latin typeface="Calibri" pitchFamily="34" charset="0"/>
              </a:rPr>
              <a:t>-Its popularity stems from:</a:t>
            </a:r>
          </a:p>
          <a:p>
            <a:pPr algn="l" rtl="0"/>
            <a:r>
              <a:rPr lang="en-US" dirty="0">
                <a:latin typeface="Calibri" pitchFamily="34" charset="0"/>
              </a:rPr>
              <a:t>                       </a:t>
            </a:r>
          </a:p>
          <a:p>
            <a:pPr algn="l" rtl="0"/>
            <a:r>
              <a:rPr lang="en-US" dirty="0">
                <a:latin typeface="Calibri" pitchFamily="34" charset="0"/>
              </a:rPr>
              <a:t>                           - The possibility of high resolution protein separation.</a:t>
            </a:r>
          </a:p>
          <a:p>
            <a:pPr algn="l" rtl="0"/>
            <a:r>
              <a:rPr lang="en-US" dirty="0">
                <a:latin typeface="Calibri" pitchFamily="34" charset="0"/>
              </a:rPr>
              <a:t>                           - The relative ease of use, reproducibility and availability.</a:t>
            </a:r>
          </a:p>
          <a:p>
            <a:pPr algn="l" rtl="0"/>
            <a:endParaRPr lang="en-GB" b="1" dirty="0">
              <a:latin typeface="Calibri" pitchFamily="34" charset="0"/>
            </a:endParaRPr>
          </a:p>
          <a:p>
            <a:pPr algn="l" rtl="0"/>
            <a:endParaRPr lang="ar-SA" dirty="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2" name="مستطيل 1"/>
          <p:cNvSpPr/>
          <p:nvPr/>
        </p:nvSpPr>
        <p:spPr>
          <a:xfrm>
            <a:off x="467544" y="980729"/>
            <a:ext cx="7776864" cy="954107"/>
          </a:xfrm>
          <a:prstGeom prst="rect">
            <a:avLst/>
          </a:prstGeom>
        </p:spPr>
        <p:txBody>
          <a:bodyPr wrap="square">
            <a:spAutoFit/>
          </a:bodyPr>
          <a:lstStyle/>
          <a:p>
            <a:pPr algn="l" rtl="0"/>
            <a:r>
              <a:rPr lang="en-US" sz="2000" b="1" dirty="0">
                <a:solidFill>
                  <a:schemeClr val="accent2"/>
                </a:solidFill>
                <a:latin typeface="Calibri" pitchFamily="34" charset="0"/>
              </a:rPr>
              <a:t>Principle:</a:t>
            </a:r>
          </a:p>
          <a:p>
            <a:pPr algn="l" rtl="0"/>
            <a:r>
              <a:rPr lang="en-US" dirty="0"/>
              <a:t> </a:t>
            </a:r>
          </a:p>
          <a:p>
            <a:pPr algn="l" rtl="0"/>
            <a:r>
              <a:rPr lang="en-US" sz="1600" dirty="0">
                <a:latin typeface="Calibri" pitchFamily="34" charset="0"/>
              </a:rPr>
              <a:t>Separation of molecules based on </a:t>
            </a:r>
            <a:r>
              <a:rPr lang="en-GB" sz="1600" dirty="0">
                <a:latin typeface="Calibri" pitchFamily="34" charset="0"/>
              </a:rPr>
              <a:t>their charge</a:t>
            </a:r>
            <a:r>
              <a:rPr lang="en-US" sz="1600" dirty="0">
                <a:latin typeface="Calibri" pitchFamily="34" charset="0"/>
              </a:rPr>
              <a:t>.</a:t>
            </a:r>
            <a:endParaRPr lang="ar-SA" sz="1600" dirty="0">
              <a:latin typeface="Calibri" pitchFamily="34" charset="0"/>
            </a:endParaRPr>
          </a:p>
        </p:txBody>
      </p:sp>
      <p:sp>
        <p:nvSpPr>
          <p:cNvPr id="3" name="مستطيل 2"/>
          <p:cNvSpPr/>
          <p:nvPr/>
        </p:nvSpPr>
        <p:spPr>
          <a:xfrm>
            <a:off x="5220072" y="3717031"/>
            <a:ext cx="3600400" cy="1538883"/>
          </a:xfrm>
          <a:prstGeom prst="rect">
            <a:avLst/>
          </a:prstGeom>
        </p:spPr>
        <p:txBody>
          <a:bodyPr wrap="square">
            <a:spAutoFit/>
          </a:bodyPr>
          <a:lstStyle/>
          <a:p>
            <a:pPr algn="l" rtl="0"/>
            <a:r>
              <a:rPr lang="en-US" sz="2000" b="1" dirty="0">
                <a:solidFill>
                  <a:schemeClr val="accent2"/>
                </a:solidFill>
                <a:latin typeface="Calibri" pitchFamily="34" charset="0"/>
                <a:cs typeface="Arial" pitchFamily="34" charset="0"/>
              </a:rPr>
              <a:t>-Stationary phase material:</a:t>
            </a:r>
            <a:r>
              <a:rPr lang="en-US" sz="2000" dirty="0">
                <a:solidFill>
                  <a:schemeClr val="accent2"/>
                </a:solidFill>
                <a:latin typeface="Calibri" pitchFamily="34" charset="0"/>
                <a:cs typeface="Arial" pitchFamily="34" charset="0"/>
              </a:rPr>
              <a:t> </a:t>
            </a:r>
          </a:p>
          <a:p>
            <a:pPr algn="l" rtl="0"/>
            <a:r>
              <a:rPr lang="en-US" dirty="0">
                <a:latin typeface="Calibri" pitchFamily="34" charset="0"/>
                <a:cs typeface="Arial" pitchFamily="34" charset="0"/>
              </a:rPr>
              <a:t>is a resin or gel matrix</a:t>
            </a:r>
            <a:r>
              <a:rPr lang="en-US" sz="2000" dirty="0">
                <a:cs typeface="Arial" pitchFamily="34" charset="0"/>
              </a:rPr>
              <a:t> </a:t>
            </a:r>
            <a:r>
              <a:rPr lang="en-US" dirty="0">
                <a:latin typeface="Calibri" pitchFamily="34" charset="0"/>
                <a:cs typeface="Arial" pitchFamily="34" charset="0"/>
              </a:rPr>
              <a:t>beads with covalently </a:t>
            </a:r>
            <a:r>
              <a:rPr lang="en-US" u="sng" dirty="0">
                <a:latin typeface="Calibri" pitchFamily="34" charset="0"/>
                <a:cs typeface="Arial" pitchFamily="34" charset="0"/>
              </a:rPr>
              <a:t>bonded charged functional groups.</a:t>
            </a:r>
            <a:r>
              <a:rPr lang="en-US" dirty="0">
                <a:latin typeface="Calibri" pitchFamily="34" charset="0"/>
                <a:cs typeface="Arial" pitchFamily="34" charset="0"/>
              </a:rPr>
              <a:t> </a:t>
            </a:r>
          </a:p>
          <a:p>
            <a:pPr algn="l" rtl="0"/>
            <a:r>
              <a:rPr lang="en-US" dirty="0">
                <a:latin typeface="Calibri" pitchFamily="34" charset="0"/>
                <a:cs typeface="Arial" pitchFamily="34" charset="0"/>
              </a:rPr>
              <a:t>[charged beads].</a:t>
            </a:r>
            <a:endParaRPr lang="en-US" sz="2000" dirty="0">
              <a:latin typeface="Calibri" pitchFamily="34" charset="0"/>
              <a:cs typeface="Arial" pitchFamily="34" charset="0"/>
            </a:endParaRPr>
          </a:p>
        </p:txBody>
      </p:sp>
      <p:cxnSp>
        <p:nvCxnSpPr>
          <p:cNvPr id="5" name="رابط بشكل مرفق 4"/>
          <p:cNvCxnSpPr/>
          <p:nvPr/>
        </p:nvCxnSpPr>
        <p:spPr>
          <a:xfrm>
            <a:off x="4644008" y="2204864"/>
            <a:ext cx="2160240" cy="864096"/>
          </a:xfrm>
          <a:prstGeom prst="bentConnector3">
            <a:avLst>
              <a:gd name="adj1" fmla="val 50000"/>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رابط بشكل مرفق 5"/>
          <p:cNvCxnSpPr/>
          <p:nvPr/>
        </p:nvCxnSpPr>
        <p:spPr>
          <a:xfrm rot="10800000" flipV="1">
            <a:off x="2123728" y="2204864"/>
            <a:ext cx="2528664" cy="855712"/>
          </a:xfrm>
          <a:prstGeom prst="bentConnector3">
            <a:avLst>
              <a:gd name="adj1" fmla="val 50000"/>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مربع نص 9"/>
          <p:cNvSpPr txBox="1"/>
          <p:nvPr/>
        </p:nvSpPr>
        <p:spPr>
          <a:xfrm>
            <a:off x="611560" y="3645024"/>
            <a:ext cx="2880320" cy="1231106"/>
          </a:xfrm>
          <a:prstGeom prst="rect">
            <a:avLst/>
          </a:prstGeom>
          <a:noFill/>
        </p:spPr>
        <p:txBody>
          <a:bodyPr wrap="square" rtlCol="1">
            <a:spAutoFit/>
          </a:bodyPr>
          <a:lstStyle/>
          <a:p>
            <a:pPr algn="ctr"/>
            <a:r>
              <a:rPr lang="en-US" sz="2000" b="1" dirty="0">
                <a:solidFill>
                  <a:schemeClr val="accent2"/>
                </a:solidFill>
                <a:latin typeface="Calibri" pitchFamily="34" charset="0"/>
                <a:cs typeface="Arial" pitchFamily="34" charset="0"/>
              </a:rPr>
              <a:t>The mobile phase:</a:t>
            </a:r>
            <a:r>
              <a:rPr lang="en-US" sz="2000" b="1" dirty="0">
                <a:solidFill>
                  <a:schemeClr val="accent1"/>
                </a:solidFill>
                <a:latin typeface="Calibri" pitchFamily="34" charset="0"/>
                <a:cs typeface="Arial" pitchFamily="34" charset="0"/>
              </a:rPr>
              <a:t> </a:t>
            </a:r>
            <a:r>
              <a:rPr lang="en-US" dirty="0">
                <a:latin typeface="Calibri" pitchFamily="34" charset="0"/>
                <a:cs typeface="Arial" pitchFamily="34" charset="0"/>
              </a:rPr>
              <a:t>(buffered aqueous solution, salt can be used).</a:t>
            </a:r>
          </a:p>
          <a:p>
            <a:endParaRPr lang="ar-SA" dirty="0"/>
          </a:p>
        </p:txBody>
      </p:sp>
      <p:cxnSp>
        <p:nvCxnSpPr>
          <p:cNvPr id="7" name="رابط كسهم مستقيم 6"/>
          <p:cNvCxnSpPr/>
          <p:nvPr/>
        </p:nvCxnSpPr>
        <p:spPr>
          <a:xfrm>
            <a:off x="6804248" y="3068960"/>
            <a:ext cx="0" cy="36004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2123728" y="3068960"/>
            <a:ext cx="0" cy="36004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3" name="مستطيل 2"/>
          <p:cNvSpPr/>
          <p:nvPr/>
        </p:nvSpPr>
        <p:spPr>
          <a:xfrm>
            <a:off x="3491880" y="6237312"/>
            <a:ext cx="1845249" cy="369332"/>
          </a:xfrm>
          <a:prstGeom prst="rect">
            <a:avLst/>
          </a:prstGeom>
        </p:spPr>
        <p:txBody>
          <a:bodyPr wrap="none">
            <a:spAutoFit/>
          </a:bodyPr>
          <a:lstStyle/>
          <a:p>
            <a:r>
              <a:rPr lang="en-US" b="1" dirty="0">
                <a:solidFill>
                  <a:schemeClr val="accent2"/>
                </a:solidFill>
                <a:latin typeface="Calibri" pitchFamily="34" charset="0"/>
                <a:cs typeface="Arial" pitchFamily="34" charset="0"/>
              </a:rPr>
              <a:t>Stationary phase </a:t>
            </a:r>
            <a:endParaRPr lang="ar-SA" dirty="0">
              <a:solidFill>
                <a:schemeClr val="accent2"/>
              </a:solidFill>
            </a:endParaRPr>
          </a:p>
        </p:txBody>
      </p:sp>
      <p:pic>
        <p:nvPicPr>
          <p:cNvPr id="5" name="صورة 4" descr="4.jpg"/>
          <p:cNvPicPr>
            <a:picLocks noChangeAspect="1"/>
          </p:cNvPicPr>
          <p:nvPr/>
        </p:nvPicPr>
        <p:blipFill>
          <a:blip r:embed="rId4" cstate="print"/>
          <a:stretch>
            <a:fillRect/>
          </a:stretch>
        </p:blipFill>
        <p:spPr>
          <a:xfrm>
            <a:off x="1" y="0"/>
            <a:ext cx="9143999" cy="6165305"/>
          </a:xfrm>
          <a:prstGeom prst="rect">
            <a:avLst/>
          </a:prstGeom>
          <a:ln w="9525">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l="72346" t="27035" r="6982" b="10950"/>
          <a:stretch>
            <a:fillRect/>
          </a:stretch>
        </p:blipFill>
        <p:spPr bwMode="auto">
          <a:xfrm>
            <a:off x="1259632" y="260648"/>
            <a:ext cx="2520280" cy="6048672"/>
          </a:xfrm>
          <a:prstGeom prst="rect">
            <a:avLst/>
          </a:prstGeom>
          <a:noFill/>
          <a:ln w="19050">
            <a:solidFill>
              <a:schemeClr val="accent2"/>
            </a:solidFill>
            <a:miter lim="800000"/>
            <a:headEnd/>
            <a:tailEnd/>
          </a:ln>
        </p:spPr>
      </p:pic>
      <p:sp>
        <p:nvSpPr>
          <p:cNvPr id="2" name="مربع نص 1"/>
          <p:cNvSpPr txBox="1"/>
          <p:nvPr/>
        </p:nvSpPr>
        <p:spPr>
          <a:xfrm>
            <a:off x="4356008" y="2961818"/>
            <a:ext cx="3068597" cy="677108"/>
          </a:xfrm>
          <a:prstGeom prst="rect">
            <a:avLst/>
          </a:prstGeom>
          <a:noFill/>
        </p:spPr>
        <p:txBody>
          <a:bodyPr wrap="none" rtlCol="1">
            <a:spAutoFit/>
          </a:bodyPr>
          <a:lstStyle/>
          <a:p>
            <a:pPr algn="ctr" rtl="0"/>
            <a:r>
              <a:rPr lang="en-US" sz="2000" b="1" dirty="0">
                <a:solidFill>
                  <a:schemeClr val="accent2"/>
                </a:solidFill>
              </a:rPr>
              <a:t>stationary phase=</a:t>
            </a:r>
          </a:p>
          <a:p>
            <a:r>
              <a:rPr lang="en-US" dirty="0"/>
              <a:t>Positively charged pours beads</a:t>
            </a:r>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pic>
        <p:nvPicPr>
          <p:cNvPr id="2" name="Picture 4" descr="Metrohm_850"/>
          <p:cNvPicPr>
            <a:picLocks noChangeAspect="1" noChangeArrowheads="1"/>
          </p:cNvPicPr>
          <p:nvPr/>
        </p:nvPicPr>
        <p:blipFill>
          <a:blip r:embed="rId4" cstate="print"/>
          <a:srcRect/>
          <a:stretch>
            <a:fillRect/>
          </a:stretch>
        </p:blipFill>
        <p:spPr bwMode="auto">
          <a:xfrm>
            <a:off x="2339752" y="1269653"/>
            <a:ext cx="4716462" cy="4319587"/>
          </a:xfrm>
          <a:prstGeom prst="rect">
            <a:avLst/>
          </a:prstGeom>
          <a:noFill/>
          <a:ln w="9525">
            <a:solidFill>
              <a:schemeClr val="accent2"/>
            </a:solidFill>
            <a:miter lim="800000"/>
            <a:headEnd/>
            <a:tailEnd/>
          </a:ln>
        </p:spPr>
      </p:pic>
      <p:sp>
        <p:nvSpPr>
          <p:cNvPr id="3" name="مستطيل 2"/>
          <p:cNvSpPr/>
          <p:nvPr/>
        </p:nvSpPr>
        <p:spPr>
          <a:xfrm>
            <a:off x="3131176" y="5733256"/>
            <a:ext cx="3133614" cy="369332"/>
          </a:xfrm>
          <a:prstGeom prst="rect">
            <a:avLst/>
          </a:prstGeom>
        </p:spPr>
        <p:txBody>
          <a:bodyPr wrap="none">
            <a:spAutoFit/>
          </a:bodyPr>
          <a:lstStyle/>
          <a:p>
            <a:r>
              <a:rPr lang="en-US" b="1" dirty="0">
                <a:solidFill>
                  <a:schemeClr val="accent2"/>
                </a:solidFill>
                <a:latin typeface="Calibri" pitchFamily="34" charset="0"/>
                <a:cs typeface="Arial" charset="0"/>
              </a:rPr>
              <a:t>Ion-exchange chromatography </a:t>
            </a:r>
            <a:endParaRPr lang="ar-SA" b="1" dirty="0">
              <a:solidFill>
                <a:schemeClr val="accent2"/>
              </a:solidFill>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p:cNvPicPr>
            <a:picLocks noChangeAspect="1"/>
          </p:cNvPicPr>
          <p:nvPr/>
        </p:nvPicPr>
        <p:blipFill>
          <a:blip r:embed="rId3">
            <a:lum bright="70000" contrast="-70000"/>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0" y="0"/>
            <a:ext cx="9144000" cy="6858000"/>
          </a:xfrm>
          <a:prstGeom prst="rect">
            <a:avLst/>
          </a:prstGeom>
        </p:spPr>
      </p:pic>
      <p:sp>
        <p:nvSpPr>
          <p:cNvPr id="2" name="مستطيل 1"/>
          <p:cNvSpPr/>
          <p:nvPr/>
        </p:nvSpPr>
        <p:spPr>
          <a:xfrm>
            <a:off x="179512" y="836712"/>
            <a:ext cx="8748464" cy="707886"/>
          </a:xfrm>
          <a:prstGeom prst="rect">
            <a:avLst/>
          </a:prstGeom>
        </p:spPr>
        <p:txBody>
          <a:bodyPr wrap="square">
            <a:spAutoFit/>
          </a:bodyPr>
          <a:lstStyle/>
          <a:p>
            <a:pPr algn="ctr" rtl="0"/>
            <a:r>
              <a:rPr lang="en-GB" sz="2000" b="1" dirty="0">
                <a:solidFill>
                  <a:schemeClr val="accent2"/>
                </a:solidFill>
                <a:latin typeface="Calibri" pitchFamily="34" charset="0"/>
              </a:rPr>
              <a:t>The stationary </a:t>
            </a:r>
            <a:r>
              <a:rPr lang="en-US" sz="2000" b="1" dirty="0">
                <a:solidFill>
                  <a:schemeClr val="accent2"/>
                </a:solidFill>
                <a:latin typeface="Calibri" pitchFamily="34" charset="0"/>
              </a:rPr>
              <a:t>phase</a:t>
            </a:r>
          </a:p>
          <a:p>
            <a:pPr algn="ctr" rtl="0"/>
            <a:r>
              <a:rPr lang="en-US" sz="2000" b="1" dirty="0">
                <a:solidFill>
                  <a:srgbClr val="DAA600"/>
                </a:solidFill>
                <a:latin typeface="Calibri" pitchFamily="34" charset="0"/>
              </a:rPr>
              <a:t> </a:t>
            </a:r>
            <a:r>
              <a:rPr lang="en-US" dirty="0">
                <a:latin typeface="Calibri" pitchFamily="34" charset="0"/>
              </a:rPr>
              <a:t>Carries </a:t>
            </a:r>
            <a:r>
              <a:rPr lang="en-US" dirty="0" err="1">
                <a:latin typeface="Calibri" pitchFamily="34" charset="0"/>
              </a:rPr>
              <a:t>ionizable</a:t>
            </a:r>
            <a:r>
              <a:rPr lang="en-US" dirty="0">
                <a:latin typeface="Calibri" pitchFamily="34" charset="0"/>
              </a:rPr>
              <a:t> functional groups coupled to an inert matrix material.</a:t>
            </a:r>
            <a:endParaRPr lang="ar-SA" dirty="0">
              <a:latin typeface="Calibri" pitchFamily="34" charset="0"/>
            </a:endParaRPr>
          </a:p>
        </p:txBody>
      </p:sp>
      <p:sp>
        <p:nvSpPr>
          <p:cNvPr id="3" name="مستطيل 2"/>
          <p:cNvSpPr/>
          <p:nvPr/>
        </p:nvSpPr>
        <p:spPr>
          <a:xfrm>
            <a:off x="35496" y="1628800"/>
            <a:ext cx="8784976" cy="646331"/>
          </a:xfrm>
          <a:prstGeom prst="rect">
            <a:avLst/>
          </a:prstGeom>
          <a:noFill/>
        </p:spPr>
        <p:txBody>
          <a:bodyPr wrap="square">
            <a:spAutoFit/>
          </a:bodyPr>
          <a:lstStyle/>
          <a:p>
            <a:pPr algn="ctr" rtl="0"/>
            <a:r>
              <a:rPr lang="en-GB" dirty="0">
                <a:solidFill>
                  <a:srgbClr val="C00000"/>
                </a:solidFill>
                <a:latin typeface="Calibri" pitchFamily="34" charset="0"/>
              </a:rPr>
              <a:t> (Because of the </a:t>
            </a:r>
            <a:r>
              <a:rPr lang="en-US" dirty="0">
                <a:solidFill>
                  <a:srgbClr val="C00000"/>
                </a:solidFill>
                <a:latin typeface="Calibri" pitchFamily="34" charset="0"/>
              </a:rPr>
              <a:t>principles of electroneutrality, these immobilized charges are electrostatically associated with exchangeable counterions from the solution.)</a:t>
            </a:r>
            <a:endParaRPr lang="ar-SA" dirty="0">
              <a:solidFill>
                <a:srgbClr val="C00000"/>
              </a:solidFill>
              <a:latin typeface="Calibri" pitchFamily="34" charset="0"/>
            </a:endParaRPr>
          </a:p>
        </p:txBody>
      </p:sp>
      <p:cxnSp>
        <p:nvCxnSpPr>
          <p:cNvPr id="5" name="رابط كسهم مستقيم 4"/>
          <p:cNvCxnSpPr/>
          <p:nvPr/>
        </p:nvCxnSpPr>
        <p:spPr>
          <a:xfrm>
            <a:off x="4499992" y="2636912"/>
            <a:ext cx="0" cy="504056"/>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 name="مربع نص 5"/>
          <p:cNvSpPr txBox="1"/>
          <p:nvPr/>
        </p:nvSpPr>
        <p:spPr>
          <a:xfrm>
            <a:off x="3923928" y="4797152"/>
            <a:ext cx="45719" cy="369332"/>
          </a:xfrm>
          <a:prstGeom prst="rect">
            <a:avLst/>
          </a:prstGeom>
          <a:noFill/>
        </p:spPr>
        <p:txBody>
          <a:bodyPr wrap="square" rtlCol="1">
            <a:spAutoFit/>
          </a:bodyPr>
          <a:lstStyle/>
          <a:p>
            <a:endParaRPr lang="ar-SA" dirty="0"/>
          </a:p>
        </p:txBody>
      </p:sp>
      <p:sp>
        <p:nvSpPr>
          <p:cNvPr id="11" name="مستطيل 10"/>
          <p:cNvSpPr/>
          <p:nvPr/>
        </p:nvSpPr>
        <p:spPr>
          <a:xfrm>
            <a:off x="737320" y="3412480"/>
            <a:ext cx="7795120" cy="541046"/>
          </a:xfrm>
          <a:prstGeom prst="rect">
            <a:avLst/>
          </a:prstGeom>
        </p:spPr>
        <p:txBody>
          <a:bodyPr wrap="square">
            <a:spAutoFit/>
          </a:bodyPr>
          <a:lstStyle/>
          <a:p>
            <a:pPr marL="457200" indent="-457200" algn="l" rtl="0">
              <a:lnSpc>
                <a:spcPct val="80000"/>
              </a:lnSpc>
              <a:defRPr/>
            </a:pPr>
            <a:r>
              <a:rPr lang="en-US" dirty="0">
                <a:latin typeface="Calibri" pitchFamily="34" charset="0"/>
                <a:cs typeface="Arial" charset="0"/>
              </a:rPr>
              <a:t>So, the stationary phase surface displays ionic functional groups (R-X) that     interact with analyte ions of opposite charge. </a:t>
            </a:r>
          </a:p>
        </p:txBody>
      </p:sp>
      <p:sp>
        <p:nvSpPr>
          <p:cNvPr id="12" name="مستطيل 11"/>
          <p:cNvSpPr/>
          <p:nvPr/>
        </p:nvSpPr>
        <p:spPr>
          <a:xfrm>
            <a:off x="1259632" y="5085184"/>
            <a:ext cx="6120680" cy="978729"/>
          </a:xfrm>
          <a:prstGeom prst="rect">
            <a:avLst/>
          </a:prstGeom>
        </p:spPr>
        <p:txBody>
          <a:bodyPr wrap="square">
            <a:spAutoFit/>
          </a:bodyPr>
          <a:lstStyle/>
          <a:p>
            <a:pPr marL="457200" indent="-457200" algn="just" rtl="0">
              <a:lnSpc>
                <a:spcPct val="80000"/>
              </a:lnSpc>
              <a:defRPr/>
            </a:pPr>
            <a:r>
              <a:rPr lang="en-US" dirty="0">
                <a:latin typeface="Calibri" pitchFamily="34" charset="0"/>
                <a:cs typeface="Arial" charset="0"/>
              </a:rPr>
              <a:t>This type of this chromatography is further subdivided into:</a:t>
            </a:r>
          </a:p>
          <a:p>
            <a:pPr marL="457200" indent="-457200" algn="just" rtl="0">
              <a:lnSpc>
                <a:spcPct val="80000"/>
              </a:lnSpc>
              <a:defRPr/>
            </a:pPr>
            <a:endParaRPr lang="en-US" dirty="0">
              <a:latin typeface="Calibri" pitchFamily="34" charset="0"/>
              <a:cs typeface="Arial" charset="0"/>
            </a:endParaRPr>
          </a:p>
          <a:p>
            <a:pPr marL="457200" indent="-457200" algn="just" rtl="0">
              <a:lnSpc>
                <a:spcPct val="80000"/>
              </a:lnSpc>
              <a:buFont typeface="Wingdings" pitchFamily="2" charset="2"/>
              <a:buAutoNum type="arabicPeriod"/>
              <a:defRPr/>
            </a:pPr>
            <a:r>
              <a:rPr lang="en-US" b="1" dirty="0">
                <a:latin typeface="Calibri" pitchFamily="34" charset="0"/>
                <a:cs typeface="Arial" charset="0"/>
              </a:rPr>
              <a:t>Cation exchange</a:t>
            </a:r>
            <a:r>
              <a:rPr lang="en-US" dirty="0">
                <a:latin typeface="Calibri" pitchFamily="34" charset="0"/>
                <a:cs typeface="Arial" charset="0"/>
              </a:rPr>
              <a:t> </a:t>
            </a:r>
            <a:r>
              <a:rPr lang="en-US" b="1" dirty="0">
                <a:latin typeface="Calibri" pitchFamily="34" charset="0"/>
                <a:cs typeface="Arial" charset="0"/>
              </a:rPr>
              <a:t>chromatography.</a:t>
            </a:r>
            <a:r>
              <a:rPr lang="en-US" dirty="0">
                <a:latin typeface="Calibri" pitchFamily="34" charset="0"/>
                <a:cs typeface="Arial" charset="0"/>
              </a:rPr>
              <a:t> </a:t>
            </a:r>
          </a:p>
          <a:p>
            <a:pPr marL="457200" indent="-457200" algn="just" rtl="0">
              <a:lnSpc>
                <a:spcPct val="80000"/>
              </a:lnSpc>
              <a:buFont typeface="Wingdings" pitchFamily="2" charset="2"/>
              <a:buAutoNum type="arabicPeriod"/>
              <a:defRPr/>
            </a:pPr>
            <a:r>
              <a:rPr lang="en-US" b="1" dirty="0">
                <a:latin typeface="Calibri" pitchFamily="34" charset="0"/>
                <a:cs typeface="Arial" charset="0"/>
              </a:rPr>
              <a:t>Anion exchange</a:t>
            </a:r>
            <a:r>
              <a:rPr lang="en-US" dirty="0">
                <a:latin typeface="Calibri" pitchFamily="34" charset="0"/>
                <a:cs typeface="Arial" charset="0"/>
              </a:rPr>
              <a:t> </a:t>
            </a:r>
            <a:r>
              <a:rPr lang="en-US" b="1" dirty="0">
                <a:latin typeface="Calibri" pitchFamily="34" charset="0"/>
                <a:cs typeface="Arial" charset="0"/>
              </a:rPr>
              <a:t>chromatography</a:t>
            </a:r>
            <a:r>
              <a:rPr lang="en-US" dirty="0">
                <a:latin typeface="Calibri" pitchFamily="34" charset="0"/>
                <a:cs typeface="Arial" charset="0"/>
              </a:rPr>
              <a:t>. </a:t>
            </a:r>
          </a:p>
        </p:txBody>
      </p:sp>
      <p:cxnSp>
        <p:nvCxnSpPr>
          <p:cNvPr id="15" name="رابط كسهم مستقيم 14"/>
          <p:cNvCxnSpPr/>
          <p:nvPr/>
        </p:nvCxnSpPr>
        <p:spPr>
          <a:xfrm>
            <a:off x="4499992" y="4365104"/>
            <a:ext cx="0" cy="504056"/>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2" name="مستطيل 1"/>
          <p:cNvSpPr/>
          <p:nvPr/>
        </p:nvSpPr>
        <p:spPr>
          <a:xfrm>
            <a:off x="179512" y="404663"/>
            <a:ext cx="8496944" cy="6120681"/>
          </a:xfrm>
          <a:prstGeom prst="rect">
            <a:avLst/>
          </a:prstGeom>
        </p:spPr>
        <p:txBody>
          <a:bodyPr wrap="square">
            <a:spAutoFit/>
          </a:bodyPr>
          <a:lstStyle/>
          <a:p>
            <a:pPr algn="l" rtl="0"/>
            <a:r>
              <a:rPr lang="en-US" sz="2000" b="1" dirty="0">
                <a:solidFill>
                  <a:schemeClr val="accent2"/>
                </a:solidFill>
                <a:latin typeface="Calibri" pitchFamily="34" charset="0"/>
                <a:cs typeface="Arial" pitchFamily="34" charset="0"/>
              </a:rPr>
              <a:t>1-Cation exchange chromatography: </a:t>
            </a:r>
            <a:r>
              <a:rPr lang="en-US" dirty="0">
                <a:latin typeface="Calibri" pitchFamily="34" charset="0"/>
                <a:cs typeface="Arial" pitchFamily="34" charset="0"/>
              </a:rPr>
              <a:t>retains positively charged</a:t>
            </a:r>
            <a:r>
              <a:rPr lang="ar-SA" dirty="0">
                <a:latin typeface="Calibri" pitchFamily="34" charset="0"/>
              </a:rPr>
              <a:t> </a:t>
            </a:r>
            <a:r>
              <a:rPr lang="en-US" dirty="0">
                <a:latin typeface="Calibri" pitchFamily="34" charset="0"/>
                <a:cs typeface="Arial" pitchFamily="34" charset="0"/>
              </a:rPr>
              <a:t>cations</a:t>
            </a:r>
            <a:r>
              <a:rPr lang="ar-SA" dirty="0">
                <a:latin typeface="Calibri" pitchFamily="34" charset="0"/>
              </a:rPr>
              <a:t> </a:t>
            </a:r>
            <a:r>
              <a:rPr lang="en-US" dirty="0">
                <a:latin typeface="Calibri" pitchFamily="34" charset="0"/>
                <a:cs typeface="Arial" pitchFamily="34" charset="0"/>
              </a:rPr>
              <a:t>because the </a:t>
            </a:r>
            <a:r>
              <a:rPr lang="en-US" u="sng" dirty="0">
                <a:latin typeface="Calibri" pitchFamily="34" charset="0"/>
                <a:cs typeface="Arial" pitchFamily="34" charset="0"/>
              </a:rPr>
              <a:t>stationary phase displays a negatively </a:t>
            </a:r>
            <a:r>
              <a:rPr lang="en-US" dirty="0">
                <a:latin typeface="Calibri" pitchFamily="34" charset="0"/>
                <a:cs typeface="Arial" pitchFamily="34" charset="0"/>
              </a:rPr>
              <a:t>charged functional group.</a:t>
            </a:r>
          </a:p>
          <a:p>
            <a:pPr algn="l" rtl="0"/>
            <a:endParaRPr lang="en-US" b="1" dirty="0">
              <a:latin typeface="Calibri" pitchFamily="34" charset="0"/>
            </a:endParaRPr>
          </a:p>
          <a:p>
            <a:pPr algn="ctr" rtl="0"/>
            <a:r>
              <a:rPr lang="en-US" b="1" dirty="0">
                <a:latin typeface="Calibri" pitchFamily="34" charset="0"/>
              </a:rPr>
              <a:t>[R-X</a:t>
            </a:r>
            <a:r>
              <a:rPr lang="en-US" sz="3200" b="1" baseline="30000" dirty="0">
                <a:solidFill>
                  <a:srgbClr val="FF0000"/>
                </a:solidFill>
                <a:latin typeface="Calibri" pitchFamily="34" charset="0"/>
              </a:rPr>
              <a:t>-</a:t>
            </a:r>
            <a:r>
              <a:rPr lang="en-US" b="1" dirty="0">
                <a:solidFill>
                  <a:srgbClr val="FF0000"/>
                </a:solidFill>
                <a:latin typeface="Calibri" pitchFamily="34" charset="0"/>
              </a:rPr>
              <a:t> </a:t>
            </a:r>
            <a:r>
              <a:rPr lang="en-US" b="1" dirty="0">
                <a:latin typeface="Calibri" pitchFamily="34" charset="0"/>
              </a:rPr>
              <a:t>]</a:t>
            </a: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r>
              <a:rPr lang="en-US" sz="2000" b="1" dirty="0">
                <a:solidFill>
                  <a:schemeClr val="accent2"/>
                </a:solidFill>
                <a:latin typeface="Calibri" pitchFamily="34" charset="0"/>
                <a:cs typeface="Arial" pitchFamily="34" charset="0"/>
              </a:rPr>
              <a:t>2-Anion exchange chromatography: </a:t>
            </a:r>
            <a:r>
              <a:rPr lang="en-US" dirty="0">
                <a:latin typeface="Calibri" pitchFamily="34" charset="0"/>
                <a:cs typeface="Arial" pitchFamily="34" charset="0"/>
              </a:rPr>
              <a:t>retains negatively charged ions  because the </a:t>
            </a:r>
            <a:r>
              <a:rPr lang="en-US" u="sng" dirty="0">
                <a:latin typeface="Calibri" pitchFamily="34" charset="0"/>
                <a:cs typeface="Arial" pitchFamily="34" charset="0"/>
              </a:rPr>
              <a:t>stationary phase displays  positively </a:t>
            </a:r>
            <a:r>
              <a:rPr lang="en-US" dirty="0">
                <a:latin typeface="Calibri" pitchFamily="34" charset="0"/>
                <a:cs typeface="Arial" pitchFamily="34" charset="0"/>
              </a:rPr>
              <a:t>charged functional group.</a:t>
            </a:r>
          </a:p>
          <a:p>
            <a:pPr algn="l" rtl="0"/>
            <a:endParaRPr lang="en-US" b="1" dirty="0">
              <a:latin typeface="Calibri" pitchFamily="34" charset="0"/>
            </a:endParaRPr>
          </a:p>
          <a:p>
            <a:pPr algn="ctr" rtl="0"/>
            <a:r>
              <a:rPr lang="en-US" b="1" dirty="0">
                <a:latin typeface="Calibri" pitchFamily="34" charset="0"/>
              </a:rPr>
              <a:t>[R-X</a:t>
            </a:r>
            <a:r>
              <a:rPr lang="en-US" sz="2800" b="1" baseline="30000" dirty="0">
                <a:solidFill>
                  <a:srgbClr val="FF0000"/>
                </a:solidFill>
                <a:latin typeface="Calibri" pitchFamily="34" charset="0"/>
              </a:rPr>
              <a:t>+</a:t>
            </a:r>
            <a:r>
              <a:rPr lang="en-US" b="1" dirty="0">
                <a:solidFill>
                  <a:srgbClr val="FF0000"/>
                </a:solidFill>
                <a:latin typeface="Calibri" pitchFamily="34" charset="0"/>
              </a:rPr>
              <a:t> </a:t>
            </a:r>
            <a:r>
              <a:rPr lang="en-US" b="1" dirty="0">
                <a:latin typeface="Calibri" pitchFamily="34" charset="0"/>
              </a:rPr>
              <a:t>]</a:t>
            </a: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r>
              <a:rPr lang="en-US" dirty="0">
                <a:latin typeface="Calibri" pitchFamily="34" charset="0"/>
                <a:cs typeface="Arial" pitchFamily="34" charset="0"/>
              </a:rPr>
              <a:t>Remember:</a:t>
            </a:r>
          </a:p>
          <a:p>
            <a:pPr algn="l" rtl="0"/>
            <a:endParaRPr lang="en-US" dirty="0">
              <a:solidFill>
                <a:schemeClr val="accent1"/>
              </a:solidFill>
              <a:latin typeface="Calibri" pitchFamily="34" charset="0"/>
              <a:cs typeface="Arial" pitchFamily="34" charset="0"/>
            </a:endParaRPr>
          </a:p>
          <a:p>
            <a:pPr algn="l" rtl="0"/>
            <a:r>
              <a:rPr lang="en-US" sz="2000" b="1" dirty="0">
                <a:solidFill>
                  <a:schemeClr val="accent2"/>
                </a:solidFill>
                <a:latin typeface="Calibri" pitchFamily="34" charset="0"/>
                <a:cs typeface="Arial" pitchFamily="34" charset="0"/>
              </a:rPr>
              <a:t>-The mobile phase: </a:t>
            </a:r>
            <a:r>
              <a:rPr lang="en-US" dirty="0">
                <a:latin typeface="Calibri" pitchFamily="34" charset="0"/>
                <a:cs typeface="Arial" pitchFamily="34" charset="0"/>
              </a:rPr>
              <a:t>(buffered aqueous solution or salt).</a:t>
            </a:r>
          </a:p>
          <a:p>
            <a:pPr algn="l" rtl="0"/>
            <a:r>
              <a:rPr lang="en-US" sz="2000" b="1" dirty="0">
                <a:solidFill>
                  <a:schemeClr val="accent2"/>
                </a:solidFill>
                <a:latin typeface="Calibri" pitchFamily="34" charset="0"/>
                <a:cs typeface="Arial" pitchFamily="34" charset="0"/>
              </a:rPr>
              <a:t>-Stationary phase material</a:t>
            </a:r>
            <a:r>
              <a:rPr lang="en-US" sz="2000" dirty="0">
                <a:solidFill>
                  <a:schemeClr val="accent2"/>
                </a:solidFill>
                <a:latin typeface="Calibri" pitchFamily="34" charset="0"/>
                <a:cs typeface="Arial" pitchFamily="34" charset="0"/>
              </a:rPr>
              <a:t> </a:t>
            </a:r>
            <a:r>
              <a:rPr lang="en-US" dirty="0">
                <a:latin typeface="Calibri" pitchFamily="34" charset="0"/>
                <a:cs typeface="Arial" pitchFamily="34" charset="0"/>
              </a:rPr>
              <a:t>is a resin or gel matrix</a:t>
            </a:r>
            <a:r>
              <a:rPr lang="en-US" sz="2000" dirty="0">
                <a:cs typeface="Arial" pitchFamily="34" charset="0"/>
              </a:rPr>
              <a:t> </a:t>
            </a:r>
            <a:r>
              <a:rPr lang="en-US" dirty="0">
                <a:latin typeface="Calibri" pitchFamily="34" charset="0"/>
                <a:cs typeface="Arial" pitchFamily="34" charset="0"/>
              </a:rPr>
              <a:t>beads with covalently </a:t>
            </a:r>
            <a:r>
              <a:rPr lang="en-US" u="sng" dirty="0">
                <a:latin typeface="Calibri" pitchFamily="34" charset="0"/>
                <a:cs typeface="Arial" pitchFamily="34" charset="0"/>
              </a:rPr>
              <a:t>bonded charged functional groups.</a:t>
            </a:r>
            <a:r>
              <a:rPr lang="en-US" dirty="0">
                <a:latin typeface="Calibri" pitchFamily="34" charset="0"/>
                <a:cs typeface="Arial" pitchFamily="34" charset="0"/>
              </a:rPr>
              <a:t> [differ from gel filtration chromatography].</a:t>
            </a:r>
            <a:endParaRPr lang="en-US" sz="2000" dirty="0">
              <a:latin typeface="Calibri" pitchFamily="34" charset="0"/>
              <a:cs typeface="Arial" pitchFamily="34" charset="0"/>
            </a:endParaRP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endParaRPr lang="ar-SA" dirty="0">
              <a:latin typeface="Calibri" pitchFamily="34" charset="0"/>
            </a:endParaRPr>
          </a:p>
        </p:txBody>
      </p:sp>
    </p:spTree>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1762</TotalTime>
  <Words>1288</Words>
  <Application>Microsoft Office PowerPoint</Application>
  <PresentationFormat>عرض على الشاشة (4:3)</PresentationFormat>
  <Paragraphs>159</Paragraphs>
  <Slides>20</Slides>
  <Notes>2</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20</vt:i4>
      </vt:variant>
    </vt:vector>
  </HeadingPairs>
  <TitlesOfParts>
    <vt:vector size="25" baseType="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KaDeY</dc:creator>
  <cp:lastModifiedBy>ls s</cp:lastModifiedBy>
  <cp:revision>38</cp:revision>
  <dcterms:created xsi:type="dcterms:W3CDTF">2012-11-24T20:02:28Z</dcterms:created>
  <dcterms:modified xsi:type="dcterms:W3CDTF">2019-10-21T21:26:43Z</dcterms:modified>
</cp:coreProperties>
</file>