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70" r:id="rId3"/>
    <p:sldId id="271" r:id="rId4"/>
    <p:sldId id="273" r:id="rId5"/>
    <p:sldId id="274" r:id="rId6"/>
    <p:sldId id="275" r:id="rId7"/>
    <p:sldId id="272" r:id="rId8"/>
    <p:sldId id="276" r:id="rId9"/>
    <p:sldId id="277" r:id="rId10"/>
    <p:sldId id="278" r:id="rId11"/>
    <p:sldId id="279" r:id="rId12"/>
    <p:sldId id="281" r:id="rId13"/>
    <p:sldId id="280" r:id="rId14"/>
    <p:sldId id="264" r:id="rId15"/>
    <p:sldId id="265" r:id="rId16"/>
    <p:sldId id="282" r:id="rId17"/>
    <p:sldId id="283" r:id="rId18"/>
    <p:sldId id="257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F1292B4-5939-47BD-9525-386E1BE6433A}" type="datetimeFigureOut">
              <a:rPr lang="ar-SA" smtClean="0"/>
              <a:pPr/>
              <a:t>26/12/1433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88B96D-88DC-4952-8061-46DA108FE1D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cs typeface="Aharoni" pitchFamily="2" charset="-79"/>
              </a:rPr>
              <a:t>Public health and mental health</a:t>
            </a:r>
            <a:endParaRPr lang="ar-S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4500570"/>
            <a:ext cx="4953000" cy="115196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By</a:t>
            </a:r>
          </a:p>
          <a:p>
            <a:pPr algn="ctr"/>
            <a:r>
              <a:rPr lang="en-US" b="1" dirty="0" smtClean="0"/>
              <a:t>Dr Sabah M </a:t>
            </a:r>
            <a:r>
              <a:rPr lang="en-US" b="1" dirty="0" err="1" smtClean="0"/>
              <a:t>Abdelkader</a:t>
            </a:r>
            <a:endParaRPr lang="en-US" b="1" dirty="0" smtClean="0"/>
          </a:p>
          <a:p>
            <a:pPr algn="ctr"/>
            <a:r>
              <a:rPr lang="en-US" sz="2200" dirty="0" smtClean="0"/>
              <a:t>Assist Prof of Public Health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b="1" dirty="0" smtClean="0"/>
              <a:t>Environmental factors</a:t>
            </a:r>
            <a:r>
              <a:rPr lang="en-US" b="1" dirty="0" smtClean="0"/>
              <a:t>: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pPr algn="just" rtl="0"/>
            <a:r>
              <a:rPr lang="en-US" sz="3200" dirty="0" smtClean="0"/>
              <a:t>Toxic substances: mercury, lead.</a:t>
            </a:r>
          </a:p>
          <a:p>
            <a:pPr algn="just" rtl="0"/>
            <a:r>
              <a:rPr lang="en-US" sz="3200" dirty="0" smtClean="0"/>
              <a:t>Psychotropic drugs: barbiturates, alcohol.</a:t>
            </a:r>
          </a:p>
          <a:p>
            <a:pPr algn="just" rtl="0"/>
            <a:r>
              <a:rPr lang="en-US" sz="3200" dirty="0" smtClean="0"/>
              <a:t>Nutritional factors: thiamine, pyridoxine deficiency.</a:t>
            </a:r>
          </a:p>
          <a:p>
            <a:pPr algn="just" rtl="0"/>
            <a:r>
              <a:rPr lang="en-US" sz="3200" dirty="0" smtClean="0"/>
              <a:t>Minerals: iodine deficiency.</a:t>
            </a:r>
          </a:p>
          <a:p>
            <a:pPr algn="just" rtl="0"/>
            <a:r>
              <a:rPr lang="en-US" sz="3200" dirty="0" smtClean="0"/>
              <a:t>Infective agents: measles, rubella.</a:t>
            </a:r>
          </a:p>
          <a:p>
            <a:pPr algn="just" rtl="0"/>
            <a:r>
              <a:rPr lang="en-US" sz="3200" dirty="0" smtClean="0"/>
              <a:t>Traumatic factors: accidents.</a:t>
            </a:r>
          </a:p>
          <a:p>
            <a:pPr algn="just" rtl="0"/>
            <a:r>
              <a:rPr lang="en-US" sz="3200" dirty="0" smtClean="0"/>
              <a:t>Radiation: nervous system is most sensitive to radiation during neural development.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r>
              <a:rPr lang="en-US" b="1" dirty="0" smtClean="0"/>
              <a:t>Crucial points in life cycle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357850"/>
          </a:xfrm>
        </p:spPr>
        <p:txBody>
          <a:bodyPr/>
          <a:lstStyle/>
          <a:p>
            <a:pPr algn="just" rtl="0"/>
            <a:r>
              <a:rPr lang="en-US" b="1" dirty="0" smtClean="0"/>
              <a:t>1. </a:t>
            </a:r>
            <a:r>
              <a:rPr lang="en-US" sz="3200" b="1" dirty="0" smtClean="0"/>
              <a:t>Prenatal period: </a:t>
            </a:r>
            <a:r>
              <a:rPr lang="en-US" sz="3200" dirty="0" smtClean="0"/>
              <a:t>pregnancy is stressful for some women, they have physical and emotional needs.</a:t>
            </a:r>
            <a:endParaRPr lang="en-US" sz="3200" b="1" dirty="0" smtClean="0"/>
          </a:p>
          <a:p>
            <a:pPr algn="just" rtl="0"/>
            <a:r>
              <a:rPr lang="en-US" sz="3200" b="1" dirty="0" smtClean="0"/>
              <a:t>2. First 5 years of life: </a:t>
            </a:r>
            <a:r>
              <a:rPr lang="en-US" sz="3200" dirty="0" smtClean="0"/>
              <a:t>roots of mental health. Studies confirmed behavioral disorders in broken homes.</a:t>
            </a:r>
            <a:endParaRPr lang="en-US" sz="3200" b="1" dirty="0" smtClean="0"/>
          </a:p>
          <a:p>
            <a:pPr algn="just" rtl="0"/>
            <a:r>
              <a:rPr lang="en-US" sz="3200" b="1" dirty="0" smtClean="0"/>
              <a:t>3. School child: </a:t>
            </a:r>
            <a:r>
              <a:rPr lang="en-US" sz="3200" dirty="0" smtClean="0"/>
              <a:t>school</a:t>
            </a:r>
            <a:r>
              <a:rPr lang="en-US" sz="3200" b="1" dirty="0" smtClean="0"/>
              <a:t> </a:t>
            </a:r>
            <a:r>
              <a:rPr lang="en-US" sz="3200" dirty="0" smtClean="0"/>
              <a:t>practices may satisfy or frustrate emotional needs, affect his effectiveness in learning.</a:t>
            </a:r>
            <a:endParaRPr lang="en-US" sz="32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4</a:t>
            </a:r>
            <a:r>
              <a:rPr lang="en-US" sz="3600" b="1" dirty="0" smtClean="0"/>
              <a:t>. Adolescence:</a:t>
            </a:r>
            <a:br>
              <a:rPr lang="en-US" sz="36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643602"/>
          </a:xfrm>
        </p:spPr>
        <p:txBody>
          <a:bodyPr/>
          <a:lstStyle/>
          <a:p>
            <a:pPr algn="just" rtl="0"/>
            <a:r>
              <a:rPr lang="en-US" dirty="0" smtClean="0"/>
              <a:t>Stormy  transition from adolescence to manhood constitute dangers to mental health.</a:t>
            </a:r>
          </a:p>
          <a:p>
            <a:pPr algn="just" rtl="0"/>
            <a:r>
              <a:rPr lang="en-US" b="1" dirty="0" smtClean="0"/>
              <a:t>5</a:t>
            </a:r>
            <a:r>
              <a:rPr lang="en-US" b="1" dirty="0" smtClean="0"/>
              <a:t>. Old age</a:t>
            </a:r>
            <a:r>
              <a:rPr lang="en-US" b="1" dirty="0" smtClean="0"/>
              <a:t>: </a:t>
            </a:r>
            <a:r>
              <a:rPr lang="en-US" dirty="0" smtClean="0"/>
              <a:t>causes of mental illness are usually due to organic changes in the brain, economic insecurity, lack of homes.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pPr algn="ctr"/>
            <a:r>
              <a:rPr lang="en-US" b="1" dirty="0" smtClean="0"/>
              <a:t>Prevention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b="1" dirty="0" smtClean="0"/>
              <a:t>Primary: </a:t>
            </a:r>
            <a:r>
              <a:rPr lang="en-US" dirty="0" smtClean="0"/>
              <a:t>on community basis, improving social environment and promotion of social emotional and physical well being of all people</a:t>
            </a:r>
          </a:p>
          <a:p>
            <a:pPr algn="just" rtl="0"/>
            <a:r>
              <a:rPr lang="en-US" dirty="0" smtClean="0"/>
              <a:t>on individual basis: satisfying needs of man throughout his life for affection, belonging, independence, achievement, recognition and approval, sense of personal worth, self actualization.</a:t>
            </a:r>
          </a:p>
          <a:p>
            <a:pPr algn="just" rtl="0"/>
            <a:r>
              <a:rPr lang="en-US" u="sng" dirty="0" smtClean="0"/>
              <a:t>Mental Health </a:t>
            </a:r>
            <a:r>
              <a:rPr lang="en-US" u="sng" dirty="0" smtClean="0"/>
              <a:t>promotion:</a:t>
            </a:r>
          </a:p>
          <a:p>
            <a:pPr algn="just" rtl="0"/>
            <a:r>
              <a:rPr lang="en-US" dirty="0" smtClean="0"/>
              <a:t>Defined as the process by which an individual or community is assisted in achieving a positive sense of well being.</a:t>
            </a:r>
            <a:endParaRPr lang="en-US" u="sng" dirty="0" smtClean="0"/>
          </a:p>
          <a:p>
            <a:pPr algn="just" rtl="0"/>
            <a:endParaRPr lang="en-US" u="sng" dirty="0" smtClean="0"/>
          </a:p>
          <a:p>
            <a:pPr algn="l" rtl="0"/>
            <a:endParaRPr lang="en-US" b="1" dirty="0" smtClean="0"/>
          </a:p>
          <a:p>
            <a:pPr algn="l" rtl="0"/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Secondary:</a:t>
            </a:r>
            <a:br>
              <a:rPr lang="en-US" b="1" dirty="0" smtClean="0"/>
            </a:br>
            <a:endParaRPr lang="ar-S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Early diagnosis of social and emotional disturbance through screening programs in schools, universities, industry, recreation centers</a:t>
            </a:r>
          </a:p>
          <a:p>
            <a:pPr algn="just" rtl="0"/>
            <a:r>
              <a:rPr lang="en-US" dirty="0" smtClean="0"/>
              <a:t>Provision of treatment through family based health services (family counseling). </a:t>
            </a:r>
            <a:endParaRPr lang="en-US" dirty="0" smtClean="0"/>
          </a:p>
          <a:p>
            <a:pPr algn="l" rtl="0"/>
            <a:r>
              <a:rPr lang="en-US" b="1" dirty="0" smtClean="0"/>
              <a:t>Tertiary: </a:t>
            </a:r>
            <a:r>
              <a:rPr lang="en-US" dirty="0" smtClean="0"/>
              <a:t>seeking to reduce duration of mental illness, thus reducing stress for family and community, to prevent further break-down and disruption.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 smtClean="0"/>
              <a:t>Emotional processing.</a:t>
            </a:r>
          </a:p>
          <a:p>
            <a:pPr algn="just" rtl="0"/>
            <a:r>
              <a:rPr lang="en-US" dirty="0" smtClean="0"/>
              <a:t>Self-management skills.</a:t>
            </a:r>
          </a:p>
          <a:p>
            <a:pPr algn="just" rtl="0"/>
            <a:r>
              <a:rPr lang="en-US" dirty="0" smtClean="0"/>
              <a:t>Self-esteem.</a:t>
            </a:r>
          </a:p>
          <a:p>
            <a:pPr algn="just" rtl="0"/>
            <a:r>
              <a:rPr lang="en-US" dirty="0" smtClean="0"/>
              <a:t>Environmental quality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Social alienation.</a:t>
            </a:r>
          </a:p>
          <a:p>
            <a:pPr algn="just" rtl="0"/>
            <a:r>
              <a:rPr lang="en-US" dirty="0" smtClean="0"/>
              <a:t>Stress.</a:t>
            </a:r>
          </a:p>
          <a:p>
            <a:pPr algn="just" rtl="0"/>
            <a:r>
              <a:rPr lang="en-US" dirty="0" smtClean="0"/>
              <a:t>Emotional negligence. </a:t>
            </a:r>
            <a:endParaRPr lang="en-US" dirty="0" smtClean="0"/>
          </a:p>
          <a:p>
            <a:pPr algn="just" rtl="0"/>
            <a:r>
              <a:rPr lang="en-US" dirty="0" smtClean="0"/>
              <a:t>Emotional abuse.</a:t>
            </a:r>
          </a:p>
          <a:p>
            <a:pPr algn="just" rtl="0"/>
            <a:r>
              <a:rPr lang="en-US" dirty="0" smtClean="0"/>
              <a:t>Social participation.</a:t>
            </a:r>
          </a:p>
          <a:p>
            <a:pPr algn="just" rtl="0"/>
            <a:r>
              <a:rPr lang="en-US" b="1" dirty="0" smtClean="0"/>
              <a:t>NB </a:t>
            </a:r>
            <a:r>
              <a:rPr lang="en-US" dirty="0" smtClean="0"/>
              <a:t>a deficit in one area may be offset by strength in another. Explain ???</a:t>
            </a:r>
            <a:endParaRPr lang="en-US" b="1" dirty="0" smtClean="0"/>
          </a:p>
          <a:p>
            <a:pPr algn="just" rtl="0"/>
            <a:endParaRPr lang="ar-S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+mn-lt"/>
              </a:rPr>
              <a:t>Factors affecting mental Health promotion</a:t>
            </a:r>
            <a:endParaRPr lang="ar-SA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pPr algn="ctr"/>
            <a:r>
              <a:rPr lang="en-US" b="1" dirty="0" smtClean="0"/>
              <a:t>Mental health 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 algn="just" rtl="0"/>
            <a:r>
              <a:rPr lang="en-US" dirty="0" smtClean="0"/>
              <a:t>Early diagnosis and treatment.</a:t>
            </a:r>
          </a:p>
          <a:p>
            <a:pPr algn="just" rtl="0"/>
            <a:r>
              <a:rPr lang="en-US" dirty="0" smtClean="0"/>
              <a:t>Rehabilitation.</a:t>
            </a:r>
          </a:p>
          <a:p>
            <a:pPr algn="just" rtl="0"/>
            <a:r>
              <a:rPr lang="en-US" dirty="0" smtClean="0"/>
              <a:t>Group and individual psychotherapy.</a:t>
            </a:r>
          </a:p>
          <a:p>
            <a:pPr algn="just" rtl="0"/>
            <a:r>
              <a:rPr lang="en-US" dirty="0" smtClean="0"/>
              <a:t>Mental health education.</a:t>
            </a:r>
          </a:p>
          <a:p>
            <a:pPr algn="just" rtl="0"/>
            <a:r>
              <a:rPr lang="en-US" dirty="0" smtClean="0"/>
              <a:t>Modern psychoactive drugs.</a:t>
            </a:r>
          </a:p>
          <a:p>
            <a:pPr algn="just" rtl="0"/>
            <a:r>
              <a:rPr lang="en-US" dirty="0" smtClean="0"/>
              <a:t>After-care services.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Comprehensive mental health program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92500" lnSpcReduction="20000"/>
          </a:bodyPr>
          <a:lstStyle/>
          <a:p>
            <a:pPr algn="just" rtl="0"/>
            <a:r>
              <a:rPr lang="en-US" dirty="0" smtClean="0"/>
              <a:t>Since 95% of psychiatric cases can be treated with or without hospitalization close to their homes, current trend is full integration of psychiatric services.</a:t>
            </a:r>
          </a:p>
          <a:p>
            <a:pPr algn="just" rtl="0"/>
            <a:r>
              <a:rPr lang="en-US" dirty="0" smtClean="0"/>
              <a:t>Community mental health program includes all community facilities:</a:t>
            </a:r>
          </a:p>
          <a:p>
            <a:pPr algn="just" rtl="0"/>
            <a:r>
              <a:rPr lang="en-US" dirty="0" smtClean="0"/>
              <a:t>1. Inpatient services.</a:t>
            </a:r>
          </a:p>
          <a:p>
            <a:pPr algn="just" rtl="0"/>
            <a:r>
              <a:rPr lang="en-US" dirty="0" smtClean="0"/>
              <a:t>2. Outpatient services.</a:t>
            </a:r>
          </a:p>
          <a:p>
            <a:pPr algn="just" rtl="0"/>
            <a:r>
              <a:rPr lang="en-US" dirty="0" smtClean="0"/>
              <a:t>3. Partial hospitalization.</a:t>
            </a:r>
          </a:p>
          <a:p>
            <a:pPr algn="just" rtl="0"/>
            <a:r>
              <a:rPr lang="en-US" dirty="0" smtClean="0"/>
              <a:t>4. Emergency services.</a:t>
            </a:r>
          </a:p>
          <a:p>
            <a:pPr algn="just" rtl="0"/>
            <a:r>
              <a:rPr lang="en-US" dirty="0" smtClean="0"/>
              <a:t>5. Diagnostic services.</a:t>
            </a:r>
          </a:p>
          <a:p>
            <a:pPr algn="just" rtl="0"/>
            <a:r>
              <a:rPr lang="en-US" dirty="0" smtClean="0"/>
              <a:t>6. Pre-care and after-care services.</a:t>
            </a:r>
          </a:p>
          <a:p>
            <a:pPr algn="just" rtl="0"/>
            <a:r>
              <a:rPr lang="en-US" dirty="0" smtClean="0"/>
              <a:t>7. Education.</a:t>
            </a:r>
          </a:p>
          <a:p>
            <a:pPr algn="just" rtl="0"/>
            <a:r>
              <a:rPr lang="en-US" dirty="0" smtClean="0"/>
              <a:t>8. training.</a:t>
            </a:r>
          </a:p>
          <a:p>
            <a:pPr algn="just" rtl="0"/>
            <a:r>
              <a:rPr lang="en-US" dirty="0" smtClean="0"/>
              <a:t>9. Research.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Xp\My Documents\My Pictures\68628ddb702e47456fe44d143a8355a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6143636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3143240" cy="5214958"/>
          </a:xfrm>
        </p:spPr>
        <p:txBody>
          <a:bodyPr>
            <a:normAutofit/>
          </a:bodyPr>
          <a:lstStyle/>
          <a:p>
            <a:pPr algn="ctr" rtl="0"/>
            <a:r>
              <a:rPr lang="en-US" sz="6000" b="1" dirty="0" smtClean="0">
                <a:solidFill>
                  <a:srgbClr val="FF0000"/>
                </a:solidFill>
                <a:latin typeface="Broadway" pitchFamily="82" charset="0"/>
              </a:rPr>
              <a:t>Thank</a:t>
            </a:r>
            <a:br>
              <a:rPr lang="en-US" sz="6000" b="1" dirty="0" smtClean="0">
                <a:solidFill>
                  <a:srgbClr val="FF0000"/>
                </a:solidFill>
                <a:latin typeface="Broadway" pitchFamily="82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Broadway" pitchFamily="82" charset="0"/>
              </a:rPr>
              <a:t> you</a:t>
            </a:r>
            <a:br>
              <a:rPr lang="en-US" sz="6000" b="1" dirty="0" smtClean="0">
                <a:solidFill>
                  <a:srgbClr val="FF0000"/>
                </a:solidFill>
                <a:latin typeface="Broadway" pitchFamily="82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Broadway" pitchFamily="82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Broadway" pitchFamily="82" charset="0"/>
              </a:rPr>
            </a:br>
            <a:endParaRPr lang="ar-SA" sz="6000" b="1" dirty="0">
              <a:solidFill>
                <a:srgbClr val="FF000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786454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dirty="0" smtClean="0"/>
              <a:t>By the end of session, students will be able to:</a:t>
            </a:r>
          </a:p>
          <a:p>
            <a:pPr algn="just" rtl="0"/>
            <a:r>
              <a:rPr lang="en-US" dirty="0" smtClean="0"/>
              <a:t>Explain connection of public health with mental health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Define good mental health correctly.</a:t>
            </a:r>
          </a:p>
          <a:p>
            <a:pPr algn="just" rtl="0"/>
            <a:r>
              <a:rPr lang="en-US" dirty="0" smtClean="0"/>
              <a:t>Express understanding of characteristics of a mentally healthy person.</a:t>
            </a:r>
            <a:endParaRPr lang="en-US" dirty="0" smtClean="0"/>
          </a:p>
          <a:p>
            <a:pPr algn="just" rtl="0"/>
            <a:r>
              <a:rPr lang="en-US" dirty="0" smtClean="0"/>
              <a:t>Discuss factors affecting mental health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Recognize warning signals of poor mental health.</a:t>
            </a:r>
          </a:p>
          <a:p>
            <a:pPr algn="just" rtl="0"/>
            <a:r>
              <a:rPr lang="en-US" dirty="0" smtClean="0"/>
              <a:t>Describe causes of mental ill health.</a:t>
            </a:r>
          </a:p>
          <a:p>
            <a:pPr algn="just" rtl="0"/>
            <a:r>
              <a:rPr lang="en-US" dirty="0" smtClean="0"/>
              <a:t>Identify crucial points in human life cycle.</a:t>
            </a:r>
          </a:p>
          <a:p>
            <a:pPr algn="just" rtl="0"/>
            <a:r>
              <a:rPr lang="en-US" dirty="0" smtClean="0"/>
              <a:t>Discuss prevention of mental health illness.</a:t>
            </a:r>
            <a:endParaRPr lang="en-US" dirty="0" smtClean="0"/>
          </a:p>
          <a:p>
            <a:pPr algn="just" rtl="0"/>
            <a:r>
              <a:rPr lang="en-US" dirty="0" smtClean="0"/>
              <a:t>Define mental health promotion.</a:t>
            </a:r>
          </a:p>
          <a:p>
            <a:pPr algn="just" rtl="0"/>
            <a:r>
              <a:rPr lang="en-US" dirty="0" smtClean="0"/>
              <a:t>Recognize factors affecting mental health promotion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Describe mental health services.</a:t>
            </a:r>
            <a:endParaRPr lang="en-US" dirty="0" smtClean="0"/>
          </a:p>
          <a:p>
            <a:pPr algn="just" rtl="0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 smtClean="0"/>
              <a:t>Concept of mental health within a public health context is obvious.</a:t>
            </a:r>
          </a:p>
          <a:p>
            <a:pPr algn="just" rtl="0"/>
            <a:r>
              <a:rPr lang="en-US" dirty="0" smtClean="0"/>
              <a:t>Everybody experiences psychological </a:t>
            </a:r>
            <a:r>
              <a:rPr lang="en-US" dirty="0" smtClean="0"/>
              <a:t>distress at some point but not everybody will experience such trauma to debilitating degree.</a:t>
            </a:r>
            <a:endParaRPr lang="en-US" dirty="0" smtClean="0"/>
          </a:p>
          <a:p>
            <a:pPr algn="just" rtl="0"/>
            <a:r>
              <a:rPr lang="en-US" dirty="0" smtClean="0"/>
              <a:t>An individual with a mental health problem is seen as unwell, psycho-pathogenic or as requiring treatment, care and adaptation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The individual will be required to change, to be less unwell and more functional.</a:t>
            </a:r>
          </a:p>
          <a:p>
            <a:pPr algn="just" rtl="0"/>
            <a:r>
              <a:rPr lang="en-US" dirty="0" smtClean="0"/>
              <a:t>Mental health is a diverse and complex concept.</a:t>
            </a:r>
          </a:p>
          <a:p>
            <a:pPr algn="just" rtl="0"/>
            <a:r>
              <a:rPr lang="en-US" dirty="0" smtClean="0"/>
              <a:t>Mental ill health affects around one in six individuals in UK.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/>
          <a:lstStyle/>
          <a:p>
            <a:pPr algn="ctr"/>
            <a:r>
              <a:rPr lang="en-US" b="1" dirty="0" smtClean="0"/>
              <a:t>Definitions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 smtClean="0"/>
              <a:t>Good mental health is defined as “ </a:t>
            </a:r>
            <a:r>
              <a:rPr lang="en-US" u="sng" dirty="0" smtClean="0"/>
              <a:t>emotional and spiritual resilience which enables enjoyment of life and the ability to survive pain, disappointment and sadness”</a:t>
            </a:r>
          </a:p>
          <a:p>
            <a:pPr algn="just" rtl="0"/>
            <a:r>
              <a:rPr lang="en-US" dirty="0" smtClean="0"/>
              <a:t>Also </a:t>
            </a:r>
            <a:r>
              <a:rPr lang="en-US" u="sng" dirty="0" smtClean="0"/>
              <a:t>a positive sense of wellbeing and underlying belief in our own and others’ dignity and worth.</a:t>
            </a:r>
          </a:p>
          <a:p>
            <a:pPr algn="just" rtl="0"/>
            <a:r>
              <a:rPr lang="en-US" dirty="0" smtClean="0"/>
              <a:t>Mental health is not exclusively a matter of relation between persons, it is also a matter of relation of individual towards community, society, and social institution that guide his life, determine his way of living, working, leisure, and the way he earns and spends money. </a:t>
            </a:r>
          </a:p>
          <a:p>
            <a:pPr algn="just" rtl="0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pPr algn="just" rtl="0"/>
            <a:r>
              <a:rPr lang="en-US" dirty="0" smtClean="0"/>
              <a:t>Mental health is not a static condition but subject to variations and fluctuations.</a:t>
            </a:r>
          </a:p>
          <a:p>
            <a:pPr algn="just" rtl="0"/>
            <a:r>
              <a:rPr lang="en-US" dirty="0" smtClean="0"/>
              <a:t>Mental health implies the capacity of an individual to form harmonious relations with others and participate constructively in changes in social and physical environment.</a:t>
            </a:r>
          </a:p>
          <a:p>
            <a:pPr algn="just" rtl="0"/>
            <a:r>
              <a:rPr lang="en-US" dirty="0" smtClean="0"/>
              <a:t>Mental health implies his ability to achieve a harmonious and balanced satisfaction of his own potentially conflicting instinctive drives.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43998" cy="92869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Characteristics of a mentally healthy person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pPr algn="just" rtl="0"/>
            <a:r>
              <a:rPr lang="en-US" dirty="0" smtClean="0"/>
              <a:t>Mental health is not mere absence of mental illness.</a:t>
            </a:r>
          </a:p>
          <a:p>
            <a:pPr algn="just" rtl="0"/>
            <a:r>
              <a:rPr lang="en-US" dirty="0" smtClean="0"/>
              <a:t>1. Feels comfortable about himself, neither underestimate or overestimate his own ability.</a:t>
            </a:r>
          </a:p>
          <a:p>
            <a:pPr algn="just" rtl="0"/>
            <a:r>
              <a:rPr lang="en-US" dirty="0" smtClean="0"/>
              <a:t>2. Able to be interested in others and love them. He has lasting and satisfying friendships.</a:t>
            </a:r>
          </a:p>
          <a:p>
            <a:pPr algn="just" rtl="0"/>
            <a:r>
              <a:rPr lang="en-US" dirty="0" smtClean="0"/>
              <a:t>3. Able to meet demands of life, able to think and take decisions, sets reasonable goals for himself.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/>
          <a:lstStyle/>
          <a:p>
            <a:pPr algn="ctr"/>
            <a:r>
              <a:rPr lang="en-US" dirty="0" smtClean="0"/>
              <a:t>Factors affecting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pPr algn="just" rtl="0"/>
            <a:r>
              <a:rPr lang="en-US" b="1" dirty="0" smtClean="0"/>
              <a:t>Age:</a:t>
            </a:r>
            <a:r>
              <a:rPr lang="en-US" dirty="0" smtClean="0"/>
              <a:t> transitional related events affect many individuals e.g. adolescence, stressful events, biological degenerative conditions.</a:t>
            </a:r>
          </a:p>
          <a:p>
            <a:pPr algn="just" rtl="0"/>
            <a:r>
              <a:rPr lang="en-US" b="1" dirty="0" smtClean="0"/>
              <a:t>Gender:</a:t>
            </a:r>
            <a:r>
              <a:rPr lang="en-US" dirty="0" smtClean="0"/>
              <a:t> women are more likely to  suffer from depression.</a:t>
            </a:r>
          </a:p>
          <a:p>
            <a:pPr algn="just" rtl="0"/>
            <a:r>
              <a:rPr lang="en-US" b="1" dirty="0" smtClean="0"/>
              <a:t>Migration:</a:t>
            </a:r>
            <a:r>
              <a:rPr lang="en-US" dirty="0" smtClean="0"/>
              <a:t> impacts negatively.</a:t>
            </a:r>
          </a:p>
          <a:p>
            <a:pPr algn="just" rtl="0"/>
            <a:r>
              <a:rPr lang="en-US" b="1" dirty="0" smtClean="0"/>
              <a:t>Socio-economic background: </a:t>
            </a:r>
            <a:r>
              <a:rPr lang="en-US" dirty="0" smtClean="0"/>
              <a:t>inverse correlation with more and less privileged background.</a:t>
            </a:r>
          </a:p>
          <a:p>
            <a:pPr algn="just" rtl="0"/>
            <a:r>
              <a:rPr lang="en-US" b="1" dirty="0" smtClean="0"/>
              <a:t>Occupation:</a:t>
            </a:r>
            <a:r>
              <a:rPr lang="en-US" dirty="0" smtClean="0"/>
              <a:t> doctors, nurses, teachers, farmers experience stress-related disorders.</a:t>
            </a:r>
          </a:p>
          <a:p>
            <a:pPr algn="just" rtl="0"/>
            <a:endParaRPr lang="en-US" dirty="0" smtClean="0"/>
          </a:p>
          <a:p>
            <a:pPr algn="just" rtl="0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Warning signals of poor mental health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715016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dirty="0" smtClean="0"/>
              <a:t>Are you always worried?</a:t>
            </a:r>
          </a:p>
          <a:p>
            <a:pPr algn="just" rtl="0"/>
            <a:r>
              <a:rPr lang="en-US" dirty="0" smtClean="0"/>
              <a:t>Are you unable to concentrate due to unrecognized reasons?</a:t>
            </a:r>
          </a:p>
          <a:p>
            <a:pPr algn="just" rtl="0"/>
            <a:r>
              <a:rPr lang="en-US" dirty="0" smtClean="0"/>
              <a:t>Are you always unhappy without justified causes?</a:t>
            </a:r>
          </a:p>
          <a:p>
            <a:pPr algn="just" rtl="0"/>
            <a:r>
              <a:rPr lang="en-US" dirty="0" smtClean="0"/>
              <a:t>Do you lose your temper easily and often?</a:t>
            </a:r>
          </a:p>
          <a:p>
            <a:pPr algn="just" rtl="0"/>
            <a:r>
              <a:rPr lang="en-US" dirty="0" smtClean="0"/>
              <a:t>Are you troubled by regular insomnia?</a:t>
            </a:r>
          </a:p>
          <a:p>
            <a:pPr algn="just" rtl="0"/>
            <a:r>
              <a:rPr lang="en-US" dirty="0" smtClean="0"/>
              <a:t>Do you have wide fluctuations in your moods?</a:t>
            </a:r>
          </a:p>
          <a:p>
            <a:pPr algn="just" rtl="0"/>
            <a:r>
              <a:rPr lang="en-US" dirty="0" smtClean="0"/>
              <a:t>Do you continually dislike to be with people?</a:t>
            </a:r>
          </a:p>
          <a:p>
            <a:pPr algn="just" rtl="0"/>
            <a:r>
              <a:rPr lang="en-US" dirty="0" smtClean="0"/>
              <a:t>Are you upset if the routine of your life is disturbed?</a:t>
            </a:r>
          </a:p>
          <a:p>
            <a:pPr algn="just" rtl="0"/>
            <a:r>
              <a:rPr lang="en-US" dirty="0" smtClean="0"/>
              <a:t>Do your children consistently get on your nerves?</a:t>
            </a:r>
          </a:p>
          <a:p>
            <a:pPr algn="just" rtl="0"/>
            <a:r>
              <a:rPr lang="en-US" dirty="0" smtClean="0"/>
              <a:t>Are you afraid without real cause?</a:t>
            </a:r>
          </a:p>
          <a:p>
            <a:pPr algn="just" rtl="0"/>
            <a:r>
              <a:rPr lang="en-US" dirty="0" smtClean="0"/>
              <a:t>Are you always right and others always wrong?</a:t>
            </a:r>
          </a:p>
          <a:p>
            <a:pPr algn="just" rtl="0"/>
            <a:r>
              <a:rPr lang="en-US" dirty="0" smtClean="0"/>
              <a:t>Do you have many aches for which no doctors can find physical cause?</a:t>
            </a:r>
          </a:p>
          <a:p>
            <a:pPr algn="just" rtl="0"/>
            <a:endParaRPr lang="en-US" dirty="0" smtClean="0"/>
          </a:p>
          <a:p>
            <a:pPr algn="just" rtl="0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Causes of mental ill health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431552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dirty="0" smtClean="0"/>
              <a:t>1</a:t>
            </a:r>
            <a:r>
              <a:rPr lang="en-US" sz="3200" dirty="0" smtClean="0"/>
              <a:t>. </a:t>
            </a:r>
            <a:r>
              <a:rPr lang="en-US" sz="3200" b="1" dirty="0" smtClean="0"/>
              <a:t>Organic conditions: </a:t>
            </a:r>
            <a:r>
              <a:rPr lang="en-US" sz="3200" dirty="0" smtClean="0"/>
              <a:t>cerebral arteriosclerosis, metabolic diseases, epilepsy….etc.</a:t>
            </a:r>
          </a:p>
          <a:p>
            <a:pPr algn="just" rtl="0"/>
            <a:r>
              <a:rPr lang="en-US" sz="3200" dirty="0" smtClean="0"/>
              <a:t>2. </a:t>
            </a:r>
            <a:r>
              <a:rPr lang="en-US" sz="3200" b="1" dirty="0" smtClean="0"/>
              <a:t>Heredity:</a:t>
            </a:r>
            <a:r>
              <a:rPr lang="en-US" sz="3200" dirty="0" smtClean="0"/>
              <a:t> two schizophrenic parents are 40 times more likely to have a schizophrenic child.</a:t>
            </a:r>
          </a:p>
          <a:p>
            <a:pPr algn="just" rtl="0"/>
            <a:r>
              <a:rPr lang="en-US" sz="3200" dirty="0" smtClean="0"/>
              <a:t>3. </a:t>
            </a:r>
            <a:r>
              <a:rPr lang="en-US" sz="3200" b="1" dirty="0" smtClean="0"/>
              <a:t>Social pathological causes: </a:t>
            </a:r>
            <a:r>
              <a:rPr lang="en-US" sz="3200" dirty="0" smtClean="0"/>
              <a:t>worries, anxieties, emotional distress, tension, frustration, unhappy marriage, broken homes, poverty, changing family structure, rejection, economic insecurity, population mobility (together with genetic factors)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263</TotalTime>
  <Words>1141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Public health and mental health</vt:lpstr>
      <vt:lpstr>Objectives </vt:lpstr>
      <vt:lpstr>Introduction </vt:lpstr>
      <vt:lpstr>Definitions </vt:lpstr>
      <vt:lpstr>Cont.</vt:lpstr>
      <vt:lpstr>Characteristics of a mentally healthy person</vt:lpstr>
      <vt:lpstr>Factors affecting mental health</vt:lpstr>
      <vt:lpstr>Warning signals of poor mental health</vt:lpstr>
      <vt:lpstr>Causes of mental ill health</vt:lpstr>
      <vt:lpstr>4. Environmental factors: </vt:lpstr>
      <vt:lpstr>Crucial points in life cycle </vt:lpstr>
      <vt:lpstr>  4. Adolescence:  </vt:lpstr>
      <vt:lpstr>Prevention </vt:lpstr>
      <vt:lpstr>Secondary: </vt:lpstr>
      <vt:lpstr>Factors affecting mental Health promotion</vt:lpstr>
      <vt:lpstr>Mental health services</vt:lpstr>
      <vt:lpstr>Comprehensive mental health program</vt:lpstr>
      <vt:lpstr>Thank  you  </vt:lpstr>
    </vt:vector>
  </TitlesOfParts>
  <Company>arwa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AND HEALTH PROMOTION</dc:title>
  <dc:creator>ABUMADA</dc:creator>
  <cp:lastModifiedBy>vip</cp:lastModifiedBy>
  <cp:revision>33</cp:revision>
  <dcterms:created xsi:type="dcterms:W3CDTF">2010-12-10T21:19:22Z</dcterms:created>
  <dcterms:modified xsi:type="dcterms:W3CDTF">2012-11-10T07:27:09Z</dcterms:modified>
</cp:coreProperties>
</file>