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1" r:id="rId4"/>
    <p:sldId id="279" r:id="rId5"/>
    <p:sldId id="261" r:id="rId6"/>
    <p:sldId id="262" r:id="rId7"/>
    <p:sldId id="264" r:id="rId8"/>
    <p:sldId id="280" r:id="rId9"/>
    <p:sldId id="265" r:id="rId10"/>
    <p:sldId id="266" r:id="rId11"/>
    <p:sldId id="267" r:id="rId12"/>
    <p:sldId id="268" r:id="rId13"/>
    <p:sldId id="281" r:id="rId14"/>
    <p:sldId id="269" r:id="rId15"/>
    <p:sldId id="270" r:id="rId16"/>
    <p:sldId id="290" r:id="rId17"/>
    <p:sldId id="271" r:id="rId18"/>
    <p:sldId id="284" r:id="rId19"/>
    <p:sldId id="272" r:id="rId20"/>
    <p:sldId id="277" r:id="rId21"/>
    <p:sldId id="286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5" end="3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1" d="100"/>
          <a:sy n="71" d="100"/>
        </p:scale>
        <p:origin x="-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24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BA3364-3606-4D0A-A4FB-303596397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4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3E87D3C-72F3-41A2-95F5-B4F7A172B8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57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17B25-D25B-445E-A902-FD302ED44AE9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UNIT 3:   FEMALE REPRODUCTIVE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460F1-333E-4F44-AF6B-4EBBBBB4C6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UNIT 3:   FEMALE REPRODUCTIVE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86A9D-5ACB-48E7-BB84-8DB9B829D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UNIT 3:   FEMALE REPRODUCTIVE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0E1A2-F69C-4EB5-B194-FE46ABA6C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UNIT 3:   FEMALE REPRODUCTIVE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4F61E-BB4B-4C13-B10E-1F24012A7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UNIT 3:   FEMALE REPRODUCTIVE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FA622-72A3-4F64-9E18-8864ABDA62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UNIT 3:   FEMALE REPRODUCTIVE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20CCE-46C7-4E47-93FE-94A199E2A3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UNIT 3:   FEMALE REPRODUCTIVE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D03DA-6D30-4A1D-BC43-CE28449E5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UNIT 3:   FEMALE REPRODUCTIVE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A0B46-CB70-4957-939A-5E172B1A0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UNIT 3:   FEMALE REPRODUCTIVE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C6FFD-3528-4CF1-898A-3FB71115E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UNIT 3:   FEMALE REPRODUCTIVE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55B96-6E42-460B-B2AD-489711C87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UNIT 3:   FEMALE REPRODUCTIVE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1DA88-B577-4F12-A653-894CDD54D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UNIT 3:   FEMALE REPRODUCTIVE SYSTEM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405864-CD7F-4F06-B8BD-59B3E3A82B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F297-82CA-4A7D-A194-363F9E27A5AE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2590800"/>
          </a:xfrm>
        </p:spPr>
        <p:txBody>
          <a:bodyPr/>
          <a:lstStyle/>
          <a:p>
            <a:r>
              <a:rPr lang="en-US" b="1" dirty="0"/>
              <a:t>FEMALE REPRODUCTIVE </a:t>
            </a:r>
            <a:r>
              <a:rPr lang="en-US" b="1" dirty="0" smtClean="0"/>
              <a:t>ANATOMY&amp; PHYSIOLOGY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CC"/>
          </a:solidFill>
          <a:ln>
            <a:solidFill>
              <a:srgbClr val="000080"/>
            </a:solidFill>
          </a:ln>
        </p:spPr>
        <p:txBody>
          <a:bodyPr/>
          <a:lstStyle/>
          <a:p>
            <a:r>
              <a:rPr lang="en-US" b="1" dirty="0"/>
              <a:t>CERVIX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495800"/>
          </a:xfrm>
        </p:spPr>
        <p:txBody>
          <a:bodyPr/>
          <a:lstStyle/>
          <a:p>
            <a:r>
              <a:rPr lang="en-US" dirty="0"/>
              <a:t>The cervix connects the uterus to the vagina</a:t>
            </a:r>
          </a:p>
          <a:p>
            <a:r>
              <a:rPr lang="en-US" dirty="0"/>
              <a:t>The cervical opening to the vagina is small</a:t>
            </a:r>
          </a:p>
          <a:p>
            <a:r>
              <a:rPr lang="en-US" dirty="0"/>
              <a:t>This acts as a safety precaution against foreign bodies entering the uterus</a:t>
            </a:r>
          </a:p>
          <a:p>
            <a:r>
              <a:rPr lang="en-US" dirty="0"/>
              <a:t>During childbirth, the cervix dilates to accommodate the passage of the fetus</a:t>
            </a:r>
          </a:p>
          <a:p>
            <a:r>
              <a:rPr lang="en-US" dirty="0"/>
              <a:t>This dilation is a sign that labor has begun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UTERUS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648200"/>
          </a:xfrm>
          <a:solidFill>
            <a:schemeClr val="accent1"/>
          </a:solidFill>
          <a:ln>
            <a:solidFill>
              <a:srgbClr val="993300"/>
            </a:solidFill>
          </a:ln>
        </p:spPr>
        <p:txBody>
          <a:bodyPr/>
          <a:lstStyle/>
          <a:p>
            <a:r>
              <a:rPr lang="en-US" sz="2800" dirty="0"/>
              <a:t>Commonly referred to as the womb</a:t>
            </a:r>
          </a:p>
          <a:p>
            <a:r>
              <a:rPr lang="en-US" sz="2800" dirty="0"/>
              <a:t>A pear shaped organ about the size of a clenched fist</a:t>
            </a:r>
          </a:p>
          <a:p>
            <a:r>
              <a:rPr lang="en-US" sz="2800" dirty="0"/>
              <a:t>It is made up of the </a:t>
            </a:r>
            <a:r>
              <a:rPr lang="en-US" sz="2800" dirty="0" err="1"/>
              <a:t>endometrium</a:t>
            </a:r>
            <a:r>
              <a:rPr lang="en-US" sz="2800" dirty="0"/>
              <a:t>, </a:t>
            </a:r>
            <a:r>
              <a:rPr lang="en-US" sz="2800" dirty="0" err="1"/>
              <a:t>myometrium</a:t>
            </a:r>
            <a:r>
              <a:rPr lang="en-US" sz="2800" dirty="0"/>
              <a:t> and </a:t>
            </a:r>
            <a:r>
              <a:rPr lang="en-US" sz="2800" dirty="0" err="1"/>
              <a:t>perimetrium</a:t>
            </a:r>
            <a:endParaRPr lang="en-US" sz="2800" dirty="0"/>
          </a:p>
          <a:p>
            <a:r>
              <a:rPr lang="en-US" sz="2800" dirty="0"/>
              <a:t>Consists of blood-enriched tissue that sloughs off each month during menstrual cycle</a:t>
            </a:r>
          </a:p>
          <a:p>
            <a:r>
              <a:rPr lang="en-US" sz="2800" dirty="0"/>
              <a:t>The powerful muscles of the uterus expand to accommodate a growing fetus and push it through the birth canal</a:t>
            </a:r>
          </a:p>
          <a:p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99"/>
          </a:solidFill>
          <a:ln>
            <a:solidFill>
              <a:srgbClr val="00FF00"/>
            </a:solidFill>
          </a:ln>
        </p:spPr>
        <p:txBody>
          <a:bodyPr/>
          <a:lstStyle/>
          <a:p>
            <a:r>
              <a:rPr lang="en-US"/>
              <a:t>	FALLOPIAN TUBES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648200"/>
          </a:xfrm>
          <a:solidFill>
            <a:srgbClr val="FF9900"/>
          </a:solidFill>
          <a:ln>
            <a:solidFill>
              <a:srgbClr val="00FF00"/>
            </a:solidFill>
          </a:ln>
        </p:spPr>
        <p:txBody>
          <a:bodyPr/>
          <a:lstStyle/>
          <a:p>
            <a:pPr algn="just"/>
            <a:r>
              <a:rPr lang="en-US" dirty="0"/>
              <a:t>Serve as a pathway for the ovum to the uterus</a:t>
            </a:r>
          </a:p>
          <a:p>
            <a:pPr algn="just"/>
            <a:r>
              <a:rPr lang="en-US" dirty="0"/>
              <a:t>Are the site of fertilization by the male sperm</a:t>
            </a:r>
          </a:p>
          <a:p>
            <a:pPr algn="just"/>
            <a:r>
              <a:rPr lang="en-US" dirty="0"/>
              <a:t>Often referred to as the oviducts or uterine tubes</a:t>
            </a:r>
          </a:p>
          <a:p>
            <a:pPr algn="just"/>
            <a:r>
              <a:rPr lang="en-US" dirty="0"/>
              <a:t>Fertilized egg takes approximately 6 to 10 days to travel through the fallopian tube to implant in the uterine lining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3:   FEMALE REPRODUCTIVE SYSTEM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5161-1EB4-4E66-A929-9506A3F37A7F}" type="slidenum">
              <a:rPr lang="en-US"/>
              <a:pPr/>
              <a:t>13</a:t>
            </a:fld>
            <a:endParaRPr lang="en-US"/>
          </a:p>
        </p:txBody>
      </p:sp>
      <p:pic>
        <p:nvPicPr>
          <p:cNvPr id="32770" name="Picture 2" descr="D:\UTERU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FF99CC"/>
          </a:solidFill>
          <a:ln>
            <a:solidFill>
              <a:srgbClr val="003366"/>
            </a:solidFill>
          </a:ln>
        </p:spPr>
        <p:txBody>
          <a:bodyPr/>
          <a:lstStyle/>
          <a:p>
            <a:r>
              <a:rPr lang="en-US" dirty="0"/>
              <a:t>OVARIES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10600" cy="5029200"/>
          </a:xfrm>
        </p:spPr>
        <p:txBody>
          <a:bodyPr/>
          <a:lstStyle/>
          <a:p>
            <a:pPr algn="just"/>
            <a:r>
              <a:rPr lang="en-US" sz="2800" dirty="0"/>
              <a:t>The female gonads or sex glands </a:t>
            </a:r>
          </a:p>
          <a:p>
            <a:pPr algn="just"/>
            <a:r>
              <a:rPr lang="en-US" sz="2800" dirty="0"/>
              <a:t>They develop and expel an ovum each month</a:t>
            </a:r>
          </a:p>
          <a:p>
            <a:pPr algn="just"/>
            <a:r>
              <a:rPr lang="en-US" sz="2800" dirty="0"/>
              <a:t>A woman is born with approximately 400,000 immature eggs called follicles</a:t>
            </a:r>
          </a:p>
          <a:p>
            <a:pPr algn="just"/>
            <a:r>
              <a:rPr lang="en-US" sz="2800" dirty="0"/>
              <a:t>During a lifetime a woman release @ 400 to 500 fully matured eggs for fertilization</a:t>
            </a:r>
          </a:p>
          <a:p>
            <a:pPr algn="just"/>
            <a:r>
              <a:rPr lang="en-US" sz="2800" dirty="0"/>
              <a:t>The follicles in the ovaries produce the female sex hormones, progesterone and estrogen</a:t>
            </a:r>
          </a:p>
          <a:p>
            <a:pPr algn="just"/>
            <a:r>
              <a:rPr lang="en-US" sz="2800" dirty="0"/>
              <a:t>These hormones prepare the uterus for implantation of the fertilized egg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FF99CC"/>
          </a:solidFill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/>
              <a:t>BREASTS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267200" cy="5257800"/>
          </a:xfrm>
        </p:spPr>
        <p:txBody>
          <a:bodyPr/>
          <a:lstStyle/>
          <a:p>
            <a:r>
              <a:rPr lang="en-US" sz="2400" dirty="0"/>
              <a:t> Organs of sexual arousal</a:t>
            </a:r>
          </a:p>
          <a:p>
            <a:r>
              <a:rPr lang="en-US" sz="2400" dirty="0"/>
              <a:t>Contain mammary glands</a:t>
            </a:r>
          </a:p>
          <a:p>
            <a:r>
              <a:rPr lang="en-US" sz="2400" dirty="0"/>
              <a:t>Consist of connective tissue that serves as support</a:t>
            </a:r>
          </a:p>
          <a:p>
            <a:r>
              <a:rPr lang="en-US" sz="2400" dirty="0"/>
              <a:t>Each breast contain 15-25 clusters called lobes</a:t>
            </a:r>
          </a:p>
          <a:p>
            <a:r>
              <a:rPr lang="en-US" sz="2400" dirty="0"/>
              <a:t>Each lobule is connected by ducts that open into the nipples</a:t>
            </a:r>
          </a:p>
          <a:p>
            <a:r>
              <a:rPr lang="en-US" sz="2400" dirty="0"/>
              <a:t>The nipples are made up of erectile tissue</a:t>
            </a:r>
          </a:p>
          <a:p>
            <a:r>
              <a:rPr lang="en-US" sz="2400" dirty="0"/>
              <a:t>The pigmented around the nipples are called the areola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191000" cy="5029200"/>
          </a:xfrm>
        </p:spPr>
        <p:txBody>
          <a:bodyPr/>
          <a:lstStyle/>
          <a:p>
            <a:r>
              <a:rPr lang="en-US" sz="2400" dirty="0"/>
              <a:t>Breast size is determined primarily by heredity</a:t>
            </a:r>
          </a:p>
          <a:p>
            <a:r>
              <a:rPr lang="en-US" sz="2400" dirty="0"/>
              <a:t>Size also depends on the existing fat and glandular tissue</a:t>
            </a:r>
          </a:p>
          <a:p>
            <a:r>
              <a:rPr lang="en-US" sz="2400" dirty="0"/>
              <a:t>Breasts may exhibit cyclical changes, including increased swelling and tenderness prior to menstruation </a:t>
            </a:r>
          </a:p>
          <a:p>
            <a:r>
              <a:rPr lang="en-US" sz="2400" dirty="0"/>
              <a:t>Benign breast changes refer to fibrocystic disease</a:t>
            </a:r>
          </a:p>
          <a:p>
            <a:r>
              <a:rPr lang="en-US" sz="2400" dirty="0"/>
              <a:t>Lumps or masses that are noncancerous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7010400" cy="609600"/>
          </a:xfrm>
        </p:spPr>
        <p:txBody>
          <a:bodyPr/>
          <a:lstStyle/>
          <a:p>
            <a:r>
              <a:rPr lang="en-US" sz="3600" dirty="0" smtClean="0"/>
              <a:t>Breast </a:t>
            </a:r>
            <a:endParaRPr lang="en-US" sz="36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CD1E-0524-440B-8E11-789B8A9CAE77}" type="slidenum">
              <a:rPr lang="en-US"/>
              <a:pPr/>
              <a:t>16</a:t>
            </a:fld>
            <a:endParaRPr lang="en-US"/>
          </a:p>
        </p:txBody>
      </p:sp>
      <p:pic>
        <p:nvPicPr>
          <p:cNvPr id="44035" name="Picture 3" descr="D:\BRE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4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BREAST SELF-EXAMINATION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876800"/>
          </a:xfrm>
        </p:spPr>
        <p:txBody>
          <a:bodyPr/>
          <a:lstStyle/>
          <a:p>
            <a:pPr algn="just"/>
            <a:r>
              <a:rPr lang="en-US" sz="3600" dirty="0"/>
              <a:t>Women need to examine their breasts monthly BSE</a:t>
            </a:r>
          </a:p>
          <a:p>
            <a:pPr algn="just"/>
            <a:r>
              <a:rPr lang="en-US" sz="3600" dirty="0"/>
              <a:t>This is a proactive approach to detect possible breast cancer</a:t>
            </a:r>
          </a:p>
          <a:p>
            <a:pPr algn="just"/>
            <a:r>
              <a:rPr lang="en-US" sz="3600" dirty="0"/>
              <a:t>A supplement to clinical exams and mammography</a:t>
            </a:r>
          </a:p>
          <a:p>
            <a:pPr algn="just"/>
            <a:r>
              <a:rPr lang="en-US" sz="3600" dirty="0"/>
              <a:t>Best time for a BSE is a week after menstruation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B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458200" cy="50292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FFCC00"/>
          </a:solidFill>
          <a:ln>
            <a:solidFill>
              <a:srgbClr val="993366"/>
            </a:solidFill>
          </a:ln>
        </p:spPr>
        <p:txBody>
          <a:bodyPr/>
          <a:lstStyle/>
          <a:p>
            <a:r>
              <a:rPr lang="en-US"/>
              <a:t>BREAST SELF EXAM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66FF"/>
          </a:solidFill>
          <a:ln>
            <a:solidFill>
              <a:srgbClr val="CC00CC"/>
            </a:solidFill>
          </a:ln>
        </p:spPr>
        <p:txBody>
          <a:bodyPr/>
          <a:lstStyle/>
          <a:p>
            <a:r>
              <a:rPr lang="en-US"/>
              <a:t>MENSTRUATION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267200" cy="5029200"/>
          </a:xfrm>
          <a:solidFill>
            <a:srgbClr val="FF00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Menarche, </a:t>
            </a:r>
            <a:r>
              <a:rPr lang="en-US" dirty="0"/>
              <a:t>the onset of menstruation signals the bodily changes that transform a female body</a:t>
            </a:r>
          </a:p>
          <a:p>
            <a:r>
              <a:rPr lang="en-US" dirty="0"/>
              <a:t>Average age is </a:t>
            </a:r>
            <a:r>
              <a:rPr lang="en-US" dirty="0" smtClean="0"/>
              <a:t>12.8 y</a:t>
            </a:r>
            <a:endParaRPr lang="en-US" dirty="0"/>
          </a:p>
          <a:p>
            <a:r>
              <a:rPr lang="en-US" dirty="0"/>
              <a:t>Amount of bleeding varies from woman to woman</a:t>
            </a:r>
          </a:p>
          <a:p>
            <a:r>
              <a:rPr lang="en-US" dirty="0"/>
              <a:t>Expulsion of blood clots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191000" cy="5029200"/>
          </a:xfrm>
          <a:solidFill>
            <a:srgbClr val="FF0000"/>
          </a:solidFill>
          <a:ln>
            <a:solidFill>
              <a:srgbClr val="993300"/>
            </a:solidFill>
          </a:ln>
        </p:spPr>
        <p:txBody>
          <a:bodyPr/>
          <a:lstStyle/>
          <a:p>
            <a:r>
              <a:rPr lang="en-US" dirty="0"/>
              <a:t>Blood color can vary from bright red to dark maroon</a:t>
            </a:r>
          </a:p>
          <a:p>
            <a:r>
              <a:rPr lang="en-US" dirty="0"/>
              <a:t>Usually occurs every 25 to 32 days</a:t>
            </a:r>
          </a:p>
          <a:p>
            <a:r>
              <a:rPr lang="en-US" dirty="0"/>
              <a:t>Women can experience fluid retention, cramping, mood swings, weight gain, breast tenderness, diarrhea, and constipation 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622E-4645-47B2-B8C8-EE481590097C}" type="slidenum">
              <a:rPr lang="en-US"/>
              <a:pPr/>
              <a:t>2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CC"/>
          </a:solidFill>
          <a:ln>
            <a:solidFill>
              <a:srgbClr val="FF00FF"/>
            </a:solidFill>
          </a:ln>
        </p:spPr>
        <p:txBody>
          <a:bodyPr/>
          <a:lstStyle/>
          <a:p>
            <a:pPr algn="l"/>
            <a:r>
              <a:rPr lang="en-US" b="1" dirty="0" smtClean="0"/>
              <a:t>Objectives:</a:t>
            </a:r>
            <a:br>
              <a:rPr lang="en-US" b="1" dirty="0" smtClean="0"/>
            </a:br>
            <a:r>
              <a:rPr lang="en-US" sz="2800" dirty="0" smtClean="0"/>
              <a:t>by the end of this session, students will be able to:</a:t>
            </a:r>
            <a:endParaRPr lang="en-US" sz="28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  <a:solidFill>
            <a:srgbClr val="33CCCC"/>
          </a:solidFill>
          <a:ln>
            <a:solidFill>
              <a:srgbClr val="FF00FF"/>
            </a:solidFill>
          </a:ln>
        </p:spPr>
        <p:txBody>
          <a:bodyPr/>
          <a:lstStyle/>
          <a:p>
            <a:r>
              <a:rPr lang="en-US" dirty="0" smtClean="0"/>
              <a:t>Identify parts of female reproductive  system.</a:t>
            </a:r>
          </a:p>
          <a:p>
            <a:r>
              <a:rPr lang="en-US" dirty="0" smtClean="0"/>
              <a:t>Discuss functions of each part.</a:t>
            </a:r>
          </a:p>
          <a:p>
            <a:r>
              <a:rPr lang="en-US" dirty="0" smtClean="0"/>
              <a:t>Recognize female sex hormones.</a:t>
            </a:r>
          </a:p>
          <a:p>
            <a:r>
              <a:rPr lang="en-US" dirty="0" smtClean="0"/>
              <a:t>Practice breast self examination.</a:t>
            </a:r>
          </a:p>
          <a:p>
            <a:r>
              <a:rPr lang="en-US" dirty="0" smtClean="0"/>
              <a:t>Express understanding of menstrual cycle.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 flipH="1">
            <a:off x="8458199" y="1981200"/>
            <a:ext cx="45719" cy="4114800"/>
          </a:xfrm>
          <a:solidFill>
            <a:srgbClr val="00FFFF"/>
          </a:solidFill>
          <a:ln>
            <a:solidFill>
              <a:srgbClr val="FF00FF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3:   FEMALE REPRODUCTIVE SYSTEM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7685-EBC7-48AD-9D56-181EBE61E207}" type="slidenum">
              <a:rPr lang="en-US"/>
              <a:pPr/>
              <a:t>20</a:t>
            </a:fld>
            <a:endParaRPr lang="en-US"/>
          </a:p>
        </p:txBody>
      </p:sp>
      <p:pic>
        <p:nvPicPr>
          <p:cNvPr id="28674" name="Picture 2" descr="D:\Menstrual 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73152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66FF"/>
          </a:solidFill>
          <a:ln>
            <a:solidFill>
              <a:srgbClr val="993366"/>
            </a:solidFill>
          </a:ln>
        </p:spPr>
        <p:txBody>
          <a:bodyPr/>
          <a:lstStyle/>
          <a:p>
            <a:r>
              <a:rPr lang="en-US"/>
              <a:t>FOLLICLE DEVELOPMENT</a:t>
            </a:r>
          </a:p>
        </p:txBody>
      </p:sp>
      <p:pic>
        <p:nvPicPr>
          <p:cNvPr id="39939" name="Picture 3" descr="D:\CYCLE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772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FF99CC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SEX HORMONES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029200" cy="5486400"/>
          </a:xfrm>
        </p:spPr>
        <p:txBody>
          <a:bodyPr/>
          <a:lstStyle/>
          <a:p>
            <a:r>
              <a:rPr lang="en-US" dirty="0"/>
              <a:t>Follicle stimulating hormone </a:t>
            </a:r>
            <a:r>
              <a:rPr lang="en-US" b="1" dirty="0" smtClean="0"/>
              <a:t>FSH </a:t>
            </a:r>
            <a:endParaRPr lang="en-US" b="1" dirty="0"/>
          </a:p>
          <a:p>
            <a:r>
              <a:rPr lang="en-US" dirty="0"/>
              <a:t>Luteinizing hormone </a:t>
            </a:r>
            <a:r>
              <a:rPr lang="en-US" b="1" dirty="0"/>
              <a:t>LH</a:t>
            </a:r>
            <a:r>
              <a:rPr lang="en-US" dirty="0"/>
              <a:t>-signals ovulation </a:t>
            </a:r>
            <a:endParaRPr lang="en-US" b="1" dirty="0"/>
          </a:p>
          <a:p>
            <a:r>
              <a:rPr lang="en-US" b="1" dirty="0"/>
              <a:t>Estrogen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dirty="0"/>
              <a:t>produced throughout the menstrual cycle</a:t>
            </a:r>
            <a:endParaRPr lang="en-US" b="1" dirty="0"/>
          </a:p>
          <a:p>
            <a:r>
              <a:rPr lang="en-US" b="1" dirty="0"/>
              <a:t>Progesterone-</a:t>
            </a:r>
            <a:r>
              <a:rPr lang="en-US" dirty="0"/>
              <a:t>produced during second half of cycle</a:t>
            </a:r>
          </a:p>
          <a:p>
            <a:r>
              <a:rPr lang="en-US" dirty="0"/>
              <a:t>Contributes to thickening of the </a:t>
            </a:r>
            <a:r>
              <a:rPr lang="en-US" dirty="0" err="1"/>
              <a:t>endometrium</a:t>
            </a:r>
            <a:r>
              <a:rPr lang="en-US" dirty="0"/>
              <a:t> which is shed during menstrual phase if fertilization does not take place </a:t>
            </a:r>
            <a:endParaRPr lang="en-US" b="1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657600" cy="4648200"/>
          </a:xfrm>
        </p:spPr>
        <p:txBody>
          <a:bodyPr/>
          <a:lstStyle/>
          <a:p>
            <a:r>
              <a:rPr lang="en-US" dirty="0"/>
              <a:t>Both </a:t>
            </a:r>
            <a:r>
              <a:rPr lang="en-US" dirty="0" smtClean="0"/>
              <a:t>FSH </a:t>
            </a:r>
            <a:r>
              <a:rPr lang="en-US" dirty="0"/>
              <a:t>and LH are produced in the pituitary gland</a:t>
            </a:r>
          </a:p>
          <a:p>
            <a:r>
              <a:rPr lang="en-US" dirty="0"/>
              <a:t>Both estrogen and progesterone are produced by the follicles in the ovaries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  <a:solidFill>
            <a:srgbClr val="FF99CC"/>
          </a:solidFill>
          <a:ln>
            <a:solidFill>
              <a:srgbClr val="000080"/>
            </a:solidFill>
          </a:ln>
        </p:spPr>
        <p:txBody>
          <a:bodyPr/>
          <a:lstStyle/>
          <a:p>
            <a:r>
              <a:rPr lang="en-US" sz="9600" b="1" dirty="0" smtClean="0"/>
              <a:t>Thank you </a:t>
            </a:r>
            <a:endParaRPr lang="en-US" sz="96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pic>
        <p:nvPicPr>
          <p:cNvPr id="7" name="Picture 6" descr="300px-800px-HumanNewborn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7772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pPr algn="just"/>
            <a:r>
              <a:rPr lang="en-US" sz="3600" dirty="0" smtClean="0"/>
              <a:t>This information is important because it will raise your level of awareness and understanding about your physical body.</a:t>
            </a:r>
            <a:endParaRPr lang="en-US" sz="3600" smtClean="0"/>
          </a:p>
          <a:p>
            <a:pPr algn="just"/>
            <a:r>
              <a:rPr lang="en-US" sz="3600" smtClean="0"/>
              <a:t>  </a:t>
            </a:r>
            <a:r>
              <a:rPr lang="en-US" sz="3600" dirty="0" smtClean="0"/>
              <a:t>It is imperative that you learn the changes you can expect to experience from menarche to menopause as you live with your female reproductive system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7239000" cy="609600"/>
          </a:xfrm>
        </p:spPr>
        <p:txBody>
          <a:bodyPr/>
          <a:lstStyle/>
          <a:p>
            <a:r>
              <a:rPr lang="en-US" sz="4000" dirty="0" smtClean="0"/>
              <a:t>External genitalia</a:t>
            </a:r>
            <a:endParaRPr lang="en-US" sz="4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7B6C-08B8-41D5-A5DB-38A897A7F295}" type="slidenum">
              <a:rPr lang="en-US"/>
              <a:pPr/>
              <a:t>4</a:t>
            </a:fld>
            <a:endParaRPr lang="en-US"/>
          </a:p>
        </p:txBody>
      </p:sp>
      <p:pic>
        <p:nvPicPr>
          <p:cNvPr id="30722" name="Picture 2" descr="D:\EXTERNAL 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11188"/>
            <a:ext cx="7769225" cy="1143000"/>
          </a:xfrm>
          <a:solidFill>
            <a:srgbClr val="FF99CC"/>
          </a:solidFill>
          <a:ln cap="flat">
            <a:solidFill>
              <a:srgbClr val="FF00FF"/>
            </a:solidFill>
          </a:ln>
        </p:spPr>
        <p:txBody>
          <a:bodyPr/>
          <a:lstStyle/>
          <a:p>
            <a:r>
              <a:rPr lang="en-US"/>
              <a:t>CLITORIS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  <a:solidFill>
            <a:srgbClr val="33CCCC"/>
          </a:solidFill>
          <a:ln>
            <a:solidFill>
              <a:srgbClr val="FF6600"/>
            </a:solidFill>
          </a:ln>
        </p:spPr>
        <p:txBody>
          <a:bodyPr/>
          <a:lstStyle/>
          <a:p>
            <a:r>
              <a:rPr lang="en-US" sz="2800" dirty="0"/>
              <a:t>Highly sensitive organ composed of nerves, blood vessels, and erectile tissue</a:t>
            </a:r>
          </a:p>
          <a:p>
            <a:r>
              <a:rPr lang="en-US" sz="2800" dirty="0"/>
              <a:t>Located under the prepuce</a:t>
            </a:r>
          </a:p>
          <a:p>
            <a:r>
              <a:rPr lang="en-US" sz="2800" dirty="0"/>
              <a:t>It is made up of a </a:t>
            </a:r>
            <a:r>
              <a:rPr lang="en-US" sz="2800" b="1" u="sng" dirty="0"/>
              <a:t>shaft</a:t>
            </a:r>
            <a:r>
              <a:rPr lang="en-US" sz="2800" dirty="0"/>
              <a:t> and a </a:t>
            </a:r>
            <a:r>
              <a:rPr lang="en-US" sz="2800" b="1" u="sng" dirty="0" err="1"/>
              <a:t>glans</a:t>
            </a:r>
            <a:r>
              <a:rPr lang="en-US" sz="2800" b="1" u="sng" dirty="0"/>
              <a:t> </a:t>
            </a:r>
            <a:endParaRPr lang="en-US" sz="2800" dirty="0"/>
          </a:p>
          <a:p>
            <a:r>
              <a:rPr lang="en-US" sz="2800" dirty="0"/>
              <a:t>Becomes engorged with blood during sexual stimulation</a:t>
            </a:r>
          </a:p>
          <a:p>
            <a:r>
              <a:rPr lang="en-US" sz="2800" dirty="0"/>
              <a:t>Key to sexual pleasure for most women</a:t>
            </a:r>
          </a:p>
          <a:p>
            <a:r>
              <a:rPr lang="en-US" sz="2800" b="1" u="sng" dirty="0"/>
              <a:t>Urethral opening</a:t>
            </a:r>
            <a:r>
              <a:rPr lang="en-US" sz="2800" dirty="0"/>
              <a:t> is located directly below clitoris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3:   FEMALE REPRODUCTIVE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33F1-6BC5-4CA4-963B-1206CA271773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80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/>
              <a:t>VAGINAL OPENING</a:t>
            </a:r>
            <a:br>
              <a:rPr lang="en-US"/>
            </a:br>
            <a:r>
              <a:rPr lang="en-US"/>
              <a:t>INTROITUS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  <a:solidFill>
            <a:srgbClr val="00FF00"/>
          </a:solidFill>
          <a:ln>
            <a:solidFill>
              <a:srgbClr val="FF00FF"/>
            </a:solidFill>
          </a:ln>
        </p:spPr>
        <p:txBody>
          <a:bodyPr/>
          <a:lstStyle/>
          <a:p>
            <a:r>
              <a:rPr lang="en-US"/>
              <a:t>Opening may be covered by a thin sheath called the </a:t>
            </a:r>
            <a:r>
              <a:rPr lang="en-US" b="1" u="sng"/>
              <a:t>hymen</a:t>
            </a:r>
          </a:p>
          <a:p>
            <a:r>
              <a:rPr lang="en-US"/>
              <a:t>Using the presence of an intact hymen for determining virginity is erroneous</a:t>
            </a:r>
          </a:p>
          <a:p>
            <a:r>
              <a:rPr lang="en-US"/>
              <a:t>Some women are born without hymens</a:t>
            </a:r>
          </a:p>
          <a:p>
            <a:r>
              <a:rPr lang="en-US"/>
              <a:t>The hymen can be perforated by many different events</a:t>
            </a:r>
            <a:endParaRPr lang="en-US" b="1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00CC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3:   FEMALE REPRODUCTIVE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6942-E1D7-429D-BF7F-3FE33D72681A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GENITALIA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internal genitalia consists of the:</a:t>
            </a:r>
          </a:p>
          <a:p>
            <a:r>
              <a:rPr lang="en-US"/>
              <a:t>Vagina</a:t>
            </a:r>
          </a:p>
          <a:p>
            <a:r>
              <a:rPr lang="en-US"/>
              <a:t>Cervix</a:t>
            </a:r>
          </a:p>
          <a:p>
            <a:r>
              <a:rPr lang="en-US"/>
              <a:t>Uterus</a:t>
            </a:r>
          </a:p>
          <a:p>
            <a:r>
              <a:rPr lang="en-US"/>
              <a:t>Fallopian Tubes</a:t>
            </a:r>
          </a:p>
          <a:p>
            <a:r>
              <a:rPr lang="en-US"/>
              <a:t>Ovaries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7848600" cy="457200"/>
          </a:xfrm>
        </p:spPr>
        <p:txBody>
          <a:bodyPr/>
          <a:lstStyle/>
          <a:p>
            <a:r>
              <a:rPr lang="en-US" sz="3200" dirty="0" smtClean="0"/>
              <a:t>Internal genitalia</a:t>
            </a:r>
            <a:endParaRPr lang="en-US" sz="32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1306-5179-4A2A-94E0-A9E654D0CE26}" type="slidenum">
              <a:rPr lang="en-US"/>
              <a:pPr/>
              <a:t>8</a:t>
            </a:fld>
            <a:endParaRPr lang="en-US"/>
          </a:p>
        </p:txBody>
      </p:sp>
      <p:pic>
        <p:nvPicPr>
          <p:cNvPr id="31746" name="Picture 2" descr="D:\reproductive org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993300"/>
            </a:solidFill>
          </a:ln>
        </p:spPr>
        <p:txBody>
          <a:bodyPr/>
          <a:lstStyle/>
          <a:p>
            <a:r>
              <a:rPr lang="en-US" b="1" dirty="0"/>
              <a:t>VAGINA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648200"/>
          </a:xfrm>
          <a:solidFill>
            <a:schemeClr val="accent1"/>
          </a:solidFill>
          <a:ln>
            <a:solidFill>
              <a:srgbClr val="993300"/>
            </a:solidFill>
          </a:ln>
        </p:spPr>
        <p:txBody>
          <a:bodyPr/>
          <a:lstStyle/>
          <a:p>
            <a:r>
              <a:rPr lang="en-US" sz="2800" dirty="0"/>
              <a:t>The vagina connects the cervix to the external genitals</a:t>
            </a:r>
          </a:p>
          <a:p>
            <a:r>
              <a:rPr lang="en-US" sz="2800" dirty="0"/>
              <a:t>It is located between the bladder and rectum</a:t>
            </a:r>
          </a:p>
          <a:p>
            <a:r>
              <a:rPr lang="en-US" sz="2800" dirty="0"/>
              <a:t>It functions :</a:t>
            </a:r>
          </a:p>
          <a:p>
            <a:r>
              <a:rPr lang="en-US" sz="2800" dirty="0"/>
              <a:t>As a passageway for the menstrual flow</a:t>
            </a:r>
          </a:p>
          <a:p>
            <a:r>
              <a:rPr lang="en-US" sz="2800" dirty="0"/>
              <a:t>For uterine secretions to pass down through the </a:t>
            </a:r>
            <a:r>
              <a:rPr lang="en-US" sz="2800" dirty="0" err="1"/>
              <a:t>introitus</a:t>
            </a:r>
            <a:endParaRPr lang="en-US" sz="2800" dirty="0"/>
          </a:p>
          <a:p>
            <a:r>
              <a:rPr lang="en-US" sz="2800" dirty="0"/>
              <a:t>As the birth canal during labor</a:t>
            </a:r>
          </a:p>
          <a:p>
            <a:r>
              <a:rPr lang="en-US" sz="2800" dirty="0"/>
              <a:t>With the help of two </a:t>
            </a:r>
            <a:r>
              <a:rPr lang="en-US" sz="2800" b="1" dirty="0" err="1"/>
              <a:t>Bartholin’s</a:t>
            </a:r>
            <a:r>
              <a:rPr lang="en-US" sz="2800" b="1" dirty="0"/>
              <a:t> glands </a:t>
            </a:r>
            <a:r>
              <a:rPr lang="en-US" sz="2800" dirty="0"/>
              <a:t>becomes lubricated during SI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80"/>
        </a:soli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80"/>
        </a:soli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7">
    <a:dk1>
      <a:srgbClr val="000000"/>
    </a:dk1>
    <a:lt1>
      <a:srgbClr val="FFFFFF"/>
    </a:lt1>
    <a:dk2>
      <a:srgbClr val="000000"/>
    </a:dk2>
    <a:lt2>
      <a:srgbClr val="808080"/>
    </a:lt2>
    <a:accent1>
      <a:srgbClr val="3399FF"/>
    </a:accent1>
    <a:accent2>
      <a:srgbClr val="99FFCC"/>
    </a:accent2>
    <a:accent3>
      <a:srgbClr val="FFFFFF"/>
    </a:accent3>
    <a:accent4>
      <a:srgbClr val="000000"/>
    </a:accent4>
    <a:accent5>
      <a:srgbClr val="ADCAFF"/>
    </a:accent5>
    <a:accent6>
      <a:srgbClr val="8AE7B9"/>
    </a:accent6>
    <a:hlink>
      <a:srgbClr val="CC00CC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6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</a:themeOverride>
</file>

<file path=ppt/theme/themeOverride3.xml><?xml version="1.0" encoding="utf-8"?>
<a:themeOverride xmlns:a="http://schemas.openxmlformats.org/drawingml/2006/main">
  <a:clrScheme name="Default Design 5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777</Words>
  <Application>Microsoft Office PowerPoint</Application>
  <PresentationFormat>On-screen Show (4:3)</PresentationFormat>
  <Paragraphs>116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FEMALE REPRODUCTIVE ANATOMY&amp; PHYSIOLOGY</vt:lpstr>
      <vt:lpstr>Objectives: by the end of this session, students will be able to:</vt:lpstr>
      <vt:lpstr>Introduction </vt:lpstr>
      <vt:lpstr>PowerPoint Presentation</vt:lpstr>
      <vt:lpstr>CLITORIS</vt:lpstr>
      <vt:lpstr>VAGINAL OPENING INTROITUS</vt:lpstr>
      <vt:lpstr>INTERNAL GENITALIA</vt:lpstr>
      <vt:lpstr>PowerPoint Presentation</vt:lpstr>
      <vt:lpstr>VAGINA</vt:lpstr>
      <vt:lpstr>CERVIX</vt:lpstr>
      <vt:lpstr>UTERUS</vt:lpstr>
      <vt:lpstr> FALLOPIAN TUBES</vt:lpstr>
      <vt:lpstr>PowerPoint Presentation</vt:lpstr>
      <vt:lpstr>OVARIES</vt:lpstr>
      <vt:lpstr>BREASTS</vt:lpstr>
      <vt:lpstr>PowerPoint Presentation</vt:lpstr>
      <vt:lpstr>BREAST SELF-EXAMINATION</vt:lpstr>
      <vt:lpstr>BREAST SELF EXAM</vt:lpstr>
      <vt:lpstr>MENSTRUATION</vt:lpstr>
      <vt:lpstr>PowerPoint Presentation</vt:lpstr>
      <vt:lpstr>FOLLICLE DEVELOPMENT</vt:lpstr>
      <vt:lpstr>SEX HORMONES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REPRODUCTIVE ANATOMY</dc:title>
  <dc:creator>gateway</dc:creator>
  <cp:lastModifiedBy>Basma</cp:lastModifiedBy>
  <cp:revision>24</cp:revision>
  <cp:lastPrinted>1999-10-13T00:05:49Z</cp:lastPrinted>
  <dcterms:created xsi:type="dcterms:W3CDTF">1996-09-30T18:28:10Z</dcterms:created>
  <dcterms:modified xsi:type="dcterms:W3CDTF">2015-03-18T08:12:38Z</dcterms:modified>
</cp:coreProperties>
</file>