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92" r:id="rId3"/>
    <p:sldId id="274" r:id="rId4"/>
    <p:sldId id="257" r:id="rId5"/>
    <p:sldId id="258" r:id="rId6"/>
    <p:sldId id="260" r:id="rId7"/>
    <p:sldId id="261" r:id="rId8"/>
    <p:sldId id="262" r:id="rId9"/>
    <p:sldId id="263" r:id="rId10"/>
    <p:sldId id="264" r:id="rId11"/>
    <p:sldId id="268" r:id="rId12"/>
    <p:sldId id="269" r:id="rId13"/>
    <p:sldId id="265" r:id="rId14"/>
    <p:sldId id="267" r:id="rId15"/>
    <p:sldId id="270" r:id="rId16"/>
    <p:sldId id="271" r:id="rId17"/>
    <p:sldId id="272" r:id="rId18"/>
    <p:sldId id="273" r:id="rId19"/>
    <p:sldId id="291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7" r:id="rId32"/>
    <p:sldId id="288" r:id="rId33"/>
    <p:sldId id="289" r:id="rId34"/>
    <p:sldId id="293" r:id="rId35"/>
    <p:sldId id="290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9892" autoAdjust="0"/>
  </p:normalViewPr>
  <p:slideViewPr>
    <p:cSldViewPr>
      <p:cViewPr varScale="1">
        <p:scale>
          <a:sx n="59" d="100"/>
          <a:sy n="59" d="100"/>
        </p:scale>
        <p:origin x="171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7EBCEC-FEEE-482B-B528-E7F4C36A819B}" type="datetimeFigureOut">
              <a:rPr lang="en-US" smtClean="0"/>
              <a:t>3/18/2017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A138B6-C00A-4759-B130-CB06A189A1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669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Bacteria are usually used to study the metabolic reactions that occur within the cell. Why?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Because they’re inexpensive to maintain in the lab, take up little space, reproduce quickly,</a:t>
            </a:r>
            <a:r>
              <a:rPr lang="en-US" baseline="0" dirty="0" smtClean="0"/>
              <a:t> their metabolic reactions are easily observable.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Metabolic reactions in microbes are similar to those that occur in cells of the human body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138B6-C00A-4759-B130-CB06A189A1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9667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In the nucleus of each cell, the DNA molecule is packaged into thread-like structures called chromosomes.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The organism can’t produce a particular protein unless it has the gene that codes for this protein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138B6-C00A-4759-B130-CB06A189A19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048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Genome: collection of genes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138B6-C00A-4759-B130-CB06A189A19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2165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Smaller than the chromosome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Not essential for growth so some cells have it and some don’t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138B6-C00A-4759-B130-CB06A189A19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1852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Vertical gene transfer&gt;&gt; chromosome, plasmids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138B6-C00A-4759-B130-CB06A189A19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1143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Bacteria can acquire new genetic information</a:t>
            </a:r>
            <a:r>
              <a:rPr lang="en-US" baseline="0" dirty="0" smtClean="0"/>
              <a:t> by horizontal gene transfer and by mutation (vertical gene transfer)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138B6-C00A-4759-B130-CB06A189A19D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1038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Countless chemical reactions take place in cells and are responsible for all the actions of organisms.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Metabolic reactions are regulated by metabolic enzymes.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138B6-C00A-4759-B130-CB06A189A19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8127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Catabolism involve breaking the chemical bonds between the molecules so energy is released, celled “</a:t>
            </a:r>
            <a:r>
              <a:rPr lang="en-US" dirty="0" err="1" smtClean="0"/>
              <a:t>degradative</a:t>
            </a:r>
            <a:r>
              <a:rPr lang="en-US" dirty="0" smtClean="0"/>
              <a:t> reactions”</a:t>
            </a:r>
            <a:r>
              <a:rPr lang="en-US" baseline="0" dirty="0" smtClean="0"/>
              <a:t>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Anabolism involve formation of bonds which require energy, called “biosynthetic reactions”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Most of the energy that released during catabolic reactions is used in anabolic reactions, and some use in growth, reproduction, movement..</a:t>
            </a:r>
            <a:r>
              <a:rPr lang="en-US" baseline="0" dirty="0" err="1" smtClean="0"/>
              <a:t>etc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138B6-C00A-4759-B130-CB06A189A19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5408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ATP is energy-carrying molecules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Transfer energy from energy-yielding molecules to an energy-requiring molecules</a:t>
            </a:r>
          </a:p>
          <a:p>
            <a:pPr marL="171450" indent="-1714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138B6-C00A-4759-B130-CB06A189A19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9715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138B6-C00A-4759-B130-CB06A189A19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566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Glucose is the favorite food “nutrient” of cells.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Method of catabolism depends on type of organisms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138B6-C00A-4759-B130-CB06A189A19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0832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In glycolysis, glucose is broken down into pyruvic acid and produces very little energy&gt;&gt; 2 ATP molecules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In glycolysis oxygen doesn’t participate in this phase.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In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Kerbs</a:t>
            </a:r>
            <a:r>
              <a:rPr lang="en-US" baseline="0" dirty="0" smtClean="0"/>
              <a:t> cycle, pyruvic acid converted into Acetyl-CoA which enter the </a:t>
            </a:r>
            <a:r>
              <a:rPr lang="en-US" baseline="0" dirty="0" err="1" smtClean="0"/>
              <a:t>Kerbs</a:t>
            </a:r>
            <a:r>
              <a:rPr lang="en-US" baseline="0" dirty="0" smtClean="0"/>
              <a:t> cycle and broken </a:t>
            </a:r>
            <a:r>
              <a:rPr lang="en-US" baseline="0" dirty="0" err="1" smtClean="0"/>
              <a:t>dowm</a:t>
            </a:r>
            <a:r>
              <a:rPr lang="en-US" baseline="0" dirty="0" smtClean="0"/>
              <a:t> into Oxaloacetate&gt;&gt; 2 ATP molecules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138B6-C00A-4759-B130-CB06A189A19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060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NADH &amp; FADH2 are products producing during </a:t>
            </a:r>
            <a:r>
              <a:rPr lang="en-US" dirty="0" err="1" smtClean="0"/>
              <a:t>Kerbs</a:t>
            </a:r>
            <a:r>
              <a:rPr lang="en-US" dirty="0" smtClean="0"/>
              <a:t> cycle and enter to the ETC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Oxygen is the final electron acceptor resulting in formation of water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138B6-C00A-4759-B130-CB06A189A19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4974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138B6-C00A-4759-B130-CB06A189A19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941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83F61-B081-47A7-B75D-F846CEBEA3C9}" type="datetimeFigureOut">
              <a:rPr lang="en-US" smtClean="0"/>
              <a:t>3/18/2017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89CEC-5CA9-4DBD-B6C3-B587883BF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971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83F61-B081-47A7-B75D-F846CEBEA3C9}" type="datetimeFigureOut">
              <a:rPr lang="en-US" smtClean="0"/>
              <a:t>3/18/2017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89CEC-5CA9-4DBD-B6C3-B587883BF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112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83F61-B081-47A7-B75D-F846CEBEA3C9}" type="datetimeFigureOut">
              <a:rPr lang="en-US" smtClean="0"/>
              <a:t>3/18/2017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89CEC-5CA9-4DBD-B6C3-B587883BF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723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83F61-B081-47A7-B75D-F846CEBEA3C9}" type="datetimeFigureOut">
              <a:rPr lang="en-US" smtClean="0"/>
              <a:t>3/18/2017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89CEC-5CA9-4DBD-B6C3-B587883BF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425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83F61-B081-47A7-B75D-F846CEBEA3C9}" type="datetimeFigureOut">
              <a:rPr lang="en-US" smtClean="0"/>
              <a:t>3/18/2017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89CEC-5CA9-4DBD-B6C3-B587883BF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082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83F61-B081-47A7-B75D-F846CEBEA3C9}" type="datetimeFigureOut">
              <a:rPr lang="en-US" smtClean="0"/>
              <a:t>3/18/2017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89CEC-5CA9-4DBD-B6C3-B587883BF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92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83F61-B081-47A7-B75D-F846CEBEA3C9}" type="datetimeFigureOut">
              <a:rPr lang="en-US" smtClean="0"/>
              <a:t>3/18/2017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89CEC-5CA9-4DBD-B6C3-B587883BF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346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83F61-B081-47A7-B75D-F846CEBEA3C9}" type="datetimeFigureOut">
              <a:rPr lang="en-US" smtClean="0"/>
              <a:t>3/18/2017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89CEC-5CA9-4DBD-B6C3-B587883BF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056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83F61-B081-47A7-B75D-F846CEBEA3C9}" type="datetimeFigureOut">
              <a:rPr lang="en-US" smtClean="0"/>
              <a:t>3/18/2017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89CEC-5CA9-4DBD-B6C3-B587883BF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876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83F61-B081-47A7-B75D-F846CEBEA3C9}" type="datetimeFigureOut">
              <a:rPr lang="en-US" smtClean="0"/>
              <a:t>3/18/2017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89CEC-5CA9-4DBD-B6C3-B587883BF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258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83F61-B081-47A7-B75D-F846CEBEA3C9}" type="datetimeFigureOut">
              <a:rPr lang="en-US" smtClean="0"/>
              <a:t>3/18/2017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89CEC-5CA9-4DBD-B6C3-B587883BF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52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883F61-B081-47A7-B75D-F846CEBEA3C9}" type="datetimeFigureOut">
              <a:rPr lang="en-US" smtClean="0"/>
              <a:t>3/18/2017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689CEC-5CA9-4DBD-B6C3-B587883BF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562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1470025"/>
          </a:xfrm>
        </p:spPr>
        <p:txBody>
          <a:bodyPr/>
          <a:lstStyle/>
          <a:p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Bacterial Metabolism and Genetics</a:t>
            </a:r>
            <a:endParaRPr lang="en-US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825588"/>
            <a:ext cx="4236604" cy="31880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2514600"/>
            <a:ext cx="3501882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80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Aerobic respiration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305800" cy="4678363"/>
          </a:xfrm>
        </p:spPr>
        <p:txBody>
          <a:bodyPr/>
          <a:lstStyle/>
          <a:p>
            <a:pPr marL="514350" indent="-514350">
              <a:buAutoNum type="arabicParenR"/>
            </a:pP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Glycolysis: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Glucose&gt;&gt; Pyruvic acid + 2 ATP molecules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**Oxygen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doesn’t participate in this phase.</a:t>
            </a:r>
          </a:p>
          <a:p>
            <a:pPr marL="0" indent="0">
              <a:buNone/>
            </a:pPr>
            <a:endParaRPr lang="en-US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Kerbs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cycle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               </a:t>
            </a:r>
            <a:r>
              <a:rPr lang="en-US" sz="1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enter </a:t>
            </a:r>
            <a:r>
              <a:rPr lang="en-US" sz="1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Kerbs</a:t>
            </a:r>
            <a:r>
              <a:rPr lang="en-US" sz="1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cycle then broke</a:t>
            </a:r>
            <a:endParaRPr lang="en-US" sz="1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Pyruvic acid&gt;&gt; Acetyl-CoA&gt;&gt; Oxaloacetate + 2 ATP molecules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162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714" y="304800"/>
            <a:ext cx="48985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51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34" y="0"/>
            <a:ext cx="86209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871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Aerobic respiration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105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3) Electron transport chain (ETC):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It’s Oxidation-reduction reactions.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NADH &amp; FADH2 are oxidized&gt;&gt; loss electron and release energy (ATP)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electrons are transferred from one compound to another and finally given to the oxygen (final electron acceptor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0" indent="0">
              <a:buNone/>
            </a:pPr>
            <a:r>
              <a:rPr lang="en-US" sz="2800" u="sng" dirty="0">
                <a:solidFill>
                  <a:srgbClr val="FF0000"/>
                </a:solidFill>
              </a:rPr>
              <a:t>Oxygen is the final electron acceptor resulting in formation of </a:t>
            </a:r>
            <a:r>
              <a:rPr lang="en-US" sz="2800" u="sng" dirty="0" smtClean="0">
                <a:solidFill>
                  <a:srgbClr val="FF0000"/>
                </a:solidFill>
              </a:rPr>
              <a:t>water</a:t>
            </a:r>
            <a:endParaRPr lang="en-US" sz="2800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During the ETC&gt;&gt; 32 ATP molecules are produced in prokaryotic cells, 34 ATP in eukaryotic cells</a:t>
            </a:r>
            <a:endParaRPr lang="en-US" sz="2800" b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815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87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50593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Oxidation-reduction reactions: </a:t>
            </a:r>
          </a:p>
          <a:p>
            <a:pPr marL="0" indent="0">
              <a:buNone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Electrons are transferred from one compound to another.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Oxidation reaction:</a:t>
            </a:r>
          </a:p>
          <a:p>
            <a:pPr marL="0" indent="0">
              <a:buNone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Loss of an electron.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Reduction reaction:</a:t>
            </a:r>
          </a:p>
          <a:p>
            <a:pPr marL="0" indent="0">
              <a:buNone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Gain of an electron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2209800"/>
            <a:ext cx="5410201" cy="3124200"/>
          </a:xfrm>
        </p:spPr>
      </p:pic>
    </p:spTree>
    <p:extLst>
      <p:ext uri="{BB962C8B-B14F-4D97-AF65-F5344CB8AC3E}">
        <p14:creationId xmlns:p14="http://schemas.microsoft.com/office/powerpoint/2010/main" val="186027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Aerobic respiration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Catabolism of 1 glucose molecule by aerobic respiration produces:</a:t>
            </a:r>
          </a:p>
          <a:p>
            <a:pPr marL="0" indent="0">
              <a:buNone/>
            </a:pPr>
            <a:r>
              <a:rPr lang="en-US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36 ATP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molecules in prokaryotic</a:t>
            </a:r>
          </a:p>
          <a:p>
            <a:pPr marL="0" indent="0">
              <a:buNone/>
            </a:pPr>
            <a:r>
              <a:rPr lang="en-US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38 ATP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molecules in eukaryotic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Table 7-3, page 110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4800599"/>
            <a:ext cx="7086600" cy="131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01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Fermentation</a:t>
            </a:r>
            <a:endParaRPr lang="en-US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Oxygen doesn’t participate (anaerobic condition).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 involves:</a:t>
            </a:r>
          </a:p>
          <a:p>
            <a:pPr marL="2686050" lvl="5" indent="-514350">
              <a:buFont typeface="+mj-lt"/>
              <a:buAutoNum type="arabicParenR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Glycolysis</a:t>
            </a:r>
          </a:p>
          <a:p>
            <a:pPr marL="2686050" lvl="5" indent="-514350">
              <a:buFont typeface="+mj-lt"/>
              <a:buAutoNum type="arabicParenR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Convert pyruvic acid into an end product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Catabolism of 1 glucose molecule by fermentation produces 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 ATP molecules.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2171700" lvl="5" indent="0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90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Fermentation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end product depends on the organism that make the fermentation.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Some end products of fermentation have industrial applications while some have harmful effects.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Ex: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Certain yeasts convert pyruvic acid to ethanol, these yeasts used to make wine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Lactic acid bacteria convert pyruvic acid to lactic acid, these bacteria used to make cheese, yogurt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Streptococcus spp. (oral bacteria) convert pyruvic acid to lactic acid&gt;&gt; eat teeth enamel&gt;&gt; cause teeth decay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57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Anabolism </a:t>
            </a:r>
            <a:endParaRPr lang="en-US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Examples of anabolic reactions: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Linking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a.a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molecules &gt;&gt; protein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Linking nucleotides molecules &gt;&gt; N.A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These reactions require energy.</a:t>
            </a:r>
          </a:p>
          <a:p>
            <a:pPr marL="0" indent="0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Anabolic reactions are categorized according to the source of energy to: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Photosynthesis&gt;&gt; </a:t>
            </a:r>
            <a:endParaRPr lang="en-US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biosynthesis 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small molecule to larger molecule using </a:t>
            </a:r>
            <a:r>
              <a:rPr lang="en-US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sun light energy</a:t>
            </a:r>
          </a:p>
          <a:p>
            <a:pPr marL="0" indent="0">
              <a:buNone/>
            </a:pPr>
            <a:endParaRPr lang="en-US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Chemosynthesis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&gt;&gt;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biosynthesis small molecule to larger molecule using </a:t>
            </a:r>
            <a:r>
              <a:rPr lang="en-US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chemical energy</a:t>
            </a:r>
            <a:endParaRPr lang="en-US" sz="31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068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87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Define the following terms: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Phototrophs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Chemotrophs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Autotrophs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Heterotrophs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Photoautotrophs             </a:t>
            </a:r>
          </a:p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Photoheterotrophs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Chemoautotrophs           </a:t>
            </a:r>
          </a:p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Chemoheterotrophs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4004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534400" cy="6477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>
                <a:solidFill>
                  <a:srgbClr val="FF0000"/>
                </a:solidFill>
              </a:rPr>
              <a:t>Bacteria are usually used to study the metabolic reactions that occur within the cell. Why? </a:t>
            </a:r>
            <a:endParaRPr lang="en-US" b="1" u="sng" dirty="0" smtClean="0">
              <a:solidFill>
                <a:srgbClr val="FF0000"/>
              </a:solidFill>
            </a:endParaRPr>
          </a:p>
          <a:p>
            <a:pPr marL="171450" indent="-171450"/>
            <a:endParaRPr lang="en-US" dirty="0"/>
          </a:p>
          <a:p>
            <a:pPr marL="171450" indent="-171450"/>
            <a:r>
              <a:rPr lang="en-US" dirty="0"/>
              <a:t>Because they’re inexpensive to maintain in the lab</a:t>
            </a:r>
            <a:r>
              <a:rPr lang="en-US" dirty="0" smtClean="0"/>
              <a:t>,</a:t>
            </a:r>
          </a:p>
          <a:p>
            <a:pPr marL="171450" indent="-171450"/>
            <a:r>
              <a:rPr lang="en-US" dirty="0" smtClean="0"/>
              <a:t> </a:t>
            </a:r>
            <a:r>
              <a:rPr lang="en-US" dirty="0"/>
              <a:t>take up little space</a:t>
            </a:r>
            <a:r>
              <a:rPr lang="en-US" dirty="0" smtClean="0"/>
              <a:t>,</a:t>
            </a:r>
          </a:p>
          <a:p>
            <a:pPr marL="171450" indent="-171450"/>
            <a:r>
              <a:rPr lang="en-US" dirty="0" smtClean="0"/>
              <a:t> </a:t>
            </a:r>
            <a:r>
              <a:rPr lang="en-US" dirty="0"/>
              <a:t>reproduce quickly, </a:t>
            </a:r>
            <a:endParaRPr lang="en-US" dirty="0" smtClean="0"/>
          </a:p>
          <a:p>
            <a:pPr marL="171450" indent="-171450"/>
            <a:r>
              <a:rPr lang="en-US" dirty="0" smtClean="0"/>
              <a:t>their </a:t>
            </a:r>
            <a:r>
              <a:rPr lang="en-US" dirty="0"/>
              <a:t>metabolic reactions are easily observable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  <a:p>
            <a:pPr marL="0" indent="0">
              <a:buNone/>
            </a:pPr>
            <a:r>
              <a:rPr lang="en-US" b="1" u="sng" dirty="0"/>
              <a:t>Metabolic reactions in microbes are similar to those that occur in cells of the human body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22932880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09800"/>
            <a:ext cx="7772400" cy="1470025"/>
          </a:xfrm>
        </p:spPr>
        <p:txBody>
          <a:bodyPr>
            <a:normAutofit/>
          </a:bodyPr>
          <a:lstStyle/>
          <a:p>
            <a:r>
              <a:rPr lang="en-US" sz="6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Genetics </a:t>
            </a:r>
            <a:endParaRPr lang="en-US" sz="6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7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91243"/>
          </a:xfrm>
        </p:spPr>
        <p:txBody>
          <a:bodyPr>
            <a:normAutofit fontScale="90000"/>
          </a:bodyPr>
          <a:lstStyle/>
          <a:p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Genetics</a:t>
            </a:r>
            <a:endParaRPr lang="en-US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9843"/>
            <a:ext cx="8229600" cy="578575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Genetics: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study of heredity</a:t>
            </a:r>
          </a:p>
          <a:p>
            <a:pPr marL="0" indent="0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Nucleic acids (NA):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include DNA and RNA, they are large molecules made from nucleotides.</a:t>
            </a:r>
          </a:p>
          <a:p>
            <a:pPr marL="0" indent="0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Gene: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it’s a segment of DNA, and it’s the fundamental unit of heredity that carry the information needed for protein synthesis. </a:t>
            </a:r>
          </a:p>
          <a:p>
            <a:pPr marL="0" indent="0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Chromosome: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located inside the nucleus and it’s made up of DNA coiled around proteins called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histones</a:t>
            </a:r>
          </a:p>
          <a:p>
            <a:pPr marL="0" indent="0">
              <a:buNone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sz="2800" u="sng" dirty="0">
                <a:solidFill>
                  <a:srgbClr val="FF0000"/>
                </a:solidFill>
              </a:rPr>
              <a:t>In the nucleus of each cell, the DNA molecule is packaged into thread-like structures called chromosomes</a:t>
            </a:r>
            <a:r>
              <a:rPr lang="en-US" sz="2800" u="sng" dirty="0" smtClean="0">
                <a:solidFill>
                  <a:srgbClr val="FF0000"/>
                </a:solidFill>
              </a:rPr>
              <a:t>.</a:t>
            </a:r>
          </a:p>
          <a:p>
            <a:pPr marL="0" indent="0" algn="ctr">
              <a:buNone/>
            </a:pPr>
            <a:endParaRPr lang="en-US" sz="2800" u="sng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z="2800" u="sng" dirty="0">
                <a:solidFill>
                  <a:srgbClr val="FF0000"/>
                </a:solidFill>
              </a:rPr>
              <a:t>The organism can’t produce a particular protein unless it has the gene that codes for this protein</a:t>
            </a:r>
          </a:p>
          <a:p>
            <a:pPr marL="0" indent="0">
              <a:buNone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422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60" y="609600"/>
            <a:ext cx="8000140" cy="5516563"/>
          </a:xfrm>
        </p:spPr>
      </p:pic>
    </p:spTree>
    <p:extLst>
      <p:ext uri="{BB962C8B-B14F-4D97-AF65-F5344CB8AC3E}">
        <p14:creationId xmlns:p14="http://schemas.microsoft.com/office/powerpoint/2010/main" val="427630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0"/>
            <a:ext cx="7563908" cy="5672931"/>
          </a:xfrm>
        </p:spPr>
      </p:pic>
    </p:spTree>
    <p:extLst>
      <p:ext uri="{BB962C8B-B14F-4D97-AF65-F5344CB8AC3E}">
        <p14:creationId xmlns:p14="http://schemas.microsoft.com/office/powerpoint/2010/main" val="427679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Bacterial Genetics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Bacterial </a:t>
            </a:r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Genome</a:t>
            </a:r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smtClean="0"/>
              <a:t> </a:t>
            </a:r>
            <a:r>
              <a:rPr lang="en-US" u="sng" dirty="0">
                <a:solidFill>
                  <a:srgbClr val="FF0000"/>
                </a:solidFill>
              </a:rPr>
              <a:t>collection of genes</a:t>
            </a:r>
          </a:p>
          <a:p>
            <a:pPr marL="0" indent="0">
              <a:buNone/>
            </a:pPr>
            <a:endParaRPr lang="en-US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Chromosome</a:t>
            </a:r>
          </a:p>
          <a:p>
            <a:pPr marL="0" indent="0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B. Plasmids</a:t>
            </a:r>
          </a:p>
          <a:p>
            <a:pPr marL="0" indent="0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55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Bacterial Genetics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UcPeriod"/>
            </a:pPr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Bacterial chromosome</a:t>
            </a:r>
            <a:r>
              <a:rPr lang="en-US" b="1" dirty="0" smtClean="0">
                <a:solidFill>
                  <a:srgbClr val="00B050"/>
                </a:solidFill>
              </a:rPr>
              <a:t>: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Contain circular, ds DNA molecule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Bacterial DNA contain about 4000 genes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7611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Bacterial Genetics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B. Plasmids:</a:t>
            </a:r>
          </a:p>
          <a:p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They are extra-chromosomal DNA (circular, ds DNA), and very small in size.</a:t>
            </a:r>
          </a:p>
          <a:p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Located in the cytoplasm and capable of self- replication.</a:t>
            </a:r>
          </a:p>
          <a:p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Could be more that one copy / cell.</a:t>
            </a:r>
          </a:p>
          <a:p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Some plasmids contain many genes, others only few.</a:t>
            </a:r>
          </a:p>
          <a:p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Not essential for growth.</a:t>
            </a:r>
          </a:p>
          <a:p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Can carry several characters: virulence, resistance to AB, toxin production .. etc.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60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0"/>
            <a:ext cx="7411445" cy="5911509"/>
          </a:xfrm>
        </p:spPr>
      </p:pic>
    </p:spTree>
    <p:extLst>
      <p:ext uri="{BB962C8B-B14F-4D97-AF65-F5344CB8AC3E}">
        <p14:creationId xmlns:p14="http://schemas.microsoft.com/office/powerpoint/2010/main" val="160515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Bacterial Gene Transfer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AutoNum type="alphaUcPeriod"/>
            </a:pPr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Vertical gene transfer: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Occurs during reproduction, between generation of cells. </a:t>
            </a:r>
          </a:p>
          <a:p>
            <a:pPr marL="0" indent="0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B. Horizontal gene transfer: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Transfer of genes between cells of the same generation. Leads to acquire new genetic information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Can be done by: 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conjugation, transduction, transformation</a:t>
            </a:r>
            <a:endParaRPr lang="en-US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831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25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Vertical gene transfer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300161"/>
            <a:ext cx="3557587" cy="5048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921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62200"/>
            <a:ext cx="7772400" cy="1470025"/>
          </a:xfrm>
        </p:spPr>
        <p:txBody>
          <a:bodyPr>
            <a:normAutofit/>
          </a:bodyPr>
          <a:lstStyle/>
          <a:p>
            <a:r>
              <a:rPr lang="en-US" sz="6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Metabolism </a:t>
            </a:r>
            <a:endParaRPr lang="en-US" sz="6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4586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3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Horizontal gene transfer</a:t>
            </a:r>
          </a:p>
          <a:p>
            <a:pPr marL="0" indent="0" algn="ctr">
              <a:buNone/>
            </a:pP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(conjugation: bridge-like connection between two cells)</a:t>
            </a:r>
            <a:endParaRPr lang="en-US" dirty="0" smtClean="0">
              <a:solidFill>
                <a:srgbClr val="0070C0"/>
              </a:solidFill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336964"/>
            <a:ext cx="5752742" cy="5216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53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Bacterial Gene Transfer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3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Conjugation: 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Is the transfer of genetic material between bacterial cells by direct cell-to-cell contact, or by a bridge-like connection between two cells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Direct cell to cell contact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2895600"/>
            <a:ext cx="4317849" cy="185127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2173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Bacterial Gene Transfer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Transduction:</a:t>
            </a:r>
          </a:p>
          <a:p>
            <a:pPr marL="0" indent="0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Transfer of genetic material from one bacterium to another by virus after bacteriophage infection.</a:t>
            </a:r>
          </a:p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Transformation:</a:t>
            </a:r>
          </a:p>
          <a:p>
            <a:pPr marL="0" indent="0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Transfer of genetic material from one bacterium to another by transfer naked DNA from a donor cell to recipient cell, followed by recombination in the recipient chromosome.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59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Mutation </a:t>
            </a:r>
            <a:endParaRPr lang="en-US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953000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During bacterial reproduction (binary fission) an accidental alteration in the gene can be happen (mutation) and leads to alters the gene product.</a:t>
            </a:r>
          </a:p>
          <a:p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Mutation is spontaneous and rare (1 mutation/ million cell division)</a:t>
            </a:r>
          </a:p>
          <a:p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The mutant gene is transmitted to the new generation cells</a:t>
            </a:r>
          </a:p>
          <a:p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Mutation can be: beneficial, harmful, or silent.</a:t>
            </a:r>
          </a:p>
          <a:p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Mutation rate can be increased by using some physical or chemical agents (mutagens) that affect the chromosome.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35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534400" cy="57451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b="1" u="sng" dirty="0">
                <a:solidFill>
                  <a:srgbClr val="FF0000"/>
                </a:solidFill>
              </a:rPr>
              <a:t>Bacteria can acquire new genetic information </a:t>
            </a:r>
            <a:r>
              <a:rPr lang="en-US" sz="4800" b="1" u="sng" dirty="0" smtClean="0">
                <a:solidFill>
                  <a:srgbClr val="FF0000"/>
                </a:solidFill>
              </a:rPr>
              <a:t>by</a:t>
            </a:r>
          </a:p>
          <a:p>
            <a:pPr marL="0" indent="0">
              <a:buNone/>
            </a:pPr>
            <a:r>
              <a:rPr lang="en-US" sz="4800" dirty="0" smtClean="0"/>
              <a:t>- </a:t>
            </a:r>
            <a:r>
              <a:rPr lang="en-US" sz="4800" dirty="0"/>
              <a:t>horizontal gene transfer </a:t>
            </a:r>
            <a:endParaRPr lang="en-US" sz="4800" dirty="0" smtClean="0"/>
          </a:p>
          <a:p>
            <a:pPr marL="0" indent="0">
              <a:buNone/>
            </a:pPr>
            <a:r>
              <a:rPr lang="en-US" sz="4800" dirty="0" smtClean="0"/>
              <a:t>- and mutation </a:t>
            </a:r>
            <a:r>
              <a:rPr lang="en-US" sz="4800" dirty="0"/>
              <a:t>(vertical gene transfer)</a:t>
            </a:r>
          </a:p>
          <a:p>
            <a:pPr algn="ctr"/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5904647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Mutation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802" y="1447800"/>
            <a:ext cx="7560197" cy="4869279"/>
          </a:xfrm>
        </p:spPr>
      </p:pic>
    </p:spTree>
    <p:extLst>
      <p:ext uri="{BB962C8B-B14F-4D97-AF65-F5344CB8AC3E}">
        <p14:creationId xmlns:p14="http://schemas.microsoft.com/office/powerpoint/2010/main" val="11457021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Bacterial Metabolism</a:t>
            </a:r>
            <a:endParaRPr lang="en-US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Metabolism: 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All the chemical reactions (metabolic reactions) that occur within any cell. </a:t>
            </a:r>
          </a:p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Countless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chemical reactions take place in cells and are responsible for all the actions of organisms.</a:t>
            </a:r>
          </a:p>
          <a:p>
            <a:pPr marL="0" indent="0">
              <a:buNone/>
            </a:pP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*Metabolic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reactions are regulated by metabolic enzymes.</a:t>
            </a:r>
          </a:p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34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Bacterial Metabolism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914400"/>
            <a:ext cx="8496300" cy="57150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Metabolic reactions are categorized into:</a:t>
            </a:r>
          </a:p>
          <a:p>
            <a:pPr marL="514350" indent="-514350">
              <a:buAutoNum type="alphaUcParenR"/>
            </a:pPr>
            <a:r>
              <a:rPr lang="en-US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Catabolic </a:t>
            </a:r>
            <a:r>
              <a:rPr lang="en-US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reactions (Catabolism</a:t>
            </a:r>
            <a:r>
              <a:rPr lang="en-US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marL="0" indent="0" algn="ctr">
              <a:buNone/>
            </a:pPr>
            <a:r>
              <a:rPr lang="en-US" u="sng" dirty="0">
                <a:solidFill>
                  <a:srgbClr val="FF0000"/>
                </a:solidFill>
              </a:rPr>
              <a:t>degradative reactions</a:t>
            </a:r>
            <a:endParaRPr lang="en-US" b="1" i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Breaking down the large molecules into smaller molecules and energy is released.  </a:t>
            </a:r>
          </a:p>
          <a:p>
            <a:pPr marL="0" indent="0">
              <a:buNone/>
            </a:pPr>
            <a:endParaRPr lang="en-US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B) Anabolic reactions (Anabolism</a:t>
            </a:r>
            <a:r>
              <a:rPr lang="en-US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indent="0" algn="ctr">
              <a:buNone/>
            </a:pPr>
            <a:r>
              <a:rPr lang="en-US" u="sng" dirty="0">
                <a:solidFill>
                  <a:srgbClr val="FF0000"/>
                </a:solidFill>
              </a:rPr>
              <a:t>biosynthetic reactions</a:t>
            </a:r>
            <a:endParaRPr lang="en-US" b="1" i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Assembly (biosynthesis) of smaller molecules into larger molecules and energy is used.</a:t>
            </a:r>
          </a:p>
          <a:p>
            <a:pPr marL="0" indent="0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dirty="0">
                <a:solidFill>
                  <a:srgbClr val="7030A0"/>
                </a:solidFill>
              </a:rPr>
              <a:t>Most of the energy that released during catabolic reactions is used in anabolic reactions, and some use in growth, reproduction, movement..</a:t>
            </a:r>
            <a:r>
              <a:rPr lang="en-US" dirty="0" err="1">
                <a:solidFill>
                  <a:srgbClr val="7030A0"/>
                </a:solidFill>
              </a:rPr>
              <a:t>etc</a:t>
            </a:r>
            <a:endParaRPr lang="en-US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Table 7-2, page 106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58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Bacterial Metabolism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8150" y="1257301"/>
            <a:ext cx="3962400" cy="39624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Adenosine triphosphate (ATP):</a:t>
            </a:r>
          </a:p>
          <a:p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Energy-storing molecules within a cell.</a:t>
            </a:r>
          </a:p>
          <a:p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ATP molecules are used to transfer energy from catabolic reactions to the anabolic reactions 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600201"/>
            <a:ext cx="3996813" cy="3276600"/>
          </a:xfr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38150" y="5402264"/>
            <a:ext cx="8705850" cy="12573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/>
            <a:r>
              <a:rPr lang="en-US" sz="2400" dirty="0"/>
              <a:t>ATP is energy-carrying molecules</a:t>
            </a:r>
          </a:p>
          <a:p>
            <a:pPr marL="171450" indent="-171450"/>
            <a:r>
              <a:rPr lang="en-US" sz="2400" dirty="0"/>
              <a:t>Transfer energy from energy-yielding molecules to an energy-requiring molecules</a:t>
            </a:r>
          </a:p>
          <a:p>
            <a:pPr marL="171450" indent="-171450"/>
            <a:endParaRPr lang="en-US" sz="2400" dirty="0"/>
          </a:p>
          <a:p>
            <a:pPr marL="0" indent="0">
              <a:buFont typeface="Arial" pitchFamily="34" charset="0"/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9274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3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762000"/>
            <a:ext cx="8565700" cy="5492224"/>
          </a:xfrm>
        </p:spPr>
      </p:pic>
    </p:spTree>
    <p:extLst>
      <p:ext uri="{BB962C8B-B14F-4D97-AF65-F5344CB8AC3E}">
        <p14:creationId xmlns:p14="http://schemas.microsoft.com/office/powerpoint/2010/main" val="3773386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Catabolism </a:t>
            </a:r>
            <a:endParaRPr lang="en-US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5720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Glucose molecules can be catabolized by different methods: </a:t>
            </a:r>
          </a:p>
          <a:p>
            <a:pPr>
              <a:buFont typeface="Wingdings" pitchFamily="2" charset="2"/>
              <a:buChar char="Ø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Aerobic respiration</a:t>
            </a:r>
          </a:p>
          <a:p>
            <a:pPr marL="0" indent="0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Anaerobic respiration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Fermentation</a:t>
            </a:r>
          </a:p>
          <a:p>
            <a:pPr>
              <a:buFont typeface="Wingdings" pitchFamily="2" charset="2"/>
              <a:buChar char="Ø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b="1" u="sng" dirty="0"/>
              <a:t>Method of catabolism depends on type of organisms</a:t>
            </a:r>
          </a:p>
          <a:p>
            <a:pPr>
              <a:buFont typeface="Wingdings" pitchFamily="2" charset="2"/>
              <a:buChar char="Ø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57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Aerobic respiration</a:t>
            </a:r>
            <a:endParaRPr lang="en-US" i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it’s the most efficient way to extract energy from glucose.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 requires </a:t>
            </a:r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oxygen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(aerobic conditions)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 involves: </a:t>
            </a:r>
          </a:p>
          <a:p>
            <a:pPr marL="2686050" lvl="5" indent="-514350">
              <a:buFont typeface="+mj-lt"/>
              <a:buAutoNum type="arabicParenR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Glycolysis</a:t>
            </a:r>
          </a:p>
          <a:p>
            <a:pPr marL="2686050" lvl="5" indent="-514350">
              <a:buFont typeface="+mj-lt"/>
              <a:buAutoNum type="arabicParenR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Kerbs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Cycle</a:t>
            </a:r>
          </a:p>
          <a:p>
            <a:pPr marL="2686050" lvl="5" indent="-514350">
              <a:buFont typeface="+mj-lt"/>
              <a:buAutoNum type="arabicParenR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Electron transport chain (ETC)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75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2287</TotalTime>
  <Words>1438</Words>
  <Application>Microsoft Office PowerPoint</Application>
  <PresentationFormat>On-screen Show (4:3)</PresentationFormat>
  <Paragraphs>223</Paragraphs>
  <Slides>35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Arial</vt:lpstr>
      <vt:lpstr>Calibri</vt:lpstr>
      <vt:lpstr>Times New Roman</vt:lpstr>
      <vt:lpstr>Wingdings</vt:lpstr>
      <vt:lpstr>Office Theme</vt:lpstr>
      <vt:lpstr>Bacterial Metabolism and Genetics</vt:lpstr>
      <vt:lpstr>PowerPoint Presentation</vt:lpstr>
      <vt:lpstr>Metabolism </vt:lpstr>
      <vt:lpstr>Bacterial Metabolism</vt:lpstr>
      <vt:lpstr>Bacterial Metabolism</vt:lpstr>
      <vt:lpstr>Bacterial Metabolism</vt:lpstr>
      <vt:lpstr>PowerPoint Presentation</vt:lpstr>
      <vt:lpstr>Catabolism </vt:lpstr>
      <vt:lpstr>Aerobic respiration</vt:lpstr>
      <vt:lpstr>Aerobic respiration</vt:lpstr>
      <vt:lpstr>PowerPoint Presentation</vt:lpstr>
      <vt:lpstr>PowerPoint Presentation</vt:lpstr>
      <vt:lpstr>Aerobic respiration</vt:lpstr>
      <vt:lpstr>PowerPoint Presentation</vt:lpstr>
      <vt:lpstr>Aerobic respiration</vt:lpstr>
      <vt:lpstr>Fermentation</vt:lpstr>
      <vt:lpstr>Fermentation</vt:lpstr>
      <vt:lpstr>Anabolism </vt:lpstr>
      <vt:lpstr>PowerPoint Presentation</vt:lpstr>
      <vt:lpstr>Genetics </vt:lpstr>
      <vt:lpstr>Genetics</vt:lpstr>
      <vt:lpstr>PowerPoint Presentation</vt:lpstr>
      <vt:lpstr>PowerPoint Presentation</vt:lpstr>
      <vt:lpstr>Bacterial Genetics</vt:lpstr>
      <vt:lpstr>Bacterial Genetics</vt:lpstr>
      <vt:lpstr>Bacterial Genetics</vt:lpstr>
      <vt:lpstr>PowerPoint Presentation</vt:lpstr>
      <vt:lpstr>Bacterial Gene Transfer</vt:lpstr>
      <vt:lpstr>PowerPoint Presentation</vt:lpstr>
      <vt:lpstr>PowerPoint Presentation</vt:lpstr>
      <vt:lpstr>Bacterial Gene Transfer</vt:lpstr>
      <vt:lpstr>Bacterial Gene Transfer</vt:lpstr>
      <vt:lpstr>Mutation </vt:lpstr>
      <vt:lpstr>PowerPoint Presentation</vt:lpstr>
      <vt:lpstr>Mutation 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Bacterial Metabolism and Genetics</dc:title>
  <dc:creator>dewdrops.22@hotmail.com</dc:creator>
  <cp:lastModifiedBy>meyad alkarni</cp:lastModifiedBy>
  <cp:revision>59</cp:revision>
  <dcterms:created xsi:type="dcterms:W3CDTF">2016-02-27T14:59:04Z</dcterms:created>
  <dcterms:modified xsi:type="dcterms:W3CDTF">2017-03-18T19:48:04Z</dcterms:modified>
</cp:coreProperties>
</file>