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74" r:id="rId6"/>
    <p:sldId id="273" r:id="rId7"/>
    <p:sldId id="261" r:id="rId8"/>
    <p:sldId id="278" r:id="rId9"/>
    <p:sldId id="275" r:id="rId10"/>
    <p:sldId id="277" r:id="rId11"/>
    <p:sldId id="265" r:id="rId12"/>
    <p:sldId id="268" r:id="rId13"/>
    <p:sldId id="269" r:id="rId14"/>
    <p:sldId id="270" r:id="rId15"/>
    <p:sldId id="279" r:id="rId16"/>
    <p:sldId id="280" r:id="rId17"/>
    <p:sldId id="281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1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4FB7-1803-4D13-A99E-06C03F9AD24E}" type="datetimeFigureOut">
              <a:rPr lang="ar-SA" smtClean="0"/>
              <a:pPr/>
              <a:t>24/03/1429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2F71-B434-43EE-AAF8-8A7222B740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4FB7-1803-4D13-A99E-06C03F9AD24E}" type="datetimeFigureOut">
              <a:rPr lang="ar-SA" smtClean="0"/>
              <a:pPr/>
              <a:t>24/03/1429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2F71-B434-43EE-AAF8-8A7222B740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4FB7-1803-4D13-A99E-06C03F9AD24E}" type="datetimeFigureOut">
              <a:rPr lang="ar-SA" smtClean="0"/>
              <a:pPr/>
              <a:t>24/03/1429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2F71-B434-43EE-AAF8-8A7222B740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4FB7-1803-4D13-A99E-06C03F9AD24E}" type="datetimeFigureOut">
              <a:rPr lang="ar-SA" smtClean="0"/>
              <a:pPr/>
              <a:t>24/03/1429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2F71-B434-43EE-AAF8-8A7222B740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4FB7-1803-4D13-A99E-06C03F9AD24E}" type="datetimeFigureOut">
              <a:rPr lang="ar-SA" smtClean="0"/>
              <a:pPr/>
              <a:t>24/03/1429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2F71-B434-43EE-AAF8-8A7222B740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4FB7-1803-4D13-A99E-06C03F9AD24E}" type="datetimeFigureOut">
              <a:rPr lang="ar-SA" smtClean="0"/>
              <a:pPr/>
              <a:t>24/03/1429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2F71-B434-43EE-AAF8-8A7222B740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4FB7-1803-4D13-A99E-06C03F9AD24E}" type="datetimeFigureOut">
              <a:rPr lang="ar-SA" smtClean="0"/>
              <a:pPr/>
              <a:t>24/03/1429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2F71-B434-43EE-AAF8-8A7222B740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4FB7-1803-4D13-A99E-06C03F9AD24E}" type="datetimeFigureOut">
              <a:rPr lang="ar-SA" smtClean="0"/>
              <a:pPr/>
              <a:t>24/03/1429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2F71-B434-43EE-AAF8-8A7222B740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4FB7-1803-4D13-A99E-06C03F9AD24E}" type="datetimeFigureOut">
              <a:rPr lang="ar-SA" smtClean="0"/>
              <a:pPr/>
              <a:t>24/03/1429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2F71-B434-43EE-AAF8-8A7222B740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4FB7-1803-4D13-A99E-06C03F9AD24E}" type="datetimeFigureOut">
              <a:rPr lang="ar-SA" smtClean="0"/>
              <a:pPr/>
              <a:t>24/03/1429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2F71-B434-43EE-AAF8-8A7222B740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4FB7-1803-4D13-A99E-06C03F9AD24E}" type="datetimeFigureOut">
              <a:rPr lang="ar-SA" smtClean="0"/>
              <a:pPr/>
              <a:t>24/03/1429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DD2F71-B434-43EE-AAF8-8A7222B7403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24FB7-1803-4D13-A99E-06C03F9AD24E}" type="datetimeFigureOut">
              <a:rPr lang="ar-SA" smtClean="0"/>
              <a:pPr/>
              <a:t>24/03/1429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DD2F71-B434-43EE-AAF8-8A7222B74036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285992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Laminar Flow Cabinets</a:t>
            </a:r>
            <a:endParaRPr lang="ar-SA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57166"/>
            <a:ext cx="7854696" cy="17526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cs typeface="Aharoni" pitchFamily="2" charset="-79"/>
              </a:rPr>
              <a:t>Sterile </a:t>
            </a:r>
            <a:r>
              <a:rPr lang="en-US" sz="3200" b="1" dirty="0" smtClean="0">
                <a:cs typeface="Aharoni" pitchFamily="2" charset="-79"/>
              </a:rPr>
              <a:t>Products Lab</a:t>
            </a:r>
            <a:br>
              <a:rPr lang="en-US" sz="3200" b="1" dirty="0" smtClean="0">
                <a:cs typeface="Aharoni" pitchFamily="2" charset="-79"/>
              </a:rPr>
            </a:br>
            <a:r>
              <a:rPr lang="en-US" sz="3200" b="1" dirty="0" smtClean="0">
                <a:cs typeface="Aharoni" pitchFamily="2" charset="-79"/>
              </a:rPr>
              <a:t>PHT 434</a:t>
            </a:r>
            <a:endParaRPr lang="ar-SA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71570"/>
          </a:xfrm>
        </p:spPr>
        <p:txBody>
          <a:bodyPr/>
          <a:lstStyle/>
          <a:p>
            <a:r>
              <a:rPr lang="en-US" dirty="0" smtClean="0"/>
              <a:t>BSCs class </a:t>
            </a:r>
            <a:r>
              <a:rPr lang="en-US" dirty="0" smtClean="0"/>
              <a:t>II Type B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686172" cy="4779668"/>
          </a:xfrm>
        </p:spPr>
        <p:txBody>
          <a:bodyPr>
            <a:noAutofit/>
          </a:bodyPr>
          <a:lstStyle/>
          <a:p>
            <a:pPr algn="l" rtl="0">
              <a:lnSpc>
                <a:spcPct val="170000"/>
              </a:lnSpc>
            </a:pPr>
            <a:r>
              <a:rPr lang="en-US" sz="1600" dirty="0" smtClean="0"/>
              <a:t>Two </a:t>
            </a:r>
            <a:r>
              <a:rPr lang="en-US" sz="1600" dirty="0" smtClean="0"/>
              <a:t>HEPA </a:t>
            </a:r>
            <a:r>
              <a:rPr lang="en-US" sz="1600" dirty="0" smtClean="0"/>
              <a:t>filters for supply and exhaust.</a:t>
            </a:r>
            <a:endParaRPr lang="en-US" sz="1600" dirty="0" smtClean="0"/>
          </a:p>
          <a:p>
            <a:pPr algn="l" rtl="0">
              <a:lnSpc>
                <a:spcPct val="170000"/>
              </a:lnSpc>
            </a:pPr>
            <a:r>
              <a:rPr lang="en-US" sz="1600" dirty="0" smtClean="0"/>
              <a:t>Exhaust </a:t>
            </a:r>
            <a:r>
              <a:rPr lang="en-US" sz="1600" dirty="0" smtClean="0"/>
              <a:t>air must be discharged to </a:t>
            </a:r>
            <a:r>
              <a:rPr lang="en-US" sz="1600" u="sng" dirty="0" smtClean="0"/>
              <a:t>outdoors</a:t>
            </a:r>
            <a:r>
              <a:rPr lang="en-US" sz="1600" dirty="0" smtClean="0"/>
              <a:t> </a:t>
            </a:r>
            <a:r>
              <a:rPr lang="en-US" sz="1600" dirty="0" smtClean="0"/>
              <a:t>via a hard </a:t>
            </a:r>
            <a:r>
              <a:rPr lang="en-US" sz="1600" dirty="0" smtClean="0"/>
              <a:t>connection.</a:t>
            </a:r>
          </a:p>
          <a:p>
            <a:pPr algn="l" rtl="0">
              <a:lnSpc>
                <a:spcPct val="170000"/>
              </a:lnSpc>
            </a:pPr>
            <a:r>
              <a:rPr lang="en-US" sz="1600" dirty="0" smtClean="0"/>
              <a:t>HEPA </a:t>
            </a:r>
            <a:r>
              <a:rPr lang="en-US" sz="1600" dirty="0" smtClean="0"/>
              <a:t>filters are effective at trapping particulates </a:t>
            </a:r>
            <a:r>
              <a:rPr lang="en-US" sz="1600" dirty="0" smtClean="0"/>
              <a:t>(e.g. infectious agents) </a:t>
            </a:r>
            <a:r>
              <a:rPr lang="en-US" sz="1600" dirty="0" smtClean="0"/>
              <a:t>but do not capture volatile chemicals or gases</a:t>
            </a:r>
            <a:r>
              <a:rPr lang="en-US" sz="1600" dirty="0" smtClean="0"/>
              <a:t>.</a:t>
            </a:r>
          </a:p>
          <a:p>
            <a:pPr algn="l" rtl="0">
              <a:lnSpc>
                <a:spcPct val="170000"/>
              </a:lnSpc>
            </a:pPr>
            <a:r>
              <a:rPr lang="en-US" sz="1600" dirty="0" smtClean="0"/>
              <a:t>Uses: in volatile</a:t>
            </a:r>
            <a:r>
              <a:rPr lang="en-US" sz="1600" dirty="0" smtClean="0"/>
              <a:t>, toxic chemicals, but amounts must be </a:t>
            </a:r>
            <a:r>
              <a:rPr lang="en-US" sz="1600" dirty="0" smtClean="0"/>
              <a:t>limited.</a:t>
            </a:r>
            <a:endParaRPr lang="en-US" sz="16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714488"/>
            <a:ext cx="485778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BSCs class </a:t>
            </a:r>
            <a:r>
              <a:rPr lang="en-US" dirty="0" smtClean="0"/>
              <a:t>III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35480"/>
            <a:ext cx="3929090" cy="4636792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Two HEPA filters for supply and exhaust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Maximum protection </a:t>
            </a:r>
            <a:r>
              <a:rPr lang="en-US" dirty="0" smtClean="0"/>
              <a:t>for </a:t>
            </a:r>
            <a:r>
              <a:rPr lang="en-US" dirty="0" smtClean="0"/>
              <a:t>environment </a:t>
            </a:r>
            <a:r>
              <a:rPr lang="en-US" dirty="0" smtClean="0"/>
              <a:t>and </a:t>
            </a:r>
            <a:r>
              <a:rPr lang="en-US" dirty="0" smtClean="0"/>
              <a:t>worker</a:t>
            </a:r>
          </a:p>
          <a:p>
            <a:pPr algn="l" rtl="0"/>
            <a:r>
              <a:rPr lang="en-US" dirty="0" smtClean="0"/>
              <a:t>discharge to the outdoors </a:t>
            </a:r>
            <a:endParaRPr lang="en-US" dirty="0" smtClean="0"/>
          </a:p>
          <a:p>
            <a:pPr algn="l" rtl="0"/>
            <a:r>
              <a:rPr lang="en-US" b="1" dirty="0" smtClean="0"/>
              <a:t>Uses</a:t>
            </a:r>
            <a:r>
              <a:rPr lang="en-US" dirty="0" smtClean="0"/>
              <a:t>: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Working </a:t>
            </a:r>
            <a:r>
              <a:rPr lang="en-US" dirty="0" smtClean="0"/>
              <a:t>with highly infectious microbiological </a:t>
            </a:r>
            <a:r>
              <a:rPr lang="en-US" dirty="0" smtClean="0"/>
              <a:t>agents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conduction </a:t>
            </a:r>
            <a:r>
              <a:rPr lang="en-US" dirty="0" smtClean="0"/>
              <a:t>of hazardous operations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214422"/>
            <a:ext cx="4714907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BSCs Surface Decontamination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00660"/>
          </a:xfrm>
        </p:spPr>
        <p:txBody>
          <a:bodyPr>
            <a:normAutofit fontScale="77500" lnSpcReduction="20000"/>
          </a:bodyPr>
          <a:lstStyle/>
          <a:p>
            <a:pPr algn="just" rtl="0">
              <a:lnSpc>
                <a:spcPct val="170000"/>
              </a:lnSpc>
            </a:pPr>
            <a:r>
              <a:rPr lang="en-US" dirty="0" smtClean="0"/>
              <a:t>All containers </a:t>
            </a:r>
            <a:r>
              <a:rPr lang="en-US" dirty="0" smtClean="0"/>
              <a:t>and equipment should be surface decontaminated and removed from the cabinet when work is completed. </a:t>
            </a:r>
            <a:endParaRPr lang="en-US" dirty="0" smtClean="0"/>
          </a:p>
          <a:p>
            <a:pPr algn="just" rtl="0">
              <a:lnSpc>
                <a:spcPct val="170000"/>
              </a:lnSpc>
            </a:pPr>
            <a:r>
              <a:rPr lang="en-US" dirty="0" smtClean="0"/>
              <a:t>At </a:t>
            </a:r>
            <a:r>
              <a:rPr lang="en-US" dirty="0" smtClean="0"/>
              <a:t>the end of the work day, the final surface decontamination of the cabinet should include a wipe-down of the work surface, the cabinet’s sides and back and the interior of the glass. </a:t>
            </a:r>
            <a:endParaRPr lang="en-US" dirty="0" smtClean="0"/>
          </a:p>
          <a:p>
            <a:pPr algn="just" rtl="0">
              <a:lnSpc>
                <a:spcPct val="170000"/>
              </a:lnSpc>
            </a:pPr>
            <a:r>
              <a:rPr lang="en-US" dirty="0" smtClean="0"/>
              <a:t>If </a:t>
            </a:r>
            <a:r>
              <a:rPr lang="en-US" dirty="0" smtClean="0"/>
              <a:t>necessary, the cabinet should also be monitored for radioactivity and decontaminated when necessary.</a:t>
            </a:r>
          </a:p>
          <a:p>
            <a:pPr algn="just" rtl="0">
              <a:lnSpc>
                <a:spcPct val="170000"/>
              </a:lnSpc>
            </a:pPr>
            <a:r>
              <a:rPr lang="en-US" dirty="0" smtClean="0"/>
              <a:t>Any splatter onto items within the cabinet, as well as the cabinet interior, should be immediately cleaned up with a towel dampened with an appropriate decontaminating solution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BSCs </a:t>
            </a:r>
            <a:r>
              <a:rPr lang="en-US" dirty="0" smtClean="0"/>
              <a:t>Gas Decontamination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 smtClean="0"/>
              <a:t>most common decontamination method </a:t>
            </a:r>
            <a:r>
              <a:rPr lang="en-US" dirty="0" smtClean="0"/>
              <a:t>uses:</a:t>
            </a:r>
          </a:p>
          <a:p>
            <a:pPr marL="850392" lvl="1" indent="-45720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Formaldehyde gas</a:t>
            </a:r>
          </a:p>
          <a:p>
            <a:pPr marL="850392" lvl="1" indent="-45720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Hydrogen </a:t>
            </a:r>
            <a:r>
              <a:rPr lang="en-US" dirty="0" smtClean="0"/>
              <a:t>peroxide </a:t>
            </a:r>
            <a:r>
              <a:rPr lang="en-US" dirty="0" smtClean="0"/>
              <a:t>vapor</a:t>
            </a:r>
          </a:p>
          <a:p>
            <a:pPr marL="850392" lvl="1" indent="-45720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Chlorine </a:t>
            </a:r>
            <a:r>
              <a:rPr lang="en-US" dirty="0" smtClean="0"/>
              <a:t>dioxide </a:t>
            </a:r>
            <a:r>
              <a:rPr lang="en-US" dirty="0" smtClean="0"/>
              <a:t>gas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Ultraviolet </a:t>
            </a:r>
            <a:r>
              <a:rPr lang="en-US" dirty="0" smtClean="0"/>
              <a:t>Lamps </a:t>
            </a:r>
            <a:r>
              <a:rPr lang="en-US" dirty="0" smtClean="0"/>
              <a:t>in BSCs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>
              <a:lnSpc>
                <a:spcPct val="150000"/>
              </a:lnSpc>
            </a:pPr>
            <a:r>
              <a:rPr lang="en-US" dirty="0" smtClean="0"/>
              <a:t>If </a:t>
            </a:r>
            <a:r>
              <a:rPr lang="en-US" dirty="0" smtClean="0"/>
              <a:t>installed, UV lamps must be cleaned weekly to remove any dust and dirt that may block the germicidal effectiveness of the ultraviolet light. </a:t>
            </a:r>
            <a:endParaRPr lang="en-US" dirty="0" smtClean="0"/>
          </a:p>
          <a:p>
            <a:pPr algn="just" rtl="0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 smtClean="0"/>
              <a:t>lamps should be checked weekly with a UV meter to ensure that the appropriate intensity of UV light is being emitted </a:t>
            </a: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Benches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rtl="0">
              <a:lnSpc>
                <a:spcPct val="150000"/>
              </a:lnSpc>
            </a:pPr>
            <a:r>
              <a:rPr lang="en-US" dirty="0" smtClean="0"/>
              <a:t>Provide </a:t>
            </a:r>
            <a:r>
              <a:rPr lang="en-US" dirty="0" smtClean="0"/>
              <a:t>product protection</a:t>
            </a:r>
          </a:p>
          <a:p>
            <a:pPr algn="just" rtl="0">
              <a:lnSpc>
                <a:spcPct val="150000"/>
              </a:lnSpc>
            </a:pPr>
            <a:r>
              <a:rPr lang="en-US" dirty="0" smtClean="0"/>
              <a:t>They can be used for certain clean activities, such as the dust-free assembly of sterile </a:t>
            </a:r>
            <a:r>
              <a:rPr lang="en-US" dirty="0" smtClean="0"/>
              <a:t>equipment (</a:t>
            </a:r>
            <a:r>
              <a:rPr lang="en-US" dirty="0" smtClean="0"/>
              <a:t>in hospital pharmacies for preparation of intravenous </a:t>
            </a:r>
            <a:r>
              <a:rPr lang="en-US" dirty="0" smtClean="0"/>
              <a:t>solutions). </a:t>
            </a:r>
          </a:p>
          <a:p>
            <a:pPr algn="just" rtl="0">
              <a:lnSpc>
                <a:spcPct val="150000"/>
              </a:lnSpc>
            </a:pPr>
            <a:r>
              <a:rPr lang="en-US" dirty="0" smtClean="0"/>
              <a:t>These benches should never be used for the manipulation of potentially infectious or toxic materials</a:t>
            </a:r>
            <a:r>
              <a:rPr lang="en-US" dirty="0" smtClean="0"/>
              <a:t>. </a:t>
            </a:r>
          </a:p>
          <a:p>
            <a:pPr algn="just" rtl="0">
              <a:lnSpc>
                <a:spcPct val="150000"/>
              </a:lnSpc>
            </a:pPr>
            <a:r>
              <a:rPr lang="en-US" dirty="0" smtClean="0"/>
              <a:t>Two types:</a:t>
            </a:r>
          </a:p>
          <a:p>
            <a:pPr marL="880110" lvl="1" indent="-51435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Horizontal Laminar </a:t>
            </a:r>
            <a:r>
              <a:rPr lang="en-US" dirty="0" smtClean="0"/>
              <a:t>Flow</a:t>
            </a:r>
          </a:p>
          <a:p>
            <a:pPr marL="880110" lvl="1" indent="-51435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Vertical Laminar Flow</a:t>
            </a:r>
            <a:endParaRPr lang="en-US" dirty="0" smtClean="0"/>
          </a:p>
          <a:p>
            <a:pPr marL="514350" indent="-514350" algn="just" rtl="0">
              <a:lnSpc>
                <a:spcPct val="150000"/>
              </a:lnSpc>
              <a:buFont typeface="+mj-lt"/>
              <a:buAutoNum type="arabicPeriod"/>
            </a:pPr>
            <a:endParaRPr lang="ar-SA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Horizontal Laminar </a:t>
            </a:r>
            <a:r>
              <a:rPr lang="en-US" dirty="0" smtClean="0"/>
              <a:t>Flow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400552" cy="4708230"/>
          </a:xfrm>
        </p:spPr>
        <p:txBody>
          <a:bodyPr>
            <a:normAutofit fontScale="92500"/>
          </a:bodyPr>
          <a:lstStyle/>
          <a:p>
            <a:pPr algn="l" rtl="0">
              <a:lnSpc>
                <a:spcPct val="170000"/>
              </a:lnSpc>
            </a:pPr>
            <a:r>
              <a:rPr lang="en-US" dirty="0" smtClean="0"/>
              <a:t>Horizontal </a:t>
            </a:r>
            <a:r>
              <a:rPr lang="en-US" dirty="0" smtClean="0"/>
              <a:t>laminar flow “clean benches” are not BSCs.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/>
              <a:t>These pieces of equipment discharge HEPA-filtered air from the back of the cabinet across the work surface and toward the user.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714488"/>
            <a:ext cx="421481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Vertical Laminar </a:t>
            </a:r>
            <a:r>
              <a:rPr lang="en-US" dirty="0" smtClean="0"/>
              <a:t>Flow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935480"/>
            <a:ext cx="5143536" cy="4636792"/>
          </a:xfrm>
        </p:spPr>
        <p:txBody>
          <a:bodyPr>
            <a:normAutofit fontScale="70000" lnSpcReduction="20000"/>
          </a:bodyPr>
          <a:lstStyle/>
          <a:p>
            <a:pPr algn="just" rtl="0">
              <a:lnSpc>
                <a:spcPct val="170000"/>
              </a:lnSpc>
            </a:pPr>
            <a:r>
              <a:rPr lang="en-US" dirty="0" smtClean="0"/>
              <a:t>Vertical </a:t>
            </a:r>
            <a:r>
              <a:rPr lang="en-US" dirty="0" smtClean="0"/>
              <a:t>laminar flow clean benches also are not BSCs.</a:t>
            </a:r>
          </a:p>
          <a:p>
            <a:pPr algn="just" rtl="0">
              <a:lnSpc>
                <a:spcPct val="170000"/>
              </a:lnSpc>
            </a:pPr>
            <a:r>
              <a:rPr lang="en-US" dirty="0" smtClean="0"/>
              <a:t>While </a:t>
            </a:r>
            <a:r>
              <a:rPr lang="en-US" dirty="0" smtClean="0"/>
              <a:t>these units generally have a sash, the air is usually discharged into the room under the sash, resulting in the same potential problems presented by the horizontal laminar flow clean benches. </a:t>
            </a:r>
          </a:p>
          <a:p>
            <a:pPr algn="just" rtl="0">
              <a:lnSpc>
                <a:spcPct val="170000"/>
              </a:lnSpc>
            </a:pPr>
            <a:r>
              <a:rPr lang="en-US" dirty="0" smtClean="0"/>
              <a:t>These benches should never be used for the manipulation of potentially infectious or toxic materials.</a:t>
            </a:r>
            <a:endParaRPr lang="ar-S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643050"/>
            <a:ext cx="3438526" cy="5038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/>
              <a:t>Definition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36792"/>
          </a:xfrm>
        </p:spPr>
        <p:txBody>
          <a:bodyPr>
            <a:normAutofit fontScale="77500" lnSpcReduction="20000"/>
          </a:bodyPr>
          <a:lstStyle/>
          <a:p>
            <a:pPr algn="l" rtl="0">
              <a:lnSpc>
                <a:spcPct val="160000"/>
              </a:lnSpc>
            </a:pPr>
            <a:r>
              <a:rPr lang="en-US" sz="2800" b="1" dirty="0" smtClean="0"/>
              <a:t>Laminar flow cabinets </a:t>
            </a:r>
            <a:r>
              <a:rPr lang="en-US" dirty="0" smtClean="0"/>
              <a:t>are a </a:t>
            </a:r>
            <a:r>
              <a:rPr lang="en-US" dirty="0" smtClean="0"/>
              <a:t>carefully enclosed bench </a:t>
            </a:r>
            <a:r>
              <a:rPr lang="en-US" dirty="0" smtClean="0"/>
              <a:t>designed to: </a:t>
            </a:r>
          </a:p>
          <a:p>
            <a:pPr lvl="1" algn="l" rtl="0">
              <a:lnSpc>
                <a:spcPct val="160000"/>
              </a:lnSpc>
            </a:pPr>
            <a:r>
              <a:rPr lang="en-US" dirty="0" smtClean="0"/>
              <a:t>Prevent </a:t>
            </a:r>
            <a:r>
              <a:rPr lang="en-US" dirty="0" smtClean="0"/>
              <a:t>contamination of </a:t>
            </a:r>
            <a:r>
              <a:rPr lang="en-US" dirty="0" smtClean="0"/>
              <a:t>biological </a:t>
            </a:r>
            <a:r>
              <a:rPr lang="en-US" dirty="0" smtClean="0"/>
              <a:t>samples, or any particle sensitive device</a:t>
            </a:r>
            <a:r>
              <a:rPr lang="en-US" dirty="0" smtClean="0"/>
              <a:t>.</a:t>
            </a:r>
            <a:endParaRPr lang="en-US" dirty="0" smtClean="0"/>
          </a:p>
          <a:p>
            <a:pPr lvl="1" algn="l" rtl="0">
              <a:lnSpc>
                <a:spcPct val="160000"/>
              </a:lnSpc>
            </a:pPr>
            <a:r>
              <a:rPr lang="en-US" dirty="0" smtClean="0"/>
              <a:t>Protect the product, operator, and/or environment.</a:t>
            </a:r>
          </a:p>
          <a:p>
            <a:pPr algn="l" rtl="0">
              <a:lnSpc>
                <a:spcPct val="160000"/>
              </a:lnSpc>
            </a:pPr>
            <a:r>
              <a:rPr lang="en-US" sz="2800" b="1" dirty="0" smtClean="0"/>
              <a:t>Laminar flow: </a:t>
            </a:r>
            <a:r>
              <a:rPr lang="en-US" sz="2400" dirty="0" smtClean="0"/>
              <a:t>An airflow moving in a single direction and in parallel layers at constant velocity from the beginning to the end of a straight line vector.  </a:t>
            </a:r>
          </a:p>
          <a:p>
            <a:pPr algn="l" rtl="0">
              <a:lnSpc>
                <a:spcPct val="160000"/>
              </a:lnSpc>
            </a:pPr>
            <a:r>
              <a:rPr lang="en-US" sz="2800" b="1" dirty="0" smtClean="0"/>
              <a:t>HEPA filters: </a:t>
            </a:r>
            <a:r>
              <a:rPr lang="en-US" sz="2800" dirty="0" smtClean="0"/>
              <a:t>High Efficiency Particulate Air: remove at least 99.97% of airborne particles 0.3 µm in diameter. </a:t>
            </a:r>
            <a:endParaRPr lang="en-US" sz="28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b="1" dirty="0" smtClean="0"/>
              <a:t>Laminar Flow Cabinets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Theory:</a:t>
            </a:r>
          </a:p>
          <a:p>
            <a:pPr lvl="1" algn="l" rtl="0"/>
            <a:r>
              <a:rPr lang="en-US" dirty="0" smtClean="0"/>
              <a:t>Unidirectional </a:t>
            </a:r>
            <a:r>
              <a:rPr lang="en-US" dirty="0" smtClean="0"/>
              <a:t>air moving at a fixed velocity along parallel </a:t>
            </a:r>
            <a:r>
              <a:rPr lang="en-US" dirty="0" smtClean="0"/>
              <a:t>lines (laminar flow) </a:t>
            </a:r>
            <a:r>
              <a:rPr lang="en-US" dirty="0" smtClean="0"/>
              <a:t>was demonstrated to reduce turbulence and aid in the capture and removal of airborne contaminants from the air </a:t>
            </a:r>
            <a:r>
              <a:rPr lang="en-US" dirty="0" smtClean="0"/>
              <a:t>stream.</a:t>
            </a:r>
          </a:p>
          <a:p>
            <a:pPr lvl="1" algn="l" rtl="0"/>
            <a:r>
              <a:rPr lang="en-US" dirty="0" smtClean="0"/>
              <a:t>Use </a:t>
            </a:r>
            <a:r>
              <a:rPr lang="en-US" dirty="0" smtClean="0"/>
              <a:t>of the HEPA </a:t>
            </a:r>
            <a:r>
              <a:rPr lang="en-US" dirty="0" smtClean="0"/>
              <a:t>filter provides </a:t>
            </a:r>
            <a:r>
              <a:rPr lang="en-US" dirty="0" smtClean="0"/>
              <a:t>a particulate-free work environment. </a:t>
            </a:r>
            <a:endParaRPr lang="en-US" dirty="0" smtClean="0"/>
          </a:p>
          <a:p>
            <a:pPr algn="l" rtl="0"/>
            <a:r>
              <a:rPr lang="en-US" b="1" dirty="0" smtClean="0"/>
              <a:t>Mode of Action: </a:t>
            </a:r>
          </a:p>
          <a:p>
            <a:pPr lvl="1" algn="l" rtl="0"/>
            <a:r>
              <a:rPr lang="en-US" dirty="0" smtClean="0"/>
              <a:t>Air </a:t>
            </a:r>
            <a:r>
              <a:rPr lang="en-US" dirty="0" smtClean="0"/>
              <a:t>is drawn through </a:t>
            </a:r>
            <a:r>
              <a:rPr lang="en-US" dirty="0" smtClean="0"/>
              <a:t>a HEPA </a:t>
            </a:r>
            <a:r>
              <a:rPr lang="en-US" dirty="0" smtClean="0"/>
              <a:t>filter and blown in a very smooth</a:t>
            </a:r>
            <a:r>
              <a:rPr lang="en-US" dirty="0" smtClean="0"/>
              <a:t>, laminar flow </a:t>
            </a:r>
            <a:r>
              <a:rPr lang="en-US" dirty="0" smtClean="0"/>
              <a:t>towards the user. 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b="1" dirty="0" smtClean="0"/>
              <a:t>HEPA filters: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935480"/>
            <a:ext cx="4929222" cy="470823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Constructed of:</a:t>
            </a:r>
          </a:p>
          <a:p>
            <a:pPr lvl="1" algn="l" rtl="0"/>
            <a:r>
              <a:rPr lang="en-US" dirty="0" smtClean="0"/>
              <a:t>paper-thin </a:t>
            </a:r>
            <a:r>
              <a:rPr lang="en-US" dirty="0" smtClean="0"/>
              <a:t>sheets of borosilicate </a:t>
            </a:r>
            <a:r>
              <a:rPr lang="en-US" dirty="0" smtClean="0"/>
              <a:t>medium</a:t>
            </a:r>
          </a:p>
          <a:p>
            <a:pPr lvl="1" algn="l" rtl="0"/>
            <a:r>
              <a:rPr lang="en-US" dirty="0" smtClean="0"/>
              <a:t>pleated </a:t>
            </a:r>
            <a:r>
              <a:rPr lang="en-US" dirty="0" smtClean="0"/>
              <a:t>to increase surface </a:t>
            </a:r>
            <a:r>
              <a:rPr lang="en-US" dirty="0" smtClean="0"/>
              <a:t>area</a:t>
            </a:r>
          </a:p>
          <a:p>
            <a:pPr lvl="1" algn="l" rtl="0"/>
            <a:r>
              <a:rPr lang="en-US" dirty="0" smtClean="0"/>
              <a:t>affixed </a:t>
            </a:r>
            <a:r>
              <a:rPr lang="en-US" dirty="0" smtClean="0"/>
              <a:t>to a </a:t>
            </a:r>
            <a:r>
              <a:rPr lang="en-US" dirty="0" smtClean="0"/>
              <a:t>frame.</a:t>
            </a:r>
          </a:p>
          <a:p>
            <a:pPr algn="l" rtl="0"/>
            <a:r>
              <a:rPr lang="en-US" dirty="0" smtClean="0"/>
              <a:t>Aluminum </a:t>
            </a:r>
            <a:r>
              <a:rPr lang="en-US" dirty="0" smtClean="0"/>
              <a:t>separators are </a:t>
            </a:r>
            <a:r>
              <a:rPr lang="en-US" dirty="0" smtClean="0"/>
              <a:t>added to:</a:t>
            </a:r>
          </a:p>
          <a:p>
            <a:pPr lvl="1" algn="l" rtl="0"/>
            <a:r>
              <a:rPr lang="en-US" dirty="0" smtClean="0"/>
              <a:t>prevent pleats </a:t>
            </a:r>
            <a:r>
              <a:rPr lang="en-US" dirty="0" smtClean="0"/>
              <a:t>from collapsing in </a:t>
            </a:r>
            <a:r>
              <a:rPr lang="en-US" dirty="0" smtClean="0"/>
              <a:t>air stream</a:t>
            </a:r>
          </a:p>
          <a:p>
            <a:pPr lvl="1" algn="l" rtl="0"/>
            <a:r>
              <a:rPr lang="en-US" dirty="0" smtClean="0"/>
              <a:t>provide </a:t>
            </a:r>
            <a:r>
              <a:rPr lang="en-US" dirty="0" smtClean="0"/>
              <a:t>a path for airflow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7880" y="928670"/>
            <a:ext cx="400052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Types of Laminar Flow Cabinets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A- Biological Safety Cabinets (</a:t>
            </a:r>
            <a:r>
              <a:rPr lang="en-US" b="1" dirty="0" smtClean="0"/>
              <a:t>BSCs):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Class I </a:t>
            </a:r>
            <a:r>
              <a:rPr lang="en-US" dirty="0" smtClean="0"/>
              <a:t>(</a:t>
            </a:r>
            <a:r>
              <a:rPr lang="en-US" b="1" dirty="0" smtClean="0"/>
              <a:t>Low risk operations</a:t>
            </a:r>
            <a:r>
              <a:rPr lang="en-US" dirty="0" smtClean="0"/>
              <a:t>)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Class II </a:t>
            </a:r>
            <a:r>
              <a:rPr lang="en-US" dirty="0" smtClean="0"/>
              <a:t>(</a:t>
            </a:r>
            <a:r>
              <a:rPr lang="en-US" b="1" dirty="0" smtClean="0"/>
              <a:t>Moderate risk operations</a:t>
            </a:r>
            <a:r>
              <a:rPr lang="en-US" dirty="0" smtClean="0"/>
              <a:t>)</a:t>
            </a:r>
          </a:p>
          <a:p>
            <a:pPr marL="1124712" lvl="2" indent="-457200" algn="l" rtl="0">
              <a:buFont typeface="+mj-lt"/>
              <a:buAutoNum type="alphaUcPeriod"/>
            </a:pPr>
            <a:r>
              <a:rPr lang="en-US" dirty="0" smtClean="0"/>
              <a:t>Type </a:t>
            </a:r>
            <a:r>
              <a:rPr lang="en-US" dirty="0" smtClean="0"/>
              <a:t>A</a:t>
            </a:r>
          </a:p>
          <a:p>
            <a:pPr marL="1124712" lvl="2" indent="-457200" algn="l" rtl="0">
              <a:buFont typeface="+mj-lt"/>
              <a:buAutoNum type="alphaUcPeriod"/>
            </a:pPr>
            <a:r>
              <a:rPr lang="en-US" dirty="0" smtClean="0"/>
              <a:t>Type </a:t>
            </a:r>
            <a:r>
              <a:rPr lang="en-US" dirty="0" smtClean="0"/>
              <a:t>B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Class III </a:t>
            </a:r>
            <a:r>
              <a:rPr lang="en-US" dirty="0" smtClean="0"/>
              <a:t>((</a:t>
            </a:r>
            <a:r>
              <a:rPr lang="en-US" b="1" dirty="0" smtClean="0"/>
              <a:t>High risk operations</a:t>
            </a:r>
            <a:r>
              <a:rPr lang="en-US" dirty="0" smtClean="0"/>
              <a:t>)</a:t>
            </a:r>
          </a:p>
          <a:p>
            <a:pPr algn="l" rtl="0">
              <a:buNone/>
            </a:pPr>
            <a:r>
              <a:rPr lang="en-US" b="1" dirty="0" smtClean="0"/>
              <a:t>B- Clean Benches: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Horizontal Laminar Flow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Vertical Laminar </a:t>
            </a:r>
            <a:r>
              <a:rPr lang="en-US" dirty="0" smtClean="0"/>
              <a:t>Flow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72518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Biological Safety Cabinets (BSCs)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0">
              <a:lnSpc>
                <a:spcPct val="150000"/>
              </a:lnSpc>
            </a:pPr>
            <a:r>
              <a:rPr lang="en-US" b="1" dirty="0" smtClean="0"/>
              <a:t>BSCs</a:t>
            </a:r>
            <a:r>
              <a:rPr lang="en-US" dirty="0" smtClean="0"/>
              <a:t> are </a:t>
            </a:r>
            <a:r>
              <a:rPr lang="en-US" dirty="0" smtClean="0"/>
              <a:t>designed to provide </a:t>
            </a:r>
            <a:endParaRPr lang="en-US" dirty="0" smtClean="0"/>
          </a:p>
          <a:p>
            <a:pPr lvl="1" algn="just" rtl="0">
              <a:lnSpc>
                <a:spcPct val="150000"/>
              </a:lnSpc>
            </a:pPr>
            <a:r>
              <a:rPr lang="en-US" dirty="0" smtClean="0"/>
              <a:t>personnel</a:t>
            </a:r>
            <a:r>
              <a:rPr lang="en-US" dirty="0" smtClean="0"/>
              <a:t>, </a:t>
            </a:r>
            <a:endParaRPr lang="en-US" dirty="0" smtClean="0"/>
          </a:p>
          <a:p>
            <a:pPr lvl="1" algn="just" rtl="0">
              <a:lnSpc>
                <a:spcPct val="150000"/>
              </a:lnSpc>
            </a:pPr>
            <a:r>
              <a:rPr lang="en-US" dirty="0" smtClean="0"/>
              <a:t>environmental </a:t>
            </a:r>
            <a:r>
              <a:rPr lang="en-US" dirty="0" smtClean="0"/>
              <a:t>and </a:t>
            </a:r>
            <a:endParaRPr lang="en-US" dirty="0" smtClean="0"/>
          </a:p>
          <a:p>
            <a:pPr lvl="1" algn="just" rtl="0">
              <a:lnSpc>
                <a:spcPct val="150000"/>
              </a:lnSpc>
            </a:pPr>
            <a:r>
              <a:rPr lang="en-US" dirty="0" smtClean="0"/>
              <a:t>product </a:t>
            </a:r>
            <a:r>
              <a:rPr lang="en-US" dirty="0" smtClean="0"/>
              <a:t>protection </a:t>
            </a:r>
          </a:p>
          <a:p>
            <a:pPr algn="just" rtl="0">
              <a:lnSpc>
                <a:spcPct val="150000"/>
              </a:lnSpc>
            </a:pPr>
            <a:r>
              <a:rPr lang="en-US" dirty="0" smtClean="0"/>
              <a:t>Most </a:t>
            </a:r>
            <a:r>
              <a:rPr lang="en-US" b="1" dirty="0" smtClean="0"/>
              <a:t>BSCs</a:t>
            </a:r>
            <a:r>
              <a:rPr lang="en-US" dirty="0" smtClean="0"/>
              <a:t> use high efficiency particulate air (HEPA) filters in the exhaust and supply systems. The exception is a Class I BSC which does not have HEPA filtered supply </a:t>
            </a:r>
            <a:r>
              <a:rPr lang="en-US" dirty="0" smtClean="0"/>
              <a:t>air.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BSCs class I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35480"/>
            <a:ext cx="4286280" cy="4708230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 smtClean="0"/>
              <a:t>Personnel </a:t>
            </a:r>
            <a:r>
              <a:rPr lang="en-US" dirty="0" smtClean="0"/>
              <a:t>&amp; </a:t>
            </a:r>
            <a:r>
              <a:rPr lang="en-US" dirty="0" smtClean="0"/>
              <a:t>Environmental protection. </a:t>
            </a:r>
            <a:endParaRPr lang="en-US" dirty="0" smtClean="0"/>
          </a:p>
          <a:p>
            <a:pPr algn="l" rtl="0"/>
            <a:r>
              <a:rPr lang="en-US" dirty="0" smtClean="0"/>
              <a:t>No product </a:t>
            </a:r>
            <a:r>
              <a:rPr lang="en-US" dirty="0" smtClean="0"/>
              <a:t>protection.</a:t>
            </a:r>
            <a:endParaRPr lang="en-US" dirty="0" smtClean="0"/>
          </a:p>
          <a:p>
            <a:pPr algn="l" rtl="0"/>
            <a:r>
              <a:rPr lang="en-US" dirty="0" smtClean="0"/>
              <a:t>It is </a:t>
            </a:r>
            <a:r>
              <a:rPr lang="en-US" dirty="0" smtClean="0"/>
              <a:t>like a fume </a:t>
            </a:r>
            <a:r>
              <a:rPr lang="en-US" dirty="0" smtClean="0"/>
              <a:t>hood, but has a HEPA filter in </a:t>
            </a:r>
            <a:r>
              <a:rPr lang="en-US" dirty="0" smtClean="0"/>
              <a:t>exhaust </a:t>
            </a:r>
            <a:r>
              <a:rPr lang="en-US" dirty="0" smtClean="0"/>
              <a:t>system to protect </a:t>
            </a:r>
            <a:r>
              <a:rPr lang="en-US" dirty="0" smtClean="0"/>
              <a:t>environment.</a:t>
            </a:r>
            <a:endParaRPr lang="en-US" dirty="0" smtClean="0"/>
          </a:p>
          <a:p>
            <a:pPr algn="l" rtl="0"/>
            <a:r>
              <a:rPr lang="en-US" dirty="0" smtClean="0"/>
              <a:t>Uses:</a:t>
            </a:r>
          </a:p>
          <a:p>
            <a:pPr marL="484632" indent="-457200" algn="l" rtl="0">
              <a:buFont typeface="+mj-lt"/>
              <a:buAutoNum type="arabicPeriod"/>
            </a:pPr>
            <a:r>
              <a:rPr lang="en-US" dirty="0" smtClean="0"/>
              <a:t>enclose equipment, e.g.: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centrifuges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harvesting equipment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small </a:t>
            </a:r>
            <a:r>
              <a:rPr lang="en-US" dirty="0" err="1" smtClean="0"/>
              <a:t>fermenters</a:t>
            </a:r>
            <a:endParaRPr lang="en-US" dirty="0" smtClean="0"/>
          </a:p>
          <a:p>
            <a:pPr marL="484632" indent="-457200" algn="l" rtl="0">
              <a:buFont typeface="+mj-lt"/>
              <a:buAutoNum type="arabicPeriod"/>
            </a:pPr>
            <a:r>
              <a:rPr lang="en-US" dirty="0" smtClean="0"/>
              <a:t>procedures </a:t>
            </a:r>
            <a:r>
              <a:rPr lang="en-US" dirty="0" smtClean="0"/>
              <a:t>with potential to generate </a:t>
            </a:r>
            <a:r>
              <a:rPr lang="en-US" dirty="0" smtClean="0"/>
              <a:t>aerosols, e.g.: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a</a:t>
            </a:r>
            <a:r>
              <a:rPr lang="en-US" dirty="0" smtClean="0"/>
              <a:t>nimals cages dumping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culture aeration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tissue </a:t>
            </a:r>
            <a:r>
              <a:rPr lang="en-US" dirty="0" err="1" smtClean="0"/>
              <a:t>homogenation</a:t>
            </a:r>
            <a:r>
              <a:rPr lang="en-US" dirty="0" smtClean="0"/>
              <a:t>.</a:t>
            </a:r>
            <a:endParaRPr lang="en-US" dirty="0" smtClean="0"/>
          </a:p>
          <a:p>
            <a:pPr algn="l"/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7610" y="857232"/>
            <a:ext cx="4248150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BSCs class </a:t>
            </a:r>
            <a:r>
              <a:rPr lang="en-US" dirty="0" smtClean="0"/>
              <a:t>II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provide personnel, environmental and product protection </a:t>
            </a:r>
            <a:endParaRPr lang="en-US" dirty="0" smtClean="0"/>
          </a:p>
          <a:p>
            <a:pPr algn="l" rtl="0"/>
            <a:r>
              <a:rPr lang="en-US" b="1" dirty="0" smtClean="0"/>
              <a:t>Uses: 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provide </a:t>
            </a:r>
            <a:r>
              <a:rPr lang="en-US" dirty="0" smtClean="0"/>
              <a:t>the microbe-free work environment necessary for cell culture </a:t>
            </a:r>
            <a:r>
              <a:rPr lang="en-US" dirty="0" smtClean="0"/>
              <a:t>propagation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formulation </a:t>
            </a:r>
            <a:r>
              <a:rPr lang="en-US" dirty="0" smtClean="0"/>
              <a:t>of nonvolatile </a:t>
            </a:r>
            <a:r>
              <a:rPr lang="en-US" dirty="0" err="1" smtClean="0"/>
              <a:t>antineoplastic</a:t>
            </a:r>
            <a:r>
              <a:rPr lang="en-US" dirty="0" smtClean="0"/>
              <a:t> </a:t>
            </a:r>
            <a:r>
              <a:rPr lang="en-US" dirty="0" smtClean="0"/>
              <a:t>or chemotherapeutic </a:t>
            </a:r>
            <a:r>
              <a:rPr lang="en-US" dirty="0" smtClean="0"/>
              <a:t>drugs</a:t>
            </a:r>
          </a:p>
          <a:p>
            <a:pPr marL="484632" indent="-457200" algn="l" rtl="0"/>
            <a:r>
              <a:rPr lang="en-US" b="1" dirty="0" smtClean="0"/>
              <a:t>Types: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Type A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Type B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BSCs class </a:t>
            </a:r>
            <a:r>
              <a:rPr lang="en-US" dirty="0" smtClean="0"/>
              <a:t>II Type 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14800" cy="438912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Exhaust </a:t>
            </a:r>
            <a:r>
              <a:rPr lang="en-US" dirty="0" smtClean="0"/>
              <a:t>air </a:t>
            </a:r>
            <a:r>
              <a:rPr lang="en-US" dirty="0" smtClean="0"/>
              <a:t>re-circulated </a:t>
            </a:r>
            <a:r>
              <a:rPr lang="en-US" dirty="0" smtClean="0"/>
              <a:t>to the </a:t>
            </a:r>
            <a:r>
              <a:rPr lang="en-US" u="sng" dirty="0" smtClean="0"/>
              <a:t>laboratory</a:t>
            </a:r>
            <a:r>
              <a:rPr lang="en-US" dirty="0" smtClean="0"/>
              <a:t>. </a:t>
            </a:r>
          </a:p>
          <a:p>
            <a:pPr algn="l" rtl="0"/>
            <a:r>
              <a:rPr lang="en-US" dirty="0" smtClean="0"/>
              <a:t>Not to </a:t>
            </a:r>
            <a:r>
              <a:rPr lang="en-US" dirty="0" smtClean="0"/>
              <a:t>be used for work involving volatile toxic chemicals </a:t>
            </a:r>
            <a:endParaRPr lang="en-US" dirty="0" smtClean="0"/>
          </a:p>
          <a:p>
            <a:pPr algn="l" rtl="0"/>
            <a:endParaRPr lang="ar-S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5" y="1714488"/>
            <a:ext cx="41434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333</TotalTime>
  <Words>837</Words>
  <Application>Microsoft Office PowerPoint</Application>
  <PresentationFormat>On-screen Show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Laminar Flow Cabinets</vt:lpstr>
      <vt:lpstr>Definition</vt:lpstr>
      <vt:lpstr>Laminar Flow Cabinets</vt:lpstr>
      <vt:lpstr>HEPA filters:</vt:lpstr>
      <vt:lpstr>Types of Laminar Flow Cabinets</vt:lpstr>
      <vt:lpstr>Biological Safety Cabinets (BSCs)</vt:lpstr>
      <vt:lpstr>BSCs class I</vt:lpstr>
      <vt:lpstr>BSCs class II</vt:lpstr>
      <vt:lpstr>BSCs class II Type A</vt:lpstr>
      <vt:lpstr>BSCs class II Type B</vt:lpstr>
      <vt:lpstr>BSCs class III</vt:lpstr>
      <vt:lpstr>BSCs Surface Decontamination</vt:lpstr>
      <vt:lpstr>BSCs Gas Decontamination</vt:lpstr>
      <vt:lpstr>Ultraviolet Lamps in BSCs</vt:lpstr>
      <vt:lpstr>Clean Benches</vt:lpstr>
      <vt:lpstr>Horizontal Laminar Flow</vt:lpstr>
      <vt:lpstr>Vertical Laminar Flow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42</cp:revision>
  <dcterms:created xsi:type="dcterms:W3CDTF">2008-03-30T06:01:11Z</dcterms:created>
  <dcterms:modified xsi:type="dcterms:W3CDTF">2008-03-31T09:08:18Z</dcterms:modified>
</cp:coreProperties>
</file>