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1"/>
  </p:sldMasterIdLst>
  <p:notesMasterIdLst>
    <p:notesMasterId r:id="rId32"/>
  </p:notesMasterIdLst>
  <p:sldIdLst>
    <p:sldId id="369" r:id="rId2"/>
    <p:sldId id="370" r:id="rId3"/>
    <p:sldId id="371" r:id="rId4"/>
    <p:sldId id="372" r:id="rId5"/>
    <p:sldId id="373" r:id="rId6"/>
    <p:sldId id="396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97" r:id="rId17"/>
    <p:sldId id="383" r:id="rId18"/>
    <p:sldId id="398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7" d="100"/>
          <a:sy n="87" d="100"/>
        </p:scale>
        <p:origin x="273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2D406-2182-4069-B238-F30A8EA3A4DD}" type="datetimeFigureOut">
              <a:rPr lang="en-US"/>
              <a:pPr>
                <a:defRPr/>
              </a:pPr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59AB2E6-444E-436F-AD22-7719BBD68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3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BC694F-047B-448D-955F-0F9328F27008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4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FE7E2F-C128-4D6A-B1DF-424BEDDC5698}" type="datetime8">
              <a:rPr lang="en-US"/>
              <a:pPr>
                <a:defRPr/>
              </a:pPr>
              <a:t>8/25/2025 11:46 AM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fld id="{85BC1C75-A274-4EBE-90CB-10645BE17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36FA-6153-4F3B-B135-DAD30737E64A}" type="datetime8">
              <a:rPr lang="en-US"/>
              <a:pPr>
                <a:defRPr/>
              </a:pPr>
              <a:t>8/25/2025 11:46 AM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14749-1F1B-46A5-9872-B19C5C91CC68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BDE51-AC55-4229-8F58-44AADC25379B}" type="datetime8">
              <a:rPr lang="en-US"/>
              <a:pPr>
                <a:defRPr/>
              </a:pPr>
              <a:t>8/25/2025 11:46 AM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CF94258D-191C-47B7-A052-D0FCA0C126CF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EF82-F5E5-4E6A-9FA9-48B3803ADB32}" type="datetime8">
              <a:rPr lang="en-US"/>
              <a:pPr>
                <a:defRPr/>
              </a:pPr>
              <a:t>8/25/2025 11:46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84D32B-3A2B-4E91-A086-273B74759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6436-F7E1-4AE3-B75F-45590405395F}" type="datetime8">
              <a:rPr lang="en-US"/>
              <a:pPr>
                <a:defRPr/>
              </a:pPr>
              <a:t>8/25/2025 11:46 AM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EDEBFA9-21F0-4634-99B1-5356EE6C29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C8E06A-E599-4249-BA83-A6E99ECB8CB2}" type="datetime8">
              <a:rPr lang="en-US"/>
              <a:pPr>
                <a:defRPr/>
              </a:pPr>
              <a:t>8/25/2025 11:46 AM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D6A860B-EFFA-4314-BD03-08C807ABC3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1D32D7-DD27-4421-8B32-56A49FF47B89}" type="datetime8">
              <a:rPr lang="en-US"/>
              <a:pPr>
                <a:defRPr/>
              </a:pPr>
              <a:t>8/25/2025 11:46 AM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D7A3CA-5FB3-4EF2-BA92-A7D66ACE25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2373-C10D-48C4-A1C2-E8507E1F693D}" type="datetime8">
              <a:rPr lang="en-US"/>
              <a:pPr>
                <a:defRPr/>
              </a:pPr>
              <a:t>8/25/2025 11:46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58DB6A-859A-4764-A065-DD02A97EB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17A0-A208-4905-9595-C56AC74C0432}" type="datetime8">
              <a:rPr lang="en-US"/>
              <a:pPr>
                <a:defRPr/>
              </a:pPr>
              <a:t>8/25/2025 11:46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fld id="{69B87F3D-8305-480A-A74A-943DE4BD6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6B84-F52B-46F3-9D17-C13EEE438D4A}" type="datetime8">
              <a:rPr lang="en-US"/>
              <a:pPr>
                <a:defRPr/>
              </a:pPr>
              <a:t>8/25/2025 11:46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80E234-6189-4006-9073-49E5959D0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DC8274-8417-43BF-8765-70E42CFFE606}" type="datetime8">
              <a:rPr lang="en-US"/>
              <a:pPr>
                <a:defRPr/>
              </a:pPr>
              <a:t>8/25/2025 11:46 AM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791F1709-3B55-4EC4-B84B-3794185BA0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E3358F-0F3E-42F6-82F7-A39E1B9F120F}" type="datetime8">
              <a:rPr lang="en-US"/>
              <a:pPr>
                <a:defRPr/>
              </a:pPr>
              <a:t>8/25/2025 11:46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fld id="{445554B9-F6F4-4B17-805D-DDD4BCFFBAF8}" type="slidenum">
              <a:rPr lang="en-US"/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42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subTitle" idx="1"/>
          </p:nvPr>
        </p:nvSpPr>
        <p:spPr>
          <a:xfrm>
            <a:off x="2207568" y="1628801"/>
            <a:ext cx="7538328" cy="338437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300" dirty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Fundamentals of Organic</a:t>
            </a:r>
            <a:r>
              <a:rPr lang="en-US" altLang="en-US" sz="3600" b="1" dirty="0">
                <a:solidFill>
                  <a:srgbClr val="FF0000"/>
                </a:solidFill>
                <a:latin typeface="Candara" pitchFamily="34" charset="0"/>
              </a:rPr>
              <a:t> Chemistry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Candara" pitchFamily="34" charset="0"/>
              </a:rPr>
              <a:t>CHEM 108</a:t>
            </a:r>
          </a:p>
          <a:p>
            <a:pPr algn="ctr"/>
            <a:r>
              <a:rPr lang="en-US" altLang="en-US" sz="2800" b="1" i="1">
                <a:solidFill>
                  <a:srgbClr val="00B050"/>
                </a:solidFill>
              </a:rPr>
              <a:t>King </a:t>
            </a:r>
            <a:r>
              <a:rPr lang="en-US" altLang="en-US" sz="2800" b="1" i="1" dirty="0">
                <a:solidFill>
                  <a:srgbClr val="00B050"/>
                </a:solidFill>
              </a:rPr>
              <a:t>Saud University</a:t>
            </a:r>
            <a:endParaRPr lang="en-US" altLang="en-US" sz="2800" b="1" dirty="0">
              <a:solidFill>
                <a:srgbClr val="00B050"/>
              </a:solidFill>
            </a:endParaRPr>
          </a:p>
          <a:p>
            <a:pPr algn="ctr"/>
            <a:r>
              <a:rPr lang="en-US" altLang="en-US" sz="2400" b="1" dirty="0">
                <a:solidFill>
                  <a:srgbClr val="00B050"/>
                </a:solidFill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165304"/>
            <a:ext cx="2999656" cy="5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400" b="1">
                <a:solidFill>
                  <a:srgbClr val="C00000"/>
                </a:solidFill>
              </a:rPr>
              <a:t>CHEM 108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672" y="5949280"/>
            <a:ext cx="9048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</a:rPr>
              <a:t>CHAPTER 5. ALDEHYDES &amp; KETONES</a:t>
            </a:r>
          </a:p>
        </p:txBody>
      </p:sp>
      <p:pic>
        <p:nvPicPr>
          <p:cNvPr id="7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69802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3524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3204" y="404664"/>
            <a:ext cx="7254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Aldehydes Ketones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7368" y="1493225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0033CC"/>
                </a:solidFill>
              </a:rPr>
              <a:t>NOTES</a:t>
            </a:r>
            <a:endParaRPr lang="en-US" sz="2400" u="sng" dirty="0">
              <a:solidFill>
                <a:srgbClr val="0033CC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79376" y="1887860"/>
            <a:ext cx="11449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rgbClr val="FF0000"/>
                </a:solidFill>
              </a:rPr>
              <a:t>In common names </a:t>
            </a:r>
            <a:r>
              <a:rPr lang="en-US" sz="2200" dirty="0"/>
              <a:t>carbon atoms near the carbonyl group are often designated by </a:t>
            </a:r>
            <a:r>
              <a:rPr lang="en-US" sz="2200" dirty="0">
                <a:solidFill>
                  <a:srgbClr val="00B050"/>
                </a:solidFill>
              </a:rPr>
              <a:t>Greek letters</a:t>
            </a:r>
            <a:r>
              <a:rPr lang="en-US" sz="2200" dirty="0"/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/>
              <a:t>The atom adjacent to the function is </a:t>
            </a:r>
            <a:r>
              <a:rPr lang="en-US" sz="2200" i="1" dirty="0"/>
              <a:t>alpha (α)</a:t>
            </a:r>
            <a:r>
              <a:rPr lang="en-US" sz="2200" dirty="0"/>
              <a:t>, the next removed is </a:t>
            </a:r>
            <a:r>
              <a:rPr lang="en-US" sz="2200" i="1" dirty="0"/>
              <a:t>beta (β) </a:t>
            </a:r>
            <a:r>
              <a:rPr lang="en-US" sz="2200" dirty="0"/>
              <a:t>and so on. Since ketones have two sets of neighboring atoms, one set is labeled </a:t>
            </a:r>
            <a:r>
              <a:rPr lang="en-US" sz="2200" i="1" dirty="0"/>
              <a:t>α, β</a:t>
            </a:r>
            <a:r>
              <a:rPr lang="en-US" sz="2200" dirty="0"/>
              <a:t> etc., and the other </a:t>
            </a:r>
            <a:r>
              <a:rPr lang="en-US" sz="2200" i="1" dirty="0"/>
              <a:t>α', β'</a:t>
            </a:r>
            <a:r>
              <a:rPr lang="en-US" sz="2200" dirty="0"/>
              <a:t> etc.</a:t>
            </a:r>
          </a:p>
        </p:txBody>
      </p:sp>
      <p:pic>
        <p:nvPicPr>
          <p:cNvPr id="20" name="Picture 2" descr="https://figures.boundless-cdn.com/29450/large/Screenshot%202014-08-24%2018.08.23.png"/>
          <p:cNvPicPr>
            <a:picLocks noChangeAspect="1" noChangeArrowheads="1"/>
          </p:cNvPicPr>
          <p:nvPr/>
        </p:nvPicPr>
        <p:blipFill>
          <a:blip r:embed="rId2" cstate="print"/>
          <a:srcRect t="1205" r="58395" b="69176"/>
          <a:stretch>
            <a:fillRect/>
          </a:stretch>
        </p:blipFill>
        <p:spPr bwMode="auto">
          <a:xfrm>
            <a:off x="1703512" y="3162519"/>
            <a:ext cx="4765740" cy="23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6960096" y="3099455"/>
            <a:ext cx="3816424" cy="2705809"/>
            <a:chOff x="5562600" y="2815185"/>
            <a:chExt cx="2774822" cy="1886124"/>
          </a:xfrm>
        </p:grpSpPr>
        <p:pic>
          <p:nvPicPr>
            <p:cNvPr id="22" name="Picture 2" descr="https://figures.boundless-cdn.com/29450/large/Screenshot%202014-08-24%2018.08.23.png"/>
            <p:cNvPicPr>
              <a:picLocks noChangeAspect="1" noChangeArrowheads="1"/>
            </p:cNvPicPr>
            <p:nvPr/>
          </p:nvPicPr>
          <p:blipFill>
            <a:blip r:embed="rId3" cstate="print"/>
            <a:srcRect l="52524" t="33521" r="4636" b="48718"/>
            <a:stretch>
              <a:fillRect/>
            </a:stretch>
          </p:blipFill>
          <p:spPr bwMode="auto">
            <a:xfrm>
              <a:off x="5562600" y="3897745"/>
              <a:ext cx="2774822" cy="80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https://figures.boundless-cdn.com/29450/large/Screenshot%202014-08-24%2018.08.23.png"/>
            <p:cNvPicPr>
              <a:picLocks noChangeAspect="1" noChangeArrowheads="1"/>
            </p:cNvPicPr>
            <p:nvPr/>
          </p:nvPicPr>
          <p:blipFill>
            <a:blip r:embed="rId3" cstate="print"/>
            <a:srcRect l="52525" t="1186" r="21523" b="80566"/>
            <a:stretch>
              <a:fillRect/>
            </a:stretch>
          </p:blipFill>
          <p:spPr bwMode="auto">
            <a:xfrm>
              <a:off x="5791200" y="2815185"/>
              <a:ext cx="2026542" cy="99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79376" y="5971927"/>
            <a:ext cx="112174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The functional group priority order in nomenclature system </a:t>
            </a:r>
            <a:r>
              <a:rPr lang="en-US" sz="2400" dirty="0">
                <a:cs typeface="Times New Roman" pitchFamily="18" charset="0"/>
              </a:rPr>
              <a:t>is as following:</a:t>
            </a:r>
          </a:p>
          <a:p>
            <a:pPr algn="ctr"/>
            <a:r>
              <a:rPr lang="en-US" sz="2200" dirty="0">
                <a:cs typeface="Times New Roman" pitchFamily="18" charset="0"/>
              </a:rPr>
              <a:t>Acid and derivatives &gt;aldehyde&gt; ketone&gt; </a:t>
            </a:r>
            <a:r>
              <a:rPr lang="en-US" sz="2200" dirty="0" err="1">
                <a:cs typeface="Times New Roman" pitchFamily="18" charset="0"/>
              </a:rPr>
              <a:t>alcoho</a:t>
            </a:r>
            <a:r>
              <a:rPr lang="en-US" sz="2200" dirty="0">
                <a:cs typeface="Times New Roman" pitchFamily="18" charset="0"/>
              </a:rPr>
              <a:t> &gt; amine &gt;  alkene &gt; alkyne &gt; ether</a:t>
            </a:r>
          </a:p>
        </p:txBody>
      </p:sp>
    </p:spTree>
    <p:extLst>
      <p:ext uri="{BB962C8B-B14F-4D97-AF65-F5344CB8AC3E}">
        <p14:creationId xmlns:p14="http://schemas.microsoft.com/office/powerpoint/2010/main" val="42109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7295" y="404664"/>
            <a:ext cx="4065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Carbonyl Group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3392" y="1599183"/>
            <a:ext cx="11105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The structure and properties of the carbonyl group.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055440" y="2060848"/>
            <a:ext cx="1051316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The carbon–oxygen double bond consists of a sigma bond and a pi bond.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The carbon atom is sp</a:t>
            </a:r>
            <a:r>
              <a:rPr lang="en-US" sz="2200" baseline="30000" dirty="0">
                <a:latin typeface="+mj-lt"/>
              </a:rPr>
              <a:t>2</a:t>
            </a:r>
            <a:r>
              <a:rPr lang="en-US" sz="2200" dirty="0">
                <a:latin typeface="+mj-lt"/>
              </a:rPr>
              <a:t>-hybridized. The three atoms attached to the carbonyl carbon lie in a plane with bond angles of 120°.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The pi bond is formed by overlap of a </a:t>
            </a:r>
            <a:r>
              <a:rPr lang="en-US" sz="2200" i="1" dirty="0">
                <a:latin typeface="+mj-lt"/>
              </a:rPr>
              <a:t>p</a:t>
            </a:r>
            <a:r>
              <a:rPr lang="en-US" sz="2200" dirty="0">
                <a:latin typeface="+mj-lt"/>
              </a:rPr>
              <a:t> orbital on carbon with an oxygen </a:t>
            </a:r>
            <a:r>
              <a:rPr lang="en-US" sz="2200" i="1" dirty="0">
                <a:latin typeface="+mj-lt"/>
              </a:rPr>
              <a:t>p</a:t>
            </a:r>
            <a:r>
              <a:rPr lang="en-US" sz="2200" dirty="0">
                <a:latin typeface="+mj-lt"/>
              </a:rPr>
              <a:t> orbital.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There are also two unshared electron pairs on the oxygen atom.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+mj-lt"/>
              </a:rPr>
              <a:t>The C=O bond distance is 1.24A, shorter than the C-O distance in alcohols and ethers (1.43A) </a:t>
            </a:r>
            <a:r>
              <a:rPr lang="ar-SA" sz="2200" dirty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4624686"/>
            <a:ext cx="414822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0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7295" y="404664"/>
            <a:ext cx="4065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Carbonyl Group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23392" y="1556792"/>
            <a:ext cx="1100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Oxygen is much more electronegative than carbon. Therefore, the electrons in the C=O bond are attracted to the oxygen, producing a highly </a:t>
            </a:r>
            <a:r>
              <a:rPr lang="en-US" sz="2400" dirty="0">
                <a:solidFill>
                  <a:srgbClr val="FF0000"/>
                </a:solidFill>
              </a:rPr>
              <a:t>polarized bond</a:t>
            </a:r>
            <a:r>
              <a:rPr lang="en-US" sz="2400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0580" t="67261" r="21019" b="12775"/>
          <a:stretch>
            <a:fillRect/>
          </a:stretch>
        </p:blipFill>
        <p:spPr bwMode="auto">
          <a:xfrm>
            <a:off x="3575720" y="5441728"/>
            <a:ext cx="5544616" cy="93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420" t="2927" r="11873" b="65465"/>
          <a:stretch>
            <a:fillRect/>
          </a:stretch>
        </p:blipFill>
        <p:spPr bwMode="auto">
          <a:xfrm>
            <a:off x="3575720" y="2685714"/>
            <a:ext cx="5176775" cy="110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3392" y="4005064"/>
            <a:ext cx="1100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As a consequence of this polarization, </a:t>
            </a:r>
            <a:r>
              <a:rPr lang="en-US" sz="2400" i="1" dirty="0"/>
              <a:t>most carbonyl reactions involve </a:t>
            </a:r>
            <a:r>
              <a:rPr lang="en-US" sz="2400" dirty="0" err="1"/>
              <a:t>nucleophilic</a:t>
            </a:r>
            <a:r>
              <a:rPr lang="en-US" sz="2400" dirty="0"/>
              <a:t> attack </a:t>
            </a:r>
            <a:r>
              <a:rPr lang="en-US" sz="2400" i="1" dirty="0"/>
              <a:t>at the carbonyl carbon, </a:t>
            </a:r>
            <a:r>
              <a:rPr lang="en-US" sz="2400" dirty="0"/>
              <a:t>often accompanied by addition of a proton to the oxygen (electron rich).</a:t>
            </a:r>
          </a:p>
        </p:txBody>
      </p:sp>
    </p:spTree>
    <p:extLst>
      <p:ext uri="{BB962C8B-B14F-4D97-AF65-F5344CB8AC3E}">
        <p14:creationId xmlns:p14="http://schemas.microsoft.com/office/powerpoint/2010/main" val="15369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047" y="404664"/>
            <a:ext cx="9062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Physical Properties of Aldehydes and Ketones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 t="18391" r="1741" b="18077"/>
          <a:stretch>
            <a:fillRect/>
          </a:stretch>
        </p:blipFill>
        <p:spPr bwMode="auto">
          <a:xfrm>
            <a:off x="2351584" y="3231277"/>
            <a:ext cx="7225291" cy="62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392" y="1609636"/>
            <a:ext cx="229019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  <a:ea typeface="Calibri" pitchFamily="34" charset="0"/>
                <a:cs typeface="Calibri" pitchFamily="34" charset="0"/>
              </a:rPr>
              <a:t>Boiling Points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83432" y="2155503"/>
            <a:ext cx="10585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Carbonyl compounds boil at higher temperatures than hydrocarbons, but at lower temperatures than alcohols of comparable molecular weight.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contras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41" r="6190"/>
          <a:stretch>
            <a:fillRect/>
          </a:stretch>
        </p:blipFill>
        <p:spPr bwMode="auto">
          <a:xfrm>
            <a:off x="3719736" y="4987467"/>
            <a:ext cx="474206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83432" y="4099719"/>
            <a:ext cx="105851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ea typeface="Calibri" pitchFamily="34" charset="0"/>
                <a:cs typeface="Calibri" pitchFamily="34" charset="0"/>
              </a:rPr>
              <a:t>This is due to the intermolecular forces of attraction, called </a:t>
            </a:r>
            <a:r>
              <a:rPr lang="en-US" sz="2200" u="sng" dirty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dipole-dipole interactions</a:t>
            </a:r>
            <a:r>
              <a:rPr lang="en-US" sz="2200" dirty="0">
                <a:ea typeface="Calibri" pitchFamily="34" charset="0"/>
                <a:cs typeface="Calibri" pitchFamily="34" charset="0"/>
              </a:rPr>
              <a:t>, which is stronger than van der Waals attractions but not as strong as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13512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9047" y="404664"/>
            <a:ext cx="9062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Physical Properties of Aldehydes and Ketones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3392" y="1598312"/>
            <a:ext cx="15841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33CC"/>
                </a:solidFill>
                <a:ea typeface="Calibri" pitchFamily="34" charset="0"/>
                <a:cs typeface="Calibri" pitchFamily="34" charset="0"/>
              </a:rPr>
              <a:t>Solubility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83433" y="2334939"/>
            <a:ext cx="1051316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itchFamily="34" charset="0"/>
                <a:cs typeface="Calibri" pitchFamily="34" charset="0"/>
              </a:rPr>
              <a:t>Carbonyl compounds as aldehydes and ketones have a C=O bond, but no O-H bond, cannot form hydrogen bonds with themselves.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itchFamily="34" charset="0"/>
                <a:cs typeface="Calibri" pitchFamily="34" charset="0"/>
              </a:rPr>
              <a:t>The polarity of the carbonyl group also affects the solubility properties of aldehydes and ketones.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itchFamily="34" charset="0"/>
                <a:cs typeface="Calibri" pitchFamily="34" charset="0"/>
              </a:rPr>
              <a:t>Carbonyl compounds with low molecular weights are soluble in water as they can form </a:t>
            </a:r>
            <a:r>
              <a:rPr lang="en-US" sz="24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hydrogen bonds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with O-H or N-H compounds.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 l="3464" t="20313" r="10933" b="20822"/>
          <a:stretch>
            <a:fillRect/>
          </a:stretch>
        </p:blipFill>
        <p:spPr bwMode="auto">
          <a:xfrm>
            <a:off x="4799856" y="5010559"/>
            <a:ext cx="2520280" cy="8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3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8376" y="725298"/>
            <a:ext cx="75097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1) Oxidation of Primary and Secondary Alcohols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9416" y="3789040"/>
            <a:ext cx="1080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Oxidation of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primary alcohols</a:t>
            </a:r>
            <a:r>
              <a:rPr lang="en-US" sz="2400" dirty="0">
                <a:latin typeface="+mj-lt"/>
              </a:rPr>
              <a:t>, under controlled conditions, yields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aldehydes</a:t>
            </a:r>
            <a:r>
              <a:rPr lang="en-US" sz="2400" dirty="0">
                <a:latin typeface="+mj-lt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50854" t="23311" r="17590" b="12753"/>
          <a:stretch>
            <a:fillRect/>
          </a:stretch>
        </p:blipFill>
        <p:spPr bwMode="auto">
          <a:xfrm>
            <a:off x="4875208" y="2505753"/>
            <a:ext cx="2088232" cy="1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9416" y="1700808"/>
            <a:ext cx="1080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Chromium reagents, such as </a:t>
            </a:r>
            <a:r>
              <a:rPr lang="en-US" sz="2400" dirty="0" err="1">
                <a:latin typeface="+mj-lt"/>
              </a:rPr>
              <a:t>pyridinium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chlorochromate</a:t>
            </a:r>
            <a:r>
              <a:rPr lang="en-US" sz="2400" dirty="0">
                <a:latin typeface="+mj-lt"/>
              </a:rPr>
              <a:t> (PCC), are commonly used in the laboratory.</a:t>
            </a:r>
          </a:p>
        </p:txBody>
      </p:sp>
      <p:pic>
        <p:nvPicPr>
          <p:cNvPr id="1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152" y="4300196"/>
            <a:ext cx="3096344" cy="20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3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10866" y="1772816"/>
            <a:ext cx="10629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Oxidation of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secondary alcohols </a:t>
            </a:r>
            <a:r>
              <a:rPr lang="en-US" sz="2400" dirty="0">
                <a:latin typeface="+mj-lt"/>
              </a:rPr>
              <a:t>yields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ketones</a:t>
            </a:r>
            <a:r>
              <a:rPr lang="en-US" sz="2400" dirty="0">
                <a:latin typeface="+mj-lt"/>
              </a:rPr>
              <a:t>. </a:t>
            </a:r>
          </a:p>
        </p:txBody>
      </p:sp>
      <p:pic>
        <p:nvPicPr>
          <p:cNvPr id="15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2564904"/>
            <a:ext cx="47448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76" y="725298"/>
            <a:ext cx="75097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1) Oxidation of Primary and Secondary Alcohols </a:t>
            </a:r>
          </a:p>
        </p:txBody>
      </p:sp>
    </p:spTree>
    <p:extLst>
      <p:ext uri="{BB962C8B-B14F-4D97-AF65-F5344CB8AC3E}">
        <p14:creationId xmlns:p14="http://schemas.microsoft.com/office/powerpoint/2010/main" val="23071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27596" y="1700808"/>
            <a:ext cx="10713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Hydration of acetylene yields acetaldehyde (catalyzed by acid and mercuric).</a:t>
            </a:r>
          </a:p>
        </p:txBody>
      </p:sp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2492896"/>
            <a:ext cx="6489138" cy="16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376" y="725298"/>
            <a:ext cx="3837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2) Hydration of Alkynes</a:t>
            </a:r>
          </a:p>
        </p:txBody>
      </p:sp>
    </p:spTree>
    <p:extLst>
      <p:ext uri="{BB962C8B-B14F-4D97-AF65-F5344CB8AC3E}">
        <p14:creationId xmlns:p14="http://schemas.microsoft.com/office/powerpoint/2010/main" val="25080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27596" y="1700808"/>
            <a:ext cx="10641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Hydration of terminal alkynes EXCEPT acetylene yields ketones (catalyzed by acid and mercuric).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l="18742" t="43512" r="28452" b="9596"/>
          <a:stretch>
            <a:fillRect/>
          </a:stretch>
        </p:blipFill>
        <p:spPr bwMode="auto">
          <a:xfrm>
            <a:off x="3215681" y="2708920"/>
            <a:ext cx="5112568" cy="106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4221088"/>
            <a:ext cx="6726515" cy="143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76" y="725298"/>
            <a:ext cx="3837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2) Hydration of Alkynes</a:t>
            </a:r>
          </a:p>
        </p:txBody>
      </p:sp>
    </p:spTree>
    <p:extLst>
      <p:ext uri="{BB962C8B-B14F-4D97-AF65-F5344CB8AC3E}">
        <p14:creationId xmlns:p14="http://schemas.microsoft.com/office/powerpoint/2010/main" val="20134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99456" y="1772816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/>
            <a:r>
              <a:rPr lang="en-US" sz="2400" dirty="0"/>
              <a:t>Product (aldehyde or ketone) depends on the structure of alkene. </a:t>
            </a:r>
          </a:p>
        </p:txBody>
      </p:sp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2564904"/>
            <a:ext cx="6352827" cy="282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376" y="725298"/>
            <a:ext cx="398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3)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itchFamily="34" charset="0"/>
              </a:rPr>
              <a:t>Ozonolysis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 of Alkenes</a:t>
            </a:r>
          </a:p>
        </p:txBody>
      </p:sp>
    </p:spTree>
    <p:extLst>
      <p:ext uri="{BB962C8B-B14F-4D97-AF65-F5344CB8AC3E}">
        <p14:creationId xmlns:p14="http://schemas.microsoft.com/office/powerpoint/2010/main" val="2177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77" y="404664"/>
            <a:ext cx="430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&amp; Ketones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64815"/>
              </p:ext>
            </p:extLst>
          </p:nvPr>
        </p:nvGraphicFramePr>
        <p:xfrm>
          <a:off x="1632800" y="1517224"/>
          <a:ext cx="8496300" cy="48613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</a:rPr>
                        <a:t>Common Classes of Carbonyl Compounds</a:t>
                      </a:r>
                    </a:p>
                  </a:txBody>
                  <a:tcPr marL="91433" marR="91433" marT="45710" marB="4571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944"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 Formula</a:t>
                      </a:r>
                      <a:endParaRPr lang="ar-SA" sz="2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</a:t>
                      </a:r>
                      <a:endParaRPr lang="ar-SA" sz="2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General Formula</a:t>
                      </a:r>
                      <a:endParaRPr lang="ar-SA" sz="2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</a:t>
                      </a:r>
                      <a:endParaRPr lang="ar-SA" sz="2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610"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ar-SA" sz="1800" dirty="0"/>
                    </a:p>
                  </a:txBody>
                  <a:tcPr marL="91433" marR="91433" marT="45710" marB="4571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Aldehydes</a:t>
                      </a:r>
                      <a:endParaRPr lang="ar-SA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sz="1800" dirty="0"/>
                    </a:p>
                  </a:txBody>
                  <a:tcPr marL="91433" marR="91433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Ketones</a:t>
                      </a:r>
                      <a:endParaRPr lang="ar-SA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08"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ar-SA" sz="1800" dirty="0"/>
                    </a:p>
                  </a:txBody>
                  <a:tcPr marL="91433" marR="91433" marT="45710" marB="45710"/>
                </a:tc>
                <a:tc>
                  <a:txBody>
                    <a:bodyPr/>
                    <a:lstStyle/>
                    <a:p>
                      <a:pPr algn="ctr" rtl="0"/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/>
                      <a:r>
                        <a:rPr lang="en-US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Acid Chlorides</a:t>
                      </a:r>
                      <a:endParaRPr lang="ar-SA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ar-SA" sz="1800" dirty="0"/>
                    </a:p>
                  </a:txBody>
                  <a:tcPr marL="91433" marR="91433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/>
                      <a:r>
                        <a:rPr lang="en-US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Carboxylic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acids</a:t>
                      </a:r>
                      <a:endParaRPr lang="ar-SA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09"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en-US" sz="1800" dirty="0"/>
                    </a:p>
                    <a:p>
                      <a:pPr algn="ctr" rtl="0"/>
                      <a:endParaRPr lang="ar-SA" sz="1800" dirty="0"/>
                    </a:p>
                  </a:txBody>
                  <a:tcPr marL="91433" marR="91433" marT="45710" marB="45710"/>
                </a:tc>
                <a:tc>
                  <a:txBody>
                    <a:bodyPr/>
                    <a:lstStyle/>
                    <a:p>
                      <a:pPr algn="ctr" rtl="0"/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/>
                      <a:r>
                        <a:rPr lang="en-US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Amides</a:t>
                      </a:r>
                    </a:p>
                    <a:p>
                      <a:pPr algn="ctr" rtl="0"/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/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sz="1800" dirty="0"/>
                    </a:p>
                  </a:txBody>
                  <a:tcPr marL="91433" marR="91433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/>
                      <a:r>
                        <a:rPr lang="en-US" sz="2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Esters</a:t>
                      </a:r>
                      <a:endParaRPr lang="ar-SA" sz="2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11752"/>
              </p:ext>
            </p:extLst>
          </p:nvPr>
        </p:nvGraphicFramePr>
        <p:xfrm>
          <a:off x="4439500" y="2741187"/>
          <a:ext cx="6588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658368" imgH="646176" progId="">
                  <p:embed/>
                </p:oleObj>
              </mc:Choice>
              <mc:Fallback>
                <p:oleObj name="ChemSketch" r:id="rId2" imgW="658368" imgH="646176" progId="">
                  <p:embed/>
                  <p:pic>
                    <p:nvPicPr>
                      <p:cNvPr id="153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500" y="2741187"/>
                        <a:ext cx="6588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69293"/>
              </p:ext>
            </p:extLst>
          </p:nvPr>
        </p:nvGraphicFramePr>
        <p:xfrm>
          <a:off x="4452201" y="3968325"/>
          <a:ext cx="758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758952" imgH="600456" progId="">
                  <p:embed/>
                </p:oleObj>
              </mc:Choice>
              <mc:Fallback>
                <p:oleObj name="ChemSketch" r:id="rId4" imgW="758952" imgH="600456" progId="">
                  <p:embed/>
                  <p:pic>
                    <p:nvPicPr>
                      <p:cNvPr id="153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201" y="3968325"/>
                        <a:ext cx="7588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84420"/>
              </p:ext>
            </p:extLst>
          </p:nvPr>
        </p:nvGraphicFramePr>
        <p:xfrm>
          <a:off x="8760675" y="2812624"/>
          <a:ext cx="5826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582168" imgH="691896" progId="">
                  <p:embed/>
                </p:oleObj>
              </mc:Choice>
              <mc:Fallback>
                <p:oleObj name="ChemSketch" r:id="rId6" imgW="582168" imgH="691896" progId="">
                  <p:embed/>
                  <p:pic>
                    <p:nvPicPr>
                      <p:cNvPr id="153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675" y="2812624"/>
                        <a:ext cx="5826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78179"/>
              </p:ext>
            </p:extLst>
          </p:nvPr>
        </p:nvGraphicFramePr>
        <p:xfrm>
          <a:off x="8544676" y="5333053"/>
          <a:ext cx="835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8" imgW="835152" imgH="762000" progId="">
                  <p:embed/>
                </p:oleObj>
              </mc:Choice>
              <mc:Fallback>
                <p:oleObj name="ChemSketch" r:id="rId8" imgW="835152" imgH="762000" progId="">
                  <p:embed/>
                  <p:pic>
                    <p:nvPicPr>
                      <p:cNvPr id="1539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676" y="5333053"/>
                        <a:ext cx="8350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32707"/>
              </p:ext>
            </p:extLst>
          </p:nvPr>
        </p:nvGraphicFramePr>
        <p:xfrm>
          <a:off x="8544775" y="3965149"/>
          <a:ext cx="665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0" imgW="664464" imgH="719328" progId="">
                  <p:embed/>
                </p:oleObj>
              </mc:Choice>
              <mc:Fallback>
                <p:oleObj name="ChemSketch" r:id="rId10" imgW="664464" imgH="719328" progId="">
                  <p:embed/>
                  <p:pic>
                    <p:nvPicPr>
                      <p:cNvPr id="153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775" y="3965149"/>
                        <a:ext cx="6651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48260"/>
              </p:ext>
            </p:extLst>
          </p:nvPr>
        </p:nvGraphicFramePr>
        <p:xfrm>
          <a:off x="4309325" y="5325638"/>
          <a:ext cx="8937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12" imgW="893064" imgH="746760" progId="">
                  <p:embed/>
                </p:oleObj>
              </mc:Choice>
              <mc:Fallback>
                <p:oleObj name="ChemSketch" r:id="rId12" imgW="893064" imgH="746760" progId="">
                  <p:embed/>
                  <p:pic>
                    <p:nvPicPr>
                      <p:cNvPr id="153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325" y="5325638"/>
                        <a:ext cx="8937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7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27448" y="1700808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/>
            <a:r>
              <a:rPr lang="en-US" sz="2400" dirty="0"/>
              <a:t>Preparing ketones that contain an aromatic ring.</a:t>
            </a: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2492896"/>
            <a:ext cx="58119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Preparation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76" y="725298"/>
            <a:ext cx="41974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4)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itchFamily="34" charset="0"/>
              </a:rPr>
              <a:t>Friedel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-Crafts Acylation</a:t>
            </a:r>
          </a:p>
        </p:txBody>
      </p:sp>
    </p:spTree>
    <p:extLst>
      <p:ext uri="{BB962C8B-B14F-4D97-AF65-F5344CB8AC3E}">
        <p14:creationId xmlns:p14="http://schemas.microsoft.com/office/powerpoint/2010/main" val="36458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3432" y="1661899"/>
            <a:ext cx="10585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Aldehydes and ketones are easily reduced to primary and secondary alcohols, respectively.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83432" y="2492896"/>
            <a:ext cx="10585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The most common metal hydrides used to reduce carbonyl compounds are lithium aluminum hydride (LiAlH</a:t>
            </a:r>
            <a:r>
              <a:rPr lang="en-US" sz="2400" baseline="-25000" dirty="0"/>
              <a:t>4</a:t>
            </a:r>
            <a:r>
              <a:rPr lang="en-US" sz="2400" dirty="0"/>
              <a:t>) and sodium borohydride (NaBH</a:t>
            </a:r>
            <a:r>
              <a:rPr lang="en-US" sz="2400" baseline="-25000" dirty="0"/>
              <a:t>4</a:t>
            </a:r>
            <a:r>
              <a:rPr lang="en-US" sz="2400" dirty="0"/>
              <a:t>).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478" y="5530651"/>
            <a:ext cx="3425164" cy="11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t="7909" r="5762" b="8055"/>
          <a:stretch>
            <a:fillRect/>
          </a:stretch>
        </p:blipFill>
        <p:spPr bwMode="auto">
          <a:xfrm>
            <a:off x="4223792" y="3489361"/>
            <a:ext cx="3753850" cy="13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3432" y="5144264"/>
            <a:ext cx="10585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376" y="725298"/>
            <a:ext cx="58536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A) Reduction of Carbonyl Compounds</a:t>
            </a:r>
          </a:p>
        </p:txBody>
      </p:sp>
    </p:spTree>
    <p:extLst>
      <p:ext uri="{BB962C8B-B14F-4D97-AF65-F5344CB8AC3E}">
        <p14:creationId xmlns:p14="http://schemas.microsoft.com/office/powerpoint/2010/main" val="39869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83432" y="1628800"/>
            <a:ext cx="1080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Oxidation of aldehydes gives a carboxylic acid with the same number of carbon atoms.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85284" y="2420888"/>
            <a:ext cx="107993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Because the reaction occurs easily, many oxidizing agents, such as KMnO</a:t>
            </a:r>
            <a:r>
              <a:rPr lang="en-US" sz="2400" baseline="-25000" dirty="0"/>
              <a:t>4</a:t>
            </a:r>
            <a:r>
              <a:rPr lang="en-US" sz="2400" dirty="0"/>
              <a:t>, CrO</a:t>
            </a:r>
            <a:r>
              <a:rPr lang="en-US" sz="2400" baseline="-25000" dirty="0"/>
              <a:t>3</a:t>
            </a:r>
            <a:r>
              <a:rPr lang="en-US" sz="2400" dirty="0"/>
              <a:t>, Ag</a:t>
            </a:r>
            <a:r>
              <a:rPr lang="en-US" sz="2400" baseline="-25000" dirty="0"/>
              <a:t>2</a:t>
            </a:r>
            <a:r>
              <a:rPr lang="en-US" sz="2400" dirty="0"/>
              <a:t>O and </a:t>
            </a:r>
            <a:r>
              <a:rPr lang="en-US" sz="2400" dirty="0" err="1"/>
              <a:t>peracids</a:t>
            </a:r>
            <a:r>
              <a:rPr lang="en-US" sz="2400" dirty="0"/>
              <a:t> will work.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26337" t="43054" r="30280" b="5472"/>
          <a:stretch>
            <a:fillRect/>
          </a:stretch>
        </p:blipFill>
        <p:spPr bwMode="auto">
          <a:xfrm>
            <a:off x="4185462" y="3403521"/>
            <a:ext cx="3605052" cy="102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16623" t="31003" r="23993" b="7184"/>
          <a:stretch>
            <a:fillRect/>
          </a:stretch>
        </p:blipFill>
        <p:spPr bwMode="auto">
          <a:xfrm>
            <a:off x="4151784" y="5160658"/>
            <a:ext cx="3816424" cy="134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82343" y="4581128"/>
            <a:ext cx="10585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76" y="725298"/>
            <a:ext cx="58536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B) Oxidation of Carbonyl Compounds</a:t>
            </a:r>
          </a:p>
        </p:txBody>
      </p:sp>
    </p:spTree>
    <p:extLst>
      <p:ext uri="{BB962C8B-B14F-4D97-AF65-F5344CB8AC3E}">
        <p14:creationId xmlns:p14="http://schemas.microsoft.com/office/powerpoint/2010/main" val="18529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83432" y="1628800"/>
            <a:ext cx="10585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Nucleophiles attack the carbon atom of a carbon-oxygen double bond because that carbon has a partial positive charge.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16652" t="59938" r="23235" b="3011"/>
          <a:stretch>
            <a:fillRect/>
          </a:stretch>
        </p:blipFill>
        <p:spPr bwMode="auto">
          <a:xfrm>
            <a:off x="2567608" y="3717032"/>
            <a:ext cx="6480720" cy="170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83432" y="2564904"/>
            <a:ext cx="10585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The overall reaction involves addition of a nucleophile and a proton across the pi bond of the carbonyl group (when carried out in alcohol or water).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14417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3392" y="1484784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1) Addition of Grignard Reagents: Formation of Alcohols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83432" y="1990001"/>
            <a:ext cx="10585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i="1" dirty="0"/>
              <a:t>Grignard reagents act as carbon nucleophiles toward carbonyl compounds. </a:t>
            </a:r>
            <a:endParaRPr lang="en-US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7" t="4854" r="2722" b="4608"/>
          <a:stretch>
            <a:fillRect/>
          </a:stretch>
        </p:blipFill>
        <p:spPr bwMode="auto">
          <a:xfrm>
            <a:off x="3047809" y="3413646"/>
            <a:ext cx="6646662" cy="14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83432" y="2436786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The reaction of a Grignard reagent with a carbonyl compound provides a useful route to alcohols.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983432" y="6238473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type of carbonyl compound chosen determines the class of alcohol produced.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920" y="4943564"/>
            <a:ext cx="5930440" cy="127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12058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83432" y="3402643"/>
            <a:ext cx="10657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i="1" dirty="0"/>
              <a:t>Other aldehydes give secondary alcohols</a:t>
            </a:r>
            <a:endParaRPr lang="en-US" sz="22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83432" y="5134281"/>
            <a:ext cx="10657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200" i="1" dirty="0"/>
              <a:t>Ketones give tertiary alcohols.</a:t>
            </a:r>
            <a:endParaRPr lang="en-US" sz="2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2319" t="72398" r="19846" b="3123"/>
          <a:stretch>
            <a:fillRect/>
          </a:stretch>
        </p:blipFill>
        <p:spPr bwMode="auto">
          <a:xfrm>
            <a:off x="3384079" y="5554080"/>
            <a:ext cx="5481411" cy="118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2" t="36467" r="20299" b="37956"/>
          <a:stretch>
            <a:fillRect/>
          </a:stretch>
        </p:blipFill>
        <p:spPr bwMode="auto">
          <a:xfrm>
            <a:off x="3371502" y="3833530"/>
            <a:ext cx="5493987" cy="121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859" t="2888" r="18866" b="73105"/>
          <a:stretch>
            <a:fillRect/>
          </a:stretch>
        </p:blipFill>
        <p:spPr bwMode="auto">
          <a:xfrm>
            <a:off x="3459954" y="2373315"/>
            <a:ext cx="5317082" cy="112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83432" y="1942428"/>
            <a:ext cx="10657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200" i="1" dirty="0"/>
              <a:t>Formaldehyde gives primary alcohols.</a:t>
            </a:r>
            <a:endParaRPr lang="en-US" sz="22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3392" y="1484784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1) Addition of Grignard Reagents: Formation of Alcohols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38410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3392" y="1484784"/>
            <a:ext cx="957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2) Addition of Hydrogen Cyanide: Formation of Cyanohydrins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23392" y="1916832"/>
            <a:ext cx="11229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Hydrogen cyanide adds to the carbonyl group of aldehydes and ketones to form cyanohydrins, compounds with a hydroxyl and a </a:t>
            </a:r>
            <a:r>
              <a:rPr lang="en-US" sz="2400" dirty="0" err="1"/>
              <a:t>cyano</a:t>
            </a:r>
            <a:r>
              <a:rPr lang="en-US" sz="2400" dirty="0"/>
              <a:t> group attached to the same carbon.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2949" r="12216" b="12122"/>
          <a:stretch>
            <a:fillRect/>
          </a:stretch>
        </p:blipFill>
        <p:spPr bwMode="auto">
          <a:xfrm>
            <a:off x="4229371" y="2758281"/>
            <a:ext cx="4140154" cy="13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1407" t="11156" r="3447" b="4546"/>
          <a:stretch>
            <a:fillRect/>
          </a:stretch>
        </p:blipFill>
        <p:spPr bwMode="auto">
          <a:xfrm>
            <a:off x="4229371" y="4221088"/>
            <a:ext cx="4140153" cy="110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83432" y="4282777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B050"/>
                </a:solidFill>
              </a:rPr>
              <a:t>Example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371" y="5406040"/>
            <a:ext cx="4140153" cy="140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40308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3392" y="1484784"/>
            <a:ext cx="957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3) Addition of Alcohols: Formation of Hemiacetals and </a:t>
            </a:r>
            <a:r>
              <a:rPr lang="en-US" sz="2800" b="1" dirty="0" err="1">
                <a:solidFill>
                  <a:srgbClr val="FF0000"/>
                </a:solidFill>
              </a:rPr>
              <a:t>Acetals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83432" y="3102059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Aldehydes and ketones react with alcohols to form, first, </a:t>
            </a:r>
            <a:r>
              <a:rPr lang="en-US" sz="2400" u="sng" dirty="0">
                <a:solidFill>
                  <a:srgbClr val="0070C0"/>
                </a:solidFill>
              </a:rPr>
              <a:t>hemiacetals</a:t>
            </a:r>
            <a:r>
              <a:rPr lang="en-US" sz="2400" dirty="0"/>
              <a:t> and then, if excess alcohol is present, </a:t>
            </a:r>
            <a:r>
              <a:rPr lang="en-US" sz="2400" u="sng" dirty="0" err="1">
                <a:solidFill>
                  <a:srgbClr val="0070C0"/>
                </a:solidFill>
              </a:rPr>
              <a:t>acetals</a:t>
            </a:r>
            <a:r>
              <a:rPr lang="en-US" sz="2400" dirty="0"/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074" t="30959" r="9967" b="8386"/>
          <a:stretch>
            <a:fillRect/>
          </a:stretch>
        </p:blipFill>
        <p:spPr bwMode="auto">
          <a:xfrm>
            <a:off x="2783632" y="4293096"/>
            <a:ext cx="6624736" cy="14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83432" y="2165955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i="1" dirty="0"/>
              <a:t>Alcohols add to the C=O bond, the OR group becoming attached to the carbon and the proton becoming attached to the oxygen.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2270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83432" y="2021939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</a:rPr>
              <a:t>Hemiacetals; </a:t>
            </a:r>
            <a:r>
              <a:rPr lang="en-US" sz="2400" b="1" dirty="0"/>
              <a:t>it contains both alcohol and ether functional groups on the same carbon atom.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983432" y="4695527"/>
            <a:ext cx="10657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dirty="0" err="1">
                <a:solidFill>
                  <a:srgbClr val="0070C0"/>
                </a:solidFill>
              </a:rPr>
              <a:t>Acetals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have two ether functions at the same carbon atom.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9743" r="5507" b="6139"/>
          <a:stretch>
            <a:fillRect/>
          </a:stretch>
        </p:blipFill>
        <p:spPr bwMode="auto">
          <a:xfrm>
            <a:off x="4079776" y="2994642"/>
            <a:ext cx="3600400" cy="12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 l="15746" t="27167" r="14052" b="9612"/>
          <a:stretch>
            <a:fillRect/>
          </a:stretch>
        </p:blipFill>
        <p:spPr bwMode="auto">
          <a:xfrm>
            <a:off x="3863752" y="5301208"/>
            <a:ext cx="4433153" cy="122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23392" y="1484784"/>
            <a:ext cx="957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3) Addition of Alcohols: Formation of Hemiacetals and </a:t>
            </a:r>
            <a:r>
              <a:rPr lang="en-US" sz="2800" b="1" dirty="0" err="1">
                <a:solidFill>
                  <a:srgbClr val="FF0000"/>
                </a:solidFill>
              </a:rPr>
              <a:t>Acetals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83432" y="2515543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 err="1"/>
              <a:t>Acetal</a:t>
            </a:r>
            <a:r>
              <a:rPr lang="en-US" sz="2400" dirty="0"/>
              <a:t> can be hydrolyzed to its aldehyde or ketone and alcohol components by treatment with excess water in the presence of an acid catalyst.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983432" y="2031231"/>
            <a:ext cx="10657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dirty="0"/>
              <a:t>The reverse of </a:t>
            </a:r>
            <a:r>
              <a:rPr lang="en-US" sz="2400" dirty="0" err="1"/>
              <a:t>acetal</a:t>
            </a:r>
            <a:r>
              <a:rPr lang="en-US" sz="2400" dirty="0"/>
              <a:t> formation, called </a:t>
            </a:r>
            <a:r>
              <a:rPr lang="en-US" sz="2400" dirty="0" err="1"/>
              <a:t>acetal</a:t>
            </a:r>
            <a:r>
              <a:rPr lang="en-US" sz="2400" dirty="0"/>
              <a:t> hydrolysis.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67608" y="3642808"/>
            <a:ext cx="7128792" cy="10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723" r="2620" b="14275"/>
          <a:stretch>
            <a:fillRect/>
          </a:stretch>
        </p:blipFill>
        <p:spPr bwMode="auto">
          <a:xfrm>
            <a:off x="3215680" y="5517232"/>
            <a:ext cx="6048672" cy="109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23392" y="1484784"/>
            <a:ext cx="957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3) Addition of Alcohols: Formation of Hemiacetals and </a:t>
            </a:r>
            <a:r>
              <a:rPr lang="en-US" sz="2800" b="1" dirty="0" err="1">
                <a:solidFill>
                  <a:srgbClr val="FF0000"/>
                </a:solidFill>
              </a:rPr>
              <a:t>Acetals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6877" y="404664"/>
            <a:ext cx="430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&amp; Ketones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23392" y="3110528"/>
            <a:ext cx="10945216" cy="103855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Carbon is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sp</a:t>
            </a:r>
            <a:r>
              <a:rPr lang="en-US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hybridized</a:t>
            </a:r>
            <a:r>
              <a:rPr lang="en-US" sz="2400" dirty="0"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C=O bond </a:t>
            </a:r>
            <a:r>
              <a:rPr lang="en-US" sz="2400" dirty="0">
                <a:latin typeface="+mn-lt"/>
              </a:rPr>
              <a:t>is shorter, stronger, and more polar than C=C bond in alkenes.</a:t>
            </a:r>
          </a:p>
        </p:txBody>
      </p:sp>
      <p:pic>
        <p:nvPicPr>
          <p:cNvPr id="12" name="Picture 8" descr="E:\Wade ed5 PPT\Graphics\Chapter 18\Reduced\FG18_00-03U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293096"/>
            <a:ext cx="85852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2841"/>
              </p:ext>
            </p:extLst>
          </p:nvPr>
        </p:nvGraphicFramePr>
        <p:xfrm>
          <a:off x="3646877" y="1700808"/>
          <a:ext cx="49752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103880" imgH="665480" progId="">
                  <p:embed/>
                </p:oleObj>
              </mc:Choice>
              <mc:Fallback>
                <p:oleObj name="CS ChemDraw Drawing" r:id="rId3" imgW="3103880" imgH="665480" progId="">
                  <p:embed/>
                  <p:pic>
                    <p:nvPicPr>
                      <p:cNvPr id="163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877" y="1700808"/>
                        <a:ext cx="4975225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9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3392" y="141277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4) Addition of Ammonia and Ammonia Derivatives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39416" y="1877923"/>
            <a:ext cx="107291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addition of nitrogen nucleophile, such as ammonia(NH</a:t>
            </a:r>
            <a:r>
              <a:rPr lang="en-US" sz="2400" baseline="-25000" dirty="0"/>
              <a:t>3</a:t>
            </a:r>
            <a:r>
              <a:rPr lang="en-US" sz="2400" dirty="0"/>
              <a:t>) and substituted ammonia (NH</a:t>
            </a:r>
            <a:r>
              <a:rPr lang="en-US" sz="2400" baseline="-25000" dirty="0"/>
              <a:t>2</a:t>
            </a:r>
            <a:r>
              <a:rPr lang="en-US" sz="2400" dirty="0"/>
              <a:t>-Y).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2675336"/>
            <a:ext cx="3888432" cy="4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5720" y="3492619"/>
            <a:ext cx="5036594" cy="33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467496" y="48189"/>
            <a:ext cx="474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Aldehydes and Ketones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76" y="725298"/>
            <a:ext cx="54215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itchFamily="34" charset="0"/>
              </a:rPr>
              <a:t>C) Nucleophilic Addition Reactions</a:t>
            </a:r>
          </a:p>
        </p:txBody>
      </p:sp>
    </p:spTree>
    <p:extLst>
      <p:ext uri="{BB962C8B-B14F-4D97-AF65-F5344CB8AC3E}">
        <p14:creationId xmlns:p14="http://schemas.microsoft.com/office/powerpoint/2010/main" val="22554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3582" y="404664"/>
            <a:ext cx="7073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Structure of Aldehydes and Ketones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216" y="1528648"/>
            <a:ext cx="10983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FF0000"/>
                </a:solidFill>
              </a:rPr>
              <a:t>Aldehydes and ketones </a:t>
            </a:r>
            <a:r>
              <a:rPr lang="en-US" sz="2400" dirty="0"/>
              <a:t>are characterized by the presence of the carbonyl group.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5216" y="3356992"/>
            <a:ext cx="1105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</a:rPr>
              <a:t>Aldehydes</a:t>
            </a:r>
            <a:r>
              <a:rPr lang="en-US" sz="2400" dirty="0"/>
              <a:t> have at least one hydrogen atom attached to the carbonyl carbon atom. </a:t>
            </a:r>
          </a:p>
          <a:p>
            <a:pPr marL="284163" algn="just">
              <a:spcAft>
                <a:spcPts val="600"/>
              </a:spcAft>
              <a:defRPr/>
            </a:pPr>
            <a:r>
              <a:rPr lang="en-US" sz="2200" i="1" dirty="0"/>
              <a:t>The remaining group may be another hydrogen atom or any aliphatic or aromatic organic group</a:t>
            </a:r>
            <a:r>
              <a:rPr lang="en-US" sz="2200" dirty="0"/>
              <a:t>. </a:t>
            </a:r>
          </a:p>
          <a:p>
            <a:pPr marL="284163" algn="just">
              <a:spcAft>
                <a:spcPts val="600"/>
              </a:spcAft>
              <a:defRPr/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-CH=O group </a:t>
            </a:r>
            <a:r>
              <a:rPr lang="en-US" sz="2200" dirty="0"/>
              <a:t>characteristic of aldehydes is often called a formyl group.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3392" y="491155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ketones,</a:t>
            </a:r>
            <a:r>
              <a:rPr lang="en-US" sz="2400" b="1" dirty="0"/>
              <a:t> </a:t>
            </a:r>
            <a:r>
              <a:rPr lang="en-US" sz="2400" dirty="0"/>
              <a:t>the carbonyl carbon atom is connected to two other carbon atoms.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2183053"/>
            <a:ext cx="2127404" cy="100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666" t="12273" r="7787" b="7727"/>
          <a:stretch>
            <a:fillRect/>
          </a:stretch>
        </p:blipFill>
        <p:spPr bwMode="auto">
          <a:xfrm>
            <a:off x="2567608" y="5565956"/>
            <a:ext cx="7563958" cy="11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5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150" y="404664"/>
            <a:ext cx="559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Aldehydes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3392" y="1538504"/>
            <a:ext cx="24482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IUPAC System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1200" y="2084655"/>
            <a:ext cx="10857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i="1" dirty="0">
                <a:solidFill>
                  <a:srgbClr val="FF0000"/>
                </a:solidFill>
              </a:rPr>
              <a:t>Aliphatic aldehydes </a:t>
            </a:r>
            <a:r>
              <a:rPr lang="en-US" sz="2400" b="1" i="1" dirty="0"/>
              <a:t>are named by dropping the suffix -e from the name of the hydrocarbon that has the same carbon skeleton as the aldehyde and replacing it with the suffix -al.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2122" r="2522" b="11586"/>
          <a:stretch>
            <a:fillRect/>
          </a:stretch>
        </p:blipFill>
        <p:spPr bwMode="auto">
          <a:xfrm>
            <a:off x="2135560" y="4005064"/>
            <a:ext cx="7988081" cy="122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79776" y="3327375"/>
            <a:ext cx="3848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Alkane  </a:t>
            </a:r>
            <a:r>
              <a:rPr lang="en-US" sz="2400" b="1" dirty="0">
                <a:solidFill>
                  <a:srgbClr val="FF0000"/>
                </a:solidFill>
              </a:rPr>
              <a:t>- e</a:t>
            </a:r>
            <a:r>
              <a:rPr lang="en-US" sz="2400" b="1" dirty="0"/>
              <a:t>+ </a:t>
            </a:r>
            <a:r>
              <a:rPr lang="en-US" sz="2400" b="1" i="1" dirty="0">
                <a:solidFill>
                  <a:srgbClr val="00B0F0"/>
                </a:solidFill>
              </a:rPr>
              <a:t>al = </a:t>
            </a:r>
            <a:r>
              <a:rPr lang="en-US" sz="2400" b="1" i="1" dirty="0" err="1">
                <a:solidFill>
                  <a:srgbClr val="00B0F0"/>
                </a:solidFill>
              </a:rPr>
              <a:t>Alkanal</a:t>
            </a:r>
            <a:r>
              <a:rPr lang="en-US" sz="2400" b="1" i="1" dirty="0">
                <a:solidFill>
                  <a:srgbClr val="00B0F0"/>
                </a:solidFill>
              </a:rPr>
              <a:t> 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150" y="404664"/>
            <a:ext cx="559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Aldehydes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11200" y="2048990"/>
            <a:ext cx="1085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</a:rPr>
              <a:t>Substituted aldehydes,  </a:t>
            </a:r>
            <a:r>
              <a:rPr lang="en-US" sz="2400" i="1" dirty="0"/>
              <a:t>we number the chain starting with the aldehyde carbon.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l="6064" t="6425" r="7039" b="6535"/>
          <a:stretch>
            <a:fillRect/>
          </a:stretch>
        </p:blipFill>
        <p:spPr bwMode="auto">
          <a:xfrm>
            <a:off x="3431704" y="3438366"/>
            <a:ext cx="5713158" cy="13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172586" y="2481038"/>
            <a:ext cx="924389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>
              <a:spcAft>
                <a:spcPts val="600"/>
              </a:spcAft>
              <a:buFont typeface="Arial" charset="0"/>
              <a:buChar char="•"/>
              <a:tabLst>
                <a:tab pos="0" algn="l"/>
              </a:tabLst>
            </a:pPr>
            <a:r>
              <a:rPr lang="en-US" sz="2400" i="1" dirty="0">
                <a:solidFill>
                  <a:srgbClr val="FF0000"/>
                </a:solidFill>
              </a:rPr>
              <a:t>-CH=O group </a:t>
            </a:r>
            <a:r>
              <a:rPr lang="en-US" sz="2400" i="1" dirty="0"/>
              <a:t>is assigned the number </a:t>
            </a:r>
            <a:r>
              <a:rPr lang="en-US" sz="2400" i="1" dirty="0">
                <a:solidFill>
                  <a:srgbClr val="FF0000"/>
                </a:solidFill>
              </a:rPr>
              <a:t>1 position.</a:t>
            </a:r>
            <a:r>
              <a:rPr lang="en-US" sz="2400" i="1" dirty="0"/>
              <a:t> </a:t>
            </a:r>
          </a:p>
          <a:p>
            <a:pPr marL="230188" indent="-230188" algn="just">
              <a:spcAft>
                <a:spcPts val="600"/>
              </a:spcAft>
              <a:buFont typeface="Arial" charset="0"/>
              <a:buChar char="•"/>
              <a:tabLst>
                <a:tab pos="0" algn="l"/>
              </a:tabLst>
            </a:pPr>
            <a:r>
              <a:rPr lang="en-US" sz="2400" i="1" dirty="0"/>
              <a:t>Aldehyde group has priority over a double bond or hydroxyl group.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11200" y="4929310"/>
            <a:ext cx="1085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</a:rPr>
              <a:t>Cyclic aldehydes, </a:t>
            </a:r>
            <a:r>
              <a:rPr lang="en-US" sz="2400" i="1" dirty="0"/>
              <a:t>the suffix </a:t>
            </a:r>
            <a:r>
              <a:rPr lang="en-US" sz="2400" i="1" dirty="0">
                <a:solidFill>
                  <a:srgbClr val="0070C0"/>
                </a:solidFill>
              </a:rPr>
              <a:t>–</a:t>
            </a:r>
            <a:r>
              <a:rPr lang="en-US" sz="2400" i="1" dirty="0" err="1">
                <a:solidFill>
                  <a:srgbClr val="0070C0"/>
                </a:solidFill>
              </a:rPr>
              <a:t>carbaldehyde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/>
              <a:t>is used.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 l="2232" t="5663" r="2122" b="6233"/>
          <a:stretch>
            <a:fillRect/>
          </a:stretch>
        </p:blipFill>
        <p:spPr bwMode="auto">
          <a:xfrm>
            <a:off x="4079776" y="5398781"/>
            <a:ext cx="4913342" cy="12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3392" y="1538504"/>
            <a:ext cx="24482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IUPAC System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150" y="404664"/>
            <a:ext cx="559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Aldehydes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11200" y="2132856"/>
            <a:ext cx="10857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00B050"/>
                </a:solidFill>
              </a:rPr>
              <a:t>Aromatic aldehyd</a:t>
            </a:r>
            <a:r>
              <a:rPr lang="en-US" sz="2400" i="1" dirty="0">
                <a:solidFill>
                  <a:srgbClr val="00B050"/>
                </a:solidFill>
              </a:rPr>
              <a:t>es</a:t>
            </a:r>
            <a:r>
              <a:rPr lang="en-US" sz="2400" i="1" dirty="0"/>
              <a:t> are usually designated as derivatives of the simplest aromatic aldehyde, </a:t>
            </a:r>
            <a:r>
              <a:rPr lang="en-US" sz="2400" i="1" dirty="0">
                <a:solidFill>
                  <a:srgbClr val="FF0000"/>
                </a:solidFill>
              </a:rPr>
              <a:t>benzaldehyde</a:t>
            </a:r>
            <a:r>
              <a:rPr lang="en-US" sz="2400" i="1" dirty="0"/>
              <a:t>.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3284984"/>
            <a:ext cx="6620549" cy="184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3392" y="1538504"/>
            <a:ext cx="24482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IUPAC System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2150" y="404664"/>
            <a:ext cx="559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Aldehydes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3392" y="1538504"/>
            <a:ext cx="26642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Common Names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1200" y="1988840"/>
            <a:ext cx="10857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Common names of ketones are formed by adding the word </a:t>
            </a:r>
            <a:r>
              <a:rPr lang="en-US" sz="2400" i="1" dirty="0"/>
              <a:t>ketone </a:t>
            </a:r>
            <a:r>
              <a:rPr lang="en-US" sz="2400" dirty="0"/>
              <a:t>to the names of the alkyl or aryl groups attached to the carbonyl carbon. </a:t>
            </a:r>
            <a:r>
              <a:rPr lang="en-US" sz="2400" dirty="0">
                <a:solidFill>
                  <a:srgbClr val="00B050"/>
                </a:solidFill>
              </a:rPr>
              <a:t>Alkyl ketone.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In still other cases, traditional names are used.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992" y="3495774"/>
            <a:ext cx="7083824" cy="12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8" y="5373216"/>
            <a:ext cx="3510473" cy="11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13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9431" y="404664"/>
            <a:ext cx="5081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Ketones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3392" y="1538504"/>
            <a:ext cx="2376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IUPAC System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11200" y="1988840"/>
            <a:ext cx="11145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In the IUPAC system, </a:t>
            </a:r>
            <a:r>
              <a:rPr lang="en-US" sz="2400" dirty="0">
                <a:solidFill>
                  <a:srgbClr val="FF0000"/>
                </a:solidFill>
              </a:rPr>
              <a:t>the ending for ketones is -one</a:t>
            </a:r>
            <a:r>
              <a:rPr lang="en-US" sz="2400" dirty="0"/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chain is numbered so that the </a:t>
            </a:r>
            <a:r>
              <a:rPr lang="en-US" sz="2400" dirty="0">
                <a:solidFill>
                  <a:srgbClr val="FF0000"/>
                </a:solidFill>
              </a:rPr>
              <a:t>carbonyl carbon has the lowest possible number</a:t>
            </a:r>
            <a:r>
              <a:rPr lang="en-US" sz="2400" dirty="0"/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cyclic ketones</a:t>
            </a:r>
            <a:r>
              <a:rPr lang="en-US" sz="2400" dirty="0"/>
              <a:t>, numbering always starts from the C=O group.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The prefix "</a:t>
            </a:r>
            <a:r>
              <a:rPr lang="en-US" sz="2400" dirty="0" err="1">
                <a:solidFill>
                  <a:srgbClr val="FF0000"/>
                </a:solidFill>
              </a:rPr>
              <a:t>oxo</a:t>
            </a:r>
            <a:r>
              <a:rPr lang="en-US" sz="2400" dirty="0"/>
              <a:t>" is used when the ketone is not the principal functional group.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806" t="2946" r="20377" b="7370"/>
          <a:stretch>
            <a:fillRect/>
          </a:stretch>
        </p:blipFill>
        <p:spPr bwMode="auto">
          <a:xfrm>
            <a:off x="1847528" y="3675651"/>
            <a:ext cx="4320480" cy="307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7456984" y="4174723"/>
            <a:ext cx="2133600" cy="812800"/>
            <a:chOff x="6570268" y="5046869"/>
            <a:chExt cx="2133600" cy="812269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56091" t="3448" r="20229" b="83624"/>
            <a:stretch>
              <a:fillRect/>
            </a:stretch>
          </p:blipFill>
          <p:spPr bwMode="auto">
            <a:xfrm>
              <a:off x="7162800" y="5638800"/>
              <a:ext cx="1219200" cy="22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6447" r="51184" b="64066"/>
            <a:stretch>
              <a:fillRect/>
            </a:stretch>
          </p:blipFill>
          <p:spPr bwMode="auto">
            <a:xfrm>
              <a:off x="6570268" y="5046869"/>
              <a:ext cx="2133600" cy="599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7506591" y="5579841"/>
            <a:ext cx="2305050" cy="754063"/>
            <a:chOff x="6398818" y="3894223"/>
            <a:chExt cx="2305050" cy="753977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454" t="46646" r="47047" b="19907"/>
            <a:stretch>
              <a:fillRect/>
            </a:stretch>
          </p:blipFill>
          <p:spPr bwMode="auto">
            <a:xfrm>
              <a:off x="6398818" y="3894223"/>
              <a:ext cx="2305050" cy="505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56491" t="42873" r="11525" b="43025"/>
            <a:stretch>
              <a:fillRect/>
            </a:stretch>
          </p:blipFill>
          <p:spPr bwMode="auto">
            <a:xfrm>
              <a:off x="6721677" y="4380964"/>
              <a:ext cx="1830782" cy="26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437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1467</Words>
  <Application>Microsoft Office PowerPoint</Application>
  <PresentationFormat>شاشة عريضة</PresentationFormat>
  <Paragraphs>201</Paragraphs>
  <Slides>30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30</vt:i4>
      </vt:variant>
    </vt:vector>
  </HeadingPairs>
  <TitlesOfParts>
    <vt:vector size="41" baseType="lpstr">
      <vt:lpstr>Arial</vt:lpstr>
      <vt:lpstr>Calibri</vt:lpstr>
      <vt:lpstr>Candara</vt:lpstr>
      <vt:lpstr>Courier New</vt:lpstr>
      <vt:lpstr>Times New Roman</vt:lpstr>
      <vt:lpstr>Tw Cen MT</vt:lpstr>
      <vt:lpstr>Wingdings</vt:lpstr>
      <vt:lpstr>Wingdings 2</vt:lpstr>
      <vt:lpstr>Student presentation</vt:lpstr>
      <vt:lpstr>ChemSketch</vt:lpstr>
      <vt:lpstr>CS ChemDraw Drawing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2025-08-25T08:46:46Z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