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4"/>
  </p:sldMasterIdLst>
  <p:notesMasterIdLst>
    <p:notesMasterId r:id="rId42"/>
  </p:notesMasterIdLst>
  <p:sldIdLst>
    <p:sldId id="256" r:id="rId5"/>
    <p:sldId id="259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95" r:id="rId18"/>
    <p:sldId id="296" r:id="rId19"/>
    <p:sldId id="297" r:id="rId20"/>
    <p:sldId id="299" r:id="rId21"/>
    <p:sldId id="300" r:id="rId22"/>
    <p:sldId id="319" r:id="rId23"/>
    <p:sldId id="302" r:id="rId24"/>
    <p:sldId id="303" r:id="rId25"/>
    <p:sldId id="304" r:id="rId26"/>
    <p:sldId id="305" r:id="rId27"/>
    <p:sldId id="306" r:id="rId28"/>
    <p:sldId id="307" r:id="rId29"/>
    <p:sldId id="308" r:id="rId30"/>
    <p:sldId id="309" r:id="rId31"/>
    <p:sldId id="310" r:id="rId32"/>
    <p:sldId id="311" r:id="rId33"/>
    <p:sldId id="312" r:id="rId34"/>
    <p:sldId id="313" r:id="rId35"/>
    <p:sldId id="314" r:id="rId36"/>
    <p:sldId id="315" r:id="rId37"/>
    <p:sldId id="316" r:id="rId38"/>
    <p:sldId id="317" r:id="rId39"/>
    <p:sldId id="318" r:id="rId40"/>
    <p:sldId id="281" r:id="rId41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103" d="100"/>
          <a:sy n="103" d="100"/>
        </p:scale>
        <p:origin x="588" y="5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8T14:13:40.790"/>
    </inkml:context>
    <inkml:brush xml:id="br0">
      <inkml:brushProperty name="width" value="0.05" units="cm"/>
      <inkml:brushProperty name="height" value="0.05" units="cm"/>
      <inkml:brushProperty name="color" value="#9C1010"/>
    </inkml:brush>
  </inkml:definitions>
  <inkml:trace contextRef="#ctx0" brushRef="#br0">4241 1457 792 0 0,'0'0'-8'0'0,"-2"5"-7"0"0,-2 2 17 0 0,1 1-9 0 0,-1 1 0 0 0,-1-1 1 0 0,-9 14-1 0 0,10-19 6 0 0,0 0 0 0 0,0 0-1 0 0,0 0 1 0 0,0-1 0 0 0,-1 0 0 0 0,-4 2-1 0 0,-21 12 98 0 0,17-8 325 0 0,-1-1 1 0 0,0-1 0 0 0,0 0-1 0 0,-28 7 1 0 0,21-6-393 0 0,-22 5 406 0 0,-1-1-1 0 0,-59 6 1 0 0,-89 0 833 0 0,110-12-1096 0 0,-236 30 818 0 0,17-28-564 0 0,33-2-170 0 0,-25-1 20 0 0,190-4-192 0 0,-144-11 193 0 0,-93 1 94 0 0,229 0-241 0 0,-188-12 364 0 0,226 18-334 0 0,1-3 0 0 0,0-3 0 0 0,0-3 0 0 0,2-3 0 0 0,-100-36 0 0 0,81 22 9 0 0,-20-7 196 0 0,41 9-87 0 0,1-4 0 0 0,2-2-1 0 0,-77-55 1 0 0,121 73-84 0 0,-25-26 0 0 0,4 2-51 0 0,32 31-88 0 0,0 0 0 0 0,1-1 0 0 0,1 0 0 0 0,0 0 1 0 0,0-1-1 0 0,1 0 0 0 0,0-1 0 0 0,1 1 1 0 0,1-1-1 0 0,0 0 0 0 0,0-1 0 0 0,1 1 0 0 0,0-1 1 0 0,2 0-1 0 0,-1 0 0 0 0,1 0 0 0 0,1 0 1 0 0,1-1-1 0 0,0 1 0 0 0,0 0 0 0 0,1 0 0 0 0,1 0 1 0 0,0 0-1 0 0,1 0 0 0 0,0 0 0 0 0,1 0 0 0 0,1 1 1 0 0,11-23-1 0 0,-3 11 59 0 0,2 0 0 0 0,0 0 0 0 0,2 1 0 0 0,1 2 0 0 0,37-38 0 0 0,-16 24 42 0 0,1 2-1 0 0,58-36 1 0 0,-47 40 10 0 0,57-25 0 0 0,-11 7 28 0 0,-42 18-53 0 0,119-45 0 0 0,-159 69-125 0 0,394-113 350 0 0,-274 84-282 0 0,87-19 56 0 0,-196 49-128 0 0,295-52 128 0 0,-231 45-64 0 0,145 1-1 0 0,-145 11-40 0 0,34 1 56 0 0,161 22 0 0 0,-142-2-2 0 0,129 22 28 0 0,-3 21 53 0 0,-174-36-91 0 0,281 101 195 0 0,-308-102-174 0 0,-1 4 0 0 0,-1 2 0 0 0,60 44 0 0 0,-70-39-4 0 0,39 29 50 0 0,-82-56-113 0 0,0-1 1 0 0,-1 2-1 0 0,0-1 0 0 0,16 25 0 0 0,-23-28-14 0 0,0 0 0 0 0,-1 1-1 0 0,0-1 1 0 0,0 1 0 0 0,-1 0 0 0 0,-1 0-1 0 0,1 0 1 0 0,-2 0 0 0 0,1 0-1 0 0,-2 0 1 0 0,1 11 0 0 0,-2 16 63 0 0,-10 60 1 0 0,2-44-6 0 0,-30 94 0 0 0,35-133-64 0 0,-1 0 0 0 0,0 0 0 0 0,-1-1 0 0 0,-1 0 0 0 0,0-1 0 0 0,0 1 0 0 0,-2-1 0 0 0,1-1 0 0 0,-2 1 0 0 0,-19 18 0 0 0,1-7 11 0 0,-1-2 0 0 0,0 0 0 0 0,-36 17 0 0 0,-98 41 35 0 0,9-23-5 0 0,25-11-19 0 0,14-4 2 0 0,88-31-29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8T14:14:21.751"/>
    </inkml:context>
    <inkml:brush xml:id="br0">
      <inkml:brushProperty name="width" value="0.05" units="cm"/>
      <inkml:brushProperty name="height" value="0.05" units="cm"/>
      <inkml:brushProperty name="color" value="#9C1010"/>
    </inkml:brush>
  </inkml:definitions>
  <inkml:trace contextRef="#ctx0" brushRef="#br0">87 247 7736 0 0,'-9'-6'26'0'0,"-19"-16"271"0"0,27 21-277 0 0,1 0-1 0 0,-1 0 1 0 0,0 0-1 0 0,0 0 1 0 0,1 0-1 0 0,-1 0 1 0 0,0-1 0 0 0,1 1-1 0 0,0 0 1 0 0,-1 0-1 0 0,1 0 1 0 0,-1 0-1 0 0,1-1 1 0 0,0 1-1 0 0,0 0 1 0 0,0-1 0 0 0,0 1-1 0 0,0 0 1 0 0,0 0-1 0 0,0-1 1 0 0,0 1-1 0 0,0 0 1 0 0,1 0 0 0 0,-1 0-1 0 0,1-2 1 0 0,4-7 101 0 0,0 0 0 0 0,1 0 0 0 0,0 1 0 0 0,1 0 0 0 0,0 0 0 0 0,0 0 0 0 0,1 1 0 0 0,0 0 0 0 0,11-8 0 0 0,-1 3-23 0 0,0 0 0 0 0,2 1-1 0 0,31-15 1 0 0,-40 22-83 0 0,0 1-1 0 0,1 0 1 0 0,-1 1 0 0 0,1 1-1 0 0,0-1 1 0 0,0 2 0 0 0,0 0-1 0 0,19 0 1 0 0,7 4 25 0 0,51 9 0 0 0,-38-4-15 0 0,-27-3 1 0 0,45 15 0 0 0,-36-10-11 0 0,-21-5-8 0 0,0-1 1 0 0,-1 2-1 0 0,0-1 1 0 0,0 2-1 0 0,0-1 0 0 0,13 12 1 0 0,-6-3 11 0 0,-1 1-1 0 0,24 28 1 0 0,-28-30-12 0 0,-2 0-1 0 0,0 1 1 0 0,0 1 0 0 0,-2 0-1 0 0,0 0 1 0 0,0 1 0 0 0,-2 0-1 0 0,9 29 1 0 0,-1 7 14 0 0,10 51 6 0 0,-22-88-19 0 0,1 5 11 0 0,-1 1 0 0 0,0-1 1 0 0,-2 30-1 0 0,-2-30 2 0 0,-1 1 0 0 0,0-1-1 0 0,-2 1 1 0 0,-1-1 0 0 0,-14 39-1 0 0,15-50-8 0 0,-1 0 0 0 0,0-1 0 0 0,-1 1 0 0 0,0-1 0 0 0,0 0 0 0 0,-1-1 0 0 0,0 0 0 0 0,-1 0 0 0 0,1 0-1 0 0,-1-1 1 0 0,-1 0 0 0 0,0-1 0 0 0,-16 10 0 0 0,0-4 22 0 0,-1-2 1 0 0,-1 0-1 0 0,0-1 1 0 0,0-2-1 0 0,0-1 1 0 0,-40 4-1 0 0,41-8-3 0 0,1-1-1 0 0,-1-1 1 0 0,0-2 0 0 0,-37-6-1 0 0,-99-31 149 0 0,138 31-149 0 0,0-1 0 0 0,0 0 0 0 0,1-2-1 0 0,1-1 1 0 0,-25-18 0 0 0,38 23-17 0 0,0 0 0 0 0,1 0-1 0 0,1-1 1 0 0,-1 0 0 0 0,1 0 0 0 0,0-1 0 0 0,1 0-1 0 0,0 0 1 0 0,1 0 0 0 0,0-1 0 0 0,0 0 0 0 0,1 0-1 0 0,0 0 1 0 0,1-1 0 0 0,-3-15 0 0 0,1-1 17 0 0,1 0 1 0 0,2 1 0 0 0,1-1 0 0 0,1 0 0 0 0,4-30-1 0 0,2 10 62 0 0,2 1 0 0 0,3-1 0 0 0,2 2 0 0 0,1-1 0 0 0,37-75 0 0 0,-45 109-21 0 0,1 0 0 0 0,1 1 0 0 0,0 0 0 0 0,1 0 0 0 0,0 1 0 0 0,0 0-1 0 0,1 0 1 0 0,1 1 0 0 0,-1 1 0 0 0,1 0 0 0 0,22-12 0 0 0,-16 12 16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8T14:13:43.177"/>
    </inkml:context>
    <inkml:brush xml:id="br0">
      <inkml:brushProperty name="width" value="0.05" units="cm"/>
      <inkml:brushProperty name="height" value="0.05" units="cm"/>
      <inkml:brushProperty name="color" value="#9C1010"/>
    </inkml:brush>
  </inkml:definitions>
  <inkml:trace contextRef="#ctx0" brushRef="#br0">1 911 1400 0 0,'0'0'5496'0'0,"4"3"-5320"0"0,-1-1-151 0 0,0-1 1 0 0,0 1 0 0 0,0 0-1 0 0,0-1 1 0 0,0 0-1 0 0,1 0 1 0 0,-1 0 0 0 0,0 0-1 0 0,1-1 1 0 0,-1 1 0 0 0,1-1-1 0 0,-1 0 1 0 0,6 0-1 0 0,65 1 224 0 0,-56 1-209 0 0,1-2 1 0 0,0 0-1 0 0,0-1 1 0 0,35-6-1 0 0,129-37-27 0 0,-155 35-16 0 0,-6 3 0 0 0,-1 0-1 0 0,31-16 0 0 0,-25 11 2 0 0,1 0 0 0 0,47-11 1 0 0,13-4-2 0 0,115-53 3 0 0,-186 72 0 0 0,-1-1 0 0 0,21-13 0 0 0,7-4 0 0 0,53-26 12 0 0,-51 25 6 0 0,93-36 1 0 0,39-12 143 0 0,-24 9 43 0 0,-18 3 169 0 0,-47 18-70 0 0,-61 32-153 0 0,-5 0-13 0 0,0 2 1 0 0,1 1-1 0 0,0 1 1 0 0,45-9-1 0 0,20-3 270 0 0,-78 18-280 0 0,0 0 1 0 0,0-1-1 0 0,0 0 1 0 0,0-1-1 0 0,17-8 1 0 0,-25 11-78 0 0,0 0 0 0 0,0 0 0 0 0,0 1 0 0 0,0-1 0 0 0,0 0 0 0 0,0 1 0 0 0,5-1 0 0 0,-6 1-15 0 0,1 0 0 0 0,-1 0 0 0 0,1 0 0 0 0,-1-1 0 0 0,1 1 0 0 0,-1-1 0 0 0,1 0 0 0 0,-1 1 0 0 0,1-1 0 0 0,3-3 0 0 0,-4 4 51 0 0,-1-1 1 0 0,1 1-1 0 0,0-1 1 0 0,0 1-1 0 0,0 0 1 0 0,0-1-1 0 0,-1 1 1 0 0,1 0-1 0 0,0 0 1 0 0,0 0-1 0 0,0 1 1 0 0,0-1-1 0 0,0 0 1 0 0,-1 1 0 0 0,1-1-1 0 0,3 2 1 0 0,-18 22 41 0 0,-27 35 0 0 0,25-39-90 0 0,1 2 1 0 0,-13 25 0 0 0,24-41-24 0 0,-1-1 1 0 0,1 0-1 0 0,-1 0 0 0 0,-5 6 0 0 0,-9 12 60 0 0,16-20-63 0 0,0-1 1 0 0,1 1-1 0 0,-1 0 0 0 0,1 0 0 0 0,-1 0 0 0 0,1 0 0 0 0,0 1 0 0 0,0-1 1 0 0,0 0-1 0 0,1 0 0 0 0,-1 1 0 0 0,1-1 0 0 0,0 5 0 0 0,0 29 107 0 0,0-37 16 0 0,3-1-112 0 0,0 1-1 0 0,0-1 1 0 0,0 0 0 0 0,0 0-1 0 0,0 0 1 0 0,0-1 0 0 0,0 1-1 0 0,0-1 1 0 0,0 0 0 0 0,0 1-1 0 0,3-4 1 0 0,26-25 87 0 0,-17 12-55 0 0,0-1 1 0 0,-2-1-1 0 0,0 0 1 0 0,-2 0-1 0 0,10-23 1 0 0,-10 20-12 0 0,-5 12-8 0 0,-2 3 12 0 0,0 1 0 0 0,0-1 0 0 0,0 0 0 0 0,-1 0 1 0 0,-1 0-1 0 0,1-1 0 0 0,-2 1 0 0 0,1 0 0 0 0,0-12 0 0 0,-2 19 6 0 0,-1-3 24 0 0,1 4-76 0 0,0-1 0 0 0,0 1 0 0 0,0-1 0 0 0,0 1 1 0 0,0-1-1 0 0,0 1 0 0 0,0-1 0 0 0,0 1 0 0 0,-1-1 0 0 0,1 1 1 0 0,0 0-1 0 0,0-1 0 0 0,0 1 0 0 0,-1-1 0 0 0,1 1 0 0 0,0-1 1 0 0,-1 1-1 0 0,1 0 0 0 0,-1-1 0 0 0,-19-8 18 0 0,-1 2-1 0 0,0 1 1 0 0,0 0-1 0 0,-1 2 1 0 0,0 0 0 0 0,-26 0-1 0 0,-16-4 7 0 0,-15-2 12 0 0,-48-9 14 0 0,82 13-37 0 0,34 5-7 0 0,1 0-1 0 0,-1-1 1 0 0,-18-5 0 0 0,28 7-6 0 0,-1-1 0 0 0,1 0 0 0 0,0 1 0 0 0,-1-1 0 0 0,1 1 0 0 0,-1 0 0 0 0,0-1 1 0 0,1 1-1 0 0,-1 0 0 0 0,1 0 0 0 0,-1 0 0 0 0,1 0 0 0 0,-1 0 0 0 0,0 0 1 0 0,1 1-1 0 0,-1-1 0 0 0,1 0 0 0 0,-1 1 0 0 0,-2 1 0 0 0,1-2 55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8T14:13:44.905"/>
    </inkml:context>
    <inkml:brush xml:id="br0">
      <inkml:brushProperty name="width" value="0.05" units="cm"/>
      <inkml:brushProperty name="height" value="0.05" units="cm"/>
      <inkml:brushProperty name="color" value="#9C1010"/>
    </inkml:brush>
  </inkml:definitions>
  <inkml:trace contextRef="#ctx0" brushRef="#br0">2312 1251 3112 0 0,'0'0'459'0'0,"-5"-1"-334"0"0,-5 0-79 0 0,0 1 1 0 0,-1 1-1 0 0,1-1 1 0 0,0 2-1 0 0,0-1 1 0 0,0 2 0 0 0,-14 4-1 0 0,-20 3 46 0 0,-203 18 763 0 0,132-24-583 0 0,-39 3 182 0 0,62 2-241 0 0,0-5-1 0 0,-167-12 0 0 0,110-6-30 0 0,46 7-74 0 0,0-6 1 0 0,-127-31 0 0 0,176 26-57 0 0,2-2 0 0 0,-81-43 0 0 0,86 38 35 0 0,-71-52 0 0 0,95 60-55 0 0,2-1 0 0 0,0-1 0 0 0,1 0 0 0 0,-33-43 0 0 0,42 44-10 0 0,1 0 0 0 0,0-1 0 0 0,2-1 0 0 0,0 0 0 0 0,1 0 0 0 0,1 0 0 0 0,-4-26 0 0 0,5 25 28 0 0,2-1 0 0 0,1 0 0 0 0,1 0 0 0 0,0 0 0 0 0,2 0 0 0 0,4-30 0 0 0,-2 40 8 0 0,-1 0 0 0 0,2 1 0 0 0,-1-1 0 0 0,2 1 0 0 0,-1 0 0 0 0,2 0 0 0 0,-1 0 0 0 0,2 0 0 0 0,-1 1 0 0 0,1 0 0 0 0,1 1 0 0 0,17-18 0 0 0,-7 10 78 0 0,2 0 0 0 0,0 2 0 0 0,1 0 0 0 0,1 1 0 0 0,0 1 0 0 0,32-13 0 0 0,-3 1 266 0 0,-30 14-256 0 0,26-9 0 0 0,-46 19-144 0 0,237-77 999 0 0,-103 36-272 0 0,-65 19-418 0 0,2 3 1 0 0,79-12-1 0 0,-42 23 260 0 0,196 10 0 0 0,-261 3-356 0 0,0 2 1 0 0,59 15-1 0 0,-43-7-107 0 0,4 0 192 0 0,119 42 0 0 0,-144-41-202 0 0,0 2 1 0 0,-1 1 0 0 0,-1 3-1 0 0,-1 1 1 0 0,61 48 0 0 0,68 55 134 0 0,104 79 64 0 0,-257-194-278 0 0,0 1-1 0 0,-1 0 1 0 0,0 1-1 0 0,10 14 1 0 0,-16-18-5 0 0,0-1 1 0 0,0 1-1 0 0,-1 1 0 0 0,0-1 1 0 0,0 0-1 0 0,-1 1 1 0 0,0 0-1 0 0,2 11 1 0 0,-6-14-7 0 0,1 0 0 0 0,-1 0 0 0 0,0 0-1 0 0,0 0 1 0 0,-1 0 0 0 0,1 0 0 0 0,-1-1 0 0 0,-4 8 0 0 0,2-2 1 0 0,-1-1-2 0 0,0 0 0 0 0,0 0 0 0 0,0 0 0 0 0,-2-1 0 0 0,1 0 0 0 0,-1 0 0 0 0,0 0 0 0 0,-1-1 0 0 0,-12 10 0 0 0,-7 4 14 0 0,-51 30 0 0 0,3-1 39 0 0,34-21-6 0 0,-70 38 0 0 0,52-32 0 0 0,45-26-26 0 0,-2 0-1 0 0,1-1 0 0 0,-1-1 0 0 0,0-1 1 0 0,-1 0-1 0 0,-22 6 0 0 0,31-12 26 0 0,-1 0 1 0 0,0 0-1 0 0,-16-2 0 0 0,5 1 343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8T14:13:46.182"/>
    </inkml:context>
    <inkml:brush xml:id="br0">
      <inkml:brushProperty name="width" value="0.05" units="cm"/>
      <inkml:brushProperty name="height" value="0.05" units="cm"/>
      <inkml:brushProperty name="color" value="#9C1010"/>
    </inkml:brush>
  </inkml:definitions>
  <inkml:trace contextRef="#ctx0" brushRef="#br0">1 0 9240 0 0,'0'0'2694'0'0,"4"5"-2556"0"0,18 12 2 0 0,1 0 1 0 0,29 17-1 0 0,36 26-160 0 0,-72-48-14 0 0,33 18 1 0 0,-33-21-84 0 0,0 1-1 0 0,16 13 1 0 0,-16-12 3 0 0,2 0 0 0 0,-1-1 0 0 0,1-1 1 0 0,1 0-1 0 0,27 7 0 0 0,-24-7 87 0 0,99 26-47 0 0,-54-17-116 0 0,180 73-436 0 0,-239-89 592 0 0,-1 0 0 0 0,0 0 0 0 0,1 0 0 0 0,0-1-1 0 0,-1 0 1 0 0,1-1 0 0 0,0 0 0 0 0,8-1 0 0 0,2 1-81 0 0,-26-23 83 0 0,-3-2 37 0 0,-1 0 1 0 0,-23-35 0 0 0,27 49-2 0 0,5 6 2 0 0,0 1 0 0 0,0 0 0 0 0,0-1 0 0 0,1 1 0 0 0,-3-7 0 0 0,0 1 19 0 0,5 10-24 0 0,0 0 1 0 0,-1-1-1 0 0,1 1 0 0 0,0 0 0 0 0,0-1 1 0 0,0 1-1 0 0,-1 0 0 0 0,1 0 0 0 0,0-1 0 0 0,0 1 1 0 0,0 0-1 0 0,0-1 0 0 0,0 1 0 0 0,0 0 1 0 0,-1-1-1 0 0,1 1 0 0 0,0 0 0 0 0,0-1 1 0 0,0 1-1 0 0,0 0 0 0 0,0-1 0 0 0,0 1 0 0 0,0 0 1 0 0,1-1-1 0 0,-1 1 0 0 0,0 0 0 0 0,0-1 1 0 0,0 1-1 0 0,0 0 0 0 0,0-1 0 0 0,0 1 0 0 0,1 0 1 0 0,-1-1-1 0 0,0 1 0 0 0,0 0 0 0 0,0 0 1 0 0,1-1-1 0 0,-1 1 0 0 0,0 0 0 0 0,0 0 1 0 0,1 0-1 0 0,-1-1 0 0 0,0 1 0 0 0,1 0 0 0 0,-1 0 1 0 0,0 0-1 0 0,1 0 0 0 0,-1-1 0 0 0,2 1 12 0 0,-1 0-1 0 0,0 0 1 0 0,0 1-1 0 0,1-1 1 0 0,-1 0-1 0 0,0 0 1 0 0,0 1-1 0 0,0-1 0 0 0,1 1 1 0 0,-1-1-1 0 0,0 1 1 0 0,0-1-1 0 0,0 1 1 0 0,0 0-1 0 0,0-1 1 0 0,0 1-1 0 0,0 0 0 0 0,1 2 1 0 0,24 20 1 0 0,9 21 26 0 0,-17-20-9 0 0,20 20-1 0 0,-26-31 20 0 0,20 28 0 0 0,-17-19 12 0 0,-10-17-52 0 0,-5-5-7 0 0,1 0-1 0 0,-1 1 1 0 0,1-1-1 0 0,-1 0 1 0 0,0 1-1 0 0,1-1 1 0 0,-1 0-1 0 0,0 1 1 0 0,1-1-1 0 0,-1 1 1 0 0,0-1-1 0 0,0 0 1 0 0,1 1-1 0 0,-1-1 1 0 0,0 1-1 0 0,0-1 1 0 0,0 1 0 0 0,1-1-1 0 0,-1 1 1 0 0,0-1-1 0 0,0 1 1 0 0,0-1-1 0 0,0 1 1 0 0,0-1-1 0 0,0 1 1 0 0,0-1-1 0 0,0 1 1 0 0,0-1-1 0 0,-1 1 1 0 0,1-1-1 0 0,0 1 1 0 0,0-1-1 0 0,0 1 1 0 0,0-1-1 0 0,-1 1 1 0 0,1-1-1 0 0,0 1 1 0 0,0-1-1 0 0,-1 0 1 0 0,1 1-1 0 0,0-1 1 0 0,-1 0-1 0 0,0 1 1 0 0,-8 9 43 0 0,7-7-40 0 0,-1 0 0 0 0,0 0 0 0 0,0-1-1 0 0,1 1 1 0 0,-2-1 0 0 0,-5 4 0 0 0,1-2-1 0 0,0-1 1 0 0,-1 1-1 0 0,1-2 1 0 0,-1 1-1 0 0,0-1 1 0 0,-15 1 0 0 0,-56 0 12 0 0,52-3-3 0 0,-26 3-1 0 0,-47 2 13 0 0,84-5-20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8T14:14:10.246"/>
    </inkml:context>
    <inkml:brush xml:id="br0">
      <inkml:brushProperty name="width" value="0.05" units="cm"/>
      <inkml:brushProperty name="height" value="0.05" units="cm"/>
      <inkml:brushProperty name="color" value="#9C1010"/>
    </inkml:brush>
  </inkml:definitions>
  <inkml:trace contextRef="#ctx0" brushRef="#br0">70 213 5464 0 0,'-2'-4'76'0'0,"-1"0"3"0"0,0-1 0 0 0,1 1 0 0 0,-1-1 1 0 0,1 0-1 0 0,0 1 0 0 0,0-1 0 0 0,0 0 0 0 0,1 0 0 0 0,0-1 1 0 0,0 1-1 0 0,0 0 0 0 0,0-7 0 0 0,2-9 376 0 0,-1 12-161 0 0,1 0 0 0 0,-1-1-1 0 0,-1 1 1 0 0,0 0 0 0 0,0 0-1 0 0,-1 0 1 0 0,0 0 0 0 0,0 0-1 0 0,-5-12 1 0 0,5 17-79 0 0,2 3-199 0 0,0 1 0 0 0,0-1-1 0 0,-1 1 1 0 0,1-1 0 0 0,0 1-1 0 0,0-1 1 0 0,0 1 0 0 0,-1-1-1 0 0,1 1 1 0 0,0 0 0 0 0,0-1-1 0 0,-1 1 1 0 0,1-1 0 0 0,0 1-1 0 0,-1 0 1 0 0,1-1 0 0 0,0 1-1 0 0,-1 0 1 0 0,1-1 0 0 0,-1 1-1 0 0,1 0 1 0 0,-1 0 0 0 0,1-1-1 0 0,0 1 1 0 0,-1 0 0 0 0,1 0-1 0 0,-1 0 1 0 0,1 0 0 0 0,-2-1-1 0 0,2 1 23 0 0,-1 0-1 0 0,0 0 0 0 0,1 0 1 0 0,-1 1-1 0 0,1-1 0 0 0,-1 0 1 0 0,0 0-1 0 0,1 0 0 0 0,-1 0 1 0 0,1 1-1 0 0,-1-1 0 0 0,1 0 1 0 0,-1 0-1 0 0,0 1 0 0 0,1-1 1 0 0,0 1-1 0 0,-1-1 0 0 0,1 0 1 0 0,-1 1-1 0 0,1-1 0 0 0,-1 1 1 0 0,1-1-1 0 0,0 1 0 0 0,-1-1 0 0 0,1 1 1 0 0,-1 0-1 0 0,-1 21 246 0 0,12 29-350 0 0,-9-45 153 0 0,39 176 288 0 0,-36-154-282 0 0,-2 0-1 0 0,-1 1 1 0 0,-3 29-1 0 0,0 4 430 0 0,2-62-400 0 0,14 0 310 0 0,-10 0-400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8T14:14:10.959"/>
    </inkml:context>
    <inkml:brush xml:id="br0">
      <inkml:brushProperty name="width" value="0.05" units="cm"/>
      <inkml:brushProperty name="height" value="0.05" units="cm"/>
      <inkml:brushProperty name="color" value="#9C1010"/>
    </inkml:brush>
  </inkml:definitions>
  <inkml:trace contextRef="#ctx0" brushRef="#br0">93 139 5544 0 0,'2'-4'44'0'0,"2"-7"183"0"0,1 1 1 0 0,0 0 0 0 0,1 0-1 0 0,0 0 1 0 0,1 0-1 0 0,0 1 1 0 0,0 0-1 0 0,12-11 1 0 0,-14 16-93 0 0,0 0 0 0 0,0 1 0 0 0,0 0 0 0 0,0-1 0 0 0,0 2 0 0 0,0-1 0 0 0,1 1 0 0 0,-1-1 0 0 0,1 1 0 0 0,0 1 0 0 0,0-1 0 0 0,0 1 0 0 0,0 0 0 0 0,0 1 0 0 0,0-1 0 0 0,0 1 0 0 0,0 0 0 0 0,0 1 0 0 0,6 0 0 0 0,-4 1-100 0 0,16 2 457 0 0,1 0 0 0 0,24 10 1 0 0,-15 0-157 0 0,0 2 0 0 0,44 27 0 0 0,-48-25-216 0 0,-19-11-87 0 0,-1 0 0 0 0,0 1 1 0 0,0 0-1 0 0,-1 1 0 0 0,0 0 1 0 0,0 0-1 0 0,-1 1 0 0 0,0 0 1 0 0,-1 1-1 0 0,0-1 0 0 0,-1 1 1 0 0,0 1-1 0 0,0-1 0 0 0,-2 1 1 0 0,1 0-1 0 0,-1 0 0 0 0,-1 0 1 0 0,0 1-1 0 0,-1-1 0 0 0,1 20 1 0 0,-2-10-8 0 0,-1 0 0 0 0,0 0 0 0 0,-2-1 1 0 0,0 1-1 0 0,-2-1 0 0 0,0 1 0 0 0,-2-1 0 0 0,0 0 1 0 0,-1-1-1 0 0,-1 0 0 0 0,-15 26 0 0 0,16-34-11 0 0,-1 0 0 0 0,-1 0-1 0 0,0-1 1 0 0,0-1 0 0 0,-2 1 0 0 0,-21 16-1 0 0,14-13 19 0 0,-1-1 0 0 0,-1-1 0 0 0,-34 15 0 0 0,44-23-20 0 0,1-1 0 0 0,-1 0 0 0 0,0-1 0 0 0,0 0 1 0 0,0 0-1 0 0,-1-1 0 0 0,1 0 0 0 0,0-1 0 0 0,0 0 0 0 0,0-1 0 0 0,-11-2 1 0 0,-7-2 45 0 0,1-2 0 0 0,-47-18 0 0 0,63 21-42 0 0,0-1 1 0 0,1-1 0 0 0,0 0 0 0 0,0 0 0 0 0,0-1-1 0 0,1 0 1 0 0,0 0 0 0 0,0-1 0 0 0,1 0 0 0 0,0-1-1 0 0,1 0 1 0 0,-1 0 0 0 0,2-1 0 0 0,-1 0 0 0 0,2 0 0 0 0,-1 0-1 0 0,-5-15 1 0 0,5 8 9 0 0,1-1 0 0 0,0 0-1 0 0,1 0 1 0 0,0-1 0 0 0,2 1 0 0 0,0 0-1 0 0,1-1 1 0 0,1 0 0 0 0,1 1-1 0 0,4-23 1 0 0,-3 27-5 0 0,1 0-1 0 0,1 1 1 0 0,0-1-1 0 0,0 1 1 0 0,10-19 0 0 0,25-75 142 0 0,-14 35 1 0 0,-21 48-72 0 0,-4 20-59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8T14:14:16.897"/>
    </inkml:context>
    <inkml:brush xml:id="br0">
      <inkml:brushProperty name="width" value="0.05" units="cm"/>
      <inkml:brushProperty name="height" value="0.05" units="cm"/>
      <inkml:brushProperty name="color" value="#9C1010"/>
    </inkml:brush>
  </inkml:definitions>
  <inkml:trace contextRef="#ctx0" brushRef="#br0">55 146 4312 0 0,'0'0'65'0'0,"-4"-2"-42"0"0,1 0-15 0 0,-17-6 40 0 0,18 7 31 0 0,0 1 0 0 0,1-1 1 0 0,-1 0-1 0 0,1 0 0 0 0,-1 0 1 0 0,1 0-1 0 0,-1 0 0 0 0,1-1 0 0 0,0 1 1 0 0,-1 0-1 0 0,1-1 0 0 0,0 1 1 0 0,0-1-1 0 0,0 1 0 0 0,0-1 0 0 0,0 0 1 0 0,0 1-1 0 0,1-1 0 0 0,-1 0 1 0 0,0 1-1 0 0,1-1 0 0 0,0 0 0 0 0,-1 0 1 0 0,1 0-1 0 0,0 1 0 0 0,0-1 1 0 0,0 0-1 0 0,0 0 0 0 0,0 0 0 0 0,0 0 1 0 0,1 1-1 0 0,-1-1 0 0 0,0 0 1 0 0,1 0-1 0 0,0 0 0 0 0,-1 1 0 0 0,1-1 1 0 0,0 0-1 0 0,0 1 0 0 0,0-1 1 0 0,0 1-1 0 0,0-1 0 0 0,0 1 0 0 0,2-2 1 0 0,2-2-30 0 0,0 1 1 0 0,0 0 0 0 0,0 0-1 0 0,0 1 1 0 0,1 0 0 0 0,-1 0-1 0 0,1 0 1 0 0,0 0 0 0 0,0 1-1 0 0,0 0 1 0 0,0 0 0 0 0,0 1-1 0 0,1 0 1 0 0,9-1 0 0 0,31-5 202 0 0,24-3 31 0 0,-48 8-118 0 0,5 0 97 0 0,-27 2-243 0 0,0 0 0 0 0,1 1 1 0 0,-1-1-1 0 0,0 1 0 0 0,0-1 1 0 0,0 1-1 0 0,1 0 0 0 0,-1-1 1 0 0,0 1-1 0 0,0 0 0 0 0,0 0 1 0 0,0 0-1 0 0,0-1 1 0 0,0 1-1 0 0,-1 0 0 0 0,1 0 1 0 0,0 1-1 0 0,0-1 0 0 0,-1 0 1 0 0,2 2-1 0 0,0 2 22 0 0,0 1 1 0 0,0 0-1 0 0,-1-1 1 0 0,0 1-1 0 0,0 0 0 0 0,0 0 1 0 0,-1-1-1 0 0,0 1 1 0 0,0 0-1 0 0,0 0 1 0 0,-1 0-1 0 0,0 0 0 0 0,0-1 1 0 0,0 1-1 0 0,-1 0 1 0 0,-2 7-1 0 0,-3 2 73 0 0,0 0 0 0 0,0 0 0 0 0,-1 0 0 0 0,-16 21 0 0 0,3-10 100 0 0,-33 32 1 0 0,1-2 200 0 0,51-54-383 0 0,0 0 0 0 0,0 1 0 0 0,-1-1 0 0 0,1 0 0 0 0,-1 0 0 0 0,1-1 0 0 0,-1 1 0 0 0,0 0 0 0 0,0-1 1 0 0,0 0-1 0 0,0 0 0 0 0,0 0 0 0 0,0 0 0 0 0,-4 1 0 0 0,-2-1 30 0 0,0-1-1 0 0,0 1 1 0 0,-18-3-1 0 0,27 2-52 0 0,-1 0 0 0 0,0 0 0 0 0,1 0-1 0 0,-1 0 1 0 0,0 0 0 0 0,1 0 0 0 0,-1 0 0 0 0,0 0 0 0 0,1 0-1 0 0,-1 0 1 0 0,0 0 0 0 0,1 0 0 0 0,-1-1 0 0 0,0 1-1 0 0,1 0 1 0 0,-1 0 0 0 0,1-1 0 0 0,-1 1 0 0 0,0 0-1 0 0,1-1 1 0 0,-1 1 0 0 0,1-1 0 0 0,-1 1 0 0 0,1-1-1 0 0,0 1 1 0 0,-1-1 0 0 0,1 0-1 0 0,1 0 1 0 0,-1 1-1 0 0,1-1 0 0 0,0 0 1 0 0,-1 1-1 0 0,1-1 0 0 0,0 0 1 0 0,0 1-1 0 0,-1-1 1 0 0,1 1-1 0 0,0-1 0 0 0,0 1 1 0 0,0 0-1 0 0,1-1 0 0 0,41-12 88 0 0,-25 9-65 0 0,0 2 0 0 0,0 0 0 0 0,0 1 1 0 0,35 2-1 0 0,-16-1 13 0 0,-30 0-32 0 0,0 0 0 0 0,0 0 0 0 0,0 0-1 0 0,11 2 1 0 0,22 4 36 0 0,-26-4-17 0 0,0 0 1 0 0,18 6 0 0 0,-29-7-28 0 0,13 4 87 0 0,-16-5-88 0 0,1 0-1 0 0,-1 1 0 0 0,0-1 1 0 0,1 0-1 0 0,-1 0 1 0 0,0 0-1 0 0,0 0 1 0 0,1 0-1 0 0,-1 0 0 0 0,0 0 1 0 0,1 0-1 0 0,-1 0 1 0 0,0 0-1 0 0,1 0 0 0 0,-1 0 1 0 0,0 0-1 0 0,1 0 1 0 0,-1 0-1 0 0,0 0 0 0 0,1 0 1 0 0,-1 0-1 0 0,0 0 1 0 0,1 0-1 0 0,-1 0 1 0 0,0-1-1 0 0,0 1 0 0 0,1 0 1 0 0,-1 0-1 0 0,0 0 1 0 0,0-1-1 0 0,1 1 0 0 0,-1 0 1 0 0,0-1-1 0 0,0 1 7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8T14:14:17.725"/>
    </inkml:context>
    <inkml:brush xml:id="br0">
      <inkml:brushProperty name="width" value="0.05" units="cm"/>
      <inkml:brushProperty name="height" value="0.05" units="cm"/>
      <inkml:brushProperty name="color" value="#9C1010"/>
    </inkml:brush>
  </inkml:definitions>
  <inkml:trace contextRef="#ctx0" brushRef="#br0">29 213 5520 0 0,'6'-16'275'0'0,"0"0"0"0"0,1 1 0 0 0,0 0 1 0 0,10-15-1 0 0,-4 10 150 0 0,-11 16-379 0 0,0 0-1 0 0,1 0 1 0 0,0 0 0 0 0,-1 1-1 0 0,1-1 1 0 0,0 1 0 0 0,1 0-1 0 0,5-5 1 0 0,3 1 30 0 0,0 0 1 0 0,1 0-1 0 0,0 1 1 0 0,1 1-1 0 0,-1 0 0 0 0,1 0 1 0 0,0 2-1 0 0,0 0 1 0 0,0 0-1 0 0,1 1 1 0 0,18 1-1 0 0,4-4-31 0 0,-28 3-35 0 0,1 1-1 0 0,-1 0 1 0 0,0 0 0 0 0,10 2-1 0 0,109 5 49 0 0,-104-2-49 0 0,-1 1 0 0 0,30 11 0 0 0,-29-9-3 0 0,-11-2 6 0 0,-1 0 0 0 0,-1 1 0 0 0,18 11 0 0 0,-8-5 8 0 0,-4-3-8 0 0,-2 1-1 0 0,1 0 1 0 0,-1 1-1 0 0,-1 1 1 0 0,0 0-1 0 0,0 1 1 0 0,16 20-1 0 0,-15-13 2 0 0,-1 1 0 0 0,-1 0-1 0 0,0 1 1 0 0,-2 0 0 0 0,0 1-1 0 0,9 34 1 0 0,-15-42 1 0 0,-1-1 0 0 0,-1 2 0 0 0,0-1-1 0 0,-1 0 1 0 0,-1 1 0 0 0,0-1 0 0 0,-1 0 0 0 0,-1 1-1 0 0,0-1 1 0 0,-1 1 0 0 0,-7 24 0 0 0,4-28 2 0 0,0 0 1 0 0,-1 0 0 0 0,0 0 0 0 0,0-1-1 0 0,-2 0 1 0 0,1 0 0 0 0,-1-1-1 0 0,-1 0 1 0 0,0 0 0 0 0,0-1 0 0 0,-1-1-1 0 0,-12 9 1 0 0,-7 4 45 0 0,-1-2 1 0 0,-1-2-1 0 0,-40 18 0 0 0,53-28-21 0 0,-1 0 1 0 0,1-1-1 0 0,-1-2 0 0 0,0 0 0 0 0,0 0 0 0 0,0-2 0 0 0,-1 0 0 0 0,1-2 0 0 0,-1 0 0 0 0,-31-4 0 0 0,21-1 40 0 0,0-2 1 0 0,0 0-1 0 0,1-2 0 0 0,0-1 0 0 0,-55-27 0 0 0,55 21 36 0 0,0 0 0 0 0,-47-36 0 0 0,68 46-87 0 0,0-1 1 0 0,1 1 0 0 0,0-1-1 0 0,1-1 1 0 0,-1 1 0 0 0,1-1-1 0 0,1 0 1 0 0,0-1 0 0 0,0 1-1 0 0,0-1 1 0 0,1 0 0 0 0,1 0-1 0 0,-1 0 1 0 0,-1-10 0 0 0,4 12-11 0 0,0 0 1 0 0,1 1 0 0 0,0-1 0 0 0,0 0 0 0 0,1 1-1 0 0,0-1 1 0 0,0 1 0 0 0,0-1 0 0 0,1 1 0 0 0,4-11-1 0 0,3-5 90 0 0,21-34-1 0 0,-4 8 150 0 0,-18 30-174 0 0,6-10 37 0 0,-1 0 0 0 0,-1 0-1 0 0,-2-1 1 0 0,7-34 0 0 0,-12 34 22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8T14:14:20.867"/>
    </inkml:context>
    <inkml:brush xml:id="br0">
      <inkml:brushProperty name="width" value="0.05" units="cm"/>
      <inkml:brushProperty name="height" value="0.05" units="cm"/>
      <inkml:brushProperty name="color" value="#9C1010"/>
    </inkml:brush>
  </inkml:definitions>
  <inkml:trace contextRef="#ctx0" brushRef="#br0">51 19 3112 0 0,'0'0'16'0'0,"-3"0"-9"0"0,-3-1-33 0 0,-17 1 147 0 0,22 0-110 0 0,0 0-1 0 0,0 0 1 0 0,1 0 0 0 0,-1 0 0 0 0,0 0 0 0 0,0 0 0 0 0,0 0 0 0 0,1 1 0 0 0,-1-1-1 0 0,0 0 1 0 0,0 1 0 0 0,1-1 0 0 0,-1 0 0 0 0,0 1 0 0 0,1-1 0 0 0,-1 1-1 0 0,0-1 1 0 0,1 1 0 0 0,-1-1 0 0 0,1 1 0 0 0,-1-1 0 0 0,1 1 0 0 0,-1 0 0 0 0,0-2 519 0 0,1 1-511 0 0,0-1 1 0 0,0 1 0 0 0,0 0 0 0 0,0 0-1 0 0,0 0 1 0 0,-1 0 0 0 0,1-1-1 0 0,0 1 1 0 0,0 0 0 0 0,0 0 0 0 0,0 0-1 0 0,0 0 1 0 0,0-1 0 0 0,0 1-1 0 0,0 0 1 0 0,0 0 0 0 0,0 0 0 0 0,0 0-1 0 0,0-1 1 0 0,0 1 0 0 0,0 0-1 0 0,0 0 1 0 0,0 0 0 0 0,1-1 0 0 0,-1 1-1 0 0,0 0 1 0 0,0 0 0 0 0,0 0-1 0 0,0 0 1 0 0,0 0 0 0 0,0-1 0 0 0,0 1-1 0 0,0 0 1 0 0,1 0 0 0 0,-1 0-1 0 0,0 0 1 0 0,0 0 0 0 0,0 0 0 0 0,0 0-1 0 0,0-1 1 0 0,1 1 0 0 0,-1 0-1 0 0,0 0 1 0 0,0 0 0 0 0,0 0 0 0 0,0 0-1 0 0,1 0 1 0 0,-1 0 0 0 0,0 0-1 0 0,0 0 1 0 0,0 0 0 0 0,0 0 0 0 0,1 0-1 0 0,-1 0 1 0 0,0 0 0 0 0,0 0-1 0 0,0 0 1 0 0,1 0 0 0 0,11-3 124 0 0,1-1 0 0 0,0 2 0 0 0,0 0 0 0 0,0 0 0 0 0,0 1 0 0 0,25 2 0 0 0,34-5 208 0 0,-46 4-209 0 0,-22 0-125 0 0,-1-1 1 0 0,0 1-1 0 0,1 0 1 0 0,-1 0-1 0 0,1 0 1 0 0,-1 1 0 0 0,1-1-1 0 0,-1 1 1 0 0,0 0-1 0 0,1 0 1 0 0,-1 0-1 0 0,6 3 1 0 0,-5-2-4 0 0,0 0 0 0 0,-1 0 1 0 0,1 1-1 0 0,0-1 0 0 0,-1 1 1 0 0,0 0-1 0 0,1 0 0 0 0,-1 0 1 0 0,0 1-1 0 0,-1-1 0 0 0,1 1 0 0 0,0-1 1 0 0,-1 1-1 0 0,0 0 0 0 0,0 0 1 0 0,0 0-1 0 0,-1 0 0 0 0,1 1 1 0 0,-1-1-1 0 0,0 0 0 0 0,0 1 0 0 0,0 4 1 0 0,0-4-4 0 0,-1 0 0 0 0,0-1 0 0 0,0 1 0 0 0,0 0 0 0 0,-1-1 0 0 0,1 1 0 0 0,-1-1 0 0 0,0 1 0 0 0,-1-1 0 0 0,1 1 0 0 0,-1-1 0 0 0,0 0 0 0 0,0 1 0 0 0,0-1 1 0 0,0 0-1 0 0,-1-1 0 0 0,-3 5 0 0 0,2-4 12 0 0,0 0 0 0 0,0 0 1 0 0,0-1-1 0 0,-1 0 1 0 0,1 0-1 0 0,-1 0 0 0 0,0 0 1 0 0,0-1-1 0 0,0 0 1 0 0,0 0-1 0 0,0 0 0 0 0,0-1 1 0 0,-1 1-1 0 0,-7 0 0 0 0,0 0 111 0 0,-1-1-1 0 0,1 0 0 0 0,-25-2 1 0 0,11-2 423 0 0,27 3-436 0 0,14-7 278 0 0,13 5-251 0 0,0 1-1 0 0,35 4 1 0 0,-57-2-95 0 0,1 0-1 0 0,0 1 0 0 0,0-1 0 0 0,0 1 1 0 0,-1 1-1 0 0,1-1 0 0 0,-1 1 1 0 0,0 0-1 0 0,0 0 0 0 0,0 1 0 0 0,0-1 1 0 0,0 1-1 0 0,-1 0 0 0 0,1 0 0 0 0,4 7 1 0 0,-6-7-20 0 0,0 0 1 0 0,0 0-1 0 0,0 0 1 0 0,0 0-1 0 0,-1 1 0 0 0,0-1 1 0 0,0 1-1 0 0,0 0 1 0 0,0-1-1 0 0,-1 1 1 0 0,0 0-1 0 0,0 0 0 0 0,0 0 1 0 0,0 0-1 0 0,-1 0 1 0 0,0 0-1 0 0,0 0 1 0 0,-1 8-1 0 0,0-7-1 0 0,-1 0 0 0 0,1 0 0 0 0,-1 0 1 0 0,0 0-1 0 0,-1 0 0 0 0,0 0 0 0 0,-5 9 0 0 0,5-12-11 0 0,0 1-1 0 0,0-1 1 0 0,0 0-1 0 0,-1 0 0 0 0,1-1 1 0 0,-1 1-1 0 0,0-1 1 0 0,0 1-1 0 0,0-1 1 0 0,0 0-1 0 0,0-1 1 0 0,-5 2-1 0 0,-6 2 30 0 0,-1-1 0 0 0,0-1 0 0 0,-18 1 1 0 0,14-2 57 0 0,-33 9 0 0 0,39-8-27 0 0,-1 0-1 0 0,0-1 1 0 0,0-1 0 0 0,-28-1 0 0 0,30 0 5 0 0,0-5 82 0 0,11 4-122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AFBE801-00C8-4602-89D6-000B120378B9}" type="datetimeFigureOut">
              <a:rPr lang="ar-SA" smtClean="0"/>
              <a:pPr/>
              <a:t>18/05/1444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ACD2D0E8-9C12-4ED6-A7A0-5C4345C28724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88795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>
              <a:latin typeface="Arial" pitchFamily="34" charset="0"/>
            </a:endParaRPr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049040-0CBF-4690-AD23-D23D96441C89}" type="slidenum">
              <a:rPr lang="en-US" smtClean="0">
                <a:latin typeface="Arial" pitchFamily="34" charset="0"/>
              </a:rPr>
              <a:pPr/>
              <a:t>2</a:t>
            </a:fld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>
              <a:latin typeface="Arial" pitchFamily="34" charset="0"/>
            </a:endParaRPr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B22615-236B-41C8-B3AA-F4AA5C988F8C}" type="slidenum">
              <a:rPr lang="en-US" smtClean="0">
                <a:latin typeface="Arial" pitchFamily="34" charset="0"/>
              </a:rPr>
              <a:pPr/>
              <a:t>12</a:t>
            </a:fld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>
              <a:latin typeface="Arial" pitchFamily="34" charset="0"/>
            </a:endParaRPr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FD0F4E-C9E0-4218-8B3A-1F60502556A8}" type="slidenum">
              <a:rPr lang="en-US" smtClean="0">
                <a:latin typeface="Arial" pitchFamily="34" charset="0"/>
              </a:rPr>
              <a:pPr/>
              <a:t>14</a:t>
            </a:fld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>
              <a:latin typeface="Arial" pitchFamily="34" charset="0"/>
            </a:endParaRPr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AD32BC-AD64-495B-B16A-465C53B4D90E}" type="slidenum">
              <a:rPr lang="en-US" smtClean="0">
                <a:latin typeface="Arial" pitchFamily="34" charset="0"/>
              </a:rPr>
              <a:pPr/>
              <a:t>15</a:t>
            </a:fld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>
              <a:latin typeface="Arial" pitchFamily="34" charset="0"/>
            </a:endParaRPr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FD7744-46BA-4067-982D-F480BD3FD918}" type="slidenum">
              <a:rPr lang="en-US" smtClean="0">
                <a:latin typeface="Arial" pitchFamily="34" charset="0"/>
              </a:rPr>
              <a:pPr/>
              <a:t>16</a:t>
            </a:fld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>
              <a:latin typeface="Arial" pitchFamily="34" charset="0"/>
            </a:endParaRPr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873C6A-F4DF-4EDE-A13A-AD5C2687D0D4}" type="slidenum">
              <a:rPr lang="en-US" smtClean="0">
                <a:latin typeface="Arial" pitchFamily="34" charset="0"/>
              </a:rPr>
              <a:pPr/>
              <a:t>17</a:t>
            </a:fld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>
              <a:latin typeface="Arial" pitchFamily="34" charset="0"/>
            </a:endParaRPr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CC8E83-24E8-4832-9FA5-9206734B7DEB}" type="slidenum">
              <a:rPr lang="en-US" smtClean="0">
                <a:latin typeface="Arial" pitchFamily="34" charset="0"/>
              </a:rPr>
              <a:pPr/>
              <a:t>18</a:t>
            </a:fld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>
              <a:latin typeface="Arial" pitchFamily="34" charset="0"/>
            </a:endParaRPr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23BB28-B1A0-43E5-9071-51B5ECF0D4E7}" type="slidenum">
              <a:rPr lang="en-US" smtClean="0">
                <a:latin typeface="Arial" pitchFamily="34" charset="0"/>
              </a:rPr>
              <a:pPr/>
              <a:t>21</a:t>
            </a:fld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>
              <a:latin typeface="Arial" pitchFamily="34" charset="0"/>
            </a:endParaRPr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9E982E-20B5-4F78-A868-47E745C84485}" type="slidenum">
              <a:rPr lang="en-US" smtClean="0">
                <a:latin typeface="Arial" pitchFamily="34" charset="0"/>
              </a:rPr>
              <a:pPr/>
              <a:t>24</a:t>
            </a:fld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FE0D32-5A8C-4AE1-AEF3-F2CB070AF807}" type="slidenum">
              <a:rPr lang="en-US" smtClean="0">
                <a:latin typeface="Arial" pitchFamily="34" charset="0"/>
              </a:rPr>
              <a:pPr/>
              <a:t>27</a:t>
            </a:fld>
            <a:endParaRPr lang="en-US">
              <a:latin typeface="Arial" pitchFamily="34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>
              <a:latin typeface="Arial" pitchFamily="34" charset="0"/>
            </a:endParaRPr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23E659-A261-441F-AD97-460F301C793C}" type="slidenum">
              <a:rPr lang="en-US" smtClean="0">
                <a:latin typeface="Arial" pitchFamily="34" charset="0"/>
              </a:rPr>
              <a:pPr/>
              <a:t>30</a:t>
            </a:fld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>
              <a:latin typeface="Arial" pitchFamily="34" charset="0"/>
            </a:endParaRPr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32DF1A-DA31-4686-80F7-2E73A9B63D32}" type="slidenum">
              <a:rPr lang="en-US" smtClean="0">
                <a:latin typeface="Arial" pitchFamily="34" charset="0"/>
              </a:rPr>
              <a:pPr/>
              <a:t>3</a:t>
            </a:fld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>
              <a:latin typeface="Arial" pitchFamily="34" charset="0"/>
            </a:endParaRPr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84F09E-7D38-4C31-BD11-F7617354AF96}" type="slidenum">
              <a:rPr lang="en-US" smtClean="0">
                <a:latin typeface="Arial" pitchFamily="34" charset="0"/>
              </a:rPr>
              <a:pPr/>
              <a:t>31</a:t>
            </a:fld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81E2E7-7AC7-475D-872C-C7059A806174}" type="slidenum">
              <a:rPr lang="en-US" smtClean="0">
                <a:latin typeface="Arial" pitchFamily="34" charset="0"/>
              </a:rPr>
              <a:pPr/>
              <a:t>32</a:t>
            </a:fld>
            <a:endParaRPr lang="en-US">
              <a:latin typeface="Arial" pitchFamily="34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4236E3-5388-4CC5-992C-C553A4A41676}" type="slidenum">
              <a:rPr lang="en-US" smtClean="0">
                <a:latin typeface="Arial" pitchFamily="34" charset="0"/>
              </a:rPr>
              <a:pPr/>
              <a:t>34</a:t>
            </a:fld>
            <a:endParaRPr lang="en-US">
              <a:latin typeface="Arial" pitchFamily="34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>
              <a:latin typeface="Arial" pitchFamily="34" charset="0"/>
            </a:endParaRPr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9DB64B-9D40-4CB6-BF77-9053B767A965}" type="slidenum">
              <a:rPr lang="en-US" smtClean="0">
                <a:latin typeface="Arial" pitchFamily="34" charset="0"/>
              </a:rPr>
              <a:pPr/>
              <a:t>35</a:t>
            </a:fld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>
              <a:latin typeface="Arial" pitchFamily="34" charset="0"/>
            </a:endParaRPr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9A0D16-E195-4EEE-83C4-FAD01C6CDA7D}" type="slidenum">
              <a:rPr lang="en-US" smtClean="0">
                <a:latin typeface="Arial" pitchFamily="34" charset="0"/>
              </a:rPr>
              <a:pPr/>
              <a:t>36</a:t>
            </a:fld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>
              <a:latin typeface="Arial" pitchFamily="34" charset="0"/>
            </a:endParaRPr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211D0B-0E74-45BB-8A89-60CAF4151BFF}" type="slidenum">
              <a:rPr lang="en-US" smtClean="0">
                <a:latin typeface="Arial" pitchFamily="34" charset="0"/>
              </a:rPr>
              <a:pPr/>
              <a:t>37</a:t>
            </a:fld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>
              <a:latin typeface="Arial" pitchFamily="34" charset="0"/>
            </a:endParaRPr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544BEA-C9CD-411C-AED1-C0EE794A4406}" type="slidenum">
              <a:rPr lang="en-US" smtClean="0">
                <a:latin typeface="Arial" pitchFamily="34" charset="0"/>
              </a:rPr>
              <a:pPr/>
              <a:t>4</a:t>
            </a:fld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>
              <a:latin typeface="Arial" pitchFamily="34" charset="0"/>
            </a:endParaRPr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521A36-DDDC-4057-8EB2-D4E8B982C336}" type="slidenum">
              <a:rPr lang="en-US" smtClean="0">
                <a:latin typeface="Arial" pitchFamily="34" charset="0"/>
              </a:rPr>
              <a:pPr/>
              <a:t>5</a:t>
            </a:fld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>
              <a:latin typeface="Arial" pitchFamily="34" charset="0"/>
            </a:endParaRPr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E614DD-EDB8-47C6-9DCE-0FC85D917BCC}" type="slidenum">
              <a:rPr lang="en-US" smtClean="0">
                <a:latin typeface="Arial" pitchFamily="34" charset="0"/>
              </a:rPr>
              <a:pPr/>
              <a:t>6</a:t>
            </a:fld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>
              <a:latin typeface="Arial" pitchFamily="34" charset="0"/>
            </a:endParaRPr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755C43-7FCF-4FED-8981-C30510A89B99}" type="slidenum">
              <a:rPr lang="en-US" smtClean="0">
                <a:latin typeface="Arial" pitchFamily="34" charset="0"/>
              </a:rPr>
              <a:pPr/>
              <a:t>7</a:t>
            </a:fld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>
              <a:latin typeface="Arial" pitchFamily="34" charset="0"/>
            </a:endParaRPr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D9D260-6B63-4A35-A267-7F0A89B089CD}" type="slidenum">
              <a:rPr lang="en-US" smtClean="0">
                <a:latin typeface="Arial" pitchFamily="34" charset="0"/>
              </a:rPr>
              <a:pPr/>
              <a:t>8</a:t>
            </a:fld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>
              <a:latin typeface="Arial" pitchFamily="34" charset="0"/>
            </a:endParaRPr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A329D7-D450-4ED1-8BD5-F77882C7BE1C}" type="slidenum">
              <a:rPr lang="en-US" smtClean="0">
                <a:latin typeface="Arial" pitchFamily="34" charset="0"/>
              </a:rPr>
              <a:pPr/>
              <a:t>9</a:t>
            </a:fld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>
              <a:latin typeface="Arial" pitchFamily="34" charset="0"/>
            </a:endParaRPr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434BBD-7AF6-4EBB-8062-1B25C71335B8}" type="slidenum">
              <a:rPr lang="en-US" smtClean="0">
                <a:latin typeface="Arial" pitchFamily="34" charset="0"/>
              </a:rPr>
              <a:pPr/>
              <a:t>10</a:t>
            </a:fld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CB82-C837-414C-80E3-6FBF67FA5C70}" type="datetime1">
              <a:rPr lang="ar-SA" smtClean="0"/>
              <a:t>18/05/1444</a:t>
            </a:fld>
            <a:endParaRPr lang="ar-S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3419B-C31F-461D-9DC4-22B2E460DBF4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8EE0D-B162-426B-A9F5-B7711C09B9E0}" type="datetime1">
              <a:rPr lang="ar-SA" smtClean="0"/>
              <a:t>18/05/1444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3419B-C31F-461D-9DC4-22B2E460DBF4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826E6-B4B5-4913-A2C5-6E35A77636E4}" type="datetime1">
              <a:rPr lang="ar-SA" smtClean="0"/>
              <a:t>18/05/1444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3419B-C31F-461D-9DC4-22B2E460DBF4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89F63-F050-488E-84C4-BC42A5C3BC3F}" type="datetime1">
              <a:rPr lang="ar-SA" smtClean="0"/>
              <a:t>18/05/1444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3419B-C31F-461D-9DC4-22B2E460DBF4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75D57-8B1C-4608-A2E8-79153E4D0384}" type="datetime1">
              <a:rPr lang="ar-SA" smtClean="0"/>
              <a:t>18/05/1444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3419B-C31F-461D-9DC4-22B2E460DBF4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F2BA6-9172-435A-8027-1639A2570744}" type="datetime1">
              <a:rPr lang="ar-SA" smtClean="0"/>
              <a:t>18/05/1444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3419B-C31F-461D-9DC4-22B2E460DBF4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BA77E-87E6-4138-B55B-912B1FEAF844}" type="datetime1">
              <a:rPr lang="ar-SA" smtClean="0"/>
              <a:t>18/05/1444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3419B-C31F-461D-9DC4-22B2E460DBF4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D7435-0805-46AE-BFA2-D94AFE4F43CB}" type="datetime1">
              <a:rPr lang="ar-SA" smtClean="0"/>
              <a:t>18/05/1444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3419B-C31F-461D-9DC4-22B2E460DBF4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035B7-6577-4ABC-B551-88A8C305E81C}" type="datetime1">
              <a:rPr lang="ar-SA" smtClean="0"/>
              <a:t>18/05/1444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3419B-C31F-461D-9DC4-22B2E460DBF4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28D4B-903E-411F-B89E-AFDD461DCA7F}" type="datetime1">
              <a:rPr lang="ar-SA" smtClean="0"/>
              <a:t>18/05/1444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3419B-C31F-461D-9DC4-22B2E460DBF4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CAA76-8AB9-4091-BE1A-FE042873D334}" type="datetime1">
              <a:rPr lang="ar-SA" smtClean="0"/>
              <a:t>18/05/1444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D83419B-C31F-461D-9DC4-22B2E460DBF4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2B115D8-4337-44EA-AE5B-E330B6D22B75}" type="datetime1">
              <a:rPr lang="ar-SA" smtClean="0"/>
              <a:t>18/05/1444</a:t>
            </a:fld>
            <a:endParaRPr lang="ar-SA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ar-SA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D83419B-C31F-461D-9DC4-22B2E460DBF4}" type="slidenum">
              <a:rPr lang="ar-SA" smtClean="0"/>
              <a:pPr/>
              <a:t>‹#›</a:t>
            </a:fld>
            <a:endParaRPr lang="ar-SA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customXml" Target="../ink/ink5.xml"/><Relationship Id="rId18" Type="http://schemas.openxmlformats.org/officeDocument/2006/relationships/image" Target="../media/image12.png"/><Relationship Id="rId3" Type="http://schemas.openxmlformats.org/officeDocument/2006/relationships/image" Target="../media/image4.png"/><Relationship Id="rId21" Type="http://schemas.openxmlformats.org/officeDocument/2006/relationships/customXml" Target="../ink/ink9.xml"/><Relationship Id="rId7" Type="http://schemas.openxmlformats.org/officeDocument/2006/relationships/customXml" Target="../ink/ink2.xml"/><Relationship Id="rId12" Type="http://schemas.openxmlformats.org/officeDocument/2006/relationships/image" Target="../media/image9.png"/><Relationship Id="rId17" Type="http://schemas.openxmlformats.org/officeDocument/2006/relationships/customXml" Target="../ink/ink7.xml"/><Relationship Id="rId2" Type="http://schemas.openxmlformats.org/officeDocument/2006/relationships/image" Target="../media/image3.png"/><Relationship Id="rId16" Type="http://schemas.openxmlformats.org/officeDocument/2006/relationships/image" Target="../media/image11.png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customXml" Target="../ink/ink4.xml"/><Relationship Id="rId24" Type="http://schemas.openxmlformats.org/officeDocument/2006/relationships/image" Target="../media/image15.png"/><Relationship Id="rId5" Type="http://schemas.openxmlformats.org/officeDocument/2006/relationships/customXml" Target="../ink/ink1.xml"/><Relationship Id="rId15" Type="http://schemas.openxmlformats.org/officeDocument/2006/relationships/customXml" Target="../ink/ink6.xml"/><Relationship Id="rId23" Type="http://schemas.openxmlformats.org/officeDocument/2006/relationships/customXml" Target="../ink/ink10.xml"/><Relationship Id="rId10" Type="http://schemas.openxmlformats.org/officeDocument/2006/relationships/image" Target="../media/image8.png"/><Relationship Id="rId19" Type="http://schemas.openxmlformats.org/officeDocument/2006/relationships/customXml" Target="../ink/ink8.xml"/><Relationship Id="rId4" Type="http://schemas.openxmlformats.org/officeDocument/2006/relationships/image" Target="../media/image5.png"/><Relationship Id="rId9" Type="http://schemas.openxmlformats.org/officeDocument/2006/relationships/customXml" Target="../ink/ink3.xml"/><Relationship Id="rId14" Type="http://schemas.openxmlformats.org/officeDocument/2006/relationships/image" Target="../media/image10.png"/><Relationship Id="rId2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800" dirty="0"/>
              <a:t>Chapter#8 General Procedures</a:t>
            </a:r>
            <a:endParaRPr lang="ar-SA" sz="4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3419B-C31F-461D-9DC4-22B2E460DBF4}" type="slidenum">
              <a:rPr lang="ar-SA" smtClean="0"/>
              <a:pPr/>
              <a:t>1</a:t>
            </a:fld>
            <a:endParaRPr lang="ar-SA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7C22132-15B1-45A3-9639-64EC90A30771}" type="slidenum">
              <a:rPr lang="en-US" smtClean="0">
                <a:latin typeface="Arial" pitchFamily="34" charset="0"/>
              </a:rPr>
              <a:pPr/>
              <a:t>10</a:t>
            </a:fld>
            <a:endParaRPr lang="en-US">
              <a:latin typeface="Arial" pitchFamily="34" charset="0"/>
            </a:endParaRPr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/>
              <a:t>Variables and Expressions as Arguments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844824"/>
            <a:ext cx="8915400" cy="5264224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000" b="1" dirty="0">
                <a:solidFill>
                  <a:schemeClr val="folHlink"/>
                </a:solidFill>
                <a:latin typeface="Courier New" pitchFamily="49" charset="0"/>
              </a:rPr>
              <a:t>Dim</a:t>
            </a:r>
            <a:r>
              <a:rPr lang="en-US" sz="2000" b="1" dirty="0">
                <a:latin typeface="Courier New" pitchFamily="49" charset="0"/>
              </a:rPr>
              <a:t> s </a:t>
            </a:r>
            <a:r>
              <a:rPr lang="en-US" sz="2000" b="1" dirty="0">
                <a:solidFill>
                  <a:schemeClr val="folHlink"/>
                </a:solidFill>
                <a:latin typeface="Courier New" pitchFamily="49" charset="0"/>
              </a:rPr>
              <a:t>As String</a:t>
            </a:r>
            <a:r>
              <a:rPr lang="en-US" sz="2000" b="1" dirty="0">
                <a:latin typeface="Courier New" pitchFamily="49" charset="0"/>
              </a:rPr>
              <a:t> = </a:t>
            </a:r>
            <a:r>
              <a:rPr lang="en-US" sz="2000" b="1" dirty="0">
                <a:solidFill>
                  <a:srgbClr val="A31515"/>
                </a:solidFill>
                <a:latin typeface="Courier New" pitchFamily="49" charset="0"/>
              </a:rPr>
              <a:t>"CA"</a:t>
            </a:r>
            <a:r>
              <a:rPr lang="en-US" sz="2000" b="1" dirty="0">
                <a:latin typeface="Courier New" pitchFamily="49" charset="0"/>
              </a:rPr>
              <a:t>	          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000" b="1" dirty="0">
                <a:solidFill>
                  <a:schemeClr val="folHlink"/>
                </a:solidFill>
                <a:latin typeface="Courier New" pitchFamily="49" charset="0"/>
              </a:rPr>
              <a:t>Dim</a:t>
            </a:r>
            <a:r>
              <a:rPr lang="en-US" sz="2000" b="1" dirty="0">
                <a:latin typeface="Courier New" pitchFamily="49" charset="0"/>
              </a:rPr>
              <a:t> p </a:t>
            </a:r>
            <a:r>
              <a:rPr lang="en-US" sz="2000" b="1" dirty="0">
                <a:solidFill>
                  <a:schemeClr val="folHlink"/>
                </a:solidFill>
                <a:latin typeface="Courier New" pitchFamily="49" charset="0"/>
              </a:rPr>
              <a:t>As Double</a:t>
            </a:r>
            <a:r>
              <a:rPr lang="en-US" sz="2000" b="1" dirty="0">
                <a:latin typeface="Courier New" pitchFamily="49" charset="0"/>
              </a:rPr>
              <a:t> = </a:t>
            </a:r>
            <a:r>
              <a:rPr lang="en-US" sz="2000" b="1" dirty="0">
                <a:solidFill>
                  <a:srgbClr val="A31515"/>
                </a:solidFill>
                <a:latin typeface="Courier New" pitchFamily="49" charset="0"/>
              </a:rPr>
              <a:t>19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000" b="1" dirty="0">
                <a:latin typeface="Courier New" pitchFamily="49" charset="0"/>
              </a:rPr>
              <a:t>Demo(s, 2 * p)</a:t>
            </a:r>
          </a:p>
          <a:p>
            <a:pPr>
              <a:spcBef>
                <a:spcPts val="1200"/>
              </a:spcBef>
              <a:buNone/>
              <a:defRPr/>
            </a:pPr>
            <a:r>
              <a:rPr lang="en-US" sz="2000" b="1" dirty="0">
                <a:solidFill>
                  <a:schemeClr val="folHlink"/>
                </a:solidFill>
                <a:latin typeface="Courier New" pitchFamily="49" charset="0"/>
              </a:rPr>
              <a:t>Sub </a:t>
            </a:r>
            <a:r>
              <a:rPr lang="en-US" sz="2000" b="1" dirty="0">
                <a:latin typeface="Courier New" pitchFamily="49" charset="0"/>
              </a:rPr>
              <a:t>Demo(</a:t>
            </a:r>
            <a:r>
              <a:rPr lang="en-US" sz="2000" b="1" dirty="0" err="1">
                <a:solidFill>
                  <a:schemeClr val="folHlink"/>
                </a:solidFill>
                <a:latin typeface="Courier New" pitchFamily="49" charset="0"/>
              </a:rPr>
              <a:t>ByVal</a:t>
            </a:r>
            <a:r>
              <a:rPr lang="en-US" sz="2000" b="1" dirty="0">
                <a:latin typeface="Courier New" pitchFamily="49" charset="0"/>
              </a:rPr>
              <a:t> state </a:t>
            </a:r>
            <a:r>
              <a:rPr lang="en-US" sz="2000" b="1" dirty="0">
                <a:solidFill>
                  <a:schemeClr val="folHlink"/>
                </a:solidFill>
                <a:latin typeface="Courier New" pitchFamily="49" charset="0"/>
              </a:rPr>
              <a:t>As String</a:t>
            </a:r>
            <a:r>
              <a:rPr lang="en-US" sz="2000" b="1" dirty="0">
                <a:latin typeface="Courier New" pitchFamily="49" charset="0"/>
              </a:rPr>
              <a:t>, </a:t>
            </a:r>
            <a:r>
              <a:rPr lang="en-US" sz="2000" b="1" dirty="0" err="1">
                <a:solidFill>
                  <a:schemeClr val="folHlink"/>
                </a:solidFill>
                <a:latin typeface="Courier New" pitchFamily="49" charset="0"/>
              </a:rPr>
              <a:t>ByVal</a:t>
            </a:r>
            <a:r>
              <a:rPr lang="en-US" sz="2000" b="1" dirty="0">
                <a:latin typeface="Courier New" pitchFamily="49" charset="0"/>
              </a:rPr>
              <a:t> pop </a:t>
            </a:r>
            <a:r>
              <a:rPr lang="en-US" sz="2000" b="1" dirty="0">
                <a:solidFill>
                  <a:schemeClr val="folHlink"/>
                </a:solidFill>
                <a:latin typeface="Courier New" pitchFamily="49" charset="0"/>
              </a:rPr>
              <a:t>As Double</a:t>
            </a:r>
            <a:r>
              <a:rPr lang="en-US" sz="2000" b="1" dirty="0">
                <a:latin typeface="Courier New" pitchFamily="49" charset="0"/>
              </a:rPr>
              <a:t>)</a:t>
            </a:r>
          </a:p>
          <a:p>
            <a:pPr>
              <a:buNone/>
              <a:defRPr/>
            </a:pPr>
            <a:r>
              <a:rPr lang="en-GB" sz="2000" dirty="0"/>
              <a:t>TextBox1.Text</a:t>
            </a:r>
            <a:r>
              <a:rPr lang="en-US" sz="2000" b="1" dirty="0">
                <a:latin typeface="Courier New" pitchFamily="49" charset="0"/>
              </a:rPr>
              <a:t> = state &amp;</a:t>
            </a:r>
            <a:r>
              <a:rPr lang="en-US" sz="2000" b="1" dirty="0">
                <a:solidFill>
                  <a:srgbClr val="A31515"/>
                </a:solidFill>
                <a:latin typeface="Courier New" pitchFamily="49" charset="0"/>
              </a:rPr>
              <a:t>" has population "</a:t>
            </a:r>
            <a:r>
              <a:rPr lang="en-US" sz="2000" b="1" dirty="0">
                <a:solidFill>
                  <a:schemeClr val="hlink"/>
                </a:solidFill>
                <a:latin typeface="Courier New" pitchFamily="49" charset="0"/>
              </a:rPr>
              <a:t> </a:t>
            </a:r>
            <a:r>
              <a:rPr lang="en-US" sz="2000" b="1" dirty="0">
                <a:latin typeface="Courier New" pitchFamily="49" charset="0"/>
              </a:rPr>
              <a:t>&amp; pop &amp; </a:t>
            </a:r>
            <a:r>
              <a:rPr lang="en-US" sz="2000" b="1" dirty="0">
                <a:solidFill>
                  <a:srgbClr val="A31515"/>
                </a:solidFill>
                <a:latin typeface="Courier New" pitchFamily="49" charset="0"/>
              </a:rPr>
              <a:t>"million."</a:t>
            </a:r>
          </a:p>
          <a:p>
            <a:pPr>
              <a:spcBef>
                <a:spcPts val="0"/>
              </a:spcBef>
              <a:buNone/>
              <a:defRPr/>
            </a:pPr>
            <a:r>
              <a:rPr lang="en-US" sz="2000" b="1" dirty="0">
                <a:solidFill>
                  <a:schemeClr val="folHlink"/>
                </a:solidFill>
                <a:latin typeface="Courier New" pitchFamily="49" charset="0"/>
              </a:rPr>
              <a:t>End Sub</a:t>
            </a:r>
          </a:p>
          <a:p>
            <a:pPr>
              <a:spcBef>
                <a:spcPts val="0"/>
              </a:spcBef>
              <a:buNone/>
              <a:defRPr/>
            </a:pPr>
            <a:r>
              <a:rPr lang="en-US" sz="2400" b="1" dirty="0"/>
              <a:t>Note</a:t>
            </a:r>
            <a:r>
              <a:rPr lang="en-US" sz="2400" dirty="0"/>
              <a:t>: The argument names need not match the parameter names. For instance, </a:t>
            </a:r>
            <a:r>
              <a:rPr lang="en-US" sz="2400" i="1" dirty="0"/>
              <a:t>s</a:t>
            </a:r>
            <a:r>
              <a:rPr lang="en-US" sz="2400" dirty="0"/>
              <a:t> versus </a:t>
            </a:r>
            <a:r>
              <a:rPr lang="en-US" sz="2400" i="1" dirty="0"/>
              <a:t>state</a:t>
            </a:r>
            <a:r>
              <a:rPr lang="en-US" sz="2400" dirty="0"/>
              <a:t>.</a:t>
            </a:r>
            <a:endParaRPr lang="en-US" sz="2400" dirty="0">
              <a:latin typeface="Courier New" pitchFamily="49" charset="0"/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Sub Procedure Having No Parameters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8726488" cy="41513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en-US" sz="2400" b="1" dirty="0">
              <a:solidFill>
                <a:schemeClr val="folHlink"/>
              </a:solidFill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dirty="0">
                <a:solidFill>
                  <a:schemeClr val="folHlink"/>
                </a:solidFill>
                <a:latin typeface="Courier New" pitchFamily="49" charset="0"/>
              </a:rPr>
              <a:t>Sub </a:t>
            </a:r>
            <a:r>
              <a:rPr lang="en-US" sz="2400" b="1" dirty="0" err="1">
                <a:latin typeface="Courier New" pitchFamily="49" charset="0"/>
              </a:rPr>
              <a:t>DescribeTask</a:t>
            </a:r>
            <a:r>
              <a:rPr lang="en-US" sz="2400" b="1" dirty="0">
                <a:latin typeface="Courier New" pitchFamily="49" charset="0"/>
              </a:rPr>
              <a:t>()</a:t>
            </a:r>
          </a:p>
          <a:p>
            <a:pPr eaLnBrk="1" hangingPunct="1">
              <a:buFontTx/>
              <a:buNone/>
            </a:pPr>
            <a:r>
              <a:rPr lang="en-US" sz="2400" b="1" dirty="0">
                <a:latin typeface="Courier New" pitchFamily="49" charset="0"/>
              </a:rPr>
              <a:t>  TextBox1.Clear()</a:t>
            </a:r>
          </a:p>
          <a:p>
            <a:pPr eaLnBrk="1" hangingPunct="1">
              <a:buFontTx/>
              <a:buNone/>
            </a:pPr>
            <a:r>
              <a:rPr lang="en-US" sz="2400" b="1" dirty="0">
                <a:latin typeface="Courier New" pitchFamily="49" charset="0"/>
              </a:rPr>
              <a:t>  </a:t>
            </a:r>
            <a:r>
              <a:rPr lang="en-US" sz="2400" b="1" dirty="0" err="1">
                <a:latin typeface="Courier New" pitchFamily="49" charset="0"/>
              </a:rPr>
              <a:t>msgbox</a:t>
            </a:r>
            <a:r>
              <a:rPr lang="en-US" sz="2400" b="1" dirty="0">
                <a:latin typeface="Courier New" pitchFamily="49" charset="0"/>
              </a:rPr>
              <a:t>(</a:t>
            </a:r>
            <a:r>
              <a:rPr lang="en-US" sz="2400" b="1" dirty="0">
                <a:solidFill>
                  <a:srgbClr val="A31515"/>
                </a:solidFill>
                <a:latin typeface="Courier New" pitchFamily="49" charset="0"/>
              </a:rPr>
              <a:t>"This program displays</a:t>
            </a:r>
            <a:r>
              <a:rPr lang="en-US" sz="2400" b="1" dirty="0">
                <a:latin typeface="Courier New" pitchFamily="49" charset="0"/>
              </a:rPr>
              <a:t> </a:t>
            </a:r>
            <a:r>
              <a:rPr lang="en-US" sz="2400" b="1" dirty="0">
                <a:solidFill>
                  <a:srgbClr val="A31515"/>
                </a:solidFill>
                <a:latin typeface="Courier New" pitchFamily="49" charset="0"/>
              </a:rPr>
              <a:t>the name and population of a state."</a:t>
            </a:r>
            <a:r>
              <a:rPr lang="en-US" sz="2400" b="1" dirty="0">
                <a:latin typeface="Courier New" pitchFamily="49" charset="0"/>
              </a:rPr>
              <a:t>)</a:t>
            </a:r>
          </a:p>
          <a:p>
            <a:pPr eaLnBrk="1" hangingPunct="1">
              <a:buFontTx/>
              <a:buNone/>
            </a:pPr>
            <a:r>
              <a:rPr lang="en-US" sz="2400" b="1" dirty="0">
                <a:solidFill>
                  <a:schemeClr val="folHlink"/>
                </a:solidFill>
                <a:latin typeface="Courier New" pitchFamily="49" charset="0"/>
              </a:rPr>
              <a:t>End Sub</a:t>
            </a:r>
          </a:p>
          <a:p>
            <a:pPr>
              <a:buFontTx/>
              <a:buNone/>
            </a:pPr>
            <a:endParaRPr lang="en-US" dirty="0"/>
          </a:p>
        </p:txBody>
      </p:sp>
      <p:sp>
        <p:nvSpPr>
          <p:cNvPr id="3379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25812F2-9EA4-43C5-8AD0-2AA816B6963D}" type="slidenum">
              <a:rPr lang="en-US" smtClean="0">
                <a:latin typeface="Arial" pitchFamily="34" charset="0"/>
              </a:rPr>
              <a:pPr/>
              <a:t>11</a:t>
            </a:fld>
            <a:endParaRPr lang="en-US">
              <a:latin typeface="Arial" pitchFamily="34" charset="0"/>
            </a:endParaRP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82EEFB3-AF6A-48EB-AB93-D2966386C8E1}" type="slidenum">
              <a:rPr lang="en-US" smtClean="0">
                <a:latin typeface="Arial" pitchFamily="34" charset="0"/>
              </a:rPr>
              <a:pPr/>
              <a:t>12</a:t>
            </a:fld>
            <a:endParaRPr lang="en-US">
              <a:latin typeface="Arial" pitchFamily="34" charset="0"/>
            </a:endParaRPr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300"/>
              <a:t>Sub Procedure Calling Another Sub Procedure</a:t>
            </a: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81200"/>
            <a:ext cx="8726488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dirty="0">
                <a:solidFill>
                  <a:schemeClr val="folHlink"/>
                </a:solidFill>
                <a:latin typeface="Courier New" pitchFamily="49" charset="0"/>
              </a:rPr>
              <a:t>Private Sub</a:t>
            </a:r>
            <a:r>
              <a:rPr lang="en-US" sz="2400" b="1" dirty="0">
                <a:latin typeface="Courier New" pitchFamily="49" charset="0"/>
              </a:rPr>
              <a:t> </a:t>
            </a:r>
            <a:r>
              <a:rPr lang="en-US" sz="2400" b="1" dirty="0" err="1">
                <a:latin typeface="Courier New" pitchFamily="49" charset="0"/>
              </a:rPr>
              <a:t>btnDisplay_Click</a:t>
            </a:r>
            <a:r>
              <a:rPr lang="en-US" sz="2400" b="1" dirty="0">
                <a:latin typeface="Courier New" pitchFamily="49" charset="0"/>
              </a:rPr>
              <a:t>(</a:t>
            </a:r>
            <a:r>
              <a:rPr lang="en-US" sz="2400" b="1" dirty="0">
                <a:solidFill>
                  <a:schemeClr val="folHlink"/>
                </a:solidFill>
                <a:latin typeface="Courier New" pitchFamily="49" charset="0"/>
              </a:rPr>
              <a:t>...</a:t>
            </a:r>
            <a:r>
              <a:rPr lang="en-US" sz="2400" b="1" dirty="0">
                <a:latin typeface="Courier New" pitchFamily="49" charset="0"/>
              </a:rPr>
              <a:t>) </a:t>
            </a:r>
            <a:r>
              <a:rPr lang="en-US" sz="2400" b="1" dirty="0">
                <a:solidFill>
                  <a:schemeClr val="folHlink"/>
                </a:solidFill>
                <a:latin typeface="Courier New" pitchFamily="49" charset="0"/>
              </a:rPr>
              <a:t>Handles</a:t>
            </a:r>
            <a:r>
              <a:rPr lang="en-US" sz="2400" b="1" dirty="0">
                <a:latin typeface="Courier New" pitchFamily="49" charset="0"/>
              </a:rPr>
              <a:t> _                            </a:t>
            </a:r>
            <a:r>
              <a:rPr lang="en-US" sz="2400" b="1" dirty="0" err="1">
                <a:latin typeface="Courier New" pitchFamily="49" charset="0"/>
              </a:rPr>
              <a:t>btnDisplay.Click</a:t>
            </a:r>
            <a:endParaRPr lang="en-US" sz="2400" b="1" dirty="0"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dirty="0">
                <a:latin typeface="Courier New" pitchFamily="49" charset="0"/>
              </a:rPr>
              <a:t> Demo(</a:t>
            </a:r>
            <a:r>
              <a:rPr lang="en-US" sz="2400" b="1" dirty="0">
                <a:solidFill>
                  <a:srgbClr val="A31515"/>
                </a:solidFill>
                <a:latin typeface="Courier New" pitchFamily="49" charset="0"/>
              </a:rPr>
              <a:t>"CA"</a:t>
            </a:r>
            <a:r>
              <a:rPr lang="en-US" sz="2400" b="1" dirty="0">
                <a:latin typeface="Courier New" pitchFamily="49" charset="0"/>
              </a:rPr>
              <a:t>, 37)               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dirty="0">
                <a:solidFill>
                  <a:schemeClr val="folHlink"/>
                </a:solidFill>
                <a:latin typeface="Courier New" pitchFamily="49" charset="0"/>
              </a:rPr>
              <a:t>End Sub</a:t>
            </a:r>
          </a:p>
          <a:p>
            <a:pPr eaLnBrk="1" hangingPunct="1">
              <a:spcBef>
                <a:spcPts val="2400"/>
              </a:spcBef>
              <a:buFontTx/>
              <a:buNone/>
            </a:pPr>
            <a:r>
              <a:rPr lang="en-US" sz="2400" b="1" dirty="0">
                <a:solidFill>
                  <a:schemeClr val="folHlink"/>
                </a:solidFill>
                <a:latin typeface="Courier New" pitchFamily="49" charset="0"/>
              </a:rPr>
              <a:t>Sub </a:t>
            </a:r>
            <a:r>
              <a:rPr lang="en-US" sz="2400" b="1" dirty="0">
                <a:latin typeface="Courier New" pitchFamily="49" charset="0"/>
              </a:rPr>
              <a:t>Demo(</a:t>
            </a:r>
            <a:r>
              <a:rPr lang="en-US" sz="2400" b="1" dirty="0" err="1">
                <a:solidFill>
                  <a:schemeClr val="folHlink"/>
                </a:solidFill>
                <a:latin typeface="Courier New" pitchFamily="49" charset="0"/>
              </a:rPr>
              <a:t>ByVal</a:t>
            </a:r>
            <a:r>
              <a:rPr lang="en-US" sz="2400" b="1" dirty="0">
                <a:latin typeface="Courier New" pitchFamily="49" charset="0"/>
              </a:rPr>
              <a:t> state </a:t>
            </a:r>
            <a:r>
              <a:rPr lang="en-US" sz="2400" b="1" dirty="0">
                <a:solidFill>
                  <a:schemeClr val="folHlink"/>
                </a:solidFill>
                <a:latin typeface="Courier New" pitchFamily="49" charset="0"/>
              </a:rPr>
              <a:t>As String</a:t>
            </a:r>
            <a:r>
              <a:rPr lang="en-US" sz="2400" b="1" dirty="0">
                <a:latin typeface="Courier New" pitchFamily="49" charset="0"/>
              </a:rPr>
              <a:t>, </a:t>
            </a:r>
            <a:r>
              <a:rPr lang="en-US" sz="2400" b="1" dirty="0" err="1">
                <a:solidFill>
                  <a:schemeClr val="folHlink"/>
                </a:solidFill>
                <a:latin typeface="Courier New" pitchFamily="49" charset="0"/>
              </a:rPr>
              <a:t>ByVal</a:t>
            </a:r>
            <a:r>
              <a:rPr lang="en-US" sz="2400" b="1" dirty="0">
                <a:latin typeface="Courier New" pitchFamily="49" charset="0"/>
              </a:rPr>
              <a:t> pop _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400" b="1" dirty="0">
                <a:latin typeface="Courier New" pitchFamily="49" charset="0"/>
              </a:rPr>
              <a:t>                                    </a:t>
            </a:r>
            <a:r>
              <a:rPr lang="en-US" sz="2400" b="1" dirty="0">
                <a:solidFill>
                  <a:schemeClr val="folHlink"/>
                </a:solidFill>
                <a:latin typeface="Courier New" pitchFamily="49" charset="0"/>
              </a:rPr>
              <a:t>As Double</a:t>
            </a:r>
            <a:r>
              <a:rPr lang="en-US" sz="2400" b="1" dirty="0">
                <a:latin typeface="Courier New" pitchFamily="49" charset="0"/>
              </a:rPr>
              <a:t>)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400" b="1" dirty="0">
                <a:latin typeface="Courier New" pitchFamily="49" charset="0"/>
              </a:rPr>
              <a:t>  </a:t>
            </a:r>
            <a:r>
              <a:rPr lang="en-US" sz="2400" b="1" dirty="0" err="1">
                <a:latin typeface="Courier New" pitchFamily="49" charset="0"/>
              </a:rPr>
              <a:t>DescribeTask</a:t>
            </a:r>
            <a:r>
              <a:rPr lang="en-US" sz="2400" b="1" dirty="0">
                <a:latin typeface="Courier New" pitchFamily="49" charset="0"/>
              </a:rPr>
              <a:t>()</a:t>
            </a:r>
          </a:p>
          <a:p>
            <a:pPr>
              <a:buNone/>
              <a:defRPr/>
            </a:pPr>
            <a:r>
              <a:rPr lang="en-US" sz="2400" b="1" dirty="0">
                <a:latin typeface="Courier New" pitchFamily="49" charset="0"/>
              </a:rPr>
              <a:t> </a:t>
            </a:r>
            <a:r>
              <a:rPr lang="en-GB" sz="2400" dirty="0"/>
              <a:t>TextBox1.Text</a:t>
            </a:r>
            <a:r>
              <a:rPr lang="en-US" sz="2400" b="1" dirty="0">
                <a:latin typeface="Courier New" pitchFamily="49" charset="0"/>
              </a:rPr>
              <a:t> = state &amp;</a:t>
            </a:r>
            <a:r>
              <a:rPr lang="en-US" sz="2400" b="1" dirty="0">
                <a:solidFill>
                  <a:srgbClr val="A31515"/>
                </a:solidFill>
                <a:latin typeface="Courier New" pitchFamily="49" charset="0"/>
              </a:rPr>
              <a:t>" has population "</a:t>
            </a:r>
            <a:r>
              <a:rPr lang="en-US" sz="2400" b="1" dirty="0">
                <a:solidFill>
                  <a:schemeClr val="hlink"/>
                </a:solidFill>
                <a:latin typeface="Courier New" pitchFamily="49" charset="0"/>
              </a:rPr>
              <a:t> </a:t>
            </a:r>
            <a:r>
              <a:rPr lang="en-US" sz="2400" b="1" dirty="0">
                <a:latin typeface="Courier New" pitchFamily="49" charset="0"/>
              </a:rPr>
              <a:t>&amp; pop &amp; </a:t>
            </a:r>
            <a:r>
              <a:rPr lang="en-US" sz="2400" b="1" dirty="0">
                <a:solidFill>
                  <a:srgbClr val="A31515"/>
                </a:solidFill>
                <a:latin typeface="Courier New" pitchFamily="49" charset="0"/>
              </a:rPr>
              <a:t>"million."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dirty="0">
                <a:solidFill>
                  <a:schemeClr val="folHlink"/>
                </a:solidFill>
                <a:latin typeface="Courier New" pitchFamily="49" charset="0"/>
              </a:rPr>
              <a:t>End Sub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 b="1" dirty="0">
              <a:solidFill>
                <a:schemeClr val="folHlink"/>
              </a:solidFill>
              <a:latin typeface="Courier New" pitchFamily="49" charset="0"/>
            </a:endParaRP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Output</a:t>
            </a:r>
          </a:p>
        </p:txBody>
      </p:sp>
      <p:sp>
        <p:nvSpPr>
          <p:cNvPr id="3584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C20124E-267D-4C6E-A2B9-B0DBCC34A8E4}" type="slidenum">
              <a:rPr lang="en-US" smtClean="0">
                <a:latin typeface="Arial" pitchFamily="34" charset="0"/>
              </a:rPr>
              <a:pPr/>
              <a:t>13</a:t>
            </a:fld>
            <a:endParaRPr lang="en-US">
              <a:latin typeface="Arial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D6DF1E-5EF5-DB97-8E05-4D3EC7997D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313" r="43700" b="61812"/>
          <a:stretch/>
        </p:blipFill>
        <p:spPr>
          <a:xfrm>
            <a:off x="107504" y="2265039"/>
            <a:ext cx="2802897" cy="27458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0F12D52-169C-5D4B-ECD4-3FD46833BD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825" t="41731" r="35825" b="41732"/>
          <a:stretch/>
        </p:blipFill>
        <p:spPr>
          <a:xfrm>
            <a:off x="3059832" y="3043421"/>
            <a:ext cx="3057706" cy="118910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C525728-4937-F7C7-5078-FA40CA5B86A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38" t="16926" r="38188" b="44887"/>
          <a:stretch/>
        </p:blipFill>
        <p:spPr>
          <a:xfrm>
            <a:off x="6228184" y="2265039"/>
            <a:ext cx="2887833" cy="2745873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71545231-AA1C-92E3-8939-8BDFE55367CE}"/>
              </a:ext>
            </a:extLst>
          </p:cNvPr>
          <p:cNvGrpSpPr/>
          <p:nvPr/>
        </p:nvGrpSpPr>
        <p:grpSpPr>
          <a:xfrm>
            <a:off x="607536" y="4057373"/>
            <a:ext cx="2451960" cy="616680"/>
            <a:chOff x="607536" y="4057373"/>
            <a:chExt cx="2451960" cy="616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7D4DBB14-C896-9615-F2E1-ABD7C028F42A}"/>
                    </a:ext>
                  </a:extLst>
                </p14:cNvPr>
                <p14:cNvContentPartPr/>
                <p14:nvPr/>
              </p14:nvContentPartPr>
              <p14:xfrm>
                <a:off x="607536" y="4057373"/>
                <a:ext cx="1630440" cy="6166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7D4DBB14-C896-9615-F2E1-ABD7C028F42A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98896" y="4048733"/>
                  <a:ext cx="1648080" cy="63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3CBFAA1F-2B77-56BF-A060-2E5419944978}"/>
                    </a:ext>
                  </a:extLst>
                </p14:cNvPr>
                <p14:cNvContentPartPr/>
                <p14:nvPr/>
              </p14:nvContentPartPr>
              <p14:xfrm>
                <a:off x="2182176" y="4123613"/>
                <a:ext cx="877320" cy="3351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3CBFAA1F-2B77-56BF-A060-2E5419944978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173536" y="4114613"/>
                  <a:ext cx="894960" cy="352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E1CCFAB-F868-621F-4F52-9E2BD07DE160}"/>
              </a:ext>
            </a:extLst>
          </p:cNvPr>
          <p:cNvGrpSpPr/>
          <p:nvPr/>
        </p:nvGrpSpPr>
        <p:grpSpPr>
          <a:xfrm>
            <a:off x="5106816" y="3733733"/>
            <a:ext cx="1128240" cy="676440"/>
            <a:chOff x="5106816" y="3733733"/>
            <a:chExt cx="1128240" cy="676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39F13641-104D-6781-2BD6-1022695C2EB2}"/>
                    </a:ext>
                  </a:extLst>
                </p14:cNvPr>
                <p14:cNvContentPartPr/>
                <p14:nvPr/>
              </p14:nvContentPartPr>
              <p14:xfrm>
                <a:off x="5106816" y="3733733"/>
                <a:ext cx="1004760" cy="4773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39F13641-104D-6781-2BD6-1022695C2EB2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097816" y="3725093"/>
                  <a:ext cx="1022400" cy="49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5B4C8672-9363-49F4-D5B1-69D16136F8A7}"/>
                    </a:ext>
                  </a:extLst>
                </p14:cNvPr>
                <p14:cNvContentPartPr/>
                <p14:nvPr/>
              </p14:nvContentPartPr>
              <p14:xfrm>
                <a:off x="5831856" y="4210373"/>
                <a:ext cx="403200" cy="1998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5B4C8672-9363-49F4-D5B1-69D16136F8A7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823216" y="4201373"/>
                  <a:ext cx="420840" cy="217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839EA92-297D-F830-93B4-AB10596B05B8}"/>
              </a:ext>
            </a:extLst>
          </p:cNvPr>
          <p:cNvGrpSpPr/>
          <p:nvPr/>
        </p:nvGrpSpPr>
        <p:grpSpPr>
          <a:xfrm>
            <a:off x="98108" y="1887785"/>
            <a:ext cx="253080" cy="293040"/>
            <a:chOff x="98108" y="1887785"/>
            <a:chExt cx="253080" cy="293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1A69DA82-644F-6997-38C4-33C682FC12B4}"/>
                    </a:ext>
                  </a:extLst>
                </p14:cNvPr>
                <p14:cNvContentPartPr/>
                <p14:nvPr/>
              </p14:nvContentPartPr>
              <p14:xfrm>
                <a:off x="202508" y="1959785"/>
                <a:ext cx="26280" cy="1713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1A69DA82-644F-6997-38C4-33C682FC12B4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93868" y="1950785"/>
                  <a:ext cx="4392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D36DFF98-389D-57BC-01C5-932927221636}"/>
                    </a:ext>
                  </a:extLst>
                </p14:cNvPr>
                <p14:cNvContentPartPr/>
                <p14:nvPr/>
              </p14:nvContentPartPr>
              <p14:xfrm>
                <a:off x="98108" y="1887785"/>
                <a:ext cx="253080" cy="2930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D36DFF98-389D-57BC-01C5-932927221636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9108" y="1878785"/>
                  <a:ext cx="270720" cy="310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214B76A-B75C-72C4-E2A1-B011FCFE830D}"/>
              </a:ext>
            </a:extLst>
          </p:cNvPr>
          <p:cNvGrpSpPr/>
          <p:nvPr/>
        </p:nvGrpSpPr>
        <p:grpSpPr>
          <a:xfrm>
            <a:off x="3092948" y="2607425"/>
            <a:ext cx="352440" cy="310320"/>
            <a:chOff x="3092948" y="2607425"/>
            <a:chExt cx="352440" cy="31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577D4D12-4865-D0DA-9B61-5A201F3BBCB6}"/>
                    </a:ext>
                  </a:extLst>
                </p14:cNvPr>
                <p14:cNvContentPartPr/>
                <p14:nvPr/>
              </p14:nvContentPartPr>
              <p14:xfrm>
                <a:off x="3195548" y="2718665"/>
                <a:ext cx="143280" cy="1393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577D4D12-4865-D0DA-9B61-5A201F3BBCB6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186908" y="2710025"/>
                  <a:ext cx="16092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1F87867B-53DD-51F3-9FA6-88D1AA9BFA91}"/>
                    </a:ext>
                  </a:extLst>
                </p14:cNvPr>
                <p14:cNvContentPartPr/>
                <p14:nvPr/>
              </p14:nvContentPartPr>
              <p14:xfrm>
                <a:off x="3092948" y="2607425"/>
                <a:ext cx="352440" cy="3103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1F87867B-53DD-51F3-9FA6-88D1AA9BFA91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084308" y="2598425"/>
                  <a:ext cx="370080" cy="327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2F8DC72-58CF-2EBB-3B54-E767C932E571}"/>
              </a:ext>
            </a:extLst>
          </p:cNvPr>
          <p:cNvGrpSpPr/>
          <p:nvPr/>
        </p:nvGrpSpPr>
        <p:grpSpPr>
          <a:xfrm>
            <a:off x="6111493" y="1833050"/>
            <a:ext cx="351360" cy="361080"/>
            <a:chOff x="6111493" y="1833050"/>
            <a:chExt cx="351360" cy="361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C154D06A-5EF3-5A56-AFC6-A0ADD9D78754}"/>
                    </a:ext>
                  </a:extLst>
                </p14:cNvPr>
                <p14:cNvContentPartPr/>
                <p14:nvPr/>
              </p14:nvContentPartPr>
              <p14:xfrm>
                <a:off x="6231013" y="1946090"/>
                <a:ext cx="132480" cy="1749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C154D06A-5EF3-5A56-AFC6-A0ADD9D78754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222013" y="1937090"/>
                  <a:ext cx="15012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B654848B-684F-A6D0-75DE-2D8B3E69B838}"/>
                    </a:ext>
                  </a:extLst>
                </p14:cNvPr>
                <p14:cNvContentPartPr/>
                <p14:nvPr/>
              </p14:nvContentPartPr>
              <p14:xfrm>
                <a:off x="6111493" y="1833050"/>
                <a:ext cx="351360" cy="3610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B654848B-684F-A6D0-75DE-2D8B3E69B838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6102853" y="1824050"/>
                  <a:ext cx="369000" cy="378720"/>
                </a:xfrm>
                <a:prstGeom prst="rect">
                  <a:avLst/>
                </a:prstGeom>
              </p:spPr>
            </p:pic>
          </mc:Fallback>
        </mc:AlternateContent>
      </p:grp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93BA657-9DB6-44F8-94BC-01FED93DF43F}" type="slidenum">
              <a:rPr lang="en-US" smtClean="0">
                <a:latin typeface="Arial" pitchFamily="34" charset="0"/>
              </a:rPr>
              <a:pPr/>
              <a:t>14</a:t>
            </a:fld>
            <a:endParaRPr lang="en-US">
              <a:latin typeface="Arial" pitchFamily="34" charset="0"/>
            </a:endParaRPr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ByVal and ByRef </a:t>
            </a:r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49488"/>
            <a:ext cx="7964488" cy="4151312"/>
          </a:xfrm>
        </p:spPr>
        <p:txBody>
          <a:bodyPr/>
          <a:lstStyle/>
          <a:p>
            <a:pPr eaLnBrk="1" hangingPunct="1">
              <a:buClr>
                <a:schemeClr val="tx2"/>
              </a:buClr>
            </a:pPr>
            <a:r>
              <a:rPr lang="en-US"/>
              <a:t>Parameters in Sub procedure headers are proceeded by ByVal or ByRef</a:t>
            </a:r>
          </a:p>
          <a:p>
            <a:pPr eaLnBrk="1" hangingPunct="1">
              <a:buClr>
                <a:schemeClr val="tx2"/>
              </a:buClr>
            </a:pPr>
            <a:r>
              <a:rPr lang="en-US"/>
              <a:t>ByVal stands for By Value</a:t>
            </a:r>
          </a:p>
          <a:p>
            <a:pPr eaLnBrk="1" hangingPunct="1">
              <a:buClr>
                <a:schemeClr val="tx2"/>
              </a:buClr>
            </a:pPr>
            <a:r>
              <a:rPr lang="en-US"/>
              <a:t>ByRef stands for By Reference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35BC773-E882-43C9-8891-0C6E517E0402}" type="slidenum">
              <a:rPr lang="en-US" smtClean="0">
                <a:latin typeface="Arial" pitchFamily="34" charset="0"/>
              </a:rPr>
              <a:pPr/>
              <a:t>15</a:t>
            </a:fld>
            <a:endParaRPr lang="en-US">
              <a:latin typeface="Arial" pitchFamily="34" charset="0"/>
            </a:endParaRPr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Passing by Value </a:t>
            </a:r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9913" y="1981200"/>
            <a:ext cx="7964487" cy="4151313"/>
          </a:xfrm>
        </p:spPr>
        <p:txBody>
          <a:bodyPr/>
          <a:lstStyle/>
          <a:p>
            <a:pPr algn="just" eaLnBrk="1" hangingPunct="1">
              <a:buClr>
                <a:schemeClr val="tx2"/>
              </a:buClr>
            </a:pPr>
            <a:r>
              <a:rPr lang="en-US" dirty="0"/>
              <a:t>When a variable argument is passed to a </a:t>
            </a:r>
            <a:r>
              <a:rPr lang="en-US" dirty="0" err="1"/>
              <a:t>ByVal</a:t>
            </a:r>
            <a:r>
              <a:rPr lang="en-US" dirty="0"/>
              <a:t> parameter, </a:t>
            </a:r>
            <a:r>
              <a:rPr lang="en-US" u="sng" dirty="0"/>
              <a:t>just the value of the argument is passed</a:t>
            </a:r>
            <a:r>
              <a:rPr lang="en-US" dirty="0"/>
              <a:t>. </a:t>
            </a:r>
          </a:p>
          <a:p>
            <a:pPr algn="just" eaLnBrk="1" hangingPunct="1">
              <a:buClr>
                <a:schemeClr val="tx2"/>
              </a:buClr>
            </a:pPr>
            <a:endParaRPr lang="en-US" dirty="0"/>
          </a:p>
          <a:p>
            <a:pPr algn="just" eaLnBrk="1" hangingPunct="1">
              <a:buClr>
                <a:schemeClr val="tx2"/>
              </a:buClr>
            </a:pPr>
            <a:r>
              <a:rPr lang="en-US" dirty="0"/>
              <a:t>After the Sub procedure ends, the variable has its original value.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B1B14D0-34AF-4B7D-8EDA-526AB8A7A5CE}" type="slidenum">
              <a:rPr lang="en-US" smtClean="0">
                <a:latin typeface="Arial" pitchFamily="34" charset="0"/>
              </a:rPr>
              <a:pPr/>
              <a:t>16</a:t>
            </a:fld>
            <a:endParaRPr lang="en-US">
              <a:latin typeface="Arial" pitchFamily="34" charset="0"/>
            </a:endParaRPr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/>
              <a:t>Example </a:t>
            </a:r>
          </a:p>
        </p:txBody>
      </p:sp>
      <p:sp>
        <p:nvSpPr>
          <p:cNvPr id="39940" name="Text Box 5"/>
          <p:cNvSpPr txBox="1">
            <a:spLocks noChangeArrowheads="1"/>
          </p:cNvSpPr>
          <p:nvPr/>
        </p:nvSpPr>
        <p:spPr bwMode="auto">
          <a:xfrm>
            <a:off x="323528" y="1340768"/>
            <a:ext cx="8496944" cy="5955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rtl="0">
              <a:spcBef>
                <a:spcPts val="1200"/>
              </a:spcBef>
            </a:pPr>
            <a:r>
              <a:rPr lang="en-US" sz="2000" b="1" dirty="0">
                <a:solidFill>
                  <a:srgbClr val="0000FF"/>
                </a:solidFill>
                <a:latin typeface="Courier New" pitchFamily="49" charset="0"/>
              </a:rPr>
              <a:t>Public Sub </a:t>
            </a:r>
            <a:r>
              <a:rPr lang="en-US" sz="2000" b="1" dirty="0" err="1">
                <a:latin typeface="Courier New" pitchFamily="49" charset="0"/>
              </a:rPr>
              <a:t>btnOne_Click</a:t>
            </a:r>
            <a:r>
              <a:rPr lang="en-US" sz="2000" b="1" dirty="0">
                <a:latin typeface="Courier New" pitchFamily="49" charset="0"/>
              </a:rPr>
              <a:t> (</a:t>
            </a:r>
            <a:r>
              <a:rPr lang="en-US" sz="2000" b="1" dirty="0">
                <a:solidFill>
                  <a:schemeClr val="folHlink"/>
                </a:solidFill>
                <a:latin typeface="Courier New" pitchFamily="49" charset="0"/>
              </a:rPr>
              <a:t>...</a:t>
            </a:r>
            <a:r>
              <a:rPr lang="en-US" sz="2000" b="1" dirty="0">
                <a:latin typeface="Courier New" pitchFamily="49" charset="0"/>
              </a:rPr>
              <a:t>)</a:t>
            </a:r>
            <a:r>
              <a:rPr lang="en-US" sz="2000" b="1" dirty="0">
                <a:solidFill>
                  <a:schemeClr val="folHlink"/>
                </a:solidFill>
                <a:latin typeface="Courier New" pitchFamily="49" charset="0"/>
              </a:rPr>
              <a:t> </a:t>
            </a:r>
            <a:r>
              <a:rPr lang="en-US" sz="2000" b="1" dirty="0">
                <a:solidFill>
                  <a:srgbClr val="0000FF"/>
                </a:solidFill>
                <a:latin typeface="Courier New" pitchFamily="49" charset="0"/>
              </a:rPr>
              <a:t>Handles</a:t>
            </a:r>
            <a:r>
              <a:rPr lang="en-US" sz="2000" b="1" dirty="0">
                <a:solidFill>
                  <a:schemeClr val="folHlink"/>
                </a:solidFill>
                <a:latin typeface="Courier New" pitchFamily="49" charset="0"/>
              </a:rPr>
              <a:t> </a:t>
            </a:r>
            <a:r>
              <a:rPr lang="en-US" sz="2000" b="1" dirty="0">
                <a:latin typeface="Courier New" pitchFamily="49" charset="0"/>
              </a:rPr>
              <a:t>_</a:t>
            </a:r>
            <a:r>
              <a:rPr lang="en-US" sz="2000" b="1" dirty="0" err="1">
                <a:latin typeface="Courier New" pitchFamily="49" charset="0"/>
              </a:rPr>
              <a:t>btnOne.Click</a:t>
            </a:r>
            <a:endParaRPr lang="en-US" sz="2000" b="1" dirty="0">
              <a:latin typeface="Courier New" pitchFamily="49" charset="0"/>
            </a:endParaRPr>
          </a:p>
          <a:p>
            <a:pPr algn="l" rtl="0">
              <a:spcBef>
                <a:spcPts val="1200"/>
              </a:spcBef>
            </a:pPr>
            <a:endParaRPr lang="en-US" sz="2000" b="1" dirty="0">
              <a:latin typeface="Courier New" pitchFamily="49" charset="0"/>
            </a:endParaRPr>
          </a:p>
          <a:p>
            <a:pPr algn="l" rtl="0"/>
            <a:r>
              <a:rPr lang="en-US" sz="2000" b="1" dirty="0">
                <a:solidFill>
                  <a:schemeClr val="folHlink"/>
                </a:solidFill>
                <a:latin typeface="Courier New" pitchFamily="49" charset="0"/>
              </a:rPr>
              <a:t>  </a:t>
            </a:r>
            <a:r>
              <a:rPr lang="en-US" sz="2000" b="1" dirty="0">
                <a:solidFill>
                  <a:srgbClr val="0000FF"/>
                </a:solidFill>
                <a:latin typeface="Courier New" pitchFamily="49" charset="0"/>
              </a:rPr>
              <a:t>Dim</a:t>
            </a:r>
            <a:r>
              <a:rPr lang="en-US" sz="2000" b="1" dirty="0">
                <a:latin typeface="Courier New" pitchFamily="49" charset="0"/>
              </a:rPr>
              <a:t> n </a:t>
            </a:r>
            <a:r>
              <a:rPr lang="en-US" sz="2000" b="1" dirty="0">
                <a:solidFill>
                  <a:srgbClr val="0000FF"/>
                </a:solidFill>
                <a:latin typeface="Courier New" pitchFamily="49" charset="0"/>
              </a:rPr>
              <a:t>As Double </a:t>
            </a:r>
            <a:r>
              <a:rPr lang="en-US" sz="2000" b="1" dirty="0">
                <a:latin typeface="Courier New" pitchFamily="49" charset="0"/>
              </a:rPr>
              <a:t>= 4</a:t>
            </a:r>
          </a:p>
          <a:p>
            <a:pPr algn="l" rtl="0">
              <a:spcBef>
                <a:spcPct val="20000"/>
              </a:spcBef>
            </a:pPr>
            <a:r>
              <a:rPr lang="en-US" sz="2000" b="1" dirty="0">
                <a:latin typeface="Courier New" pitchFamily="49" charset="0"/>
              </a:rPr>
              <a:t>  Triple(n)</a:t>
            </a:r>
          </a:p>
          <a:p>
            <a:pPr algn="l" rtl="0">
              <a:spcBef>
                <a:spcPct val="20000"/>
              </a:spcBef>
            </a:pPr>
            <a:r>
              <a:rPr lang="en-US" sz="1600" dirty="0"/>
              <a:t>     </a:t>
            </a:r>
            <a:r>
              <a:rPr lang="en-US" sz="2000" b="1" dirty="0">
                <a:latin typeface="Courier New" pitchFamily="49" charset="0"/>
              </a:rPr>
              <a:t>txtBox1.Text = </a:t>
            </a:r>
            <a:r>
              <a:rPr lang="en-US" sz="2000" b="1" dirty="0">
                <a:solidFill>
                  <a:srgbClr val="C00000"/>
                </a:solidFill>
                <a:latin typeface="Courier New" pitchFamily="49" charset="0"/>
              </a:rPr>
              <a:t>“n = “ </a:t>
            </a:r>
            <a:r>
              <a:rPr lang="en-US" sz="2000" b="1" dirty="0">
                <a:latin typeface="Courier New" pitchFamily="49" charset="0"/>
              </a:rPr>
              <a:t>&amp; n</a:t>
            </a:r>
          </a:p>
          <a:p>
            <a:pPr algn="l" rtl="0">
              <a:spcBef>
                <a:spcPct val="20000"/>
              </a:spcBef>
            </a:pPr>
            <a:r>
              <a:rPr lang="en-US" sz="2000" b="1" dirty="0">
                <a:solidFill>
                  <a:srgbClr val="0000FF"/>
                </a:solidFill>
                <a:latin typeface="Courier New" pitchFamily="49" charset="0"/>
              </a:rPr>
              <a:t>End Sub</a:t>
            </a:r>
          </a:p>
          <a:p>
            <a:pPr algn="l" rtl="0">
              <a:spcBef>
                <a:spcPts val="1800"/>
              </a:spcBef>
            </a:pPr>
            <a:r>
              <a:rPr lang="en-US" sz="2000" b="1" dirty="0">
                <a:solidFill>
                  <a:srgbClr val="0000FF"/>
                </a:solidFill>
                <a:latin typeface="Courier New" pitchFamily="49" charset="0"/>
              </a:rPr>
              <a:t>Sub</a:t>
            </a:r>
            <a:r>
              <a:rPr lang="en-US" sz="2000" b="1" dirty="0">
                <a:latin typeface="Courier New" pitchFamily="49" charset="0"/>
              </a:rPr>
              <a:t> Triple(</a:t>
            </a:r>
            <a:r>
              <a:rPr lang="en-US" sz="2000" b="1" dirty="0" err="1">
                <a:solidFill>
                  <a:srgbClr val="0000FF"/>
                </a:solidFill>
                <a:latin typeface="Courier New" pitchFamily="49" charset="0"/>
              </a:rPr>
              <a:t>ByVal</a:t>
            </a:r>
            <a:r>
              <a:rPr lang="en-US" sz="2000" b="1" dirty="0">
                <a:latin typeface="Courier New" pitchFamily="49" charset="0"/>
              </a:rPr>
              <a:t> num </a:t>
            </a:r>
            <a:r>
              <a:rPr lang="en-US" sz="2000" b="1" dirty="0">
                <a:solidFill>
                  <a:srgbClr val="0000FF"/>
                </a:solidFill>
                <a:latin typeface="Courier New" pitchFamily="49" charset="0"/>
              </a:rPr>
              <a:t>As Double</a:t>
            </a:r>
            <a:r>
              <a:rPr lang="en-US" sz="2000" b="1" dirty="0">
                <a:latin typeface="Courier New" pitchFamily="49" charset="0"/>
              </a:rPr>
              <a:t>)</a:t>
            </a:r>
          </a:p>
          <a:p>
            <a:pPr algn="l" rtl="0">
              <a:spcBef>
                <a:spcPct val="20000"/>
              </a:spcBef>
            </a:pPr>
            <a:r>
              <a:rPr lang="en-US" sz="2000" b="1" dirty="0">
                <a:latin typeface="Courier New" pitchFamily="49" charset="0"/>
              </a:rPr>
              <a:t>  num = 3 * num</a:t>
            </a:r>
          </a:p>
          <a:p>
            <a:pPr algn="l" rtl="0">
              <a:spcBef>
                <a:spcPct val="20000"/>
              </a:spcBef>
            </a:pPr>
            <a:r>
              <a:rPr lang="en-US" sz="2000" dirty="0"/>
              <a:t>    </a:t>
            </a:r>
            <a:r>
              <a:rPr lang="en-US" sz="2000" b="1" dirty="0">
                <a:latin typeface="Courier New" pitchFamily="49" charset="0"/>
              </a:rPr>
              <a:t>txtBox2.Text = </a:t>
            </a:r>
            <a:r>
              <a:rPr lang="en-US" sz="2000" b="1" dirty="0">
                <a:solidFill>
                  <a:srgbClr val="C00000"/>
                </a:solidFill>
                <a:latin typeface="Courier New" pitchFamily="49" charset="0"/>
              </a:rPr>
              <a:t>“num = “ </a:t>
            </a:r>
            <a:r>
              <a:rPr lang="en-US" sz="2000" b="1" dirty="0">
                <a:latin typeface="Courier New" pitchFamily="49" charset="0"/>
              </a:rPr>
              <a:t>&amp; num</a:t>
            </a:r>
          </a:p>
          <a:p>
            <a:pPr algn="l" rtl="0">
              <a:spcBef>
                <a:spcPct val="20000"/>
              </a:spcBef>
            </a:pPr>
            <a:r>
              <a:rPr lang="en-US" sz="2000" b="1" dirty="0">
                <a:solidFill>
                  <a:schemeClr val="folHlink"/>
                </a:solidFill>
                <a:latin typeface="Courier New" pitchFamily="49" charset="0"/>
              </a:rPr>
              <a:t>End Sub</a:t>
            </a:r>
          </a:p>
          <a:p>
            <a:pPr algn="l" rtl="0">
              <a:spcBef>
                <a:spcPct val="50000"/>
              </a:spcBef>
            </a:pPr>
            <a:r>
              <a:rPr lang="en-US" sz="2800" dirty="0"/>
              <a:t>Output:</a:t>
            </a:r>
            <a:r>
              <a:rPr lang="en-US" sz="2000" i="1" dirty="0"/>
              <a:t>  </a:t>
            </a:r>
          </a:p>
          <a:p>
            <a:pPr algn="l" rtl="0">
              <a:spcBef>
                <a:spcPct val="50000"/>
              </a:spcBef>
            </a:pPr>
            <a:r>
              <a:rPr lang="en-US" sz="2000" b="1" dirty="0">
                <a:latin typeface="Courier New" pitchFamily="49" charset="0"/>
              </a:rPr>
              <a:t>num = 12</a:t>
            </a:r>
          </a:p>
          <a:p>
            <a:pPr algn="l" rtl="0">
              <a:spcBef>
                <a:spcPct val="50000"/>
              </a:spcBef>
            </a:pPr>
            <a:r>
              <a:rPr lang="en-US" sz="2000" b="1" dirty="0">
                <a:latin typeface="Courier New" pitchFamily="49" charset="0"/>
              </a:rPr>
              <a:t>n = 4</a:t>
            </a:r>
          </a:p>
          <a:p>
            <a:pPr algn="l" rtl="0">
              <a:spcBef>
                <a:spcPct val="50000"/>
              </a:spcBef>
            </a:pPr>
            <a:endParaRPr lang="en-US" sz="2000" dirty="0">
              <a:latin typeface="Courier New" pitchFamily="49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2051720" y="2636912"/>
            <a:ext cx="3600400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3419872" y="2636912"/>
            <a:ext cx="2232248" cy="11521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652120" y="2348880"/>
            <a:ext cx="3096344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0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Argument name (n) is different than parameter name (num)</a:t>
            </a:r>
            <a:endParaRPr lang="ar-SA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44208" y="5301208"/>
            <a:ext cx="720080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2000" b="1" dirty="0"/>
              <a:t>12</a:t>
            </a:r>
            <a:endParaRPr lang="ar-SA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380312" y="5301208"/>
            <a:ext cx="720080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2000" b="1" dirty="0"/>
              <a:t>4</a:t>
            </a:r>
            <a:endParaRPr lang="ar-SA" sz="2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444208" y="5661248"/>
            <a:ext cx="64807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0"/>
            <a:r>
              <a:rPr lang="en-US" dirty="0">
                <a:solidFill>
                  <a:schemeClr val="accent2"/>
                </a:solidFill>
              </a:rPr>
              <a:t>num</a:t>
            </a:r>
            <a:endParaRPr lang="ar-SA" dirty="0">
              <a:solidFill>
                <a:schemeClr val="accent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72200" y="4859868"/>
            <a:ext cx="201622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0"/>
            <a:r>
              <a:rPr lang="en-US" b="1" dirty="0">
                <a:solidFill>
                  <a:srgbClr val="7030A0"/>
                </a:solidFill>
              </a:rPr>
              <a:t>Memory (RAM):</a:t>
            </a:r>
            <a:endParaRPr lang="ar-SA" b="1" dirty="0">
              <a:solidFill>
                <a:srgbClr val="7030A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80312" y="5661248"/>
            <a:ext cx="64807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dirty="0">
                <a:solidFill>
                  <a:schemeClr val="accent2"/>
                </a:solidFill>
              </a:rPr>
              <a:t>n</a:t>
            </a:r>
            <a:endParaRPr lang="ar-SA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F3FBECE-EAB9-486C-883D-C3D56F27CA4B}" type="slidenum">
              <a:rPr lang="en-US" smtClean="0">
                <a:latin typeface="Arial" pitchFamily="34" charset="0"/>
              </a:rPr>
              <a:pPr/>
              <a:t>17</a:t>
            </a:fld>
            <a:endParaRPr lang="en-US">
              <a:latin typeface="Arial" pitchFamily="34" charset="0"/>
            </a:endParaRPr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Passing by Reference </a:t>
            </a:r>
          </a:p>
        </p:txBody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81200"/>
            <a:ext cx="7964488" cy="4151313"/>
          </a:xfrm>
        </p:spPr>
        <p:txBody>
          <a:bodyPr/>
          <a:lstStyle/>
          <a:p>
            <a:pPr algn="just" eaLnBrk="1" hangingPunct="1">
              <a:buClr>
                <a:schemeClr val="tx2"/>
              </a:buClr>
            </a:pPr>
            <a:r>
              <a:rPr lang="en-US" dirty="0"/>
              <a:t>When a variable argument is passed to a </a:t>
            </a:r>
            <a:r>
              <a:rPr lang="en-US" dirty="0" err="1"/>
              <a:t>ByRef</a:t>
            </a:r>
            <a:r>
              <a:rPr lang="en-US" dirty="0"/>
              <a:t> parameter, the parameter is given the same memory location as the argument.</a:t>
            </a:r>
          </a:p>
          <a:p>
            <a:pPr algn="just" eaLnBrk="1" hangingPunct="1">
              <a:buClr>
                <a:schemeClr val="tx2"/>
              </a:buClr>
            </a:pPr>
            <a:endParaRPr lang="en-US" dirty="0"/>
          </a:p>
          <a:p>
            <a:pPr algn="just" eaLnBrk="1" hangingPunct="1">
              <a:buClr>
                <a:schemeClr val="tx2"/>
              </a:buClr>
            </a:pPr>
            <a:r>
              <a:rPr lang="en-US" dirty="0"/>
              <a:t>After the Sub procedure terminates, the variable has the value of the parameter.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309BD20-EA40-4775-82CF-965B4563DAC3}" type="slidenum">
              <a:rPr lang="en-US" smtClean="0">
                <a:latin typeface="Arial" pitchFamily="34" charset="0"/>
              </a:rPr>
              <a:pPr/>
              <a:t>18</a:t>
            </a:fld>
            <a:endParaRPr lang="en-US">
              <a:latin typeface="Arial" pitchFamily="34" charset="0"/>
            </a:endParaRPr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/>
              <a:t>Example</a:t>
            </a:r>
          </a:p>
        </p:txBody>
      </p:sp>
      <p:sp>
        <p:nvSpPr>
          <p:cNvPr id="43012" name="Text Box 3"/>
          <p:cNvSpPr txBox="1">
            <a:spLocks noChangeArrowheads="1"/>
          </p:cNvSpPr>
          <p:nvPr/>
        </p:nvSpPr>
        <p:spPr bwMode="auto">
          <a:xfrm>
            <a:off x="457200" y="1340768"/>
            <a:ext cx="8229600" cy="683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sz="2000" b="1" dirty="0">
                <a:solidFill>
                  <a:schemeClr val="folHlink"/>
                </a:solidFill>
                <a:latin typeface="Courier New" pitchFamily="49" charset="0"/>
              </a:rPr>
              <a:t>Public Sub </a:t>
            </a:r>
            <a:r>
              <a:rPr lang="en-US" sz="2000" b="1" dirty="0" err="1">
                <a:latin typeface="Courier New" pitchFamily="49" charset="0"/>
              </a:rPr>
              <a:t>btnOne_Click</a:t>
            </a:r>
            <a:r>
              <a:rPr lang="en-US" sz="2000" b="1" dirty="0">
                <a:latin typeface="Courier New" pitchFamily="49" charset="0"/>
              </a:rPr>
              <a:t> (</a:t>
            </a:r>
            <a:r>
              <a:rPr lang="en-US" sz="2000" b="1" dirty="0">
                <a:solidFill>
                  <a:schemeClr val="folHlink"/>
                </a:solidFill>
                <a:latin typeface="Courier New" pitchFamily="49" charset="0"/>
              </a:rPr>
              <a:t>...</a:t>
            </a:r>
            <a:r>
              <a:rPr lang="en-US" sz="2000" b="1" dirty="0">
                <a:latin typeface="Courier New" pitchFamily="49" charset="0"/>
              </a:rPr>
              <a:t>)</a:t>
            </a:r>
            <a:r>
              <a:rPr lang="en-US" sz="2000" b="1" dirty="0">
                <a:solidFill>
                  <a:schemeClr val="folHlink"/>
                </a:solidFill>
                <a:latin typeface="Courier New" pitchFamily="49" charset="0"/>
              </a:rPr>
              <a:t> Handles </a:t>
            </a:r>
            <a:r>
              <a:rPr lang="en-US" sz="2000" b="1" dirty="0">
                <a:latin typeface="Courier New" pitchFamily="49" charset="0"/>
              </a:rPr>
              <a:t>_</a:t>
            </a:r>
          </a:p>
          <a:p>
            <a:pPr algn="l" rtl="0">
              <a:spcBef>
                <a:spcPct val="20000"/>
              </a:spcBef>
            </a:pPr>
            <a:r>
              <a:rPr lang="en-US" sz="2000" b="1" dirty="0">
                <a:solidFill>
                  <a:schemeClr val="folHlink"/>
                </a:solidFill>
                <a:latin typeface="Courier New" pitchFamily="49" charset="0"/>
              </a:rPr>
              <a:t>                                </a:t>
            </a:r>
            <a:r>
              <a:rPr lang="en-US" sz="2000" b="1" dirty="0" err="1">
                <a:latin typeface="Courier New" pitchFamily="49" charset="0"/>
              </a:rPr>
              <a:t>btnOne.Click</a:t>
            </a:r>
            <a:endParaRPr lang="en-US" sz="2000" b="1" dirty="0">
              <a:latin typeface="Courier New" pitchFamily="49" charset="0"/>
            </a:endParaRPr>
          </a:p>
          <a:p>
            <a:pPr algn="l" rtl="0"/>
            <a:r>
              <a:rPr lang="en-US" sz="2000" b="1" dirty="0">
                <a:solidFill>
                  <a:schemeClr val="folHlink"/>
                </a:solidFill>
                <a:latin typeface="Courier New" pitchFamily="49" charset="0"/>
              </a:rPr>
              <a:t>  Dim</a:t>
            </a:r>
            <a:r>
              <a:rPr lang="en-US" sz="2000" b="1" dirty="0">
                <a:latin typeface="Courier New" pitchFamily="49" charset="0"/>
              </a:rPr>
              <a:t> n </a:t>
            </a:r>
            <a:r>
              <a:rPr lang="en-US" sz="2000" b="1" dirty="0">
                <a:solidFill>
                  <a:schemeClr val="folHlink"/>
                </a:solidFill>
                <a:latin typeface="Courier New" pitchFamily="49" charset="0"/>
              </a:rPr>
              <a:t>As Double</a:t>
            </a:r>
            <a:r>
              <a:rPr lang="en-US" sz="2000" b="1" dirty="0">
                <a:latin typeface="Courier New" pitchFamily="49" charset="0"/>
              </a:rPr>
              <a:t> = 4</a:t>
            </a:r>
          </a:p>
          <a:p>
            <a:pPr algn="l" rtl="0">
              <a:spcBef>
                <a:spcPts val="400"/>
              </a:spcBef>
            </a:pPr>
            <a:r>
              <a:rPr lang="en-US" sz="2000" b="1" dirty="0">
                <a:latin typeface="Courier New" pitchFamily="49" charset="0"/>
              </a:rPr>
              <a:t>  Triple(n)</a:t>
            </a:r>
          </a:p>
          <a:p>
            <a:pPr algn="l" rtl="0">
              <a:spcBef>
                <a:spcPts val="400"/>
              </a:spcBef>
            </a:pPr>
            <a:r>
              <a:rPr lang="en-US" sz="2000" b="1" dirty="0">
                <a:solidFill>
                  <a:prstClr val="black"/>
                </a:solidFill>
                <a:latin typeface="Courier New" pitchFamily="49" charset="0"/>
              </a:rPr>
              <a:t>  txtBox2.Text = </a:t>
            </a:r>
            <a:r>
              <a:rPr lang="en-US" sz="2000" b="1" dirty="0">
                <a:solidFill>
                  <a:srgbClr val="C00000"/>
                </a:solidFill>
                <a:latin typeface="Courier New" pitchFamily="49" charset="0"/>
              </a:rPr>
              <a:t>“2. n = “ </a:t>
            </a:r>
            <a:r>
              <a:rPr lang="en-US" sz="2000" b="1" dirty="0">
                <a:solidFill>
                  <a:prstClr val="black"/>
                </a:solidFill>
                <a:latin typeface="Courier New" pitchFamily="49" charset="0"/>
              </a:rPr>
              <a:t>&amp; n </a:t>
            </a:r>
          </a:p>
          <a:p>
            <a:pPr algn="l" rtl="0">
              <a:spcBef>
                <a:spcPts val="400"/>
              </a:spcBef>
            </a:pPr>
            <a:r>
              <a:rPr lang="en-US" sz="2000" b="1" dirty="0">
                <a:solidFill>
                  <a:schemeClr val="folHlink"/>
                </a:solidFill>
                <a:latin typeface="Courier New" pitchFamily="49" charset="0"/>
              </a:rPr>
              <a:t>End Sub</a:t>
            </a:r>
          </a:p>
          <a:p>
            <a:pPr algn="l" rtl="0">
              <a:spcBef>
                <a:spcPts val="1200"/>
              </a:spcBef>
            </a:pPr>
            <a:r>
              <a:rPr lang="en-US" sz="2000" b="1" dirty="0">
                <a:solidFill>
                  <a:schemeClr val="folHlink"/>
                </a:solidFill>
                <a:latin typeface="Courier New" pitchFamily="49" charset="0"/>
              </a:rPr>
              <a:t>Sub</a:t>
            </a:r>
            <a:r>
              <a:rPr lang="en-US" sz="2000" b="1" dirty="0">
                <a:latin typeface="Courier New" pitchFamily="49" charset="0"/>
              </a:rPr>
              <a:t> Triple(</a:t>
            </a:r>
            <a:r>
              <a:rPr lang="en-US" sz="2000" b="1" dirty="0" err="1">
                <a:solidFill>
                  <a:schemeClr val="folHlink"/>
                </a:solidFill>
                <a:latin typeface="Courier New" pitchFamily="49" charset="0"/>
              </a:rPr>
              <a:t>ByRef</a:t>
            </a:r>
            <a:r>
              <a:rPr lang="en-US" sz="2000" b="1" dirty="0">
                <a:latin typeface="Courier New" pitchFamily="49" charset="0"/>
              </a:rPr>
              <a:t> num </a:t>
            </a:r>
            <a:r>
              <a:rPr lang="en-US" sz="2000" b="1" dirty="0">
                <a:solidFill>
                  <a:schemeClr val="folHlink"/>
                </a:solidFill>
                <a:latin typeface="Courier New" pitchFamily="49" charset="0"/>
              </a:rPr>
              <a:t>As Double</a:t>
            </a:r>
            <a:r>
              <a:rPr lang="en-US" sz="2000" b="1" dirty="0">
                <a:latin typeface="Courier New" pitchFamily="49" charset="0"/>
              </a:rPr>
              <a:t>)</a:t>
            </a:r>
          </a:p>
          <a:p>
            <a:pPr algn="l" rtl="0">
              <a:spcBef>
                <a:spcPts val="400"/>
              </a:spcBef>
            </a:pPr>
            <a:r>
              <a:rPr lang="en-US" sz="2000" b="1" dirty="0">
                <a:latin typeface="Courier New" pitchFamily="49" charset="0"/>
              </a:rPr>
              <a:t>  num = 3 * num</a:t>
            </a:r>
          </a:p>
          <a:p>
            <a:pPr algn="l" rtl="0">
              <a:spcBef>
                <a:spcPts val="400"/>
              </a:spcBef>
            </a:pPr>
            <a:r>
              <a:rPr lang="en-US" sz="2000" b="1" dirty="0">
                <a:solidFill>
                  <a:prstClr val="black"/>
                </a:solidFill>
                <a:latin typeface="Courier New" pitchFamily="49" charset="0"/>
              </a:rPr>
              <a:t>  txtBox1.Text = </a:t>
            </a:r>
            <a:r>
              <a:rPr lang="en-US" sz="2000" b="1" dirty="0">
                <a:solidFill>
                  <a:srgbClr val="C00000"/>
                </a:solidFill>
                <a:latin typeface="Courier New" pitchFamily="49" charset="0"/>
              </a:rPr>
              <a:t>“1. num = “ </a:t>
            </a:r>
            <a:r>
              <a:rPr lang="en-US" sz="2000" b="1" dirty="0">
                <a:solidFill>
                  <a:prstClr val="black"/>
                </a:solidFill>
                <a:latin typeface="Courier New" pitchFamily="49" charset="0"/>
              </a:rPr>
              <a:t>&amp; num</a:t>
            </a:r>
            <a:endParaRPr lang="en-US" sz="2000" b="1" dirty="0">
              <a:latin typeface="Courier New" pitchFamily="49" charset="0"/>
            </a:endParaRPr>
          </a:p>
          <a:p>
            <a:pPr algn="l" rtl="0">
              <a:spcBef>
                <a:spcPts val="400"/>
              </a:spcBef>
            </a:pPr>
            <a:r>
              <a:rPr lang="en-US" sz="2000" b="1" dirty="0">
                <a:solidFill>
                  <a:schemeClr val="folHlink"/>
                </a:solidFill>
                <a:latin typeface="Courier New" pitchFamily="49" charset="0"/>
              </a:rPr>
              <a:t>End Sub</a:t>
            </a:r>
          </a:p>
          <a:p>
            <a:pPr algn="l" rtl="0">
              <a:spcBef>
                <a:spcPct val="50000"/>
              </a:spcBef>
            </a:pPr>
            <a:r>
              <a:rPr lang="en-US" sz="2800" dirty="0"/>
              <a:t>Output:</a:t>
            </a:r>
          </a:p>
          <a:p>
            <a:pPr lvl="0" algn="l" rtl="0">
              <a:spcBef>
                <a:spcPct val="50000"/>
              </a:spcBef>
            </a:pPr>
            <a:r>
              <a:rPr lang="en-US" sz="2000" b="1" dirty="0">
                <a:solidFill>
                  <a:prstClr val="black"/>
                </a:solidFill>
                <a:latin typeface="Courier New" pitchFamily="49" charset="0"/>
              </a:rPr>
              <a:t>1. num = 12</a:t>
            </a:r>
          </a:p>
          <a:p>
            <a:pPr lvl="0" algn="l" rtl="0">
              <a:spcBef>
                <a:spcPct val="50000"/>
              </a:spcBef>
            </a:pPr>
            <a:r>
              <a:rPr lang="en-US" sz="2000" b="1" dirty="0">
                <a:solidFill>
                  <a:prstClr val="black"/>
                </a:solidFill>
                <a:latin typeface="Courier New" pitchFamily="49" charset="0"/>
              </a:rPr>
              <a:t>2. n = 12</a:t>
            </a:r>
          </a:p>
          <a:p>
            <a:pPr algn="l" rtl="0">
              <a:spcBef>
                <a:spcPct val="50000"/>
              </a:spcBef>
            </a:pPr>
            <a:endParaRPr lang="en-US" sz="2800" dirty="0"/>
          </a:p>
          <a:p>
            <a:pPr algn="l" rtl="0">
              <a:spcBef>
                <a:spcPct val="50000"/>
              </a:spcBef>
            </a:pPr>
            <a:endParaRPr lang="en-US" sz="2000" b="1" dirty="0">
              <a:latin typeface="Courier New" pitchFamily="49" charset="0"/>
            </a:endParaRPr>
          </a:p>
          <a:p>
            <a:pPr algn="l" rtl="0">
              <a:spcBef>
                <a:spcPct val="50000"/>
              </a:spcBef>
            </a:pPr>
            <a:endParaRPr lang="en-US" sz="2000" dirty="0">
              <a:latin typeface="Courier New" pitchFamily="49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2555776" y="2564904"/>
            <a:ext cx="3528392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stCxn id="7" idx="1"/>
          </p:cNvCxnSpPr>
          <p:nvPr/>
        </p:nvCxnSpPr>
        <p:spPr>
          <a:xfrm flipH="1">
            <a:off x="3491880" y="3183359"/>
            <a:ext cx="2520280" cy="3896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012160" y="2721694"/>
            <a:ext cx="3096344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0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Argument name (n) is the same as parameter name (num)</a:t>
            </a:r>
            <a:endParaRPr lang="ar-SA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88224" y="5271591"/>
            <a:ext cx="108012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2400" b="1" dirty="0"/>
              <a:t>4      12</a:t>
            </a:r>
            <a:endParaRPr lang="ar-SA" sz="2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6444208" y="5825589"/>
            <a:ext cx="129614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dirty="0">
                <a:solidFill>
                  <a:schemeClr val="accent2"/>
                </a:solidFill>
              </a:rPr>
              <a:t>n        num</a:t>
            </a:r>
            <a:endParaRPr lang="ar-SA" dirty="0">
              <a:solidFill>
                <a:schemeClr val="accent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372200" y="4859868"/>
            <a:ext cx="201622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0"/>
            <a:r>
              <a:rPr lang="en-US" b="1" dirty="0">
                <a:solidFill>
                  <a:srgbClr val="7030A0"/>
                </a:solidFill>
              </a:rPr>
              <a:t>Memory (RAM):</a:t>
            </a:r>
            <a:endParaRPr lang="ar-SA" b="1" dirty="0">
              <a:solidFill>
                <a:srgbClr val="7030A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660232" y="5363924"/>
            <a:ext cx="100811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</a:t>
            </a:r>
            <a:endParaRPr lang="ar-SA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6948264" y="5517232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7ACA7D-45F8-41E1-959D-C566BAA91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3419B-C31F-461D-9DC4-22B2E460DBF4}" type="slidenum">
              <a:rPr lang="ar-SA" smtClean="0"/>
              <a:pPr/>
              <a:t>19</a:t>
            </a:fld>
            <a:endParaRPr lang="ar-SA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3E0E0E-5884-4E76-BDF5-4022882DEFC2}"/>
              </a:ext>
            </a:extLst>
          </p:cNvPr>
          <p:cNvSpPr txBox="1"/>
          <p:nvPr/>
        </p:nvSpPr>
        <p:spPr>
          <a:xfrm>
            <a:off x="143508" y="1340768"/>
            <a:ext cx="8856984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1800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</a:rPr>
              <a:t>Class</a:t>
            </a:r>
            <a:r>
              <a:rPr lang="en-US" sz="1800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2B91AF"/>
                </a:solidFill>
                <a:latin typeface="Consolas" panose="020B0609020204030204" pitchFamily="49" charset="0"/>
              </a:rPr>
              <a:t>Form1</a:t>
            </a:r>
            <a:endParaRPr lang="en-US" sz="1800" dirty="0">
              <a:solidFill>
                <a:prstClr val="black"/>
              </a:solidFill>
              <a:latin typeface="Consolas" panose="020B0609020204030204" pitchFamily="49" charset="0"/>
            </a:endParaRPr>
          </a:p>
          <a:p>
            <a:pPr algn="l" rtl="0"/>
            <a:r>
              <a:rPr lang="en-US" sz="1800" dirty="0">
                <a:solidFill>
                  <a:prstClr val="black"/>
                </a:solidFill>
                <a:latin typeface="Consolas" panose="020B0609020204030204" pitchFamily="49" charset="0"/>
              </a:rPr>
              <a:t>  </a:t>
            </a:r>
          </a:p>
          <a:p>
            <a:pPr algn="l" rtl="0"/>
            <a:endParaRPr lang="en-US" sz="1800" dirty="0">
              <a:solidFill>
                <a:prstClr val="black"/>
              </a:solidFill>
              <a:latin typeface="Consolas" panose="020B0609020204030204" pitchFamily="49" charset="0"/>
            </a:endParaRPr>
          </a:p>
          <a:p>
            <a:pPr algn="l" rtl="0"/>
            <a:r>
              <a:rPr lang="en-US" sz="1800" dirty="0">
                <a:solidFill>
                  <a:prstClr val="black"/>
                </a:solidFill>
                <a:latin typeface="Consolas" panose="020B0609020204030204" pitchFamily="49" charset="0"/>
              </a:rPr>
              <a:t>    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</a:rPr>
              <a:t>Private</a:t>
            </a:r>
            <a:r>
              <a:rPr lang="en-US" sz="1800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</a:rPr>
              <a:t>Sub</a:t>
            </a:r>
            <a:r>
              <a:rPr lang="en-US" sz="1800" dirty="0">
                <a:solidFill>
                  <a:prstClr val="black"/>
                </a:solidFill>
                <a:latin typeface="Consolas" panose="020B0609020204030204" pitchFamily="49" charset="0"/>
              </a:rPr>
              <a:t> Button1_Click(</a:t>
            </a:r>
            <a:r>
              <a:rPr lang="en-US" sz="1800" dirty="0" err="1">
                <a:solidFill>
                  <a:srgbClr val="0000FF"/>
                </a:solidFill>
                <a:latin typeface="Consolas" panose="020B0609020204030204" pitchFamily="49" charset="0"/>
              </a:rPr>
              <a:t>ByVal</a:t>
            </a:r>
            <a:r>
              <a:rPr lang="en-US" sz="1800" dirty="0">
                <a:solidFill>
                  <a:prstClr val="black"/>
                </a:solidFill>
                <a:latin typeface="Consolas" panose="020B0609020204030204" pitchFamily="49" charset="0"/>
              </a:rPr>
              <a:t> sender 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</a:rPr>
              <a:t>As</a:t>
            </a:r>
            <a:r>
              <a:rPr lang="en-US" sz="1800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Consolas" panose="020B0609020204030204" pitchFamily="49" charset="0"/>
              </a:rPr>
              <a:t>System.</a:t>
            </a:r>
            <a:r>
              <a:rPr lang="en-US" sz="1800" dirty="0" err="1">
                <a:solidFill>
                  <a:srgbClr val="2B91AF"/>
                </a:solidFill>
                <a:latin typeface="Consolas" panose="020B0609020204030204" pitchFamily="49" charset="0"/>
              </a:rPr>
              <a:t>Object</a:t>
            </a:r>
            <a:r>
              <a:rPr lang="en-US" sz="1800" dirty="0">
                <a:solidFill>
                  <a:prstClr val="black"/>
                </a:solidFill>
                <a:latin typeface="Consolas" panose="020B0609020204030204" pitchFamily="49" charset="0"/>
              </a:rPr>
              <a:t>, </a:t>
            </a:r>
            <a:r>
              <a:rPr lang="en-US" sz="1800" dirty="0" err="1">
                <a:solidFill>
                  <a:srgbClr val="0000FF"/>
                </a:solidFill>
                <a:latin typeface="Consolas" panose="020B0609020204030204" pitchFamily="49" charset="0"/>
              </a:rPr>
              <a:t>ByVal</a:t>
            </a:r>
            <a:r>
              <a:rPr lang="en-US" sz="1800" dirty="0">
                <a:solidFill>
                  <a:prstClr val="black"/>
                </a:solidFill>
                <a:latin typeface="Consolas" panose="020B0609020204030204" pitchFamily="49" charset="0"/>
              </a:rPr>
              <a:t> e 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</a:rPr>
              <a:t>As</a:t>
            </a:r>
            <a:r>
              <a:rPr lang="en-US" sz="1800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Consolas" panose="020B0609020204030204" pitchFamily="49" charset="0"/>
              </a:rPr>
              <a:t>System.</a:t>
            </a:r>
            <a:r>
              <a:rPr lang="en-US" sz="1800" dirty="0" err="1">
                <a:solidFill>
                  <a:srgbClr val="2B91AF"/>
                </a:solidFill>
                <a:latin typeface="Consolas" panose="020B0609020204030204" pitchFamily="49" charset="0"/>
              </a:rPr>
              <a:t>EventArgs</a:t>
            </a:r>
            <a:r>
              <a:rPr lang="en-US" sz="1800" dirty="0">
                <a:solidFill>
                  <a:prstClr val="black"/>
                </a:solidFill>
                <a:latin typeface="Consolas" panose="020B0609020204030204" pitchFamily="49" charset="0"/>
              </a:rPr>
              <a:t>) 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</a:rPr>
              <a:t>Handles</a:t>
            </a:r>
            <a:r>
              <a:rPr lang="en-US" sz="1800" dirty="0">
                <a:solidFill>
                  <a:prstClr val="black"/>
                </a:solidFill>
                <a:latin typeface="Consolas" panose="020B0609020204030204" pitchFamily="49" charset="0"/>
              </a:rPr>
              <a:t> Button1.Click</a:t>
            </a:r>
          </a:p>
          <a:p>
            <a:pPr algn="l" rtl="0"/>
            <a:r>
              <a:rPr lang="pt-BR" sz="1800" dirty="0">
                <a:solidFill>
                  <a:prstClr val="black"/>
                </a:solidFill>
                <a:latin typeface="Consolas" panose="020B0609020204030204" pitchFamily="49" charset="0"/>
              </a:rPr>
              <a:t>        </a:t>
            </a:r>
            <a:r>
              <a:rPr lang="pt-BR" sz="1800" dirty="0">
                <a:solidFill>
                  <a:srgbClr val="0000FF"/>
                </a:solidFill>
                <a:latin typeface="Consolas" panose="020B0609020204030204" pitchFamily="49" charset="0"/>
              </a:rPr>
              <a:t>Dim</a:t>
            </a:r>
            <a:r>
              <a:rPr lang="pt-BR" sz="1800" dirty="0">
                <a:solidFill>
                  <a:prstClr val="black"/>
                </a:solidFill>
                <a:latin typeface="Consolas" panose="020B0609020204030204" pitchFamily="49" charset="0"/>
              </a:rPr>
              <a:t> n </a:t>
            </a:r>
            <a:r>
              <a:rPr lang="pt-BR" sz="1800" dirty="0">
                <a:solidFill>
                  <a:srgbClr val="0000FF"/>
                </a:solidFill>
                <a:latin typeface="Consolas" panose="020B0609020204030204" pitchFamily="49" charset="0"/>
              </a:rPr>
              <a:t>As</a:t>
            </a:r>
            <a:r>
              <a:rPr lang="pt-BR" sz="1800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pt-BR" sz="1800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pt-BR" sz="1800" dirty="0">
                <a:solidFill>
                  <a:prstClr val="black"/>
                </a:solidFill>
                <a:latin typeface="Consolas" panose="020B0609020204030204" pitchFamily="49" charset="0"/>
              </a:rPr>
              <a:t> = 4</a:t>
            </a:r>
          </a:p>
          <a:p>
            <a:pPr algn="l" rtl="0"/>
            <a:r>
              <a:rPr lang="en-US" sz="1800" dirty="0">
                <a:solidFill>
                  <a:prstClr val="black"/>
                </a:solidFill>
                <a:latin typeface="Consolas" panose="020B0609020204030204" pitchFamily="49" charset="0"/>
              </a:rPr>
              <a:t>        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</a:rPr>
              <a:t>Dim</a:t>
            </a:r>
            <a:r>
              <a:rPr lang="en-US" sz="1800" dirty="0">
                <a:solidFill>
                  <a:prstClr val="black"/>
                </a:solidFill>
                <a:latin typeface="Consolas" panose="020B0609020204030204" pitchFamily="49" charset="0"/>
              </a:rPr>
              <a:t> m 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</a:rPr>
              <a:t>As</a:t>
            </a:r>
            <a:r>
              <a:rPr lang="en-US" sz="1800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sz="1800" dirty="0">
                <a:solidFill>
                  <a:prstClr val="black"/>
                </a:solidFill>
                <a:latin typeface="Consolas" panose="020B0609020204030204" pitchFamily="49" charset="0"/>
              </a:rPr>
              <a:t> = 3</a:t>
            </a:r>
          </a:p>
          <a:p>
            <a:pPr algn="l" rtl="0"/>
            <a:r>
              <a:rPr lang="en-US" sz="1800" dirty="0">
                <a:solidFill>
                  <a:prstClr val="black"/>
                </a:solidFill>
                <a:latin typeface="Consolas" panose="020B0609020204030204" pitchFamily="49" charset="0"/>
              </a:rPr>
              <a:t>        Triple(n, m)</a:t>
            </a:r>
          </a:p>
          <a:p>
            <a:pPr algn="l" rtl="0"/>
            <a:r>
              <a:rPr lang="pt-BR" sz="1800" dirty="0">
                <a:solidFill>
                  <a:prstClr val="black"/>
                </a:solidFill>
                <a:latin typeface="Consolas" panose="020B0609020204030204" pitchFamily="49" charset="0"/>
              </a:rPr>
              <a:t>        TextBox1.Text = </a:t>
            </a:r>
            <a:r>
              <a:rPr lang="pt-BR" sz="1800" dirty="0">
                <a:solidFill>
                  <a:srgbClr val="A31515"/>
                </a:solidFill>
                <a:latin typeface="Consolas" panose="020B0609020204030204" pitchFamily="49" charset="0"/>
              </a:rPr>
              <a:t>"n = "</a:t>
            </a:r>
            <a:r>
              <a:rPr lang="pt-BR" sz="1800" dirty="0">
                <a:solidFill>
                  <a:prstClr val="black"/>
                </a:solidFill>
                <a:latin typeface="Consolas" panose="020B0609020204030204" pitchFamily="49" charset="0"/>
              </a:rPr>
              <a:t> &amp; n &amp; </a:t>
            </a:r>
            <a:r>
              <a:rPr lang="pt-BR" sz="1800" dirty="0">
                <a:solidFill>
                  <a:srgbClr val="A31515"/>
                </a:solidFill>
                <a:latin typeface="Consolas" panose="020B0609020204030204" pitchFamily="49" charset="0"/>
              </a:rPr>
              <a:t>"  m="</a:t>
            </a:r>
            <a:r>
              <a:rPr lang="pt-BR" sz="1800" dirty="0">
                <a:solidFill>
                  <a:prstClr val="black"/>
                </a:solidFill>
                <a:latin typeface="Consolas" panose="020B0609020204030204" pitchFamily="49" charset="0"/>
              </a:rPr>
              <a:t> &amp; m</a:t>
            </a:r>
          </a:p>
          <a:p>
            <a:pPr algn="l" rtl="0"/>
            <a:r>
              <a:rPr lang="en-US" sz="1800" dirty="0">
                <a:solidFill>
                  <a:prstClr val="black"/>
                </a:solidFill>
                <a:latin typeface="Consolas" panose="020B0609020204030204" pitchFamily="49" charset="0"/>
              </a:rPr>
              <a:t>    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</a:rPr>
              <a:t>End</a:t>
            </a:r>
            <a:r>
              <a:rPr lang="en-US" sz="1800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</a:rPr>
              <a:t>Sub</a:t>
            </a:r>
            <a:endParaRPr lang="en-US" sz="1800" dirty="0">
              <a:solidFill>
                <a:prstClr val="black"/>
              </a:solidFill>
              <a:latin typeface="Consolas" panose="020B0609020204030204" pitchFamily="49" charset="0"/>
            </a:endParaRPr>
          </a:p>
          <a:p>
            <a:pPr algn="l" rtl="0"/>
            <a:r>
              <a:rPr lang="en-US" sz="1800" dirty="0">
                <a:solidFill>
                  <a:prstClr val="black"/>
                </a:solidFill>
                <a:latin typeface="Consolas" panose="020B0609020204030204" pitchFamily="49" charset="0"/>
              </a:rPr>
              <a:t>    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</a:rPr>
              <a:t>Sub</a:t>
            </a:r>
            <a:r>
              <a:rPr lang="en-US" sz="1800" dirty="0">
                <a:solidFill>
                  <a:prstClr val="black"/>
                </a:solidFill>
                <a:latin typeface="Consolas" panose="020B0609020204030204" pitchFamily="49" charset="0"/>
              </a:rPr>
              <a:t> Triple(</a:t>
            </a:r>
            <a:r>
              <a:rPr lang="en-US" sz="1800" dirty="0" err="1">
                <a:solidFill>
                  <a:srgbClr val="0000FF"/>
                </a:solidFill>
                <a:latin typeface="Consolas" panose="020B0609020204030204" pitchFamily="49" charset="0"/>
              </a:rPr>
              <a:t>ByRef</a:t>
            </a:r>
            <a:r>
              <a:rPr lang="en-US" sz="1800" dirty="0">
                <a:solidFill>
                  <a:prstClr val="black"/>
                </a:solidFill>
                <a:latin typeface="Consolas" panose="020B0609020204030204" pitchFamily="49" charset="0"/>
              </a:rPr>
              <a:t> num 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</a:rPr>
              <a:t>As</a:t>
            </a:r>
            <a:r>
              <a:rPr lang="en-US" sz="1800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sz="1800" dirty="0">
                <a:solidFill>
                  <a:prstClr val="black"/>
                </a:solidFill>
                <a:latin typeface="Consolas" panose="020B0609020204030204" pitchFamily="49" charset="0"/>
              </a:rPr>
              <a:t>, </a:t>
            </a:r>
            <a:r>
              <a:rPr lang="en-US" sz="1800" dirty="0" err="1">
                <a:solidFill>
                  <a:srgbClr val="0000FF"/>
                </a:solidFill>
                <a:latin typeface="Consolas" panose="020B0609020204030204" pitchFamily="49" charset="0"/>
              </a:rPr>
              <a:t>ByVal</a:t>
            </a:r>
            <a:r>
              <a:rPr lang="en-US" sz="1800" dirty="0">
                <a:solidFill>
                  <a:prstClr val="black"/>
                </a:solidFill>
                <a:latin typeface="Consolas" panose="020B0609020204030204" pitchFamily="49" charset="0"/>
              </a:rPr>
              <a:t> m2 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</a:rPr>
              <a:t>As</a:t>
            </a:r>
            <a:r>
              <a:rPr lang="en-US" sz="1800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sz="1800" dirty="0">
                <a:solidFill>
                  <a:prstClr val="black"/>
                </a:solidFill>
                <a:latin typeface="Consolas" panose="020B0609020204030204" pitchFamily="49" charset="0"/>
              </a:rPr>
              <a:t>)</a:t>
            </a:r>
          </a:p>
          <a:p>
            <a:pPr algn="l" rtl="0"/>
            <a:r>
              <a:rPr lang="en-US" sz="1800" dirty="0">
                <a:solidFill>
                  <a:prstClr val="black"/>
                </a:solidFill>
                <a:latin typeface="Consolas" panose="020B0609020204030204" pitchFamily="49" charset="0"/>
              </a:rPr>
              <a:t>        num = 3 * num</a:t>
            </a:r>
          </a:p>
          <a:p>
            <a:pPr algn="l" rtl="0"/>
            <a:r>
              <a:rPr lang="en-US" sz="1800" dirty="0">
                <a:solidFill>
                  <a:prstClr val="black"/>
                </a:solidFill>
                <a:latin typeface="Consolas" panose="020B0609020204030204" pitchFamily="49" charset="0"/>
              </a:rPr>
              <a:t>        m2 = 3 * m2</a:t>
            </a:r>
          </a:p>
          <a:p>
            <a:pPr algn="l" rtl="0"/>
            <a:r>
              <a:rPr lang="pt-BR" sz="1800" dirty="0">
                <a:solidFill>
                  <a:prstClr val="black"/>
                </a:solidFill>
                <a:latin typeface="Consolas" panose="020B0609020204030204" pitchFamily="49" charset="0"/>
              </a:rPr>
              <a:t>        TextBox2.Text = </a:t>
            </a:r>
            <a:r>
              <a:rPr lang="pt-BR" sz="1800" dirty="0">
                <a:solidFill>
                  <a:srgbClr val="A31515"/>
                </a:solidFill>
                <a:latin typeface="Consolas" panose="020B0609020204030204" pitchFamily="49" charset="0"/>
              </a:rPr>
              <a:t>"num = "</a:t>
            </a:r>
            <a:r>
              <a:rPr lang="pt-BR" sz="1800" dirty="0">
                <a:solidFill>
                  <a:prstClr val="black"/>
                </a:solidFill>
                <a:latin typeface="Consolas" panose="020B0609020204030204" pitchFamily="49" charset="0"/>
              </a:rPr>
              <a:t> &amp; num &amp; </a:t>
            </a:r>
            <a:r>
              <a:rPr lang="pt-BR" sz="1800" dirty="0">
                <a:solidFill>
                  <a:srgbClr val="A31515"/>
                </a:solidFill>
                <a:latin typeface="Consolas" panose="020B0609020204030204" pitchFamily="49" charset="0"/>
              </a:rPr>
              <a:t>"  m2="</a:t>
            </a:r>
            <a:r>
              <a:rPr lang="pt-BR" sz="1800" dirty="0">
                <a:solidFill>
                  <a:prstClr val="black"/>
                </a:solidFill>
                <a:latin typeface="Consolas" panose="020B0609020204030204" pitchFamily="49" charset="0"/>
              </a:rPr>
              <a:t> &amp; m2</a:t>
            </a:r>
          </a:p>
          <a:p>
            <a:pPr algn="l" rtl="0"/>
            <a:r>
              <a:rPr lang="en-US" sz="1800" dirty="0">
                <a:solidFill>
                  <a:prstClr val="black"/>
                </a:solidFill>
                <a:latin typeface="Consolas" panose="020B0609020204030204" pitchFamily="49" charset="0"/>
              </a:rPr>
              <a:t>    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</a:rPr>
              <a:t>End</a:t>
            </a:r>
            <a:r>
              <a:rPr lang="en-US" sz="1800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</a:rPr>
              <a:t>Sub</a:t>
            </a:r>
            <a:endParaRPr lang="en-US" sz="1800" dirty="0">
              <a:solidFill>
                <a:prstClr val="black"/>
              </a:solidFill>
              <a:latin typeface="Consolas" panose="020B0609020204030204" pitchFamily="49" charset="0"/>
            </a:endParaRPr>
          </a:p>
          <a:p>
            <a:pPr algn="l" rtl="0"/>
            <a:endParaRPr lang="en-US" sz="1800" dirty="0">
              <a:solidFill>
                <a:prstClr val="black"/>
              </a:solidFill>
              <a:latin typeface="Consolas" panose="020B0609020204030204" pitchFamily="49" charset="0"/>
            </a:endParaRPr>
          </a:p>
          <a:p>
            <a:pPr algn="l" rtl="0"/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</a:rPr>
              <a:t>End</a:t>
            </a:r>
            <a:r>
              <a:rPr lang="en-US" sz="1800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</a:rPr>
              <a:t>Class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B8C0B3C-3153-4053-B18B-6A5855B32C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6436"/>
          <a:stretch/>
        </p:blipFill>
        <p:spPr>
          <a:xfrm>
            <a:off x="6475412" y="-27384"/>
            <a:ext cx="2705100" cy="2284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3686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02247A9-3ADC-4F0F-9A08-417171EE2A46}" type="slidenum">
              <a:rPr lang="en-US" smtClean="0">
                <a:latin typeface="Arial" pitchFamily="34" charset="0"/>
              </a:rPr>
              <a:pPr/>
              <a:t>2</a:t>
            </a:fld>
            <a:endParaRPr lang="en-US">
              <a:latin typeface="Arial" pitchFamily="34" charset="0"/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Devices for Modularity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964488" cy="4151313"/>
          </a:xfrm>
        </p:spPr>
        <p:txBody>
          <a:bodyPr/>
          <a:lstStyle/>
          <a:p>
            <a:pPr marL="0" lvl="1" indent="0">
              <a:buClr>
                <a:schemeClr val="accent3"/>
              </a:buClr>
              <a:buSzPct val="95000"/>
              <a:buNone/>
            </a:pPr>
            <a:r>
              <a:rPr lang="en-US" dirty="0"/>
              <a:t>Visual Basic has two ways for breaking problems into smaller pieces:</a:t>
            </a:r>
          </a:p>
          <a:p>
            <a:pPr marL="0" lvl="1" indent="0">
              <a:buClr>
                <a:schemeClr val="accent3"/>
              </a:buClr>
              <a:buSzPct val="95000"/>
              <a:buNone/>
            </a:pPr>
            <a:r>
              <a:rPr lang="en-US" sz="3200" dirty="0"/>
              <a:t>Sub procedures</a:t>
            </a:r>
          </a:p>
          <a:p>
            <a:pPr marL="0" lvl="1" indent="0">
              <a:buClr>
                <a:schemeClr val="accent3"/>
              </a:buClr>
              <a:buSzPct val="95000"/>
              <a:buNone/>
            </a:pPr>
            <a:r>
              <a:rPr lang="en-US" sz="3200" dirty="0"/>
              <a:t>Function procedures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Most Common Use of </a:t>
            </a:r>
            <a:r>
              <a:rPr lang="en-US" sz="4000" dirty="0" err="1"/>
              <a:t>ByRef</a:t>
            </a:r>
            <a:r>
              <a:rPr lang="en-US" sz="4000" dirty="0"/>
              <a:t>: Get Input (Read Input)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>
          <a:xfrm>
            <a:off x="609600" y="1981200"/>
            <a:ext cx="8345488" cy="41513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1800"/>
              </a:spcBef>
              <a:buFontTx/>
              <a:buNone/>
            </a:pPr>
            <a:endParaRPr lang="en-US" sz="2800" b="1" dirty="0">
              <a:solidFill>
                <a:srgbClr val="0000FF"/>
              </a:solidFill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sz="24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Sub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InputData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400" b="1" dirty="0" err="1">
                <a:solidFill>
                  <a:schemeClr val="folHlink"/>
                </a:solidFill>
                <a:latin typeface="Courier New" pitchFamily="49" charset="0"/>
                <a:cs typeface="Courier New" pitchFamily="49" charset="0"/>
              </a:rPr>
              <a:t>ByRef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 dirty="0">
                <a:latin typeface="Courier New" pitchFamily="49" charset="0"/>
              </a:rPr>
              <a:t>wage </a:t>
            </a:r>
            <a:r>
              <a:rPr lang="en-US" sz="2400" b="1" dirty="0">
                <a:solidFill>
                  <a:schemeClr val="folHlink"/>
                </a:solidFill>
                <a:latin typeface="Courier New" pitchFamily="49" charset="0"/>
              </a:rPr>
              <a:t>As Double</a:t>
            </a:r>
            <a:r>
              <a:rPr lang="en-US" sz="2400" b="1" dirty="0">
                <a:latin typeface="Courier New" pitchFamily="49" charset="0"/>
              </a:rPr>
              <a:t>,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sz="2400" b="1" dirty="0">
                <a:latin typeface="Courier New" pitchFamily="49" charset="0"/>
              </a:rPr>
              <a:t>              </a:t>
            </a:r>
            <a:r>
              <a:rPr lang="en-US" sz="2400" b="1" dirty="0" err="1">
                <a:solidFill>
                  <a:schemeClr val="folHlink"/>
                </a:solidFill>
                <a:latin typeface="Courier New" pitchFamily="49" charset="0"/>
              </a:rPr>
              <a:t>ByRef</a:t>
            </a:r>
            <a:r>
              <a:rPr lang="en-US" sz="2400" b="1" dirty="0">
                <a:latin typeface="Courier New" pitchFamily="49" charset="0"/>
              </a:rPr>
              <a:t> hrs </a:t>
            </a:r>
            <a:r>
              <a:rPr lang="en-US" sz="2400" b="1" dirty="0">
                <a:solidFill>
                  <a:schemeClr val="folHlink"/>
                </a:solidFill>
                <a:latin typeface="Courier New" pitchFamily="49" charset="0"/>
              </a:rPr>
              <a:t>As Double)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sz="2400" b="1" dirty="0">
                <a:solidFill>
                  <a:schemeClr val="folHlink"/>
                </a:solidFill>
                <a:latin typeface="Courier New" pitchFamily="49" charset="0"/>
              </a:rPr>
              <a:t>  </a:t>
            </a:r>
            <a:r>
              <a:rPr lang="en-US" sz="2400" b="1" dirty="0">
                <a:latin typeface="Courier New" pitchFamily="49" charset="0"/>
              </a:rPr>
              <a:t>wage = </a:t>
            </a:r>
            <a:r>
              <a:rPr lang="en-US" sz="2400" b="1" dirty="0" err="1">
                <a:latin typeface="Courier New" pitchFamily="49" charset="0"/>
              </a:rPr>
              <a:t>txtWage.Text</a:t>
            </a:r>
            <a:endParaRPr lang="en-US" sz="2400" b="1" dirty="0">
              <a:latin typeface="Courier New" pitchFamily="49" charset="0"/>
            </a:endParaRP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sz="2400" b="1" dirty="0">
                <a:latin typeface="Courier New" pitchFamily="49" charset="0"/>
              </a:rPr>
              <a:t>  hrs = </a:t>
            </a:r>
            <a:r>
              <a:rPr lang="en-US" sz="2400" b="1" dirty="0" err="1">
                <a:latin typeface="Courier New" pitchFamily="49" charset="0"/>
              </a:rPr>
              <a:t>txtHours.Text</a:t>
            </a:r>
            <a:endParaRPr lang="en-US" sz="2400" b="1" dirty="0">
              <a:latin typeface="Courier New" pitchFamily="49" charset="0"/>
            </a:endParaRP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sz="2400" b="1" dirty="0">
                <a:solidFill>
                  <a:srgbClr val="0000FF"/>
                </a:solidFill>
                <a:latin typeface="Courier New" pitchFamily="49" charset="0"/>
              </a:rPr>
              <a:t>End Sub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4506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620B3C9-2BB9-4773-AC6D-70D86F9F7582}" type="slidenum">
              <a:rPr lang="en-US" smtClean="0">
                <a:latin typeface="Arial" pitchFamily="34" charset="0"/>
              </a:rPr>
              <a:pPr/>
              <a:t>20</a:t>
            </a:fld>
            <a:endParaRPr lang="en-US">
              <a:latin typeface="Arial" pitchFamily="34" charset="0"/>
            </a:endParaRP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FAA479F-2902-48B3-8529-1FF71700AB9C}" type="slidenum">
              <a:rPr lang="en-US" smtClean="0">
                <a:latin typeface="Arial" pitchFamily="34" charset="0"/>
              </a:rPr>
              <a:pPr/>
              <a:t>21</a:t>
            </a:fld>
            <a:endParaRPr lang="en-US">
              <a:latin typeface="Arial" pitchFamily="34" charset="0"/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 Function Procedures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81200"/>
            <a:ext cx="8686800" cy="4419600"/>
          </a:xfrm>
        </p:spPr>
        <p:txBody>
          <a:bodyPr/>
          <a:lstStyle/>
          <a:p>
            <a:pPr eaLnBrk="1" hangingPunct="1">
              <a:buClr>
                <a:schemeClr val="tx2"/>
              </a:buClr>
            </a:pPr>
            <a:r>
              <a:rPr lang="en-US"/>
              <a:t>User-Defined Functions Having One Parameter</a:t>
            </a:r>
          </a:p>
          <a:p>
            <a:pPr eaLnBrk="1" hangingPunct="1">
              <a:buClr>
                <a:schemeClr val="tx2"/>
              </a:buClr>
            </a:pPr>
            <a:r>
              <a:rPr lang="en-US"/>
              <a:t>User-Defined Functions Having Several Parameters </a:t>
            </a:r>
          </a:p>
          <a:p>
            <a:pPr eaLnBrk="1" hangingPunct="1">
              <a:buClr>
                <a:schemeClr val="tx2"/>
              </a:buClr>
            </a:pPr>
            <a:r>
              <a:rPr lang="en-US"/>
              <a:t>User-Defined Functions Having No Parameters </a:t>
            </a:r>
          </a:p>
          <a:p>
            <a:pPr eaLnBrk="1" hangingPunct="1">
              <a:buClr>
                <a:schemeClr val="tx2"/>
              </a:buClr>
            </a:pPr>
            <a:r>
              <a:rPr lang="en-US"/>
              <a:t>User-Defined Boolean-Valued Functions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22DA29A-7F2D-4BD6-A43A-FBB2B29F0977}" type="slidenum">
              <a:rPr lang="en-US" smtClean="0">
                <a:latin typeface="Arial" pitchFamily="34" charset="0"/>
              </a:rPr>
              <a:pPr/>
              <a:t>22</a:t>
            </a:fld>
            <a:endParaRPr lang="en-US">
              <a:latin typeface="Arial" pitchFamily="34" charset="0"/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/>
              <a:t>Some Built-In Functions</a:t>
            </a:r>
          </a:p>
        </p:txBody>
      </p:sp>
      <p:sp>
        <p:nvSpPr>
          <p:cNvPr id="6148" name="TextBox 66"/>
          <p:cNvSpPr txBox="1">
            <a:spLocks noChangeArrowheads="1"/>
          </p:cNvSpPr>
          <p:nvPr/>
        </p:nvSpPr>
        <p:spPr bwMode="auto">
          <a:xfrm>
            <a:off x="381000" y="1828800"/>
            <a:ext cx="6934200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3200" b="1" dirty="0"/>
              <a:t>Function:</a:t>
            </a:r>
            <a:r>
              <a:rPr lang="en-US" sz="3200" dirty="0"/>
              <a:t> Int</a:t>
            </a:r>
          </a:p>
          <a:p>
            <a:pPr algn="l"/>
            <a:r>
              <a:rPr lang="en-US" sz="3200" b="1" dirty="0"/>
              <a:t>Example: </a:t>
            </a:r>
            <a:r>
              <a:rPr lang="en-US" sz="3200" dirty="0"/>
              <a:t>Int(2.6) is 2</a:t>
            </a:r>
          </a:p>
          <a:p>
            <a:pPr algn="l"/>
            <a:r>
              <a:rPr lang="en-US" sz="3200" b="1" dirty="0"/>
              <a:t>Input: </a:t>
            </a:r>
            <a:r>
              <a:rPr lang="en-US" sz="3200" dirty="0"/>
              <a:t>number</a:t>
            </a:r>
          </a:p>
          <a:p>
            <a:pPr algn="l"/>
            <a:r>
              <a:rPr lang="en-US" sz="3200" b="1" dirty="0"/>
              <a:t>Output: </a:t>
            </a:r>
            <a:r>
              <a:rPr lang="en-US" sz="3200" dirty="0"/>
              <a:t>number</a:t>
            </a:r>
          </a:p>
          <a:p>
            <a:pPr algn="l"/>
            <a:endParaRPr lang="en-US" sz="3200" dirty="0"/>
          </a:p>
          <a:p>
            <a:pPr algn="l"/>
            <a:r>
              <a:rPr lang="en-US" sz="3200" b="1" dirty="0"/>
              <a:t>Function</a:t>
            </a:r>
            <a:r>
              <a:rPr lang="en-US" sz="3200" dirty="0"/>
              <a:t>: </a:t>
            </a:r>
            <a:r>
              <a:rPr lang="en-US" sz="3200" dirty="0" err="1">
                <a:cs typeface="Arial" pitchFamily="34" charset="0"/>
              </a:rPr>
              <a:t>Math.Round</a:t>
            </a:r>
            <a:endParaRPr lang="en-US" sz="3200" dirty="0"/>
          </a:p>
          <a:p>
            <a:pPr algn="l"/>
            <a:r>
              <a:rPr lang="en-US" sz="3200" b="1" dirty="0"/>
              <a:t>Example: </a:t>
            </a:r>
            <a:r>
              <a:rPr lang="en-US" sz="3200" dirty="0" err="1">
                <a:cs typeface="Arial" pitchFamily="34" charset="0"/>
              </a:rPr>
              <a:t>Math.Round</a:t>
            </a:r>
            <a:r>
              <a:rPr lang="en-US" sz="3200" dirty="0">
                <a:cs typeface="Arial" pitchFamily="34" charset="0"/>
              </a:rPr>
              <a:t>(1.23, 1) is 1.2 </a:t>
            </a:r>
          </a:p>
          <a:p>
            <a:pPr algn="l"/>
            <a:r>
              <a:rPr lang="en-US" sz="3200" b="1" dirty="0"/>
              <a:t>Input: </a:t>
            </a:r>
            <a:r>
              <a:rPr lang="en-US" sz="3200" dirty="0"/>
              <a:t>number, number</a:t>
            </a:r>
          </a:p>
          <a:p>
            <a:pPr algn="l"/>
            <a:r>
              <a:rPr lang="en-US" sz="3200" b="1" dirty="0"/>
              <a:t>Output: </a:t>
            </a:r>
            <a:r>
              <a:rPr lang="en-US" sz="3200" dirty="0"/>
              <a:t>number</a:t>
            </a:r>
          </a:p>
          <a:p>
            <a:pPr algn="l"/>
            <a:endParaRPr lang="en-US" dirty="0"/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F54D779-D616-447E-9B2A-CCE48C1F1FE2}" type="slidenum">
              <a:rPr lang="en-US" smtClean="0">
                <a:latin typeface="Arial" pitchFamily="34" charset="0"/>
              </a:rPr>
              <a:pPr/>
              <a:t>23</a:t>
            </a:fld>
            <a:endParaRPr lang="en-US">
              <a:latin typeface="Arial" pitchFamily="34" charset="0"/>
            </a:endParaRP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/>
              <a:t>Some Built-In Functions (continued)</a:t>
            </a:r>
          </a:p>
        </p:txBody>
      </p:sp>
      <p:sp>
        <p:nvSpPr>
          <p:cNvPr id="7172" name="TextBox 66"/>
          <p:cNvSpPr txBox="1">
            <a:spLocks noChangeArrowheads="1"/>
          </p:cNvSpPr>
          <p:nvPr/>
        </p:nvSpPr>
        <p:spPr bwMode="auto">
          <a:xfrm>
            <a:off x="0" y="1981200"/>
            <a:ext cx="8839200" cy="575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3200" b="1" dirty="0"/>
              <a:t>Function:</a:t>
            </a:r>
            <a:r>
              <a:rPr lang="en-US" sz="3200" dirty="0"/>
              <a:t> </a:t>
            </a:r>
            <a:r>
              <a:rPr lang="en-US" sz="3200" dirty="0" err="1">
                <a:cs typeface="Arial" pitchFamily="34" charset="0"/>
              </a:rPr>
              <a:t>FormatPercent</a:t>
            </a:r>
            <a:endParaRPr lang="en-US" sz="3200" dirty="0"/>
          </a:p>
          <a:p>
            <a:pPr algn="l"/>
            <a:r>
              <a:rPr lang="en-US" sz="3200" b="1" dirty="0"/>
              <a:t>Example: </a:t>
            </a:r>
            <a:r>
              <a:rPr lang="en-US" sz="3200" dirty="0" err="1">
                <a:cs typeface="Arial" pitchFamily="34" charset="0"/>
              </a:rPr>
              <a:t>FormatPercent</a:t>
            </a:r>
            <a:r>
              <a:rPr lang="en-US" sz="3200" dirty="0">
                <a:cs typeface="Arial" pitchFamily="34" charset="0"/>
              </a:rPr>
              <a:t>(0.12, 2) is 12.00%</a:t>
            </a:r>
          </a:p>
          <a:p>
            <a:pPr algn="l"/>
            <a:r>
              <a:rPr lang="en-US" sz="3200" b="1" dirty="0"/>
              <a:t>Input: </a:t>
            </a:r>
            <a:r>
              <a:rPr lang="en-US" sz="3200" dirty="0"/>
              <a:t>number, number</a:t>
            </a:r>
          </a:p>
          <a:p>
            <a:pPr algn="l"/>
            <a:r>
              <a:rPr lang="en-US" sz="3200" b="1" dirty="0"/>
              <a:t>Output: </a:t>
            </a:r>
            <a:r>
              <a:rPr lang="en-US" sz="3200" dirty="0"/>
              <a:t>string</a:t>
            </a:r>
          </a:p>
          <a:p>
            <a:pPr algn="l"/>
            <a:endParaRPr lang="en-US" sz="3200" dirty="0"/>
          </a:p>
          <a:p>
            <a:pPr algn="l"/>
            <a:r>
              <a:rPr lang="en-US" sz="3200" b="1" dirty="0"/>
              <a:t>Function</a:t>
            </a:r>
            <a:r>
              <a:rPr lang="en-US" sz="3200" dirty="0"/>
              <a:t>: </a:t>
            </a:r>
            <a:r>
              <a:rPr lang="en-US" sz="3200" dirty="0" err="1">
                <a:cs typeface="Arial" pitchFamily="34" charset="0"/>
              </a:rPr>
              <a:t>FormatNumber</a:t>
            </a:r>
            <a:endParaRPr lang="en-US" sz="3200" dirty="0"/>
          </a:p>
          <a:p>
            <a:pPr algn="l"/>
            <a:r>
              <a:rPr lang="en-US" sz="3200" b="1" dirty="0"/>
              <a:t>Example: </a:t>
            </a:r>
            <a:r>
              <a:rPr lang="en-US" sz="3200" dirty="0" err="1">
                <a:cs typeface="Arial" pitchFamily="34" charset="0"/>
              </a:rPr>
              <a:t>FormatNumber</a:t>
            </a:r>
            <a:r>
              <a:rPr lang="en-US" sz="3200" dirty="0">
                <a:cs typeface="Arial" pitchFamily="34" charset="0"/>
              </a:rPr>
              <a:t>(12.62, 1) is 12.6 </a:t>
            </a:r>
          </a:p>
          <a:p>
            <a:pPr algn="l"/>
            <a:r>
              <a:rPr lang="en-US" sz="3200" b="1" dirty="0"/>
              <a:t>Input: </a:t>
            </a:r>
            <a:r>
              <a:rPr lang="en-US" sz="3200" dirty="0"/>
              <a:t>number, number</a:t>
            </a:r>
          </a:p>
          <a:p>
            <a:pPr algn="l"/>
            <a:r>
              <a:rPr lang="en-US" sz="3200" b="1" dirty="0"/>
              <a:t>Output: </a:t>
            </a:r>
            <a:r>
              <a:rPr lang="en-US" sz="3200" dirty="0"/>
              <a:t>string</a:t>
            </a:r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100C4F5-64EF-4D41-814B-25099E93CC8D}" type="slidenum">
              <a:rPr lang="en-US" smtClean="0">
                <a:latin typeface="Arial" pitchFamily="34" charset="0"/>
              </a:rPr>
              <a:pPr/>
              <a:t>24</a:t>
            </a:fld>
            <a:endParaRPr lang="en-US">
              <a:latin typeface="Arial" pitchFamily="34" charset="0"/>
            </a:endParaRP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Function Procedures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497888" cy="41513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2"/>
              </a:buClr>
            </a:pPr>
            <a:r>
              <a:rPr lang="en-US" dirty="0"/>
              <a:t>Function procedures (aka user-defined functions) always return one value</a:t>
            </a:r>
          </a:p>
          <a:p>
            <a:pPr eaLnBrk="1" hangingPunct="1">
              <a:lnSpc>
                <a:spcPct val="90000"/>
              </a:lnSpc>
              <a:buClr>
                <a:schemeClr val="tx2"/>
              </a:buClr>
            </a:pPr>
            <a:r>
              <a:rPr lang="en-US" dirty="0"/>
              <a:t>Syntax: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dirty="0">
                <a:solidFill>
                  <a:srgbClr val="0000FF"/>
                </a:solidFill>
                <a:latin typeface="Courier New" pitchFamily="49" charset="0"/>
              </a:rPr>
              <a:t>Function</a:t>
            </a:r>
            <a:r>
              <a:rPr lang="en-US" sz="2400" b="1" dirty="0">
                <a:latin typeface="Courier New" pitchFamily="49" charset="0"/>
              </a:rPr>
              <a:t> </a:t>
            </a:r>
            <a:r>
              <a:rPr lang="en-US" sz="2400" b="1" i="1" dirty="0" err="1">
                <a:latin typeface="Courier New" pitchFamily="49" charset="0"/>
              </a:rPr>
              <a:t>FunctionNam</a:t>
            </a:r>
            <a:r>
              <a:rPr lang="en-US" sz="2400" b="1" dirty="0" err="1">
                <a:latin typeface="Courier New" pitchFamily="49" charset="0"/>
              </a:rPr>
              <a:t>e</a:t>
            </a:r>
            <a:r>
              <a:rPr lang="en-US" sz="2400" b="1" dirty="0">
                <a:latin typeface="Courier New" pitchFamily="49" charset="0"/>
              </a:rPr>
              <a:t>(</a:t>
            </a:r>
            <a:r>
              <a:rPr lang="en-US" sz="2400" b="1" dirty="0" err="1">
                <a:solidFill>
                  <a:srgbClr val="0000FF"/>
                </a:solidFill>
                <a:latin typeface="Courier New" pitchFamily="49" charset="0"/>
              </a:rPr>
              <a:t>ByVal</a:t>
            </a:r>
            <a:r>
              <a:rPr lang="en-US" sz="2400" b="1" dirty="0">
                <a:solidFill>
                  <a:schemeClr val="folHlink"/>
                </a:solidFill>
                <a:latin typeface="Courier New" pitchFamily="49" charset="0"/>
              </a:rPr>
              <a:t> </a:t>
            </a:r>
            <a:r>
              <a:rPr lang="en-US" sz="2400" b="1" i="1" dirty="0">
                <a:latin typeface="Courier New" pitchFamily="49" charset="0"/>
              </a:rPr>
              <a:t>var1 </a:t>
            </a:r>
            <a:r>
              <a:rPr lang="en-US" sz="2400" b="1" dirty="0">
                <a:solidFill>
                  <a:srgbClr val="0000FF"/>
                </a:solidFill>
                <a:latin typeface="Courier New" pitchFamily="49" charset="0"/>
              </a:rPr>
              <a:t>As </a:t>
            </a:r>
            <a:r>
              <a:rPr lang="en-US" sz="2400" b="1" i="1" dirty="0">
                <a:solidFill>
                  <a:srgbClr val="0000FF"/>
                </a:solidFill>
                <a:latin typeface="Courier New" pitchFamily="49" charset="0"/>
              </a:rPr>
              <a:t>Type</a:t>
            </a:r>
            <a:r>
              <a:rPr lang="en-US" sz="2400" b="1" dirty="0">
                <a:solidFill>
                  <a:srgbClr val="0000FF"/>
                </a:solidFill>
                <a:latin typeface="Courier New" pitchFamily="49" charset="0"/>
              </a:rPr>
              <a:t>1</a:t>
            </a:r>
            <a:r>
              <a:rPr lang="en-US" sz="2400" b="1" dirty="0">
                <a:latin typeface="Courier New" pitchFamily="49" charset="0"/>
              </a:rPr>
              <a:t>,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dirty="0">
                <a:latin typeface="Courier New" pitchFamily="49" charset="0"/>
              </a:rPr>
              <a:t>                      </a:t>
            </a:r>
            <a:r>
              <a:rPr lang="en-US" sz="2400" b="1" dirty="0" err="1">
                <a:solidFill>
                  <a:srgbClr val="0000FF"/>
                </a:solidFill>
                <a:latin typeface="Courier New" pitchFamily="49" charset="0"/>
              </a:rPr>
              <a:t>ByVal</a:t>
            </a:r>
            <a:r>
              <a:rPr lang="en-US" sz="2400" b="1" dirty="0">
                <a:latin typeface="Courier New" pitchFamily="49" charset="0"/>
              </a:rPr>
              <a:t> </a:t>
            </a:r>
            <a:r>
              <a:rPr lang="en-US" sz="2400" b="1" i="1" dirty="0">
                <a:latin typeface="Courier New" pitchFamily="49" charset="0"/>
              </a:rPr>
              <a:t>var2 </a:t>
            </a:r>
            <a:r>
              <a:rPr lang="en-US" sz="2400" b="1" dirty="0">
                <a:solidFill>
                  <a:srgbClr val="0000FF"/>
                </a:solidFill>
                <a:latin typeface="Courier New" pitchFamily="49" charset="0"/>
              </a:rPr>
              <a:t>As </a:t>
            </a:r>
            <a:r>
              <a:rPr lang="en-US" sz="2400" b="1" i="1" dirty="0">
                <a:solidFill>
                  <a:srgbClr val="0000FF"/>
                </a:solidFill>
                <a:latin typeface="Courier New" pitchFamily="49" charset="0"/>
              </a:rPr>
              <a:t>Type</a:t>
            </a:r>
            <a:r>
              <a:rPr lang="en-US" sz="2400" b="1" dirty="0">
                <a:solidFill>
                  <a:srgbClr val="0000FF"/>
                </a:solidFill>
                <a:latin typeface="Courier New" pitchFamily="49" charset="0"/>
              </a:rPr>
              <a:t>2</a:t>
            </a:r>
            <a:r>
              <a:rPr lang="en-US" sz="2400" b="1" dirty="0">
                <a:latin typeface="Courier New" pitchFamily="49" charset="0"/>
              </a:rPr>
              <a:t>,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dirty="0">
                <a:latin typeface="Courier New" pitchFamily="49" charset="0"/>
              </a:rPr>
              <a:t>                      </a:t>
            </a:r>
            <a:r>
              <a:rPr lang="en-US" sz="2400" b="1" dirty="0">
                <a:solidFill>
                  <a:srgbClr val="0000FF"/>
                </a:solidFill>
                <a:latin typeface="Courier New" pitchFamily="49" charset="0"/>
              </a:rPr>
              <a:t>...</a:t>
            </a:r>
            <a:r>
              <a:rPr lang="en-US" sz="2400" b="1" dirty="0">
                <a:latin typeface="Courier New" pitchFamily="49" charset="0"/>
              </a:rPr>
              <a:t>) </a:t>
            </a:r>
            <a:r>
              <a:rPr lang="en-US" sz="2400" b="1" dirty="0">
                <a:solidFill>
                  <a:srgbClr val="0000FF"/>
                </a:solidFill>
                <a:latin typeface="Courier New" pitchFamily="49" charset="0"/>
              </a:rPr>
              <a:t>As </a:t>
            </a:r>
            <a:r>
              <a:rPr lang="en-US" sz="2400" b="1" dirty="0" err="1">
                <a:solidFill>
                  <a:srgbClr val="0000FF"/>
                </a:solidFill>
                <a:latin typeface="Courier New" pitchFamily="49" charset="0"/>
              </a:rPr>
              <a:t>ReturnD</a:t>
            </a:r>
            <a:r>
              <a:rPr lang="en-US" sz="2400" b="1" i="1" dirty="0" err="1">
                <a:solidFill>
                  <a:srgbClr val="0000FF"/>
                </a:solidFill>
                <a:latin typeface="Courier New" pitchFamily="49" charset="0"/>
              </a:rPr>
              <a:t>ataType</a:t>
            </a:r>
            <a:endParaRPr lang="en-US" sz="2400" b="1" i="1" dirty="0">
              <a:solidFill>
                <a:srgbClr val="0000FF"/>
              </a:solidFill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i="1" dirty="0">
                <a:latin typeface="Courier New" pitchFamily="49" charset="0"/>
              </a:rPr>
              <a:t>  statement(s)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dirty="0">
                <a:latin typeface="Courier New" pitchFamily="49" charset="0"/>
              </a:rPr>
              <a:t>  </a:t>
            </a:r>
            <a:r>
              <a:rPr lang="en-US" sz="2400" b="1" dirty="0">
                <a:solidFill>
                  <a:srgbClr val="0000FF"/>
                </a:solidFill>
                <a:latin typeface="Courier New" pitchFamily="49" charset="0"/>
              </a:rPr>
              <a:t>Return</a:t>
            </a:r>
            <a:r>
              <a:rPr lang="en-US" sz="2400" b="1" dirty="0">
                <a:latin typeface="Courier New" pitchFamily="49" charset="0"/>
              </a:rPr>
              <a:t> </a:t>
            </a:r>
            <a:r>
              <a:rPr lang="en-US" sz="2400" b="1" i="1" dirty="0">
                <a:latin typeface="Courier New" pitchFamily="49" charset="0"/>
              </a:rPr>
              <a:t>expression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dirty="0">
                <a:solidFill>
                  <a:srgbClr val="0000FF"/>
                </a:solidFill>
                <a:latin typeface="Courier New" pitchFamily="49" charset="0"/>
              </a:rPr>
              <a:t>End Function</a:t>
            </a: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With One Parameter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304800" y="1981200"/>
            <a:ext cx="8650288" cy="4151313"/>
          </a:xfrm>
        </p:spPr>
        <p:txBody>
          <a:bodyPr/>
          <a:lstStyle/>
          <a:p>
            <a:pPr>
              <a:buFontTx/>
              <a:buNone/>
            </a:pPr>
            <a:r>
              <a:rPr lang="en-US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Function</a:t>
            </a:r>
            <a:r>
              <a:rPr lang="en-US" sz="2400" b="1">
                <a:latin typeface="Courier New" pitchFamily="49" charset="0"/>
                <a:cs typeface="Courier New" pitchFamily="49" charset="0"/>
              </a:rPr>
              <a:t> FtoC(</a:t>
            </a:r>
            <a:r>
              <a:rPr lang="en-US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ByVal</a:t>
            </a:r>
            <a:r>
              <a:rPr lang="en-US" sz="2400" b="1">
                <a:latin typeface="Courier New" pitchFamily="49" charset="0"/>
                <a:cs typeface="Courier New" pitchFamily="49" charset="0"/>
              </a:rPr>
              <a:t> t </a:t>
            </a:r>
            <a:r>
              <a:rPr lang="en-US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As</a:t>
            </a:r>
            <a:r>
              <a:rPr lang="en-US" sz="2400" b="1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Double</a:t>
            </a:r>
            <a:r>
              <a:rPr lang="en-US" sz="2400" b="1">
                <a:latin typeface="Courier New" pitchFamily="49" charset="0"/>
                <a:cs typeface="Courier New" pitchFamily="49" charset="0"/>
              </a:rPr>
              <a:t>) </a:t>
            </a:r>
            <a:r>
              <a:rPr lang="en-US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As</a:t>
            </a:r>
            <a:r>
              <a:rPr lang="en-US" sz="2400" b="1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Double</a:t>
            </a:r>
          </a:p>
          <a:p>
            <a:pPr>
              <a:buFontTx/>
              <a:buNone/>
            </a:pPr>
            <a:r>
              <a:rPr lang="en-US" sz="2400" b="1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  'Convert Fahrenheit temp to Celsius</a:t>
            </a:r>
          </a:p>
          <a:p>
            <a:pPr>
              <a:buFontTx/>
              <a:buNone/>
            </a:pPr>
            <a:r>
              <a:rPr lang="en-US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 Return</a:t>
            </a:r>
            <a:r>
              <a:rPr lang="en-US" sz="2400" b="1">
                <a:latin typeface="Courier New" pitchFamily="49" charset="0"/>
                <a:cs typeface="Courier New" pitchFamily="49" charset="0"/>
              </a:rPr>
              <a:t> (5 / 9) * (t - 32)</a:t>
            </a:r>
          </a:p>
          <a:p>
            <a:pPr>
              <a:buFontTx/>
              <a:buNone/>
            </a:pPr>
            <a:r>
              <a:rPr lang="en-US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End</a:t>
            </a:r>
            <a:r>
              <a:rPr lang="en-US" sz="2400" b="1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Function</a:t>
            </a:r>
            <a:endParaRPr lang="en-US" sz="2400">
              <a:solidFill>
                <a:srgbClr val="0000FF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22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131E767-2985-415D-810F-E702362B6BC6}" type="slidenum">
              <a:rPr lang="en-US" smtClean="0">
                <a:latin typeface="Arial" pitchFamily="34" charset="0"/>
              </a:rPr>
              <a:pPr/>
              <a:t>25</a:t>
            </a:fld>
            <a:endParaRPr lang="en-US">
              <a:latin typeface="Arial" pitchFamily="34" charset="0"/>
            </a:endParaRP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1150938" y="457200"/>
            <a:ext cx="6697662" cy="1303338"/>
          </a:xfrm>
        </p:spPr>
        <p:txBody>
          <a:bodyPr>
            <a:normAutofit fontScale="90000"/>
          </a:bodyPr>
          <a:lstStyle/>
          <a:p>
            <a:r>
              <a:rPr lang="en-US"/>
              <a:t>Header of the FtoC Function Procedure</a:t>
            </a:r>
          </a:p>
        </p:txBody>
      </p:sp>
      <p:pic>
        <p:nvPicPr>
          <p:cNvPr id="10243" name="Content Placeholder 5" descr="fig5-1.t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1275" y="2895600"/>
            <a:ext cx="9026525" cy="2025650"/>
          </a:xfrm>
        </p:spPr>
      </p:pic>
      <p:sp>
        <p:nvSpPr>
          <p:cNvPr id="1024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CE6D21C-C88A-4E6A-977A-7870A23A94E1}" type="slidenum">
              <a:rPr lang="en-US" smtClean="0">
                <a:latin typeface="Arial" pitchFamily="34" charset="0"/>
              </a:rPr>
              <a:pPr/>
              <a:t>26</a:t>
            </a:fld>
            <a:endParaRPr lang="en-US">
              <a:latin typeface="Arial" pitchFamily="34" charset="0"/>
            </a:endParaRP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24879D0-A07C-4A21-A618-B548C7D4A004}" type="slidenum">
              <a:rPr lang="en-US" smtClean="0">
                <a:latin typeface="Arial" pitchFamily="34" charset="0"/>
              </a:rPr>
              <a:pPr/>
              <a:t>27</a:t>
            </a:fld>
            <a:endParaRPr lang="en-US">
              <a:latin typeface="Arial" pitchFamily="34" charset="0"/>
            </a:endParaRP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Example 1: Form</a:t>
            </a:r>
          </a:p>
        </p:txBody>
      </p:sp>
      <p:sp>
        <p:nvSpPr>
          <p:cNvPr id="11268" name="Text Box 7"/>
          <p:cNvSpPr txBox="1">
            <a:spLocks noChangeArrowheads="1"/>
          </p:cNvSpPr>
          <p:nvPr/>
        </p:nvSpPr>
        <p:spPr bwMode="auto">
          <a:xfrm>
            <a:off x="7086600" y="3195638"/>
            <a:ext cx="1676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 txtTempF</a:t>
            </a:r>
          </a:p>
        </p:txBody>
      </p:sp>
      <p:sp>
        <p:nvSpPr>
          <p:cNvPr id="11269" name="Text Box 10"/>
          <p:cNvSpPr txBox="1">
            <a:spLocks noChangeArrowheads="1"/>
          </p:cNvSpPr>
          <p:nvPr/>
        </p:nvSpPr>
        <p:spPr bwMode="auto">
          <a:xfrm>
            <a:off x="7086600" y="4872038"/>
            <a:ext cx="1828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 txtTempC</a:t>
            </a:r>
          </a:p>
        </p:txBody>
      </p:sp>
      <p:pic>
        <p:nvPicPr>
          <p:cNvPr id="11270" name="Content Placeholder 10" descr="5-1-1.t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81000" y="2286000"/>
            <a:ext cx="6616700" cy="3429000"/>
          </a:xfrm>
        </p:spPr>
      </p:pic>
      <p:sp>
        <p:nvSpPr>
          <p:cNvPr id="10247" name="Line 6"/>
          <p:cNvSpPr>
            <a:spLocks noChangeShapeType="1"/>
          </p:cNvSpPr>
          <p:nvPr/>
        </p:nvSpPr>
        <p:spPr bwMode="auto">
          <a:xfrm flipH="1">
            <a:off x="6019800" y="3424238"/>
            <a:ext cx="1219200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248" name="Line 8"/>
          <p:cNvSpPr>
            <a:spLocks noChangeShapeType="1"/>
          </p:cNvSpPr>
          <p:nvPr/>
        </p:nvSpPr>
        <p:spPr bwMode="auto">
          <a:xfrm flipH="1">
            <a:off x="6096000" y="5100638"/>
            <a:ext cx="1219200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Example 1: Code Using Function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497888" cy="415131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000" b="1" dirty="0">
                <a:solidFill>
                  <a:schemeClr val="folHlink"/>
                </a:solidFill>
                <a:latin typeface="Courier New" pitchFamily="49" charset="0"/>
              </a:rPr>
              <a:t>Private Sub</a:t>
            </a:r>
            <a:r>
              <a:rPr lang="en-US" sz="2000" b="1" dirty="0">
                <a:latin typeface="Courier New" pitchFamily="49" charset="0"/>
              </a:rPr>
              <a:t> Convert _Click(</a:t>
            </a:r>
            <a:r>
              <a:rPr lang="en-US" sz="2000" b="1" dirty="0">
                <a:solidFill>
                  <a:schemeClr val="folHlink"/>
                </a:solidFill>
                <a:latin typeface="Courier New" pitchFamily="49" charset="0"/>
              </a:rPr>
              <a:t>...</a:t>
            </a:r>
            <a:r>
              <a:rPr lang="en-US" sz="2000" b="1" dirty="0">
                <a:latin typeface="Courier New" pitchFamily="49" charset="0"/>
              </a:rPr>
              <a:t>) </a:t>
            </a:r>
            <a:r>
              <a:rPr lang="en-US" sz="2000" b="1" dirty="0">
                <a:solidFill>
                  <a:schemeClr val="folHlink"/>
                </a:solidFill>
                <a:latin typeface="Courier New" pitchFamily="49" charset="0"/>
              </a:rPr>
              <a:t>Handles</a:t>
            </a: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 err="1">
                <a:latin typeface="Courier New" pitchFamily="49" charset="0"/>
              </a:rPr>
              <a:t>btnCnvrt.Click</a:t>
            </a:r>
            <a:endParaRPr lang="en-US" sz="2000" b="1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endParaRPr lang="en-US" sz="2000" b="1" dirty="0">
              <a:latin typeface="Courier New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000" b="1" dirty="0">
                <a:latin typeface="Courier New" pitchFamily="49" charset="0"/>
              </a:rPr>
              <a:t>  </a:t>
            </a:r>
            <a:r>
              <a:rPr lang="en-US" sz="2000" b="1" dirty="0">
                <a:solidFill>
                  <a:schemeClr val="folHlink"/>
                </a:solidFill>
                <a:latin typeface="Courier New" pitchFamily="49" charset="0"/>
              </a:rPr>
              <a:t>Dim</a:t>
            </a: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 err="1">
                <a:latin typeface="Courier New" pitchFamily="49" charset="0"/>
              </a:rPr>
              <a:t>fTemp</a:t>
            </a:r>
            <a:r>
              <a:rPr lang="en-US" sz="2000" b="1" dirty="0">
                <a:latin typeface="Courier New" pitchFamily="49" charset="0"/>
              </a:rPr>
              <a:t>, </a:t>
            </a:r>
            <a:r>
              <a:rPr lang="en-US" sz="2000" b="1" dirty="0" err="1">
                <a:latin typeface="Courier New" pitchFamily="49" charset="0"/>
              </a:rPr>
              <a:t>cTemp</a:t>
            </a: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>
                <a:solidFill>
                  <a:schemeClr val="folHlink"/>
                </a:solidFill>
                <a:latin typeface="Courier New" pitchFamily="49" charset="0"/>
              </a:rPr>
              <a:t>As Double</a:t>
            </a:r>
          </a:p>
          <a:p>
            <a:pPr eaLnBrk="1" hangingPunct="1">
              <a:buFontTx/>
              <a:buNone/>
            </a:pPr>
            <a:r>
              <a:rPr lang="en-US" sz="2000" b="1" dirty="0">
                <a:latin typeface="Courier New" pitchFamily="49" charset="0"/>
              </a:rPr>
              <a:t>  </a:t>
            </a:r>
            <a:r>
              <a:rPr lang="en-US" sz="2000" b="1" dirty="0" err="1">
                <a:latin typeface="Courier New" pitchFamily="49" charset="0"/>
              </a:rPr>
              <a:t>fTemp</a:t>
            </a:r>
            <a:r>
              <a:rPr lang="en-US" sz="2000" b="1" dirty="0">
                <a:latin typeface="Courier New" pitchFamily="49" charset="0"/>
              </a:rPr>
              <a:t> = </a:t>
            </a:r>
            <a:r>
              <a:rPr lang="en-US" sz="2000" b="1" dirty="0" err="1">
                <a:latin typeface="Courier New" pitchFamily="49" charset="0"/>
              </a:rPr>
              <a:t>txtTempF.Text</a:t>
            </a:r>
            <a:endParaRPr lang="en-US" sz="2000" b="1" dirty="0">
              <a:latin typeface="Courier New" pitchFamily="49" charset="0"/>
            </a:endParaRPr>
          </a:p>
          <a:p>
            <a:pPr>
              <a:buNone/>
            </a:pPr>
            <a:r>
              <a:rPr lang="en-US" sz="2000" b="1" dirty="0">
                <a:latin typeface="Courier New" pitchFamily="49" charset="0"/>
              </a:rPr>
              <a:t>  </a:t>
            </a:r>
            <a:r>
              <a:rPr lang="en-US" sz="2000" b="1" dirty="0" err="1">
                <a:latin typeface="Courier New" pitchFamily="49" charset="0"/>
              </a:rPr>
              <a:t>cTemp</a:t>
            </a:r>
            <a:r>
              <a:rPr lang="en-US" sz="2000" b="1" dirty="0">
                <a:latin typeface="Courier New" pitchFamily="49" charset="0"/>
              </a:rPr>
              <a:t> = </a:t>
            </a:r>
            <a:r>
              <a:rPr lang="en-US" sz="2000" b="1" dirty="0" err="1">
                <a:latin typeface="Courier New" pitchFamily="49" charset="0"/>
              </a:rPr>
              <a:t>FtoC</a:t>
            </a:r>
            <a:r>
              <a:rPr lang="en-US" sz="2000" b="1" dirty="0">
                <a:latin typeface="Courier New" pitchFamily="49" charset="0"/>
              </a:rPr>
              <a:t>(</a:t>
            </a:r>
            <a:r>
              <a:rPr lang="en-US" sz="2000" b="1" dirty="0" err="1">
                <a:latin typeface="Courier New" pitchFamily="49" charset="0"/>
              </a:rPr>
              <a:t>fTemp</a:t>
            </a:r>
            <a:r>
              <a:rPr lang="en-US" sz="2000" b="1" dirty="0">
                <a:latin typeface="Courier New" pitchFamily="49" charset="0"/>
              </a:rPr>
              <a:t>)</a:t>
            </a:r>
          </a:p>
          <a:p>
            <a:pPr eaLnBrk="1" hangingPunct="1">
              <a:buFontTx/>
              <a:buNone/>
            </a:pPr>
            <a:r>
              <a:rPr lang="en-US" sz="2000" b="1" dirty="0">
                <a:latin typeface="Courier New" pitchFamily="49" charset="0"/>
              </a:rPr>
              <a:t>  </a:t>
            </a:r>
            <a:r>
              <a:rPr lang="en-US" sz="2000" b="1" dirty="0" err="1">
                <a:latin typeface="Courier New" pitchFamily="49" charset="0"/>
              </a:rPr>
              <a:t>txtTempC.Text</a:t>
            </a:r>
            <a:r>
              <a:rPr lang="en-US" sz="2000" b="1" dirty="0">
                <a:latin typeface="Courier New" pitchFamily="49" charset="0"/>
              </a:rPr>
              <a:t> = </a:t>
            </a:r>
            <a:r>
              <a:rPr lang="en-US" sz="2000" b="1" dirty="0" err="1">
                <a:latin typeface="Courier New" pitchFamily="49" charset="0"/>
              </a:rPr>
              <a:t>cTemp</a:t>
            </a:r>
            <a:endParaRPr lang="en-US" sz="2000" b="1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endParaRPr lang="en-US" sz="2000" b="1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en-US" sz="2000" b="1" dirty="0">
                <a:solidFill>
                  <a:schemeClr val="folHlink"/>
                </a:solidFill>
                <a:latin typeface="Courier New" pitchFamily="49" charset="0"/>
              </a:rPr>
              <a:t>End Sub</a:t>
            </a:r>
          </a:p>
          <a:p>
            <a:pPr>
              <a:spcBef>
                <a:spcPts val="2400"/>
              </a:spcBef>
              <a:buFontTx/>
              <a:buNone/>
            </a:pPr>
            <a:r>
              <a:rPr lang="en-US" sz="20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Function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FtoC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00" b="1" dirty="0" err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ByVal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t </a:t>
            </a:r>
            <a:r>
              <a:rPr lang="en-US" sz="20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As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Double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) </a:t>
            </a:r>
            <a:r>
              <a:rPr lang="en-US" sz="20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As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Double</a:t>
            </a:r>
          </a:p>
          <a:p>
            <a:pPr>
              <a:buFontTx/>
              <a:buNone/>
            </a:pPr>
            <a:r>
              <a:rPr lang="en-US" sz="20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0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Return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(5 / 9) * (t - 32)</a:t>
            </a:r>
          </a:p>
          <a:p>
            <a:pPr>
              <a:buFontTx/>
              <a:buNone/>
            </a:pPr>
            <a:r>
              <a:rPr lang="en-US" sz="20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End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Function</a:t>
            </a:r>
            <a:endParaRPr lang="en-US" sz="2000" dirty="0">
              <a:solidFill>
                <a:srgbClr val="0000FF"/>
              </a:solidFill>
              <a:latin typeface="Courier New" pitchFamily="49" charset="0"/>
              <a:cs typeface="Courier New" pitchFamily="49" charset="0"/>
            </a:endParaRPr>
          </a:p>
          <a:p>
            <a:endParaRPr lang="en-US" sz="2800" dirty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B178D7B-ED34-4C00-B644-41BAC7C4C235}" type="slidenum">
              <a:rPr lang="en-US" smtClean="0">
                <a:latin typeface="Arial" pitchFamily="34" charset="0"/>
              </a:rPr>
              <a:pPr/>
              <a:t>28</a:t>
            </a:fld>
            <a:endParaRPr lang="en-US">
              <a:latin typeface="Arial" pitchFamily="34" charset="0"/>
            </a:endParaRP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617538"/>
            <a:ext cx="8526462" cy="1143000"/>
          </a:xfrm>
        </p:spPr>
        <p:txBody>
          <a:bodyPr/>
          <a:lstStyle/>
          <a:p>
            <a:r>
              <a:rPr lang="en-US" sz="3600" dirty="0"/>
              <a:t>Example 1: Code </a:t>
            </a:r>
            <a:r>
              <a:rPr lang="en-US" sz="3200" dirty="0"/>
              <a:t>Without Using Function</a:t>
            </a:r>
            <a:endParaRPr lang="ar-SA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271869-3617-44D1-849E-7A60DA320530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5" name="Content Placeholder 6"/>
          <p:cNvSpPr>
            <a:spLocks noGrp="1"/>
          </p:cNvSpPr>
          <p:nvPr>
            <p:ph idx="1"/>
          </p:nvPr>
        </p:nvSpPr>
        <p:spPr>
          <a:xfrm>
            <a:off x="107504" y="1981200"/>
            <a:ext cx="9036496" cy="4151313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n-US" sz="2000" b="1" dirty="0">
                <a:solidFill>
                  <a:schemeClr val="folHlink"/>
                </a:solidFill>
                <a:latin typeface="Courier New" pitchFamily="49" charset="0"/>
              </a:rPr>
              <a:t>Private Sub</a:t>
            </a: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 err="1">
                <a:latin typeface="Courier New" pitchFamily="49" charset="0"/>
              </a:rPr>
              <a:t>btnConvert_Click</a:t>
            </a:r>
            <a:r>
              <a:rPr lang="en-US" sz="2000" b="1" dirty="0">
                <a:latin typeface="Courier New" pitchFamily="49" charset="0"/>
              </a:rPr>
              <a:t>(</a:t>
            </a:r>
            <a:r>
              <a:rPr lang="en-US" sz="2000" b="1" dirty="0">
                <a:solidFill>
                  <a:schemeClr val="folHlink"/>
                </a:solidFill>
                <a:latin typeface="Courier New" pitchFamily="49" charset="0"/>
              </a:rPr>
              <a:t>...</a:t>
            </a:r>
            <a:r>
              <a:rPr lang="en-US" sz="2000" b="1" dirty="0">
                <a:latin typeface="Courier New" pitchFamily="49" charset="0"/>
              </a:rPr>
              <a:t>) _</a:t>
            </a:r>
            <a:r>
              <a:rPr lang="en-US" sz="2000" b="1" dirty="0">
                <a:solidFill>
                  <a:schemeClr val="folHlink"/>
                </a:solidFill>
                <a:latin typeface="Courier New" pitchFamily="49" charset="0"/>
              </a:rPr>
              <a:t>Handles</a:t>
            </a: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 err="1">
                <a:latin typeface="Courier New" pitchFamily="49" charset="0"/>
              </a:rPr>
              <a:t>btnConvert.Click</a:t>
            </a:r>
            <a:endParaRPr lang="en-US" sz="2000" b="1" dirty="0">
              <a:latin typeface="Courier New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000" b="1" dirty="0">
                <a:latin typeface="Courier New" pitchFamily="49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>
                <a:solidFill>
                  <a:schemeClr val="folHlink"/>
                </a:solidFill>
                <a:latin typeface="Courier New" pitchFamily="49" charset="0"/>
              </a:rPr>
              <a:t>Dim</a:t>
            </a: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 err="1">
                <a:latin typeface="Courier New" pitchFamily="49" charset="0"/>
              </a:rPr>
              <a:t>fTemp</a:t>
            </a:r>
            <a:r>
              <a:rPr lang="en-US" sz="2000" b="1" dirty="0">
                <a:latin typeface="Courier New" pitchFamily="49" charset="0"/>
              </a:rPr>
              <a:t>, </a:t>
            </a:r>
            <a:r>
              <a:rPr lang="en-US" sz="2000" b="1" dirty="0" err="1">
                <a:latin typeface="Courier New" pitchFamily="49" charset="0"/>
              </a:rPr>
              <a:t>cTemp</a:t>
            </a: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>
                <a:solidFill>
                  <a:schemeClr val="folHlink"/>
                </a:solidFill>
                <a:latin typeface="Courier New" pitchFamily="49" charset="0"/>
              </a:rPr>
              <a:t>As Double</a:t>
            </a:r>
          </a:p>
          <a:p>
            <a:pPr eaLnBrk="1" hangingPunct="1">
              <a:buFontTx/>
              <a:buNone/>
            </a:pPr>
            <a:r>
              <a:rPr lang="en-US" sz="2000" b="1" dirty="0">
                <a:latin typeface="Courier New" pitchFamily="49" charset="0"/>
              </a:rPr>
              <a:t>  </a:t>
            </a:r>
          </a:p>
          <a:p>
            <a:pPr eaLnBrk="1" hangingPunct="1">
              <a:buFontTx/>
              <a:buNone/>
            </a:pPr>
            <a:r>
              <a:rPr lang="en-US" sz="2000" b="1" dirty="0">
                <a:latin typeface="Courier New" pitchFamily="49" charset="0"/>
              </a:rPr>
              <a:t>  </a:t>
            </a:r>
            <a:r>
              <a:rPr lang="en-US" sz="2000" b="1" dirty="0" err="1">
                <a:latin typeface="Courier New" pitchFamily="49" charset="0"/>
              </a:rPr>
              <a:t>fTemp</a:t>
            </a:r>
            <a:r>
              <a:rPr lang="en-US" sz="2000" b="1" dirty="0">
                <a:latin typeface="Courier New" pitchFamily="49" charset="0"/>
              </a:rPr>
              <a:t> = </a:t>
            </a:r>
            <a:r>
              <a:rPr lang="en-US" sz="2000" b="1" dirty="0" err="1">
                <a:latin typeface="Courier New" pitchFamily="49" charset="0"/>
              </a:rPr>
              <a:t>txtTempF.Text</a:t>
            </a:r>
            <a:endParaRPr lang="en-US" sz="2000" b="1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en-US" sz="2000" b="1" dirty="0">
                <a:latin typeface="Courier New" pitchFamily="49" charset="0"/>
              </a:rPr>
              <a:t>  </a:t>
            </a:r>
            <a:r>
              <a:rPr lang="en-US" sz="2000" b="1" dirty="0" err="1">
                <a:latin typeface="Courier New" pitchFamily="49" charset="0"/>
              </a:rPr>
              <a:t>cTemp</a:t>
            </a:r>
            <a:r>
              <a:rPr lang="en-US" sz="2000" b="1" dirty="0">
                <a:latin typeface="Courier New" pitchFamily="49" charset="0"/>
              </a:rPr>
              <a:t> = 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(5 / 9) * (</a:t>
            </a:r>
            <a:r>
              <a:rPr lang="en-US" sz="2000" b="1" dirty="0" err="1">
                <a:latin typeface="Courier New" pitchFamily="49" charset="0"/>
              </a:rPr>
              <a:t>fTemp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- 32)</a:t>
            </a:r>
            <a:endParaRPr lang="en-US" sz="2000" b="1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en-US" sz="2000" b="1" dirty="0">
                <a:latin typeface="Courier New" pitchFamily="49" charset="0"/>
              </a:rPr>
              <a:t>  </a:t>
            </a:r>
            <a:r>
              <a:rPr lang="en-US" sz="2000" b="1" dirty="0" err="1">
                <a:latin typeface="Courier New" pitchFamily="49" charset="0"/>
              </a:rPr>
              <a:t>txtTempC.Text</a:t>
            </a:r>
            <a:r>
              <a:rPr lang="en-US" sz="2000" b="1" dirty="0">
                <a:latin typeface="Courier New" pitchFamily="49" charset="0"/>
              </a:rPr>
              <a:t> = </a:t>
            </a:r>
            <a:r>
              <a:rPr lang="en-US" sz="2000" b="1" dirty="0" err="1">
                <a:latin typeface="Courier New" pitchFamily="49" charset="0"/>
              </a:rPr>
              <a:t>cTemp</a:t>
            </a:r>
            <a:endParaRPr lang="en-US" sz="2000" b="1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endParaRPr lang="en-US" sz="2000" b="1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en-US" sz="2000" b="1" dirty="0">
                <a:solidFill>
                  <a:schemeClr val="folHlink"/>
                </a:solidFill>
                <a:latin typeface="Courier New" pitchFamily="49" charset="0"/>
              </a:rPr>
              <a:t>End Sub</a:t>
            </a:r>
            <a:endParaRPr lang="ar-SA" sz="2000" dirty="0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55DCA6B-8D9E-4884-928B-108A120A7E7E}" type="slidenum">
              <a:rPr lang="en-US" smtClean="0">
                <a:latin typeface="Arial" pitchFamily="34" charset="0"/>
              </a:rPr>
              <a:pPr/>
              <a:t>3</a:t>
            </a:fld>
            <a:endParaRPr lang="en-US">
              <a:latin typeface="Arial" pitchFamily="34" charset="0"/>
            </a:endParaRP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General Form of Sub Procedure</a:t>
            </a:r>
          </a:p>
        </p:txBody>
      </p:sp>
      <p:pic>
        <p:nvPicPr>
          <p:cNvPr id="25604" name="Picture 5" descr="DefineSub.t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1" y="2438400"/>
            <a:ext cx="6842720" cy="2502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010EAFA-0922-419D-B521-B96EEC387DDD}" type="slidenum">
              <a:rPr lang="en-US" smtClean="0">
                <a:latin typeface="Arial" pitchFamily="34" charset="0"/>
              </a:rPr>
              <a:pPr/>
              <a:t>30</a:t>
            </a:fld>
            <a:endParaRPr lang="en-US">
              <a:latin typeface="Arial" pitchFamily="34" charset="0"/>
            </a:endParaRP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Example 1: Output</a:t>
            </a:r>
          </a:p>
        </p:txBody>
      </p:sp>
      <p:pic>
        <p:nvPicPr>
          <p:cNvPr id="13316" name="Content Placeholder 6" descr="5-1-1R.t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308100" y="2514600"/>
            <a:ext cx="6616700" cy="3429000"/>
          </a:xfrm>
        </p:spPr>
      </p:pic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837CEA1-6662-4C06-827F-51F3607D8680}" type="slidenum">
              <a:rPr lang="en-US" smtClean="0">
                <a:latin typeface="Arial" pitchFamily="34" charset="0"/>
              </a:rPr>
              <a:pPr/>
              <a:t>31</a:t>
            </a:fld>
            <a:endParaRPr lang="en-US">
              <a:latin typeface="Arial" pitchFamily="34" charset="0"/>
            </a:endParaRP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/>
              <a:t>User-Defined Function Having Several Parameters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981200"/>
            <a:ext cx="8686800" cy="4151313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spcBef>
                <a:spcPts val="1800"/>
              </a:spcBef>
              <a:buFontTx/>
              <a:buNone/>
            </a:pPr>
            <a:r>
              <a:rPr lang="en-US" sz="2000" b="1" dirty="0">
                <a:solidFill>
                  <a:srgbClr val="0000FF"/>
                </a:solidFill>
                <a:latin typeface="Courier New" pitchFamily="49" charset="0"/>
              </a:rPr>
              <a:t>Function</a:t>
            </a:r>
            <a:r>
              <a:rPr lang="en-US" sz="2000" b="1" dirty="0">
                <a:latin typeface="Courier New" pitchFamily="49" charset="0"/>
              </a:rPr>
              <a:t> Pay(</a:t>
            </a:r>
            <a:r>
              <a:rPr lang="en-US" sz="2000" b="1" dirty="0" err="1">
                <a:solidFill>
                  <a:schemeClr val="folHlink"/>
                </a:solidFill>
                <a:latin typeface="Courier New" pitchFamily="49" charset="0"/>
              </a:rPr>
              <a:t>ByVal</a:t>
            </a:r>
            <a:r>
              <a:rPr lang="en-US" sz="2000" b="1" dirty="0">
                <a:latin typeface="Courier New" pitchFamily="49" charset="0"/>
              </a:rPr>
              <a:t> wage </a:t>
            </a:r>
            <a:r>
              <a:rPr lang="en-US" sz="2000" b="1" dirty="0">
                <a:solidFill>
                  <a:schemeClr val="folHlink"/>
                </a:solidFill>
                <a:latin typeface="Courier New" pitchFamily="49" charset="0"/>
              </a:rPr>
              <a:t>As Double</a:t>
            </a:r>
            <a:r>
              <a:rPr lang="en-US" sz="2000" b="1" dirty="0">
                <a:latin typeface="Courier New" pitchFamily="49" charset="0"/>
              </a:rPr>
              <a:t>,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000" b="1" dirty="0">
                <a:latin typeface="Courier New" pitchFamily="49" charset="0"/>
              </a:rPr>
              <a:t>             </a:t>
            </a:r>
            <a:r>
              <a:rPr lang="en-US" sz="2000" b="1" dirty="0" err="1">
                <a:solidFill>
                  <a:schemeClr val="folHlink"/>
                </a:solidFill>
                <a:latin typeface="Courier New" pitchFamily="49" charset="0"/>
              </a:rPr>
              <a:t>ByVal</a:t>
            </a:r>
            <a:r>
              <a:rPr lang="en-US" sz="2000" b="1" dirty="0">
                <a:latin typeface="Courier New" pitchFamily="49" charset="0"/>
              </a:rPr>
              <a:t> hrs </a:t>
            </a:r>
            <a:r>
              <a:rPr lang="en-US" sz="2000" b="1" dirty="0">
                <a:solidFill>
                  <a:schemeClr val="folHlink"/>
                </a:solidFill>
                <a:latin typeface="Courier New" pitchFamily="49" charset="0"/>
              </a:rPr>
              <a:t>As Double</a:t>
            </a:r>
            <a:r>
              <a:rPr lang="en-US" sz="2000" b="1" dirty="0">
                <a:latin typeface="Courier New" pitchFamily="49" charset="0"/>
              </a:rPr>
              <a:t>) </a:t>
            </a:r>
            <a:r>
              <a:rPr lang="en-US" sz="2000" b="1" dirty="0">
                <a:solidFill>
                  <a:srgbClr val="0000FF"/>
                </a:solidFill>
                <a:latin typeface="Courier New" pitchFamily="49" charset="0"/>
              </a:rPr>
              <a:t>As Double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1" dirty="0">
                <a:latin typeface="Courier New" pitchFamily="49" charset="0"/>
              </a:rPr>
              <a:t>  </a:t>
            </a:r>
            <a:r>
              <a:rPr lang="en-US" sz="2000" b="1" dirty="0">
                <a:solidFill>
                  <a:schemeClr val="folHlink"/>
                </a:solidFill>
                <a:latin typeface="Courier New" pitchFamily="49" charset="0"/>
              </a:rPr>
              <a:t>Dim</a:t>
            </a:r>
            <a:r>
              <a:rPr lang="en-US" sz="2000" b="1" dirty="0">
                <a:latin typeface="Courier New" pitchFamily="49" charset="0"/>
              </a:rPr>
              <a:t> amt </a:t>
            </a:r>
            <a:r>
              <a:rPr lang="en-US" sz="2000" b="1" dirty="0">
                <a:solidFill>
                  <a:srgbClr val="0000FF"/>
                </a:solidFill>
                <a:latin typeface="Courier New" pitchFamily="49" charset="0"/>
              </a:rPr>
              <a:t>As</a:t>
            </a: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>
                <a:solidFill>
                  <a:srgbClr val="0000FF"/>
                </a:solidFill>
                <a:latin typeface="Courier New" pitchFamily="49" charset="0"/>
              </a:rPr>
              <a:t>Double  </a:t>
            </a:r>
            <a:r>
              <a:rPr lang="en-US" sz="20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‘ Total amount of salary </a:t>
            </a:r>
            <a:endParaRPr lang="en-US" sz="2000" b="1" dirty="0">
              <a:solidFill>
                <a:srgbClr val="0000FF"/>
              </a:solidFill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1" dirty="0">
                <a:solidFill>
                  <a:srgbClr val="0000FF"/>
                </a:solidFill>
                <a:latin typeface="Courier New" pitchFamily="49" charset="0"/>
              </a:rPr>
              <a:t>  Select Case </a:t>
            </a:r>
            <a:r>
              <a:rPr lang="en-US" sz="2000" b="1" dirty="0">
                <a:latin typeface="Courier New" pitchFamily="49" charset="0"/>
              </a:rPr>
              <a:t>hrs </a:t>
            </a:r>
            <a:endParaRPr lang="en-US" sz="2000" b="1" dirty="0">
              <a:solidFill>
                <a:srgbClr val="0000FF"/>
              </a:solidFill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1" dirty="0">
                <a:solidFill>
                  <a:srgbClr val="0000FF"/>
                </a:solidFill>
                <a:latin typeface="Courier New" pitchFamily="49" charset="0"/>
              </a:rPr>
              <a:t>    Case Is </a:t>
            </a:r>
            <a:r>
              <a:rPr lang="en-US" sz="2000" b="1" dirty="0">
                <a:latin typeface="Courier New" pitchFamily="49" charset="0"/>
              </a:rPr>
              <a:t>&lt;= 40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1" dirty="0">
                <a:latin typeface="Courier New" pitchFamily="49" charset="0"/>
              </a:rPr>
              <a:t>      amt = wage * hrs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1" dirty="0">
                <a:solidFill>
                  <a:srgbClr val="0000FF"/>
                </a:solidFill>
                <a:latin typeface="Courier New" pitchFamily="49" charset="0"/>
              </a:rPr>
              <a:t>    Case Is </a:t>
            </a:r>
            <a:r>
              <a:rPr lang="en-US" sz="2000" b="1" dirty="0">
                <a:latin typeface="Courier New" pitchFamily="49" charset="0"/>
              </a:rPr>
              <a:t>&gt; 40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1" dirty="0">
                <a:latin typeface="Courier New" pitchFamily="49" charset="0"/>
              </a:rPr>
              <a:t>      </a:t>
            </a:r>
            <a:r>
              <a:rPr lang="en-US" sz="20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‘the wage (salary/hour) increases 50% per every extra hour (extra hours &gt;40)</a:t>
            </a:r>
            <a:endParaRPr lang="en-US" sz="2000" b="1" dirty="0"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1" dirty="0">
                <a:latin typeface="Courier New" pitchFamily="49" charset="0"/>
              </a:rPr>
              <a:t>      amt = wage * 40 +(0.5 * wage * (hrs – 40))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1" dirty="0">
                <a:solidFill>
                  <a:srgbClr val="0000FF"/>
                </a:solidFill>
                <a:latin typeface="Courier New" pitchFamily="49" charset="0"/>
              </a:rPr>
              <a:t>  End Select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1" dirty="0">
                <a:solidFill>
                  <a:srgbClr val="0000FF"/>
                </a:solidFill>
                <a:latin typeface="Courier New" pitchFamily="49" charset="0"/>
              </a:rPr>
              <a:t>  Return </a:t>
            </a:r>
            <a:r>
              <a:rPr lang="en-US" sz="2000" b="1" dirty="0">
                <a:latin typeface="Courier New" pitchFamily="49" charset="0"/>
              </a:rPr>
              <a:t>amt </a:t>
            </a:r>
            <a:endParaRPr lang="en-US" sz="2000" b="1" dirty="0">
              <a:solidFill>
                <a:srgbClr val="0000FF"/>
              </a:solidFill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1" dirty="0">
                <a:solidFill>
                  <a:srgbClr val="0000FF"/>
                </a:solidFill>
                <a:latin typeface="Courier New" pitchFamily="49" charset="0"/>
              </a:rPr>
              <a:t>End Function</a:t>
            </a:r>
            <a:endParaRPr lang="en-US" sz="2000" b="1" dirty="0"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000" b="1" dirty="0"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000" b="1" dirty="0">
              <a:latin typeface="Courier New" pitchFamily="49" charset="0"/>
            </a:endParaRP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02B70F2-34FD-4BEA-B418-E2B11A1B2780}" type="slidenum">
              <a:rPr lang="en-US" smtClean="0">
                <a:latin typeface="Arial" pitchFamily="34" charset="0"/>
              </a:rPr>
              <a:pPr/>
              <a:t>32</a:t>
            </a:fld>
            <a:endParaRPr lang="en-US">
              <a:latin typeface="Arial" pitchFamily="34" charset="0"/>
            </a:endParaRP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Example 3: Form</a:t>
            </a:r>
          </a:p>
        </p:txBody>
      </p:sp>
      <p:sp>
        <p:nvSpPr>
          <p:cNvPr id="19460" name="Text Box 7"/>
          <p:cNvSpPr txBox="1">
            <a:spLocks noChangeArrowheads="1"/>
          </p:cNvSpPr>
          <p:nvPr/>
        </p:nvSpPr>
        <p:spPr bwMode="auto">
          <a:xfrm>
            <a:off x="5638800" y="3124200"/>
            <a:ext cx="2057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txtWage</a:t>
            </a:r>
          </a:p>
        </p:txBody>
      </p:sp>
      <p:sp>
        <p:nvSpPr>
          <p:cNvPr id="19461" name="Text Box 10"/>
          <p:cNvSpPr txBox="1">
            <a:spLocks noChangeArrowheads="1"/>
          </p:cNvSpPr>
          <p:nvPr/>
        </p:nvSpPr>
        <p:spPr bwMode="auto">
          <a:xfrm>
            <a:off x="5791200" y="3805238"/>
            <a:ext cx="1828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txtHours</a:t>
            </a:r>
          </a:p>
        </p:txBody>
      </p:sp>
      <p:pic>
        <p:nvPicPr>
          <p:cNvPr id="19462" name="Content Placeholder 10" descr="5-1-3.t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17550" y="2209800"/>
            <a:ext cx="4692650" cy="3960813"/>
          </a:xfrm>
        </p:spPr>
      </p:pic>
      <p:sp>
        <p:nvSpPr>
          <p:cNvPr id="18439" name="Line 8"/>
          <p:cNvSpPr>
            <a:spLocks noChangeShapeType="1"/>
          </p:cNvSpPr>
          <p:nvPr/>
        </p:nvSpPr>
        <p:spPr bwMode="auto">
          <a:xfrm flipH="1">
            <a:off x="4800600" y="4038600"/>
            <a:ext cx="1219200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440" name="Line 6"/>
          <p:cNvSpPr>
            <a:spLocks noChangeShapeType="1"/>
          </p:cNvSpPr>
          <p:nvPr/>
        </p:nvSpPr>
        <p:spPr bwMode="auto">
          <a:xfrm flipH="1">
            <a:off x="4800600" y="3357563"/>
            <a:ext cx="1219200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9465" name="TextBox 11"/>
          <p:cNvSpPr txBox="1">
            <a:spLocks noChangeArrowheads="1"/>
          </p:cNvSpPr>
          <p:nvPr/>
        </p:nvSpPr>
        <p:spPr bwMode="auto">
          <a:xfrm>
            <a:off x="5867400" y="5329238"/>
            <a:ext cx="2133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/>
              <a:t>txtEarnings </a:t>
            </a:r>
          </a:p>
        </p:txBody>
      </p:sp>
      <p:sp>
        <p:nvSpPr>
          <p:cNvPr id="18442" name="Line 8"/>
          <p:cNvSpPr>
            <a:spLocks noChangeShapeType="1"/>
          </p:cNvSpPr>
          <p:nvPr/>
        </p:nvSpPr>
        <p:spPr bwMode="auto">
          <a:xfrm flipH="1">
            <a:off x="4800600" y="5562600"/>
            <a:ext cx="1219200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3: Partial Code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8763000" cy="415131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300" b="1" dirty="0">
                <a:solidFill>
                  <a:schemeClr val="folHlink"/>
                </a:solidFill>
                <a:latin typeface="Courier New" pitchFamily="49" charset="0"/>
              </a:rPr>
              <a:t>Private Sub</a:t>
            </a:r>
            <a:r>
              <a:rPr lang="en-US" sz="2300" b="1" dirty="0">
                <a:latin typeface="Courier New" pitchFamily="49" charset="0"/>
              </a:rPr>
              <a:t> </a:t>
            </a:r>
            <a:r>
              <a:rPr lang="en-US" sz="2300" b="1" dirty="0" err="1">
                <a:latin typeface="Courier New" pitchFamily="49" charset="0"/>
              </a:rPr>
              <a:t>btnCalculate_Click</a:t>
            </a:r>
            <a:r>
              <a:rPr lang="en-US" sz="2300" b="1" dirty="0">
                <a:latin typeface="Courier New" pitchFamily="49" charset="0"/>
              </a:rPr>
              <a:t>(</a:t>
            </a:r>
            <a:r>
              <a:rPr lang="en-US" sz="2300" b="1" dirty="0">
                <a:solidFill>
                  <a:schemeClr val="folHlink"/>
                </a:solidFill>
                <a:latin typeface="Courier New" pitchFamily="49" charset="0"/>
              </a:rPr>
              <a:t>...</a:t>
            </a:r>
            <a:r>
              <a:rPr lang="en-US" sz="2300" b="1" dirty="0">
                <a:latin typeface="Courier New" pitchFamily="49" charset="0"/>
              </a:rPr>
              <a:t>) _</a:t>
            </a:r>
          </a:p>
          <a:p>
            <a:pPr eaLnBrk="1" hangingPunct="1">
              <a:buFontTx/>
              <a:buNone/>
            </a:pPr>
            <a:r>
              <a:rPr lang="en-US" sz="2300" b="1" dirty="0">
                <a:latin typeface="Courier New" pitchFamily="49" charset="0"/>
              </a:rPr>
              <a:t>                       </a:t>
            </a:r>
            <a:r>
              <a:rPr lang="en-US" sz="2300" b="1" dirty="0">
                <a:solidFill>
                  <a:schemeClr val="folHlink"/>
                </a:solidFill>
                <a:latin typeface="Courier New" pitchFamily="49" charset="0"/>
              </a:rPr>
              <a:t>Handles</a:t>
            </a:r>
            <a:r>
              <a:rPr lang="en-US" sz="2300" b="1" dirty="0">
                <a:latin typeface="Courier New" pitchFamily="49" charset="0"/>
              </a:rPr>
              <a:t> </a:t>
            </a:r>
            <a:r>
              <a:rPr lang="en-US" sz="2300" b="1" dirty="0" err="1">
                <a:latin typeface="Courier New" pitchFamily="49" charset="0"/>
              </a:rPr>
              <a:t>btnCalculate.Click</a:t>
            </a:r>
            <a:endParaRPr lang="en-US" sz="2300" b="1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en-US" sz="2300" b="1" dirty="0">
                <a:latin typeface="Courier New" pitchFamily="49" charset="0"/>
              </a:rPr>
              <a:t>  </a:t>
            </a:r>
            <a:r>
              <a:rPr lang="en-US" sz="2300" b="1" dirty="0">
                <a:solidFill>
                  <a:schemeClr val="folHlink"/>
                </a:solidFill>
                <a:latin typeface="Courier New" pitchFamily="49" charset="0"/>
              </a:rPr>
              <a:t>Dim</a:t>
            </a:r>
            <a:r>
              <a:rPr lang="en-US" sz="2300" b="1" dirty="0">
                <a:latin typeface="Courier New" pitchFamily="49" charset="0"/>
              </a:rPr>
              <a:t> </a:t>
            </a:r>
            <a:r>
              <a:rPr lang="en-US" sz="2300" b="1" dirty="0" err="1">
                <a:latin typeface="Courier New" pitchFamily="49" charset="0"/>
              </a:rPr>
              <a:t>hourlyWage</a:t>
            </a:r>
            <a:r>
              <a:rPr lang="en-US" sz="2300" b="1" dirty="0">
                <a:latin typeface="Courier New" pitchFamily="49" charset="0"/>
              </a:rPr>
              <a:t>, </a:t>
            </a:r>
            <a:r>
              <a:rPr lang="en-US" sz="2300" b="1" dirty="0" err="1">
                <a:latin typeface="Courier New" pitchFamily="49" charset="0"/>
              </a:rPr>
              <a:t>hoursWorkded</a:t>
            </a:r>
            <a:r>
              <a:rPr lang="en-US" sz="2300" b="1" dirty="0">
                <a:latin typeface="Courier New" pitchFamily="49" charset="0"/>
              </a:rPr>
              <a:t> </a:t>
            </a:r>
            <a:r>
              <a:rPr lang="en-US" sz="2300" b="1" dirty="0">
                <a:solidFill>
                  <a:schemeClr val="folHlink"/>
                </a:solidFill>
                <a:latin typeface="Courier New" pitchFamily="49" charset="0"/>
              </a:rPr>
              <a:t>As Double</a:t>
            </a:r>
          </a:p>
          <a:p>
            <a:pPr eaLnBrk="1" hangingPunct="1">
              <a:buFontTx/>
              <a:buNone/>
            </a:pPr>
            <a:r>
              <a:rPr lang="en-US" sz="2300" b="1" dirty="0">
                <a:latin typeface="Courier New" pitchFamily="49" charset="0"/>
              </a:rPr>
              <a:t>  </a:t>
            </a:r>
            <a:r>
              <a:rPr lang="en-US" sz="2300" b="1" dirty="0" err="1">
                <a:latin typeface="Courier New" pitchFamily="49" charset="0"/>
              </a:rPr>
              <a:t>hourlyWage</a:t>
            </a:r>
            <a:r>
              <a:rPr lang="en-US" sz="2300" b="1" dirty="0">
                <a:latin typeface="Courier New" pitchFamily="49" charset="0"/>
              </a:rPr>
              <a:t> = </a:t>
            </a:r>
            <a:r>
              <a:rPr lang="en-US" sz="2300" b="1" dirty="0" err="1">
                <a:latin typeface="Courier New" pitchFamily="49" charset="0"/>
              </a:rPr>
              <a:t>txtWage.Text</a:t>
            </a:r>
            <a:endParaRPr lang="en-US" sz="2300" b="1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en-US" sz="2300" b="1" dirty="0">
                <a:latin typeface="Courier New" pitchFamily="49" charset="0"/>
              </a:rPr>
              <a:t>  </a:t>
            </a:r>
            <a:r>
              <a:rPr lang="en-US" sz="2300" b="1" dirty="0" err="1">
                <a:latin typeface="Courier New" pitchFamily="49" charset="0"/>
              </a:rPr>
              <a:t>hoursWorked</a:t>
            </a:r>
            <a:r>
              <a:rPr lang="en-US" sz="2300" b="1" dirty="0">
                <a:latin typeface="Courier New" pitchFamily="49" charset="0"/>
              </a:rPr>
              <a:t> = </a:t>
            </a:r>
            <a:r>
              <a:rPr lang="en-US" sz="2300" b="1" dirty="0" err="1">
                <a:latin typeface="Courier New" pitchFamily="49" charset="0"/>
              </a:rPr>
              <a:t>txtHours.Text</a:t>
            </a:r>
            <a:endParaRPr lang="en-US" sz="2300" b="1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en-US" sz="2300" b="1" dirty="0">
                <a:latin typeface="Courier New" pitchFamily="49" charset="0"/>
              </a:rPr>
              <a:t>  </a:t>
            </a:r>
            <a:r>
              <a:rPr lang="en-US" sz="2300" b="1" dirty="0" err="1">
                <a:latin typeface="Courier New" pitchFamily="49" charset="0"/>
              </a:rPr>
              <a:t>txtEarnings.Text</a:t>
            </a:r>
            <a:r>
              <a:rPr lang="en-US" sz="2300" b="1" dirty="0">
                <a:latin typeface="Courier New" pitchFamily="49" charset="0"/>
              </a:rPr>
              <a:t> = Pay(</a:t>
            </a:r>
            <a:r>
              <a:rPr lang="en-US" sz="2300" b="1" dirty="0" err="1">
                <a:latin typeface="Courier New" pitchFamily="49" charset="0"/>
              </a:rPr>
              <a:t>hourlyWage</a:t>
            </a:r>
            <a:r>
              <a:rPr lang="en-US" sz="2300" b="1" dirty="0">
                <a:latin typeface="Courier New" pitchFamily="49" charset="0"/>
              </a:rPr>
              <a:t>, </a:t>
            </a:r>
            <a:r>
              <a:rPr lang="en-US" sz="2300" b="1" dirty="0" err="1">
                <a:latin typeface="Courier New" pitchFamily="49" charset="0"/>
              </a:rPr>
              <a:t>hoursWorked</a:t>
            </a:r>
            <a:r>
              <a:rPr lang="en-US" sz="2300" b="1" dirty="0">
                <a:latin typeface="Courier New" pitchFamily="49" charset="0"/>
              </a:rPr>
              <a:t>)</a:t>
            </a:r>
          </a:p>
          <a:p>
            <a:pPr eaLnBrk="1" hangingPunct="1">
              <a:buFontTx/>
              <a:buNone/>
            </a:pPr>
            <a:r>
              <a:rPr lang="en-US" sz="2300" b="1" dirty="0">
                <a:solidFill>
                  <a:schemeClr val="folHlink"/>
                </a:solidFill>
                <a:latin typeface="Courier New" pitchFamily="49" charset="0"/>
              </a:rPr>
              <a:t>End Sub</a:t>
            </a:r>
          </a:p>
          <a:p>
            <a:endParaRPr lang="en-US" dirty="0"/>
          </a:p>
        </p:txBody>
      </p:sp>
      <p:sp>
        <p:nvSpPr>
          <p:cNvPr id="2048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F351041-546C-4B6F-A028-29A75F9D8EAE}" type="slidenum">
              <a:rPr lang="en-US" smtClean="0">
                <a:latin typeface="Arial" pitchFamily="34" charset="0"/>
              </a:rPr>
              <a:pPr/>
              <a:t>33</a:t>
            </a:fld>
            <a:endParaRPr lang="en-US">
              <a:latin typeface="Arial" pitchFamily="34" charset="0"/>
            </a:endParaRPr>
          </a:p>
        </p:txBody>
      </p:sp>
      <p:sp>
        <p:nvSpPr>
          <p:cNvPr id="20485" name="TextBox 5"/>
          <p:cNvSpPr txBox="1">
            <a:spLocks noChangeArrowheads="1"/>
          </p:cNvSpPr>
          <p:nvPr/>
        </p:nvSpPr>
        <p:spPr bwMode="auto">
          <a:xfrm>
            <a:off x="3352800" y="5486400"/>
            <a:ext cx="1905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00B050"/>
                </a:solidFill>
              </a:rPr>
              <a:t>Function call</a:t>
            </a:r>
          </a:p>
        </p:txBody>
      </p:sp>
      <p:sp>
        <p:nvSpPr>
          <p:cNvPr id="20486" name="Up Arrow 6"/>
          <p:cNvSpPr>
            <a:spLocks noChangeArrowheads="1"/>
          </p:cNvSpPr>
          <p:nvPr/>
        </p:nvSpPr>
        <p:spPr bwMode="auto">
          <a:xfrm>
            <a:off x="3886200" y="4953000"/>
            <a:ext cx="457200" cy="4572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F3B0A4A-9442-468A-B38D-92C573D16F26}" type="slidenum">
              <a:rPr lang="en-US" smtClean="0">
                <a:latin typeface="Arial" pitchFamily="34" charset="0"/>
              </a:rPr>
              <a:pPr/>
              <a:t>34</a:t>
            </a:fld>
            <a:endParaRPr lang="en-US">
              <a:latin typeface="Arial" pitchFamily="34" charset="0"/>
            </a:endParaRP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Example 3: Output</a:t>
            </a:r>
          </a:p>
        </p:txBody>
      </p:sp>
      <p:sp>
        <p:nvSpPr>
          <p:cNvPr id="21508" name="Text Box 13"/>
          <p:cNvSpPr txBox="1">
            <a:spLocks noChangeArrowheads="1"/>
          </p:cNvSpPr>
          <p:nvPr/>
        </p:nvSpPr>
        <p:spPr bwMode="auto">
          <a:xfrm>
            <a:off x="5410200" y="5105400"/>
            <a:ext cx="914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ar-SA"/>
          </a:p>
        </p:txBody>
      </p:sp>
      <p:pic>
        <p:nvPicPr>
          <p:cNvPr id="21509" name="Content Placeholder 7" descr="5-1-3R.t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286000" y="2286000"/>
            <a:ext cx="4335463" cy="3657600"/>
          </a:xfrm>
        </p:spPr>
      </p:pic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CB4D0D6-FF08-43F4-8543-A9D2C1F9DEB1}" type="slidenum">
              <a:rPr lang="en-US" smtClean="0">
                <a:latin typeface="Arial" pitchFamily="34" charset="0"/>
              </a:rPr>
              <a:pPr/>
              <a:t>35</a:t>
            </a:fld>
            <a:endParaRPr lang="en-US">
              <a:latin typeface="Arial" pitchFamily="34" charset="0"/>
            </a:endParaRPr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/>
              <a:t>User-Defined Function Having No Parameters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097088"/>
            <a:ext cx="8686800" cy="41513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1800"/>
              </a:spcBef>
              <a:buFontTx/>
              <a:buNone/>
            </a:pPr>
            <a:r>
              <a:rPr lang="en-US" sz="2400" b="1" dirty="0">
                <a:solidFill>
                  <a:srgbClr val="0000FF"/>
                </a:solidFill>
                <a:latin typeface="Courier New" pitchFamily="49" charset="0"/>
              </a:rPr>
              <a:t>Function</a:t>
            </a:r>
            <a:r>
              <a:rPr lang="en-US" sz="2400" b="1" dirty="0">
                <a:latin typeface="Courier New" pitchFamily="49" charset="0"/>
              </a:rPr>
              <a:t> </a:t>
            </a:r>
            <a:r>
              <a:rPr lang="en-US" sz="2400" b="1" dirty="0" err="1">
                <a:latin typeface="Courier New" pitchFamily="49" charset="0"/>
              </a:rPr>
              <a:t>CostOfItem</a:t>
            </a:r>
            <a:r>
              <a:rPr lang="en-US" sz="2400" b="1" dirty="0">
                <a:latin typeface="Courier New" pitchFamily="49" charset="0"/>
              </a:rPr>
              <a:t>() </a:t>
            </a:r>
            <a:r>
              <a:rPr lang="en-US" sz="2400" b="1" dirty="0">
                <a:solidFill>
                  <a:srgbClr val="0000FF"/>
                </a:solidFill>
                <a:latin typeface="Courier New" pitchFamily="49" charset="0"/>
              </a:rPr>
              <a:t>As Double</a:t>
            </a:r>
            <a:r>
              <a:rPr lang="en-US" sz="2400" b="1" dirty="0">
                <a:latin typeface="Courier New" pitchFamily="49" charset="0"/>
              </a:rPr>
              <a:t> </a:t>
            </a:r>
            <a:endParaRPr lang="en-US" sz="2400" b="1" dirty="0">
              <a:solidFill>
                <a:srgbClr val="0000FF"/>
              </a:solidFill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dirty="0">
                <a:latin typeface="Courier New" pitchFamily="49" charset="0"/>
              </a:rPr>
              <a:t>  </a:t>
            </a:r>
            <a:r>
              <a:rPr lang="en-US" sz="2400" b="1" dirty="0">
                <a:solidFill>
                  <a:schemeClr val="folHlink"/>
                </a:solidFill>
                <a:latin typeface="Courier New" pitchFamily="49" charset="0"/>
              </a:rPr>
              <a:t>Dim</a:t>
            </a:r>
            <a:r>
              <a:rPr lang="en-US" sz="2400" b="1" dirty="0">
                <a:latin typeface="Courier New" pitchFamily="49" charset="0"/>
              </a:rPr>
              <a:t> price </a:t>
            </a:r>
            <a:r>
              <a:rPr lang="en-US" sz="2400" b="1" dirty="0">
                <a:solidFill>
                  <a:srgbClr val="0000FF"/>
                </a:solidFill>
                <a:latin typeface="Courier New" pitchFamily="49" charset="0"/>
              </a:rPr>
              <a:t>As</a:t>
            </a:r>
            <a:r>
              <a:rPr lang="en-US" sz="2400" b="1" dirty="0">
                <a:latin typeface="Courier New" pitchFamily="49" charset="0"/>
              </a:rPr>
              <a:t> </a:t>
            </a:r>
            <a:r>
              <a:rPr lang="en-US" sz="2400" b="1" dirty="0">
                <a:solidFill>
                  <a:srgbClr val="0000FF"/>
                </a:solidFill>
                <a:latin typeface="Courier New" pitchFamily="49" charset="0"/>
              </a:rPr>
              <a:t>Double</a:t>
            </a:r>
            <a:r>
              <a:rPr lang="en-US" sz="2400" b="1" dirty="0">
                <a:latin typeface="Courier New" pitchFamily="49" charset="0"/>
              </a:rPr>
              <a:t> = </a:t>
            </a:r>
            <a:r>
              <a:rPr lang="en-US" sz="2400" b="1" dirty="0" err="1">
                <a:latin typeface="Courier New" pitchFamily="49" charset="0"/>
              </a:rPr>
              <a:t>txtPrice.Text</a:t>
            </a:r>
            <a:endParaRPr lang="en-US" sz="2400" b="1" dirty="0"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dirty="0">
                <a:latin typeface="Courier New" pitchFamily="49" charset="0"/>
              </a:rPr>
              <a:t>  </a:t>
            </a:r>
            <a:r>
              <a:rPr lang="en-US" sz="2400" b="1" dirty="0">
                <a:solidFill>
                  <a:schemeClr val="folHlink"/>
                </a:solidFill>
                <a:latin typeface="Courier New" pitchFamily="49" charset="0"/>
              </a:rPr>
              <a:t>Dim</a:t>
            </a:r>
            <a:r>
              <a:rPr lang="en-US" sz="2400" b="1" dirty="0">
                <a:latin typeface="Courier New" pitchFamily="49" charset="0"/>
              </a:rPr>
              <a:t> quantity </a:t>
            </a:r>
            <a:r>
              <a:rPr lang="en-US" sz="2400" b="1" dirty="0">
                <a:solidFill>
                  <a:srgbClr val="0000FF"/>
                </a:solidFill>
                <a:latin typeface="Courier New" pitchFamily="49" charset="0"/>
              </a:rPr>
              <a:t>As</a:t>
            </a:r>
            <a:r>
              <a:rPr lang="en-US" sz="2400" b="1" dirty="0">
                <a:latin typeface="Courier New" pitchFamily="49" charset="0"/>
              </a:rPr>
              <a:t> </a:t>
            </a:r>
            <a:r>
              <a:rPr lang="en-US" sz="2400" b="1" dirty="0">
                <a:solidFill>
                  <a:srgbClr val="0000FF"/>
                </a:solidFill>
                <a:latin typeface="Courier New" pitchFamily="49" charset="0"/>
              </a:rPr>
              <a:t>Integer</a:t>
            </a:r>
            <a:r>
              <a:rPr lang="en-US" sz="2400" b="1" dirty="0">
                <a:latin typeface="Courier New" pitchFamily="49" charset="0"/>
              </a:rPr>
              <a:t> =</a:t>
            </a:r>
            <a:r>
              <a:rPr lang="en-US" sz="2400" b="1" dirty="0" err="1">
                <a:latin typeface="Courier New" pitchFamily="49" charset="0"/>
              </a:rPr>
              <a:t>txtQuantity.Text</a:t>
            </a:r>
            <a:endParaRPr lang="en-US" sz="2400" b="1" dirty="0"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dirty="0">
                <a:solidFill>
                  <a:srgbClr val="0000FF"/>
                </a:solidFill>
                <a:latin typeface="Courier New" pitchFamily="49" charset="0"/>
              </a:rPr>
              <a:t>  </a:t>
            </a:r>
            <a:r>
              <a:rPr lang="en-US" sz="2400" b="1" dirty="0">
                <a:solidFill>
                  <a:schemeClr val="folHlink"/>
                </a:solidFill>
                <a:latin typeface="Courier New" pitchFamily="49" charset="0"/>
              </a:rPr>
              <a:t>Dim</a:t>
            </a:r>
            <a:r>
              <a:rPr lang="en-US" sz="2400" b="1" dirty="0">
                <a:latin typeface="Courier New" pitchFamily="49" charset="0"/>
              </a:rPr>
              <a:t> cost = price * quantity</a:t>
            </a:r>
            <a:endParaRPr lang="en-US" sz="2400" b="1" dirty="0">
              <a:solidFill>
                <a:srgbClr val="0000FF"/>
              </a:solidFill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dirty="0">
                <a:solidFill>
                  <a:srgbClr val="0000FF"/>
                </a:solidFill>
                <a:latin typeface="Courier New" pitchFamily="49" charset="0"/>
              </a:rPr>
              <a:t>  Return</a:t>
            </a:r>
            <a:r>
              <a:rPr lang="en-US" sz="2400" b="1" dirty="0">
                <a:solidFill>
                  <a:schemeClr val="folHlink"/>
                </a:solidFill>
                <a:latin typeface="Courier New" pitchFamily="49" charset="0"/>
              </a:rPr>
              <a:t> </a:t>
            </a:r>
            <a:r>
              <a:rPr lang="en-US" sz="2400" b="1" dirty="0">
                <a:latin typeface="Courier New" pitchFamily="49" charset="0"/>
              </a:rPr>
              <a:t>cost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dirty="0">
                <a:solidFill>
                  <a:srgbClr val="0000FF"/>
                </a:solidFill>
                <a:latin typeface="Courier New" pitchFamily="49" charset="0"/>
              </a:rPr>
              <a:t>End</a:t>
            </a:r>
            <a:r>
              <a:rPr lang="en-US" sz="2400" b="1" dirty="0">
                <a:solidFill>
                  <a:schemeClr val="folHlink"/>
                </a:solidFill>
                <a:latin typeface="Courier New" pitchFamily="49" charset="0"/>
              </a:rPr>
              <a:t> </a:t>
            </a:r>
            <a:r>
              <a:rPr lang="en-US" sz="2400" b="1" dirty="0">
                <a:solidFill>
                  <a:srgbClr val="0000FF"/>
                </a:solidFill>
                <a:latin typeface="Courier New" pitchFamily="49" charset="0"/>
              </a:rPr>
              <a:t>Function</a:t>
            </a:r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AE189A9-689A-4AA0-ABB4-A5BC557B72F0}" type="slidenum">
              <a:rPr lang="en-US" smtClean="0">
                <a:latin typeface="Arial" pitchFamily="34" charset="0"/>
              </a:rPr>
              <a:pPr/>
              <a:t>36</a:t>
            </a:fld>
            <a:endParaRPr lang="en-US">
              <a:latin typeface="Arial" pitchFamily="34" charset="0"/>
            </a:endParaRP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/>
              <a:t>User-Defined Boolean-Valued Function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81200"/>
            <a:ext cx="8686800" cy="4151313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dirty="0">
                <a:solidFill>
                  <a:srgbClr val="0000FF"/>
                </a:solidFill>
                <a:latin typeface="Courier New" pitchFamily="49" charset="0"/>
              </a:rPr>
              <a:t>Function </a:t>
            </a:r>
            <a:r>
              <a:rPr lang="en-US" sz="2400" b="1" dirty="0" err="1">
                <a:latin typeface="Courier New" pitchFamily="49" charset="0"/>
              </a:rPr>
              <a:t>isEven</a:t>
            </a:r>
            <a:r>
              <a:rPr lang="en-US" sz="2400" b="1" dirty="0">
                <a:latin typeface="Courier New" pitchFamily="49" charset="0"/>
              </a:rPr>
              <a:t> (</a:t>
            </a:r>
            <a:r>
              <a:rPr lang="en-US" sz="2400" b="1" dirty="0" err="1">
                <a:solidFill>
                  <a:schemeClr val="accent4"/>
                </a:solidFill>
                <a:latin typeface="Courier New" pitchFamily="49" charset="0"/>
              </a:rPr>
              <a:t>ByVal</a:t>
            </a:r>
            <a:r>
              <a:rPr lang="en-US" sz="2400" b="1" dirty="0">
                <a:solidFill>
                  <a:srgbClr val="0000FF"/>
                </a:solidFill>
                <a:latin typeface="Courier New" pitchFamily="49" charset="0"/>
              </a:rPr>
              <a:t> </a:t>
            </a:r>
            <a:r>
              <a:rPr lang="en-US" sz="2400" b="1" dirty="0">
                <a:latin typeface="Courier New" pitchFamily="49" charset="0"/>
              </a:rPr>
              <a:t>x</a:t>
            </a:r>
            <a:r>
              <a:rPr lang="en-US" sz="2400" b="1" dirty="0">
                <a:solidFill>
                  <a:srgbClr val="0000FF"/>
                </a:solidFill>
                <a:latin typeface="Courier New" pitchFamily="49" charset="0"/>
              </a:rPr>
              <a:t> </a:t>
            </a:r>
            <a:r>
              <a:rPr lang="en-US" sz="2400" b="1" dirty="0">
                <a:solidFill>
                  <a:schemeClr val="accent4"/>
                </a:solidFill>
                <a:latin typeface="Courier New" pitchFamily="49" charset="0"/>
              </a:rPr>
              <a:t>As Integer</a:t>
            </a:r>
            <a:r>
              <a:rPr lang="en-US" sz="2400" b="1" dirty="0">
                <a:solidFill>
                  <a:srgbClr val="0000FF"/>
                </a:solidFill>
                <a:latin typeface="Courier New" pitchFamily="49" charset="0"/>
              </a:rPr>
              <a:t>) As Boolean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dirty="0">
                <a:solidFill>
                  <a:srgbClr val="0000FF"/>
                </a:solidFill>
                <a:latin typeface="Courier New" pitchFamily="49" charset="0"/>
              </a:rPr>
              <a:t>if </a:t>
            </a:r>
            <a:r>
              <a:rPr lang="en-US" sz="2400" b="1" dirty="0">
                <a:latin typeface="Courier New" pitchFamily="49" charset="0"/>
              </a:rPr>
              <a:t>x</a:t>
            </a:r>
            <a:r>
              <a:rPr lang="en-US" sz="2400" b="1" dirty="0">
                <a:solidFill>
                  <a:srgbClr val="0000FF"/>
                </a:solidFill>
                <a:latin typeface="Courier New" pitchFamily="49" charset="0"/>
              </a:rPr>
              <a:t> Mod </a:t>
            </a:r>
            <a:r>
              <a:rPr lang="en-US" sz="2400" b="1" dirty="0">
                <a:latin typeface="Courier New" pitchFamily="49" charset="0"/>
              </a:rPr>
              <a:t>2</a:t>
            </a:r>
            <a:r>
              <a:rPr lang="en-US" sz="2400" b="1" dirty="0">
                <a:solidFill>
                  <a:srgbClr val="0000FF"/>
                </a:solidFill>
                <a:latin typeface="Courier New" pitchFamily="49" charset="0"/>
              </a:rPr>
              <a:t> =</a:t>
            </a:r>
            <a:r>
              <a:rPr lang="en-US" sz="2400" b="1" dirty="0">
                <a:latin typeface="Courier New" pitchFamily="49" charset="0"/>
              </a:rPr>
              <a:t>0</a:t>
            </a:r>
            <a:r>
              <a:rPr lang="en-US" sz="2400" b="1" dirty="0">
                <a:solidFill>
                  <a:srgbClr val="0000FF"/>
                </a:solidFill>
                <a:latin typeface="Courier New" pitchFamily="49" charset="0"/>
              </a:rPr>
              <a:t> Then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dirty="0">
                <a:solidFill>
                  <a:srgbClr val="0000FF"/>
                </a:solidFill>
                <a:latin typeface="Courier New" pitchFamily="49" charset="0"/>
              </a:rPr>
              <a:t>   return </a:t>
            </a:r>
            <a:r>
              <a:rPr lang="en-US" sz="2400" b="1" dirty="0">
                <a:latin typeface="Courier New" pitchFamily="49" charset="0"/>
              </a:rPr>
              <a:t>True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dirty="0">
                <a:solidFill>
                  <a:srgbClr val="0000FF"/>
                </a:solidFill>
                <a:latin typeface="Courier New" pitchFamily="49" charset="0"/>
              </a:rPr>
              <a:t>else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dirty="0">
                <a:solidFill>
                  <a:srgbClr val="0000FF"/>
                </a:solidFill>
                <a:latin typeface="Courier New" pitchFamily="49" charset="0"/>
              </a:rPr>
              <a:t>   return </a:t>
            </a:r>
            <a:r>
              <a:rPr lang="en-US" sz="2400" b="1" dirty="0">
                <a:latin typeface="Courier New" pitchFamily="49" charset="0"/>
              </a:rPr>
              <a:t>false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dirty="0">
                <a:solidFill>
                  <a:srgbClr val="0000FF"/>
                </a:solidFill>
                <a:latin typeface="Courier New" pitchFamily="49" charset="0"/>
              </a:rPr>
              <a:t>end if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dirty="0">
                <a:solidFill>
                  <a:srgbClr val="0000FF"/>
                </a:solidFill>
                <a:latin typeface="Courier New" pitchFamily="49" charset="0"/>
              </a:rPr>
              <a:t>End function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 b="1" dirty="0">
              <a:solidFill>
                <a:srgbClr val="0000FF"/>
              </a:solidFill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 b="1" dirty="0">
              <a:solidFill>
                <a:srgbClr val="0000FF"/>
              </a:solidFill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 b="1" dirty="0">
              <a:solidFill>
                <a:srgbClr val="0000FF"/>
              </a:solidFill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dirty="0">
                <a:solidFill>
                  <a:schemeClr val="folHlink"/>
                </a:solidFill>
                <a:latin typeface="Courier New" pitchFamily="49" charset="0"/>
              </a:rPr>
              <a:t> </a:t>
            </a:r>
            <a:endParaRPr lang="en-US" sz="2400" b="1" dirty="0"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 b="1" dirty="0">
              <a:solidFill>
                <a:srgbClr val="0000FF"/>
              </a:solidFill>
              <a:latin typeface="Courier New" pitchFamily="49" charset="0"/>
            </a:endParaRPr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B925A80-E471-4E93-9084-F49526ADFB04}" type="slidenum">
              <a:rPr lang="en-US" smtClean="0">
                <a:latin typeface="Arial" pitchFamily="34" charset="0"/>
              </a:rPr>
              <a:pPr/>
              <a:t>37</a:t>
            </a:fld>
            <a:endParaRPr lang="en-US">
              <a:latin typeface="Arial" pitchFamily="34" charset="0"/>
            </a:endParaRPr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Functions vs. Sub procedures</a:t>
            </a:r>
          </a:p>
        </p:txBody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981200"/>
            <a:ext cx="7964488" cy="4151313"/>
          </a:xfrm>
        </p:spPr>
        <p:txBody>
          <a:bodyPr/>
          <a:lstStyle/>
          <a:p>
            <a:pPr eaLnBrk="1" hangingPunct="1">
              <a:buClr>
                <a:schemeClr val="tx2"/>
              </a:buClr>
            </a:pPr>
            <a:r>
              <a:rPr lang="en-US"/>
              <a:t>Both can perform similar tasks</a:t>
            </a:r>
          </a:p>
          <a:p>
            <a:pPr eaLnBrk="1" hangingPunct="1">
              <a:buClr>
                <a:schemeClr val="tx2"/>
              </a:buClr>
            </a:pPr>
            <a:r>
              <a:rPr lang="en-US"/>
              <a:t>Both can call other procedures</a:t>
            </a:r>
          </a:p>
          <a:p>
            <a:pPr eaLnBrk="1" hangingPunct="1">
              <a:buClr>
                <a:schemeClr val="tx2"/>
              </a:buClr>
            </a:pPr>
            <a:r>
              <a:rPr lang="en-US"/>
              <a:t>Use a function when you want to return one and only one value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A3FCFCE-4275-4C22-B060-FD49199FF81B}" type="slidenum">
              <a:rPr lang="en-US" smtClean="0">
                <a:latin typeface="Arial" pitchFamily="34" charset="0"/>
              </a:rPr>
              <a:pPr/>
              <a:t>4</a:t>
            </a:fld>
            <a:endParaRPr lang="en-US">
              <a:latin typeface="Arial" pitchFamily="34" charset="0"/>
            </a:endParaRPr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Calling a Sub Procedure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81200"/>
            <a:ext cx="8421688" cy="4151313"/>
          </a:xfrm>
        </p:spPr>
        <p:txBody>
          <a:bodyPr/>
          <a:lstStyle/>
          <a:p>
            <a:pPr eaLnBrk="1" hangingPunct="1">
              <a:buClr>
                <a:schemeClr val="tx2"/>
              </a:buClr>
            </a:pPr>
            <a:r>
              <a:rPr lang="en-US" dirty="0"/>
              <a:t>The statement that invokes /calls a Sub procedure is referred to as a </a:t>
            </a:r>
            <a:r>
              <a:rPr lang="en-US" b="1" dirty="0"/>
              <a:t>calling statement</a:t>
            </a:r>
            <a:r>
              <a:rPr lang="en-US" dirty="0"/>
              <a:t>.</a:t>
            </a:r>
          </a:p>
          <a:p>
            <a:pPr eaLnBrk="1" hangingPunct="1">
              <a:buClr>
                <a:schemeClr val="tx2"/>
              </a:buClr>
            </a:pPr>
            <a:r>
              <a:rPr lang="en-US" dirty="0"/>
              <a:t>A calling statement looks like this:</a:t>
            </a:r>
          </a:p>
          <a:p>
            <a:pPr eaLnBrk="1" hangingPunct="1">
              <a:spcBef>
                <a:spcPts val="1800"/>
              </a:spcBef>
              <a:buFontTx/>
              <a:buNone/>
            </a:pPr>
            <a:r>
              <a:rPr lang="en-US" sz="2400" b="1" dirty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2400" b="1" i="1" dirty="0" err="1">
                <a:latin typeface="Courier New" pitchFamily="49" charset="0"/>
                <a:cs typeface="Courier New" pitchFamily="49" charset="0"/>
              </a:rPr>
              <a:t>ProcedureName</a:t>
            </a:r>
            <a:r>
              <a:rPr lang="en-US" sz="2400" b="1" i="1" dirty="0">
                <a:latin typeface="Courier New" pitchFamily="49" charset="0"/>
                <a:cs typeface="Courier New" pitchFamily="49" charset="0"/>
              </a:rPr>
              <a:t>(arg1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2400" b="1" i="1" dirty="0">
                <a:latin typeface="Courier New" pitchFamily="49" charset="0"/>
                <a:cs typeface="Courier New" pitchFamily="49" charset="0"/>
              </a:rPr>
              <a:t>arg2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,..., </a:t>
            </a:r>
            <a:r>
              <a:rPr lang="en-US" sz="2400" b="1" i="1" dirty="0" err="1">
                <a:latin typeface="Courier New" pitchFamily="49" charset="0"/>
                <a:cs typeface="Courier New" pitchFamily="49" charset="0"/>
              </a:rPr>
              <a:t>argN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eaLnBrk="1" hangingPunct="1"/>
            <a:endParaRPr lang="en-US" dirty="0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A0C9673-1620-409E-9719-C8E3EC8E31C6}" type="slidenum">
              <a:rPr lang="en-US" smtClean="0">
                <a:latin typeface="Arial" pitchFamily="34" charset="0"/>
              </a:rPr>
              <a:pPr/>
              <a:t>5</a:t>
            </a:fld>
            <a:endParaRPr lang="en-US">
              <a:latin typeface="Arial" pitchFamily="34" charset="0"/>
            </a:endParaRP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Naming Sub Procedures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9913" y="1981200"/>
            <a:ext cx="7964487" cy="4151313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/>
              <a:t>The rules for naming Sub procedures are the same as the rules for naming variables.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CEDB615-FC27-411C-8B7A-2949624C191E}" type="slidenum">
              <a:rPr lang="en-US" smtClean="0">
                <a:latin typeface="Arial" pitchFamily="34" charset="0"/>
              </a:rPr>
              <a:pPr/>
              <a:t>6</a:t>
            </a:fld>
            <a:endParaRPr lang="en-US">
              <a:latin typeface="Arial" pitchFamily="34" charset="0"/>
            </a:endParaRPr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Passing Values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81200"/>
            <a:ext cx="9144000" cy="4151313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/>
              <a:t>                                           </a:t>
            </a:r>
            <a:r>
              <a:rPr lang="en-US" sz="2400" b="1" dirty="0" err="1">
                <a:latin typeface="Courier New" pitchFamily="49" charset="0"/>
              </a:rPr>
              <a:t>DisplaySum</a:t>
            </a:r>
            <a:r>
              <a:rPr lang="en-US" sz="2400" b="1" dirty="0">
                <a:latin typeface="Courier New" pitchFamily="49" charset="0"/>
              </a:rPr>
              <a:t>( 2, 3 )</a:t>
            </a:r>
          </a:p>
          <a:p>
            <a:pPr marL="274320" eaLnBrk="1" hangingPunct="1">
              <a:lnSpc>
                <a:spcPct val="90000"/>
              </a:lnSpc>
              <a:spcBef>
                <a:spcPts val="1800"/>
              </a:spcBef>
              <a:buFontTx/>
              <a:buNone/>
              <a:defRPr/>
            </a:pPr>
            <a:r>
              <a:rPr lang="en-US" sz="2400" b="1" dirty="0">
                <a:solidFill>
                  <a:schemeClr val="folHlink"/>
                </a:solidFill>
                <a:latin typeface="Courier New" pitchFamily="49" charset="0"/>
              </a:rPr>
              <a:t>Sub </a:t>
            </a:r>
            <a:r>
              <a:rPr lang="en-US" sz="2400" b="1" dirty="0" err="1">
                <a:latin typeface="Courier New" pitchFamily="49" charset="0"/>
              </a:rPr>
              <a:t>DisplaySum</a:t>
            </a:r>
            <a:r>
              <a:rPr lang="en-US" sz="2400" b="1" dirty="0">
                <a:latin typeface="Courier New" pitchFamily="49" charset="0"/>
              </a:rPr>
              <a:t>(</a:t>
            </a:r>
            <a:r>
              <a:rPr lang="en-US" sz="2400" b="1" dirty="0" err="1">
                <a:solidFill>
                  <a:schemeClr val="folHlink"/>
                </a:solidFill>
                <a:latin typeface="Courier New" pitchFamily="49" charset="0"/>
              </a:rPr>
              <a:t>ByVal</a:t>
            </a:r>
            <a:r>
              <a:rPr lang="en-US" sz="2400" b="1" dirty="0">
                <a:latin typeface="Courier New" pitchFamily="49" charset="0"/>
              </a:rPr>
              <a:t> num1 </a:t>
            </a:r>
            <a:r>
              <a:rPr lang="en-US" sz="2400" b="1" dirty="0">
                <a:solidFill>
                  <a:schemeClr val="folHlink"/>
                </a:solidFill>
                <a:latin typeface="Courier New" pitchFamily="49" charset="0"/>
              </a:rPr>
              <a:t>As Double</a:t>
            </a:r>
            <a:r>
              <a:rPr lang="en-US" sz="2400" b="1" dirty="0">
                <a:latin typeface="Courier New" pitchFamily="49" charset="0"/>
              </a:rPr>
              <a:t>, </a:t>
            </a:r>
            <a:r>
              <a:rPr lang="en-US" sz="2400" b="1" dirty="0" err="1">
                <a:solidFill>
                  <a:schemeClr val="folHlink"/>
                </a:solidFill>
                <a:latin typeface="Courier New" pitchFamily="49" charset="0"/>
              </a:rPr>
              <a:t>ByVal</a:t>
            </a:r>
            <a:r>
              <a:rPr lang="en-US" sz="2400" b="1" dirty="0">
                <a:latin typeface="Courier New" pitchFamily="49" charset="0"/>
              </a:rPr>
              <a:t> num2 _</a:t>
            </a:r>
          </a:p>
          <a:p>
            <a:pPr eaLnBrk="1" hangingPunct="1">
              <a:lnSpc>
                <a:spcPct val="90000"/>
              </a:lnSpc>
              <a:spcBef>
                <a:spcPts val="0"/>
              </a:spcBef>
              <a:buFontTx/>
              <a:buNone/>
              <a:defRPr/>
            </a:pPr>
            <a:r>
              <a:rPr lang="en-US" sz="2400" b="1" dirty="0">
                <a:latin typeface="Courier New" pitchFamily="49" charset="0"/>
              </a:rPr>
              <a:t>                                       </a:t>
            </a:r>
            <a:r>
              <a:rPr lang="en-US" sz="2400" b="1" dirty="0">
                <a:solidFill>
                  <a:schemeClr val="folHlink"/>
                </a:solidFill>
                <a:latin typeface="Courier New" pitchFamily="49" charset="0"/>
              </a:rPr>
              <a:t>As Double</a:t>
            </a:r>
            <a:r>
              <a:rPr lang="en-US" sz="2400" b="1" dirty="0">
                <a:latin typeface="Courier New" pitchFamily="49" charset="0"/>
              </a:rPr>
              <a:t>)</a:t>
            </a:r>
          </a:p>
          <a:p>
            <a:pPr eaLnBrk="1" hangingPunct="1">
              <a:spcBef>
                <a:spcPts val="0"/>
              </a:spcBef>
              <a:buFontTx/>
              <a:buNone/>
              <a:defRPr/>
            </a:pPr>
            <a:r>
              <a:rPr lang="en-US" sz="2400" b="1" dirty="0">
                <a:solidFill>
                  <a:schemeClr val="folHlink"/>
                </a:solidFill>
                <a:latin typeface="Courier New" pitchFamily="49" charset="0"/>
              </a:rPr>
              <a:t>  Dim</a:t>
            </a:r>
            <a:r>
              <a:rPr lang="en-US" sz="2400" b="1" dirty="0">
                <a:latin typeface="Courier New" pitchFamily="49" charset="0"/>
              </a:rPr>
              <a:t> z </a:t>
            </a:r>
            <a:r>
              <a:rPr lang="en-US" sz="2400" b="1" dirty="0">
                <a:solidFill>
                  <a:schemeClr val="folHlink"/>
                </a:solidFill>
                <a:latin typeface="Courier New" pitchFamily="49" charset="0"/>
              </a:rPr>
              <a:t>As Double</a:t>
            </a:r>
          </a:p>
          <a:p>
            <a:pPr eaLnBrk="1" hangingPunct="1">
              <a:buFontTx/>
              <a:buNone/>
              <a:defRPr/>
            </a:pPr>
            <a:r>
              <a:rPr lang="en-US" sz="2400" b="1" dirty="0">
                <a:latin typeface="Courier New" pitchFamily="49" charset="0"/>
              </a:rPr>
              <a:t>  z = num1 + num2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en-US" sz="2400" b="1" dirty="0">
                <a:latin typeface="Courier New" pitchFamily="49" charset="0"/>
              </a:rPr>
              <a:t> </a:t>
            </a:r>
            <a:r>
              <a:rPr lang="en-GB" sz="2400" dirty="0"/>
              <a:t>TextBox1.Text= </a:t>
            </a:r>
            <a:r>
              <a:rPr lang="en-US" sz="2400" b="1" dirty="0">
                <a:solidFill>
                  <a:srgbClr val="A31515"/>
                </a:solidFill>
                <a:latin typeface="Courier New" pitchFamily="49" charset="0"/>
              </a:rPr>
              <a:t>"The sum of "</a:t>
            </a:r>
            <a:r>
              <a:rPr lang="en-US" sz="2400" b="1" dirty="0">
                <a:solidFill>
                  <a:schemeClr val="hlink"/>
                </a:solidFill>
                <a:latin typeface="Courier New" pitchFamily="49" charset="0"/>
              </a:rPr>
              <a:t> </a:t>
            </a:r>
            <a:r>
              <a:rPr lang="en-US" sz="2400" b="1" dirty="0">
                <a:latin typeface="Courier New" pitchFamily="49" charset="0"/>
              </a:rPr>
              <a:t>&amp; num1 &amp;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b="1" dirty="0">
                <a:latin typeface="Courier New" pitchFamily="49" charset="0"/>
              </a:rPr>
              <a:t>              </a:t>
            </a:r>
            <a:r>
              <a:rPr lang="en-US" sz="2400" b="1" dirty="0">
                <a:solidFill>
                  <a:srgbClr val="A31515"/>
                </a:solidFill>
                <a:latin typeface="Courier New" pitchFamily="49" charset="0"/>
              </a:rPr>
              <a:t>" and "</a:t>
            </a:r>
            <a:r>
              <a:rPr lang="en-US" sz="2400" b="1" dirty="0">
                <a:latin typeface="Courier New" pitchFamily="49" charset="0"/>
              </a:rPr>
              <a:t> &amp; num2 &amp; </a:t>
            </a:r>
            <a:r>
              <a:rPr lang="en-US" sz="2400" b="1" dirty="0">
                <a:solidFill>
                  <a:srgbClr val="A31515"/>
                </a:solidFill>
                <a:latin typeface="Courier New" pitchFamily="49" charset="0"/>
              </a:rPr>
              <a:t>" is " </a:t>
            </a:r>
            <a:r>
              <a:rPr lang="en-US" sz="2400" b="1" dirty="0">
                <a:latin typeface="Courier New" pitchFamily="49" charset="0"/>
              </a:rPr>
              <a:t>&amp; z &amp; </a:t>
            </a:r>
            <a:r>
              <a:rPr lang="en-US" sz="2400" b="1" dirty="0">
                <a:solidFill>
                  <a:srgbClr val="A31515"/>
                </a:solidFill>
                <a:latin typeface="Courier New" pitchFamily="49" charset="0"/>
              </a:rPr>
              <a:t>"."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b="1" dirty="0">
                <a:solidFill>
                  <a:schemeClr val="folHlink"/>
                </a:solidFill>
                <a:latin typeface="Courier New" pitchFamily="49" charset="0"/>
              </a:rPr>
              <a:t>End Sub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sz="2000" b="1" dirty="0">
              <a:solidFill>
                <a:schemeClr val="folHlink"/>
              </a:solidFill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In the Sub procedure, 2 will be stored in </a:t>
            </a:r>
            <a:r>
              <a:rPr lang="en-US" i="1" dirty="0"/>
              <a:t>num1</a:t>
            </a:r>
            <a:r>
              <a:rPr lang="en-US" dirty="0"/>
              <a:t> and 3 will be stored in </a:t>
            </a:r>
            <a:r>
              <a:rPr lang="en-US" i="1" dirty="0"/>
              <a:t>num2</a:t>
            </a:r>
          </a:p>
        </p:txBody>
      </p:sp>
      <p:sp>
        <p:nvSpPr>
          <p:cNvPr id="27653" name="Line 4"/>
          <p:cNvSpPr>
            <a:spLocks noChangeShapeType="1"/>
          </p:cNvSpPr>
          <p:nvPr/>
        </p:nvSpPr>
        <p:spPr bwMode="auto">
          <a:xfrm flipH="1">
            <a:off x="4648944" y="2276872"/>
            <a:ext cx="859160" cy="288032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7654" name="Line 5"/>
          <p:cNvSpPr>
            <a:spLocks noChangeShapeType="1"/>
          </p:cNvSpPr>
          <p:nvPr/>
        </p:nvSpPr>
        <p:spPr bwMode="auto">
          <a:xfrm>
            <a:off x="6300192" y="2276872"/>
            <a:ext cx="1700808" cy="288032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00E0A59-8D06-4C36-A749-50921587B04F}" type="slidenum">
              <a:rPr lang="en-US" smtClean="0">
                <a:latin typeface="Arial" pitchFamily="34" charset="0"/>
              </a:rPr>
              <a:pPr/>
              <a:t>7</a:t>
            </a:fld>
            <a:endParaRPr lang="en-US">
              <a:latin typeface="Arial" pitchFamily="34" charset="0"/>
            </a:endParaRP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Arguments and Parameters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81200"/>
            <a:ext cx="9144000" cy="415131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/>
              <a:t>    	</a:t>
            </a:r>
            <a:r>
              <a:rPr lang="en-US" sz="2400" dirty="0"/>
              <a:t>                  </a:t>
            </a:r>
            <a:r>
              <a:rPr lang="en-US" sz="2400" b="1" dirty="0">
                <a:latin typeface="Courier New" pitchFamily="49" charset="0"/>
              </a:rPr>
              <a:t>Sum(2, 3)</a:t>
            </a:r>
          </a:p>
          <a:p>
            <a:pPr eaLnBrk="1" hangingPunct="1">
              <a:buFontTx/>
              <a:buNone/>
            </a:pPr>
            <a:endParaRPr lang="en-US" dirty="0"/>
          </a:p>
          <a:p>
            <a:pPr eaLnBrk="1" hangingPunct="1">
              <a:buFontTx/>
              <a:buNone/>
            </a:pPr>
            <a:endParaRPr lang="en-US" sz="2000" b="1" dirty="0">
              <a:solidFill>
                <a:schemeClr val="folHlink"/>
              </a:solidFill>
              <a:latin typeface="Courier New" pitchFamily="49" charset="0"/>
            </a:endParaRPr>
          </a:p>
          <a:p>
            <a:pPr eaLnBrk="1" hangingPunct="1">
              <a:buFontTx/>
              <a:buNone/>
            </a:pPr>
            <a:endParaRPr lang="en-US" sz="2000" b="1" dirty="0">
              <a:solidFill>
                <a:schemeClr val="folHlink"/>
              </a:solidFill>
              <a:latin typeface="Courier New" pitchFamily="49" charset="0"/>
            </a:endParaRPr>
          </a:p>
          <a:p>
            <a:pPr eaLnBrk="1" hangingPunct="1">
              <a:buFontTx/>
              <a:buNone/>
            </a:pPr>
            <a:endParaRPr lang="en-US" sz="2000" b="1" dirty="0">
              <a:solidFill>
                <a:schemeClr val="folHlink"/>
              </a:solidFill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en-US" sz="2400" b="1" dirty="0">
                <a:solidFill>
                  <a:schemeClr val="folHlink"/>
                </a:solidFill>
                <a:latin typeface="Courier New" pitchFamily="49" charset="0"/>
              </a:rPr>
              <a:t>Sub </a:t>
            </a:r>
            <a:r>
              <a:rPr lang="en-US" sz="2400" b="1" dirty="0" err="1">
                <a:latin typeface="Courier New" pitchFamily="49" charset="0"/>
              </a:rPr>
              <a:t>DisplaySum</a:t>
            </a:r>
            <a:r>
              <a:rPr lang="en-US" sz="2400" b="1" dirty="0">
                <a:latin typeface="Courier New" pitchFamily="49" charset="0"/>
              </a:rPr>
              <a:t>(</a:t>
            </a:r>
            <a:r>
              <a:rPr lang="en-US" sz="2400" b="1" dirty="0" err="1">
                <a:solidFill>
                  <a:schemeClr val="folHlink"/>
                </a:solidFill>
                <a:latin typeface="Courier New" pitchFamily="49" charset="0"/>
              </a:rPr>
              <a:t>ByVal</a:t>
            </a:r>
            <a:r>
              <a:rPr lang="en-US" sz="2400" b="1" dirty="0">
                <a:latin typeface="Courier New" pitchFamily="49" charset="0"/>
              </a:rPr>
              <a:t> num1 </a:t>
            </a:r>
            <a:r>
              <a:rPr lang="en-US" sz="2400" b="1" dirty="0">
                <a:solidFill>
                  <a:schemeClr val="folHlink"/>
                </a:solidFill>
                <a:latin typeface="Courier New" pitchFamily="49" charset="0"/>
              </a:rPr>
              <a:t>As Double</a:t>
            </a:r>
            <a:r>
              <a:rPr lang="en-US" sz="2400" b="1" dirty="0">
                <a:latin typeface="Courier New" pitchFamily="49" charset="0"/>
              </a:rPr>
              <a:t>, </a:t>
            </a:r>
            <a:r>
              <a:rPr lang="en-US" sz="2400" b="1" dirty="0" err="1">
                <a:solidFill>
                  <a:schemeClr val="folHlink"/>
                </a:solidFill>
                <a:latin typeface="Courier New" pitchFamily="49" charset="0"/>
              </a:rPr>
              <a:t>ByVal</a:t>
            </a:r>
            <a:r>
              <a:rPr lang="en-US" sz="2400" b="1" dirty="0">
                <a:latin typeface="Courier New" pitchFamily="49" charset="0"/>
              </a:rPr>
              <a:t> num2 _</a:t>
            </a:r>
          </a:p>
          <a:p>
            <a:pPr eaLnBrk="1" hangingPunct="1">
              <a:buFontTx/>
              <a:buNone/>
            </a:pPr>
            <a:r>
              <a:rPr lang="en-US" sz="2400" b="1" dirty="0">
                <a:latin typeface="Courier New" pitchFamily="49" charset="0"/>
              </a:rPr>
              <a:t>                                       </a:t>
            </a:r>
            <a:r>
              <a:rPr lang="en-US" sz="2400" b="1" dirty="0">
                <a:solidFill>
                  <a:schemeClr val="folHlink"/>
                </a:solidFill>
                <a:latin typeface="Courier New" pitchFamily="49" charset="0"/>
              </a:rPr>
              <a:t>As Double</a:t>
            </a:r>
            <a:r>
              <a:rPr lang="en-US" sz="2400" b="1" dirty="0">
                <a:latin typeface="Courier New" pitchFamily="49" charset="0"/>
              </a:rPr>
              <a:t>)</a:t>
            </a:r>
            <a:r>
              <a:rPr lang="en-US" sz="2400" b="1" dirty="0">
                <a:solidFill>
                  <a:schemeClr val="folHlink"/>
                </a:solidFill>
                <a:latin typeface="Courier New" pitchFamily="49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 b="1" dirty="0">
                <a:solidFill>
                  <a:schemeClr val="folHlink"/>
                </a:solidFill>
                <a:latin typeface="Courier New" pitchFamily="49" charset="0"/>
              </a:rPr>
              <a:t>                                           </a:t>
            </a:r>
            <a:endParaRPr lang="en-US" sz="2400" b="1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en-US" sz="2800" b="1" dirty="0">
                <a:latin typeface="Courier New" pitchFamily="49" charset="0"/>
              </a:rPr>
              <a:t>  </a:t>
            </a:r>
            <a:endParaRPr lang="en-US" i="1" dirty="0"/>
          </a:p>
        </p:txBody>
      </p:sp>
      <p:sp>
        <p:nvSpPr>
          <p:cNvPr id="28677" name="Line 6"/>
          <p:cNvSpPr>
            <a:spLocks noChangeShapeType="1"/>
          </p:cNvSpPr>
          <p:nvPr/>
        </p:nvSpPr>
        <p:spPr bwMode="auto">
          <a:xfrm flipV="1">
            <a:off x="3352800" y="2438400"/>
            <a:ext cx="0" cy="3048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8678" name="Line 7"/>
          <p:cNvSpPr>
            <a:spLocks noChangeShapeType="1"/>
          </p:cNvSpPr>
          <p:nvPr/>
        </p:nvSpPr>
        <p:spPr bwMode="auto">
          <a:xfrm flipV="1">
            <a:off x="3886200" y="2438400"/>
            <a:ext cx="0" cy="3048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8679" name="Line 8"/>
          <p:cNvSpPr>
            <a:spLocks noChangeShapeType="1"/>
          </p:cNvSpPr>
          <p:nvPr/>
        </p:nvSpPr>
        <p:spPr bwMode="auto">
          <a:xfrm>
            <a:off x="3352800" y="2743200"/>
            <a:ext cx="1371600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9704" name="Text Box 9"/>
          <p:cNvSpPr txBox="1">
            <a:spLocks noChangeArrowheads="1"/>
          </p:cNvSpPr>
          <p:nvPr/>
        </p:nvSpPr>
        <p:spPr bwMode="auto">
          <a:xfrm>
            <a:off x="4572000" y="2514600"/>
            <a:ext cx="2057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arguments</a:t>
            </a:r>
          </a:p>
        </p:txBody>
      </p:sp>
      <p:sp>
        <p:nvSpPr>
          <p:cNvPr id="29705" name="Text Box 10"/>
          <p:cNvSpPr txBox="1">
            <a:spLocks noChangeArrowheads="1"/>
          </p:cNvSpPr>
          <p:nvPr/>
        </p:nvSpPr>
        <p:spPr bwMode="auto">
          <a:xfrm>
            <a:off x="5181600" y="3212976"/>
            <a:ext cx="1905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/>
              <a:t>parameters</a:t>
            </a:r>
          </a:p>
        </p:txBody>
      </p:sp>
      <p:sp>
        <p:nvSpPr>
          <p:cNvPr id="29706" name="Line 11"/>
          <p:cNvSpPr>
            <a:spLocks noChangeShapeType="1"/>
          </p:cNvSpPr>
          <p:nvPr/>
        </p:nvSpPr>
        <p:spPr bwMode="auto">
          <a:xfrm>
            <a:off x="2895600" y="39624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8683" name="Line 12"/>
          <p:cNvSpPr>
            <a:spLocks noChangeShapeType="1"/>
          </p:cNvSpPr>
          <p:nvPr/>
        </p:nvSpPr>
        <p:spPr bwMode="auto">
          <a:xfrm>
            <a:off x="4267200" y="3645024"/>
            <a:ext cx="0" cy="3048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8684" name="Line 13"/>
          <p:cNvSpPr>
            <a:spLocks noChangeShapeType="1"/>
          </p:cNvSpPr>
          <p:nvPr/>
        </p:nvSpPr>
        <p:spPr bwMode="auto">
          <a:xfrm>
            <a:off x="8229600" y="3645024"/>
            <a:ext cx="0" cy="2286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8685" name="Line 14"/>
          <p:cNvSpPr>
            <a:spLocks noChangeShapeType="1"/>
          </p:cNvSpPr>
          <p:nvPr/>
        </p:nvSpPr>
        <p:spPr bwMode="auto">
          <a:xfrm>
            <a:off x="4267200" y="3645024"/>
            <a:ext cx="914400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8686" name="Line 15"/>
          <p:cNvSpPr>
            <a:spLocks noChangeShapeType="1"/>
          </p:cNvSpPr>
          <p:nvPr/>
        </p:nvSpPr>
        <p:spPr bwMode="auto">
          <a:xfrm>
            <a:off x="7086600" y="3645024"/>
            <a:ext cx="1143000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9711" name="Text Box 16"/>
          <p:cNvSpPr txBox="1">
            <a:spLocks noChangeArrowheads="1"/>
          </p:cNvSpPr>
          <p:nvPr/>
        </p:nvSpPr>
        <p:spPr bwMode="auto">
          <a:xfrm>
            <a:off x="4038600" y="5037138"/>
            <a:ext cx="22098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displayed</a:t>
            </a:r>
            <a:r>
              <a:rPr lang="en-US" sz="2400"/>
              <a:t> </a:t>
            </a:r>
            <a:r>
              <a:rPr lang="en-US" sz="2400" b="1"/>
              <a:t>automatically</a:t>
            </a:r>
          </a:p>
        </p:txBody>
      </p:sp>
      <p:sp>
        <p:nvSpPr>
          <p:cNvPr id="28688" name="Line 17"/>
          <p:cNvSpPr>
            <a:spLocks noChangeShapeType="1"/>
          </p:cNvSpPr>
          <p:nvPr/>
        </p:nvSpPr>
        <p:spPr bwMode="auto">
          <a:xfrm flipV="1">
            <a:off x="3352800" y="4656138"/>
            <a:ext cx="0" cy="6096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8689" name="Line 18"/>
          <p:cNvSpPr>
            <a:spLocks noChangeShapeType="1"/>
          </p:cNvSpPr>
          <p:nvPr/>
        </p:nvSpPr>
        <p:spPr bwMode="auto">
          <a:xfrm flipV="1">
            <a:off x="7086600" y="4656138"/>
            <a:ext cx="0" cy="6858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8690" name="Line 19"/>
          <p:cNvSpPr>
            <a:spLocks noChangeShapeType="1"/>
          </p:cNvSpPr>
          <p:nvPr/>
        </p:nvSpPr>
        <p:spPr bwMode="auto">
          <a:xfrm>
            <a:off x="3352800" y="5265738"/>
            <a:ext cx="914400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8691" name="Line 21"/>
          <p:cNvSpPr>
            <a:spLocks noChangeShapeType="1"/>
          </p:cNvSpPr>
          <p:nvPr/>
        </p:nvSpPr>
        <p:spPr bwMode="auto">
          <a:xfrm>
            <a:off x="6019800" y="5341938"/>
            <a:ext cx="1066800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251EBC2-3893-4B29-91E0-C9AE85627AB6}" type="slidenum">
              <a:rPr lang="en-US" smtClean="0">
                <a:latin typeface="Arial" pitchFamily="34" charset="0"/>
              </a:rPr>
              <a:pPr/>
              <a:t>8</a:t>
            </a:fld>
            <a:endParaRPr lang="en-US">
              <a:latin typeface="Arial" pitchFamily="34" charset="0"/>
            </a:endParaRPr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Several Calling Statements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981200"/>
            <a:ext cx="8650288" cy="415131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400" b="1">
                <a:latin typeface="Courier New" pitchFamily="49" charset="0"/>
              </a:rPr>
              <a:t>DisplaySum(2, 3)</a:t>
            </a:r>
          </a:p>
          <a:p>
            <a:pPr eaLnBrk="1" hangingPunct="1">
              <a:buFontTx/>
              <a:buNone/>
            </a:pPr>
            <a:r>
              <a:rPr lang="en-US" sz="2400" b="1">
                <a:latin typeface="Courier New" pitchFamily="49" charset="0"/>
              </a:rPr>
              <a:t>DisplaySum(4, 6)</a:t>
            </a:r>
          </a:p>
          <a:p>
            <a:pPr eaLnBrk="1" hangingPunct="1">
              <a:buFontTx/>
              <a:buNone/>
            </a:pPr>
            <a:r>
              <a:rPr lang="en-US" sz="2400" b="1">
                <a:latin typeface="Courier New" pitchFamily="49" charset="0"/>
              </a:rPr>
              <a:t>DisplaySum(7, 8)</a:t>
            </a:r>
          </a:p>
          <a:p>
            <a:pPr eaLnBrk="1" hangingPunct="1">
              <a:buFontTx/>
              <a:buNone/>
            </a:pPr>
            <a:endParaRPr lang="en-US" sz="2400" b="1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en-US">
                <a:solidFill>
                  <a:srgbClr val="663300"/>
                </a:solidFill>
              </a:rPr>
              <a:t>Output:</a:t>
            </a:r>
          </a:p>
          <a:p>
            <a:pPr eaLnBrk="1" hangingPunct="1">
              <a:buFontTx/>
              <a:buNone/>
            </a:pPr>
            <a:r>
              <a:rPr lang="en-US" sz="2400" b="1">
                <a:latin typeface="Courier New" pitchFamily="49" charset="0"/>
              </a:rPr>
              <a:t>The sum of 2 and 3 is 5.</a:t>
            </a:r>
          </a:p>
          <a:p>
            <a:pPr eaLnBrk="1" hangingPunct="1">
              <a:buFontTx/>
              <a:buNone/>
            </a:pPr>
            <a:r>
              <a:rPr lang="en-US" sz="2400" b="1">
                <a:latin typeface="Courier New" pitchFamily="49" charset="0"/>
              </a:rPr>
              <a:t>The sum of 4 and 6 is 10</a:t>
            </a:r>
          </a:p>
          <a:p>
            <a:pPr eaLnBrk="1" hangingPunct="1">
              <a:buFontTx/>
              <a:buNone/>
            </a:pPr>
            <a:r>
              <a:rPr lang="en-US" sz="2400" b="1">
                <a:latin typeface="Courier New" pitchFamily="49" charset="0"/>
              </a:rPr>
              <a:t>The sum of 7 and 8 is 15.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533B844-FBD5-4678-B743-F1EC2B596184}" type="slidenum">
              <a:rPr lang="en-US" smtClean="0">
                <a:latin typeface="Arial" pitchFamily="34" charset="0"/>
              </a:rPr>
              <a:pPr/>
              <a:t>9</a:t>
            </a:fld>
            <a:endParaRPr lang="en-US">
              <a:latin typeface="Arial" pitchFamily="34" charset="0"/>
            </a:endParaRPr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Passing Strings and Numbers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72008" y="1981200"/>
            <a:ext cx="9684568" cy="44196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	                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Demo(</a:t>
            </a:r>
            <a:r>
              <a:rPr lang="en-US" sz="2400" b="1" dirty="0">
                <a:solidFill>
                  <a:srgbClr val="A31515"/>
                </a:solidFill>
                <a:latin typeface="Courier New" pitchFamily="49" charset="0"/>
                <a:cs typeface="Courier New" pitchFamily="49" charset="0"/>
              </a:rPr>
              <a:t>"CA"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, 38)</a:t>
            </a:r>
          </a:p>
          <a:p>
            <a:pPr eaLnBrk="1" hangingPunct="1">
              <a:spcBef>
                <a:spcPts val="1200"/>
              </a:spcBef>
              <a:buFontTx/>
              <a:buNone/>
              <a:defRPr/>
            </a:pPr>
            <a:r>
              <a:rPr lang="en-US" sz="2400" b="1" dirty="0">
                <a:solidFill>
                  <a:schemeClr val="folHlink"/>
                </a:solidFill>
                <a:latin typeface="Courier New" pitchFamily="49" charset="0"/>
              </a:rPr>
              <a:t>Sub </a:t>
            </a:r>
            <a:r>
              <a:rPr lang="en-US" sz="2400" b="1" dirty="0">
                <a:latin typeface="Courier New" pitchFamily="49" charset="0"/>
              </a:rPr>
              <a:t>Demo(</a:t>
            </a:r>
            <a:r>
              <a:rPr lang="en-US" sz="2400" b="1" dirty="0" err="1">
                <a:solidFill>
                  <a:schemeClr val="folHlink"/>
                </a:solidFill>
                <a:latin typeface="Courier New" pitchFamily="49" charset="0"/>
              </a:rPr>
              <a:t>ByVal</a:t>
            </a:r>
            <a:r>
              <a:rPr lang="en-US" sz="2400" b="1" dirty="0">
                <a:latin typeface="Courier New" pitchFamily="49" charset="0"/>
              </a:rPr>
              <a:t> state </a:t>
            </a:r>
            <a:r>
              <a:rPr lang="en-US" sz="2400" b="1" dirty="0">
                <a:solidFill>
                  <a:schemeClr val="folHlink"/>
                </a:solidFill>
                <a:latin typeface="Courier New" pitchFamily="49" charset="0"/>
              </a:rPr>
              <a:t>As String</a:t>
            </a:r>
            <a:r>
              <a:rPr lang="en-US" sz="2400" b="1" dirty="0">
                <a:latin typeface="Courier New" pitchFamily="49" charset="0"/>
              </a:rPr>
              <a:t>, </a:t>
            </a:r>
            <a:r>
              <a:rPr lang="en-US" sz="2400" b="1" dirty="0" err="1">
                <a:solidFill>
                  <a:schemeClr val="folHlink"/>
                </a:solidFill>
                <a:latin typeface="Courier New" pitchFamily="49" charset="0"/>
              </a:rPr>
              <a:t>ByVal</a:t>
            </a:r>
            <a:r>
              <a:rPr lang="en-US" sz="2400" b="1" dirty="0">
                <a:latin typeface="Courier New" pitchFamily="49" charset="0"/>
              </a:rPr>
              <a:t> pop _</a:t>
            </a:r>
          </a:p>
          <a:p>
            <a:pPr eaLnBrk="1" hangingPunct="1">
              <a:spcBef>
                <a:spcPts val="0"/>
              </a:spcBef>
              <a:buFontTx/>
              <a:buNone/>
              <a:defRPr/>
            </a:pPr>
            <a:r>
              <a:rPr lang="en-US" sz="2400" b="1" dirty="0">
                <a:latin typeface="Courier New" pitchFamily="49" charset="0"/>
              </a:rPr>
              <a:t>                                       </a:t>
            </a:r>
            <a:r>
              <a:rPr lang="en-US" sz="2400" b="1" dirty="0">
                <a:solidFill>
                  <a:schemeClr val="folHlink"/>
                </a:solidFill>
                <a:latin typeface="Courier New" pitchFamily="49" charset="0"/>
              </a:rPr>
              <a:t>As Double</a:t>
            </a:r>
            <a:r>
              <a:rPr lang="en-US" sz="2400" b="1" dirty="0">
                <a:latin typeface="Courier New" pitchFamily="49" charset="0"/>
              </a:rPr>
              <a:t>)</a:t>
            </a:r>
          </a:p>
          <a:p>
            <a:pPr>
              <a:buNone/>
              <a:defRPr/>
            </a:pPr>
            <a:r>
              <a:rPr lang="en-US" sz="2400" b="1" dirty="0">
                <a:latin typeface="Courier New" pitchFamily="49" charset="0"/>
              </a:rPr>
              <a:t> </a:t>
            </a:r>
            <a:r>
              <a:rPr lang="en-GB" sz="2000" dirty="0"/>
              <a:t>TextBox1.Text</a:t>
            </a:r>
            <a:r>
              <a:rPr lang="en-US" sz="2000" b="1" dirty="0">
                <a:latin typeface="Courier New" pitchFamily="49" charset="0"/>
              </a:rPr>
              <a:t> = state &amp; </a:t>
            </a:r>
            <a:r>
              <a:rPr lang="en-US" sz="2000" b="1" dirty="0">
                <a:solidFill>
                  <a:srgbClr val="A31515"/>
                </a:solidFill>
                <a:latin typeface="Courier New" pitchFamily="49" charset="0"/>
              </a:rPr>
              <a:t>" has population "</a:t>
            </a:r>
            <a:r>
              <a:rPr lang="en-US" sz="2000" b="1" dirty="0">
                <a:solidFill>
                  <a:schemeClr val="hlink"/>
                </a:solidFill>
                <a:latin typeface="Courier New" pitchFamily="49" charset="0"/>
              </a:rPr>
              <a:t> </a:t>
            </a:r>
            <a:r>
              <a:rPr lang="en-US" sz="2000" b="1" dirty="0">
                <a:latin typeface="Courier New" pitchFamily="49" charset="0"/>
              </a:rPr>
              <a:t>&amp; pop &amp; </a:t>
            </a:r>
            <a:r>
              <a:rPr lang="en-US" sz="2000" b="1" dirty="0">
                <a:solidFill>
                  <a:srgbClr val="A31515"/>
                </a:solidFill>
                <a:latin typeface="Courier New" pitchFamily="49" charset="0"/>
              </a:rPr>
              <a:t>" million."</a:t>
            </a:r>
          </a:p>
          <a:p>
            <a:pPr eaLnBrk="1" hangingPunct="1">
              <a:spcBef>
                <a:spcPts val="0"/>
              </a:spcBef>
              <a:buFontTx/>
              <a:buNone/>
              <a:defRPr/>
            </a:pPr>
            <a:r>
              <a:rPr lang="en-US" sz="2400" b="1" dirty="0">
                <a:solidFill>
                  <a:schemeClr val="folHlink"/>
                </a:solidFill>
                <a:latin typeface="Courier New" pitchFamily="49" charset="0"/>
              </a:rPr>
              <a:t>End Sub</a:t>
            </a:r>
          </a:p>
          <a:p>
            <a:pPr eaLnBrk="1" hangingPunct="1">
              <a:buFontTx/>
              <a:buNone/>
              <a:defRPr/>
            </a:pPr>
            <a:endParaRPr lang="en-US" sz="2000" b="1" dirty="0">
              <a:solidFill>
                <a:schemeClr val="folHlink"/>
              </a:solidFill>
              <a:latin typeface="Courier New" pitchFamily="49" charset="0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en-US" b="1" dirty="0"/>
              <a:t>Note</a:t>
            </a:r>
            <a:r>
              <a:rPr lang="en-US" dirty="0"/>
              <a:t>: The statement </a:t>
            </a:r>
            <a:r>
              <a:rPr lang="en-US" sz="2400" b="1" dirty="0">
                <a:latin typeface="Courier New" pitchFamily="49" charset="0"/>
              </a:rPr>
              <a:t>Demo(38, </a:t>
            </a:r>
            <a:r>
              <a:rPr lang="en-US" sz="2400" b="1" dirty="0">
                <a:solidFill>
                  <a:srgbClr val="A31515"/>
                </a:solidFill>
                <a:latin typeface="Courier New" pitchFamily="49" charset="0"/>
              </a:rPr>
              <a:t>"CA"</a:t>
            </a:r>
            <a:r>
              <a:rPr lang="en-US" sz="2400" b="1" dirty="0">
                <a:latin typeface="Courier New" pitchFamily="49" charset="0"/>
              </a:rPr>
              <a:t>) </a:t>
            </a:r>
            <a:r>
              <a:rPr lang="en-US" dirty="0"/>
              <a:t>would not be valid. The types of the arguments must be in the same order as the types of the parameters.</a:t>
            </a:r>
            <a:endParaRPr lang="en-US" dirty="0">
              <a:latin typeface="Courier New" pitchFamily="49" charset="0"/>
            </a:endParaRPr>
          </a:p>
        </p:txBody>
      </p:sp>
      <p:sp>
        <p:nvSpPr>
          <p:cNvPr id="30725" name="Line 6"/>
          <p:cNvSpPr>
            <a:spLocks noChangeShapeType="1"/>
          </p:cNvSpPr>
          <p:nvPr/>
        </p:nvSpPr>
        <p:spPr bwMode="auto">
          <a:xfrm flipH="1">
            <a:off x="3419872" y="2362200"/>
            <a:ext cx="1075928" cy="202704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726" name="Line 7"/>
          <p:cNvSpPr>
            <a:spLocks noChangeShapeType="1"/>
          </p:cNvSpPr>
          <p:nvPr/>
        </p:nvSpPr>
        <p:spPr bwMode="auto">
          <a:xfrm>
            <a:off x="5562600" y="2362200"/>
            <a:ext cx="1600200" cy="2286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130AFAA5D399E489E1819B440698DE2" ma:contentTypeVersion="0" ma:contentTypeDescription="Create a new document." ma:contentTypeScope="" ma:versionID="d2e5e4ccdb149d2076a9830fd3e7492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AAB2B21-643F-45EF-B272-7E26A15236DC}">
  <ds:schemaRefs>
    <ds:schemaRef ds:uri="http://purl.org/dc/terms/"/>
    <ds:schemaRef ds:uri="http://purl.org/dc/elements/1.1/"/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919E4B5-2E2B-447E-B6AA-D3475185B36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A2E12D7-AB63-4064-9528-7F6E49D3804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</TotalTime>
  <Words>1283</Words>
  <Application>Microsoft Office PowerPoint</Application>
  <PresentationFormat>On-screen Show (4:3)</PresentationFormat>
  <Paragraphs>332</Paragraphs>
  <Slides>37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6" baseType="lpstr">
      <vt:lpstr>Arial</vt:lpstr>
      <vt:lpstr>Calibri</vt:lpstr>
      <vt:lpstr>Consolas</vt:lpstr>
      <vt:lpstr>Constantia</vt:lpstr>
      <vt:lpstr>Courier New</vt:lpstr>
      <vt:lpstr>Majalla UI</vt:lpstr>
      <vt:lpstr>Traditional Arabic</vt:lpstr>
      <vt:lpstr>Wingdings 2</vt:lpstr>
      <vt:lpstr>Flow</vt:lpstr>
      <vt:lpstr>Chapter#8 General Procedures</vt:lpstr>
      <vt:lpstr>Devices for Modularity</vt:lpstr>
      <vt:lpstr>General Form of Sub Procedure</vt:lpstr>
      <vt:lpstr>Calling a Sub Procedure</vt:lpstr>
      <vt:lpstr>Naming Sub Procedures</vt:lpstr>
      <vt:lpstr>Passing Values</vt:lpstr>
      <vt:lpstr>Arguments and Parameters</vt:lpstr>
      <vt:lpstr>Several Calling Statements</vt:lpstr>
      <vt:lpstr>Passing Strings and Numbers</vt:lpstr>
      <vt:lpstr>Variables and Expressions as Arguments</vt:lpstr>
      <vt:lpstr>Sub Procedure Having No Parameters</vt:lpstr>
      <vt:lpstr>Sub Procedure Calling Another Sub Procedure</vt:lpstr>
      <vt:lpstr>Output</vt:lpstr>
      <vt:lpstr>ByVal and ByRef </vt:lpstr>
      <vt:lpstr>Passing by Value </vt:lpstr>
      <vt:lpstr>Example </vt:lpstr>
      <vt:lpstr>Passing by Reference </vt:lpstr>
      <vt:lpstr>Example</vt:lpstr>
      <vt:lpstr>PowerPoint Presentation</vt:lpstr>
      <vt:lpstr>Most Common Use of ByRef: Get Input (Read Input)</vt:lpstr>
      <vt:lpstr> Function Procedures</vt:lpstr>
      <vt:lpstr>Some Built-In Functions</vt:lpstr>
      <vt:lpstr>Some Built-In Functions (continued)</vt:lpstr>
      <vt:lpstr>Function Procedures</vt:lpstr>
      <vt:lpstr>Example With One Parameter</vt:lpstr>
      <vt:lpstr>Header of the FtoC Function Procedure</vt:lpstr>
      <vt:lpstr>Example 1: Form</vt:lpstr>
      <vt:lpstr>Example 1: Code Using Function</vt:lpstr>
      <vt:lpstr>Example 1: Code Without Using Function</vt:lpstr>
      <vt:lpstr>Example 1: Output</vt:lpstr>
      <vt:lpstr>User-Defined Function Having Several Parameters</vt:lpstr>
      <vt:lpstr>Example 3: Form</vt:lpstr>
      <vt:lpstr>Example 3: Partial Code</vt:lpstr>
      <vt:lpstr>Example 3: Output</vt:lpstr>
      <vt:lpstr>User-Defined Function Having No Parameters</vt:lpstr>
      <vt:lpstr>User-Defined Boolean-Valued Function</vt:lpstr>
      <vt:lpstr>Functions vs. Sub procedures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Maysoon</dc:creator>
  <cp:lastModifiedBy>nouf mohammed</cp:lastModifiedBy>
  <cp:revision>31</cp:revision>
  <dcterms:created xsi:type="dcterms:W3CDTF">2012-04-02T22:39:50Z</dcterms:created>
  <dcterms:modified xsi:type="dcterms:W3CDTF">2022-12-11T07:50:49Z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0x0101005130AFAA5D399E489E1819B440698DE2</vt:lpwstr>
  </property>
</Properties>
</file>