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35"/>
  </p:notesMasterIdLst>
  <p:sldIdLst>
    <p:sldId id="256" r:id="rId5"/>
    <p:sldId id="379" r:id="rId6"/>
    <p:sldId id="553" r:id="rId7"/>
    <p:sldId id="554" r:id="rId8"/>
    <p:sldId id="555" r:id="rId9"/>
    <p:sldId id="556" r:id="rId10"/>
    <p:sldId id="557" r:id="rId11"/>
    <p:sldId id="561" r:id="rId12"/>
    <p:sldId id="558" r:id="rId13"/>
    <p:sldId id="562" r:id="rId14"/>
    <p:sldId id="559" r:id="rId15"/>
    <p:sldId id="560" r:id="rId16"/>
    <p:sldId id="563" r:id="rId17"/>
    <p:sldId id="564" r:id="rId18"/>
    <p:sldId id="565" r:id="rId19"/>
    <p:sldId id="566" r:id="rId20"/>
    <p:sldId id="569" r:id="rId21"/>
    <p:sldId id="567" r:id="rId22"/>
    <p:sldId id="570" r:id="rId23"/>
    <p:sldId id="571" r:id="rId24"/>
    <p:sldId id="572" r:id="rId25"/>
    <p:sldId id="574" r:id="rId26"/>
    <p:sldId id="575" r:id="rId27"/>
    <p:sldId id="576" r:id="rId28"/>
    <p:sldId id="577" r:id="rId29"/>
    <p:sldId id="578" r:id="rId30"/>
    <p:sldId id="579" r:id="rId31"/>
    <p:sldId id="580" r:id="rId32"/>
    <p:sldId id="581" r:id="rId33"/>
    <p:sldId id="326"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15728"/>
    <a:srgbClr val="CCC4EE"/>
    <a:srgbClr val="E6E6E6"/>
    <a:srgbClr val="FFFF00"/>
    <a:srgbClr val="0099FF"/>
    <a:srgbClr val="B9B9B9"/>
    <a:srgbClr val="66FFFF"/>
    <a:srgbClr val="95D8C6"/>
    <a:srgbClr val="FF82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40" autoAdjust="0"/>
    <p:restoredTop sz="94660"/>
  </p:normalViewPr>
  <p:slideViewPr>
    <p:cSldViewPr snapToGrid="0">
      <p:cViewPr varScale="1">
        <p:scale>
          <a:sx n="112" d="100"/>
          <a:sy n="112" d="100"/>
        </p:scale>
        <p:origin x="3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10/04/2022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4/10/2022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5125305" y="1488985"/>
            <a:ext cx="6264350" cy="1696853"/>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5118447" y="4351687"/>
            <a:ext cx="6265588" cy="1704060"/>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4/10/2022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4/10/2022</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4" y="2546089"/>
            <a:ext cx="8679915" cy="1748729"/>
          </a:xfrm>
        </p:spPr>
        <p:txBody>
          <a:bodyPr anchor="ctr">
            <a:noAutofit/>
          </a:bodyPr>
          <a:lstStyle/>
          <a:p>
            <a:r>
              <a:rPr lang="en-GB" sz="4400" b="1" kern="0" dirty="0">
                <a:solidFill>
                  <a:schemeClr val="bg1"/>
                </a:solidFill>
                <a:latin typeface="Sakkal Majalla" panose="02000000000000000000" pitchFamily="2" charset="-78"/>
                <a:cs typeface="Sakkal Majalla" panose="02000000000000000000" pitchFamily="2" charset="-78"/>
              </a:rPr>
              <a:t>2411</a:t>
            </a:r>
            <a:r>
              <a:rPr lang="ar-SA" sz="4400" b="1" kern="0" dirty="0">
                <a:solidFill>
                  <a:schemeClr val="bg1"/>
                </a:solidFill>
                <a:latin typeface="Sakkal Majalla" panose="02000000000000000000" pitchFamily="2" charset="-78"/>
                <a:cs typeface="Sakkal Majalla" panose="02000000000000000000" pitchFamily="2" charset="-78"/>
              </a:rPr>
              <a:t> مال</a:t>
            </a:r>
            <a:r>
              <a:rPr lang="en-US" sz="4400" b="1" kern="0" dirty="0">
                <a:solidFill>
                  <a:schemeClr val="bg1"/>
                </a:solidFill>
                <a:latin typeface="Sakkal Majalla" panose="02000000000000000000" pitchFamily="2" charset="-78"/>
                <a:cs typeface="Sakkal Majalla" panose="02000000000000000000" pitchFamily="2" charset="-78"/>
              </a:rPr>
              <a:t/>
            </a:r>
            <a:br>
              <a:rPr lang="en-US" sz="4400" b="1" kern="0" dirty="0">
                <a:solidFill>
                  <a:schemeClr val="bg1"/>
                </a:solidFill>
                <a:latin typeface="Sakkal Majalla" panose="02000000000000000000" pitchFamily="2" charset="-78"/>
                <a:cs typeface="Sakkal Majalla" panose="02000000000000000000" pitchFamily="2" charset="-78"/>
              </a:rPr>
            </a:br>
            <a:r>
              <a:rPr lang="ar-SA" sz="4400" b="1" kern="0" dirty="0">
                <a:solidFill>
                  <a:schemeClr val="bg1"/>
                </a:solidFill>
                <a:latin typeface="Sakkal Majalla" panose="02000000000000000000" pitchFamily="2" charset="-78"/>
                <a:cs typeface="Sakkal Majalla" panose="02000000000000000000" pitchFamily="2" charset="-78"/>
              </a:rPr>
              <a:t>مقدمة في </a:t>
            </a:r>
            <a:r>
              <a:rPr lang="ar-SA" sz="4400" b="1" kern="0" dirty="0" smtClean="0">
                <a:solidFill>
                  <a:schemeClr val="bg1"/>
                </a:solidFill>
                <a:latin typeface="Sakkal Majalla" panose="02000000000000000000" pitchFamily="2" charset="-78"/>
                <a:cs typeface="Sakkal Majalla" panose="02000000000000000000" pitchFamily="2" charset="-78"/>
              </a:rPr>
              <a:t>الاستثمار</a:t>
            </a:r>
            <a:br>
              <a:rPr lang="ar-SA" sz="4400" b="1" kern="0" dirty="0" smtClean="0">
                <a:solidFill>
                  <a:schemeClr val="bg1"/>
                </a:solidFill>
                <a:latin typeface="Sakkal Majalla" panose="02000000000000000000" pitchFamily="2" charset="-78"/>
                <a:cs typeface="Sakkal Majalla" panose="02000000000000000000" pitchFamily="2" charset="-78"/>
              </a:rPr>
            </a:br>
            <a:r>
              <a:rPr lang="ar-SA" sz="4400" b="1" kern="0" dirty="0">
                <a:solidFill>
                  <a:schemeClr val="bg1"/>
                </a:solidFill>
                <a:latin typeface="Sakkal Majalla" panose="02000000000000000000" pitchFamily="2" charset="-78"/>
                <a:cs typeface="Sakkal Majalla" panose="02000000000000000000" pitchFamily="2" charset="-78"/>
              </a:rPr>
              <a:t/>
            </a:r>
            <a:br>
              <a:rPr lang="ar-SA" sz="4400" b="1" kern="0" dirty="0">
                <a:solidFill>
                  <a:schemeClr val="bg1"/>
                </a:solidFill>
                <a:latin typeface="Sakkal Majalla" panose="02000000000000000000" pitchFamily="2" charset="-78"/>
                <a:cs typeface="Sakkal Majalla" panose="02000000000000000000" pitchFamily="2" charset="-78"/>
              </a:rPr>
            </a:br>
            <a:r>
              <a:rPr lang="ar-SA" sz="4400" b="1" kern="0" dirty="0">
                <a:solidFill>
                  <a:schemeClr val="bg1"/>
                </a:solidFill>
                <a:latin typeface="Sakkal Majalla" panose="02000000000000000000" pitchFamily="2" charset="-78"/>
                <a:cs typeface="Sakkal Majalla" panose="02000000000000000000" pitchFamily="2" charset="-78"/>
              </a:rPr>
              <a:t>المحاضرة السادسة</a:t>
            </a:r>
            <a:br>
              <a:rPr lang="ar-SA" sz="4400" b="1" kern="0" dirty="0">
                <a:solidFill>
                  <a:schemeClr val="bg1"/>
                </a:solidFill>
                <a:latin typeface="Sakkal Majalla" panose="02000000000000000000" pitchFamily="2" charset="-78"/>
                <a:cs typeface="Sakkal Majalla" panose="02000000000000000000" pitchFamily="2" charset="-78"/>
              </a:rPr>
            </a:br>
            <a:r>
              <a:rPr lang="ar-SA" sz="4400" b="1" dirty="0">
                <a:solidFill>
                  <a:schemeClr val="bg1"/>
                </a:solidFill>
                <a:latin typeface="Sakkal Majalla" panose="02000000000000000000" pitchFamily="2" charset="-78"/>
                <a:cs typeface="Sakkal Majalla" panose="02000000000000000000" pitchFamily="2" charset="-78"/>
              </a:rPr>
              <a:t>خط التوزيع الرأسمالي</a:t>
            </a:r>
            <a:endParaRPr lang="ar-SA" sz="4400" dirty="0">
              <a:solidFill>
                <a:schemeClr val="bg1"/>
              </a:solidFill>
              <a:latin typeface="Sakkal Majalla" panose="02000000000000000000" pitchFamily="2" charset="-78"/>
              <a:cs typeface="Sakkal Majalla" panose="02000000000000000000" pitchFamily="2" charset="-78"/>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ربع نص 7">
            <a:extLst>
              <a:ext uri="{FF2B5EF4-FFF2-40B4-BE49-F238E27FC236}">
                <a16:creationId xmlns:a16="http://schemas.microsoft.com/office/drawing/2014/main" id="{10A59F78-AECD-436B-BE68-C7A59EF24C55}"/>
              </a:ext>
            </a:extLst>
          </p:cNvPr>
          <p:cNvSpPr txBox="1"/>
          <p:nvPr/>
        </p:nvSpPr>
        <p:spPr>
          <a:xfrm>
            <a:off x="9836062" y="2573289"/>
            <a:ext cx="2323000" cy="1508105"/>
          </a:xfrm>
          <a:prstGeom prst="rect">
            <a:avLst/>
          </a:prstGeom>
          <a:noFill/>
        </p:spPr>
        <p:txBody>
          <a:bodyPr wrap="square" rtlCol="1">
            <a:spAutoFit/>
          </a:bodyPr>
          <a:lstStyle/>
          <a:p>
            <a:pPr algn="ctr" rtl="1">
              <a:lnSpc>
                <a:spcPct val="150000"/>
              </a:lnSpc>
            </a:pPr>
            <a:r>
              <a:rPr lang="ar-SA" sz="3200" b="1" dirty="0">
                <a:solidFill>
                  <a:schemeClr val="bg1"/>
                </a:solidFill>
                <a:latin typeface="Sakkal Majalla" panose="02000000000000000000" pitchFamily="2" charset="-78"/>
                <a:cs typeface="Sakkal Majalla" panose="02000000000000000000" pitchFamily="2" charset="-78"/>
              </a:rPr>
              <a:t>ثانياً: التوزيع من أجل الدخل</a:t>
            </a:r>
          </a:p>
        </p:txBody>
      </p:sp>
      <p:sp>
        <p:nvSpPr>
          <p:cNvPr id="14" name="مستطيل 13">
            <a:extLst>
              <a:ext uri="{FF2B5EF4-FFF2-40B4-BE49-F238E27FC236}">
                <a16:creationId xmlns:a16="http://schemas.microsoft.com/office/drawing/2014/main" id="{CA155530-A660-487A-8EFA-89967DF4EC9D}"/>
              </a:ext>
            </a:extLst>
          </p:cNvPr>
          <p:cNvSpPr/>
          <p:nvPr/>
        </p:nvSpPr>
        <p:spPr>
          <a:xfrm>
            <a:off x="9622463" y="1013397"/>
            <a:ext cx="94558" cy="5268518"/>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7" name="مستطيل 6">
            <a:extLst>
              <a:ext uri="{FF2B5EF4-FFF2-40B4-BE49-F238E27FC236}">
                <a16:creationId xmlns:a16="http://schemas.microsoft.com/office/drawing/2014/main" id="{E4C41F62-44B4-4782-85F3-AED2B75E71EC}"/>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3" name="مستطيل 2">
            <a:extLst>
              <a:ext uri="{FF2B5EF4-FFF2-40B4-BE49-F238E27FC236}">
                <a16:creationId xmlns:a16="http://schemas.microsoft.com/office/drawing/2014/main" id="{BDD922B4-4DD2-4A06-9C92-9BCEB677BFFF}"/>
              </a:ext>
            </a:extLst>
          </p:cNvPr>
          <p:cNvSpPr/>
          <p:nvPr/>
        </p:nvSpPr>
        <p:spPr>
          <a:xfrm>
            <a:off x="1059679" y="1662497"/>
            <a:ext cx="8476681" cy="3970318"/>
          </a:xfrm>
          <a:prstGeom prst="rect">
            <a:avLst/>
          </a:prstGeom>
          <a:solidFill>
            <a:schemeClr val="bg1"/>
          </a:solidFill>
        </p:spPr>
        <p:txBody>
          <a:bodyPr wrap="square">
            <a:spAutoFit/>
          </a:bodyPr>
          <a:lstStyle/>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ولكن ذلك لا يعني أن السندات غير عرضة لتقلبات السوق أو أنها استثمارات تخلو من المخاطر.</a:t>
            </a: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حيث أنه تتغير أسعار السندات وفقا للعرض والطلب الناجم عن تقلبات أسعار الفائدة</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 ويمكن أن تكون أسعار بعض السندات، بدون عائد منتظم، متقلبة إلى حد كبير في الأسواق الثانوية</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 كما يمكن أن تكون السندات ذات العائد المرتفع استثمارات مرتفعة المخاطر، بسبب خطورة أن تتعثر جهة إصدار السندات في السداد أو تخفق في سداد الفائدة أو حتى تخفق في سداد أصل المال.</a:t>
            </a:r>
          </a:p>
        </p:txBody>
      </p:sp>
    </p:spTree>
    <p:extLst>
      <p:ext uri="{BB962C8B-B14F-4D97-AF65-F5344CB8AC3E}">
        <p14:creationId xmlns:p14="http://schemas.microsoft.com/office/powerpoint/2010/main" val="933788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ربع نص 7">
            <a:extLst>
              <a:ext uri="{FF2B5EF4-FFF2-40B4-BE49-F238E27FC236}">
                <a16:creationId xmlns:a16="http://schemas.microsoft.com/office/drawing/2014/main" id="{10A59F78-AECD-436B-BE68-C7A59EF24C55}"/>
              </a:ext>
            </a:extLst>
          </p:cNvPr>
          <p:cNvSpPr txBox="1"/>
          <p:nvPr/>
        </p:nvSpPr>
        <p:spPr>
          <a:xfrm>
            <a:off x="9836062" y="2573289"/>
            <a:ext cx="2323000" cy="1508105"/>
          </a:xfrm>
          <a:prstGeom prst="rect">
            <a:avLst/>
          </a:prstGeom>
          <a:noFill/>
        </p:spPr>
        <p:txBody>
          <a:bodyPr wrap="square" rtlCol="1">
            <a:spAutoFit/>
          </a:bodyPr>
          <a:lstStyle/>
          <a:p>
            <a:pPr algn="ctr" rtl="1">
              <a:lnSpc>
                <a:spcPct val="150000"/>
              </a:lnSpc>
            </a:pPr>
            <a:r>
              <a:rPr lang="ar-SA" sz="3200" b="1" dirty="0">
                <a:solidFill>
                  <a:schemeClr val="bg1"/>
                </a:solidFill>
                <a:latin typeface="Sakkal Majalla" panose="02000000000000000000" pitchFamily="2" charset="-78"/>
                <a:cs typeface="Sakkal Majalla" panose="02000000000000000000" pitchFamily="2" charset="-78"/>
              </a:rPr>
              <a:t>ثانياً: التوزيع من أجل الدخل</a:t>
            </a:r>
          </a:p>
        </p:txBody>
      </p:sp>
      <p:sp>
        <p:nvSpPr>
          <p:cNvPr id="14" name="مستطيل 13">
            <a:extLst>
              <a:ext uri="{FF2B5EF4-FFF2-40B4-BE49-F238E27FC236}">
                <a16:creationId xmlns:a16="http://schemas.microsoft.com/office/drawing/2014/main" id="{CA155530-A660-487A-8EFA-89967DF4EC9D}"/>
              </a:ext>
            </a:extLst>
          </p:cNvPr>
          <p:cNvSpPr/>
          <p:nvPr/>
        </p:nvSpPr>
        <p:spPr>
          <a:xfrm>
            <a:off x="9622463" y="1013397"/>
            <a:ext cx="94558" cy="5268518"/>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7" name="مستطيل 6">
            <a:extLst>
              <a:ext uri="{FF2B5EF4-FFF2-40B4-BE49-F238E27FC236}">
                <a16:creationId xmlns:a16="http://schemas.microsoft.com/office/drawing/2014/main" id="{E4C41F62-44B4-4782-85F3-AED2B75E71EC}"/>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3" name="مستطيل 2">
            <a:extLst>
              <a:ext uri="{FF2B5EF4-FFF2-40B4-BE49-F238E27FC236}">
                <a16:creationId xmlns:a16="http://schemas.microsoft.com/office/drawing/2014/main" id="{BDD922B4-4DD2-4A06-9C92-9BCEB677BFFF}"/>
              </a:ext>
            </a:extLst>
          </p:cNvPr>
          <p:cNvSpPr/>
          <p:nvPr/>
        </p:nvSpPr>
        <p:spPr>
          <a:xfrm>
            <a:off x="1751887" y="2173179"/>
            <a:ext cx="7693153" cy="2308324"/>
          </a:xfrm>
          <a:prstGeom prst="rect">
            <a:avLst/>
          </a:prstGeom>
          <a:solidFill>
            <a:schemeClr val="bg1"/>
          </a:solidFill>
        </p:spPr>
        <p:txBody>
          <a:bodyPr wrap="square">
            <a:spAutoFit/>
          </a:bodyPr>
          <a:lstStyle/>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ومع ذلك، فمن المؤكد أن المحفظة التي تتضمن الكثير من سندات الشركات وسندات الخزانة أقل تقلبا من حيث القيمة من المحفظة التي تركز على الأسهم</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 وتتمثل المفاضلة في أن السندات ذات الجودة المرتفعة توفر في المعتاد معدلات عائد متواضعة على المدى الطويل بصورة أكبر من الأسهم.</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787734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ربع نص 7">
            <a:extLst>
              <a:ext uri="{FF2B5EF4-FFF2-40B4-BE49-F238E27FC236}">
                <a16:creationId xmlns:a16="http://schemas.microsoft.com/office/drawing/2014/main" id="{10A59F78-AECD-436B-BE68-C7A59EF24C55}"/>
              </a:ext>
            </a:extLst>
          </p:cNvPr>
          <p:cNvSpPr txBox="1"/>
          <p:nvPr/>
        </p:nvSpPr>
        <p:spPr>
          <a:xfrm>
            <a:off x="9803124" y="2298360"/>
            <a:ext cx="2323000" cy="2246769"/>
          </a:xfrm>
          <a:prstGeom prst="rect">
            <a:avLst/>
          </a:prstGeom>
          <a:noFill/>
        </p:spPr>
        <p:txBody>
          <a:bodyPr wrap="square" rtlCol="1">
            <a:spAutoFit/>
          </a:bodyPr>
          <a:lstStyle/>
          <a:p>
            <a:pPr algn="ctr" rtl="1">
              <a:lnSpc>
                <a:spcPct val="150000"/>
              </a:lnSpc>
            </a:pPr>
            <a:r>
              <a:rPr lang="ar-SA" sz="3200" b="1" dirty="0">
                <a:solidFill>
                  <a:schemeClr val="bg1"/>
                </a:solidFill>
                <a:latin typeface="Sakkal Majalla" panose="02000000000000000000" pitchFamily="2" charset="-78"/>
                <a:cs typeface="Sakkal Majalla" panose="02000000000000000000" pitchFamily="2" charset="-78"/>
              </a:rPr>
              <a:t>ثالثا: التوزيع من أجل الحفاظ على رأس المال</a:t>
            </a:r>
          </a:p>
        </p:txBody>
      </p:sp>
      <p:sp>
        <p:nvSpPr>
          <p:cNvPr id="14" name="مستطيل 13">
            <a:extLst>
              <a:ext uri="{FF2B5EF4-FFF2-40B4-BE49-F238E27FC236}">
                <a16:creationId xmlns:a16="http://schemas.microsoft.com/office/drawing/2014/main" id="{CA155530-A660-487A-8EFA-89967DF4EC9D}"/>
              </a:ext>
            </a:extLst>
          </p:cNvPr>
          <p:cNvSpPr/>
          <p:nvPr/>
        </p:nvSpPr>
        <p:spPr>
          <a:xfrm>
            <a:off x="9622463" y="1013397"/>
            <a:ext cx="94558" cy="5268518"/>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7" name="مستطيل 6">
            <a:extLst>
              <a:ext uri="{FF2B5EF4-FFF2-40B4-BE49-F238E27FC236}">
                <a16:creationId xmlns:a16="http://schemas.microsoft.com/office/drawing/2014/main" id="{E4C41F62-44B4-4782-85F3-AED2B75E71EC}"/>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3" name="مستطيل 2">
            <a:extLst>
              <a:ext uri="{FF2B5EF4-FFF2-40B4-BE49-F238E27FC236}">
                <a16:creationId xmlns:a16="http://schemas.microsoft.com/office/drawing/2014/main" id="{CF984751-7973-45C2-B6BB-65EEBB080E49}"/>
              </a:ext>
            </a:extLst>
          </p:cNvPr>
          <p:cNvSpPr/>
          <p:nvPr/>
        </p:nvSpPr>
        <p:spPr>
          <a:xfrm>
            <a:off x="1652070" y="1990583"/>
            <a:ext cx="7884290" cy="2862322"/>
          </a:xfrm>
          <a:prstGeom prst="rect">
            <a:avLst/>
          </a:prstGeom>
          <a:solidFill>
            <a:schemeClr val="bg1"/>
          </a:solidFill>
        </p:spPr>
        <p:txBody>
          <a:bodyPr wrap="square">
            <a:spAutoFit/>
          </a:bodyPr>
          <a:lstStyle/>
          <a:p>
            <a:pPr marL="285750" indent="-28575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تعد الاستثمارات النقدية وما يعادلها، مثل صناديق سوق النقد وشهادات الإيداع وسندات الخزانة، بمثابة استثمارات منخفضة المخاطر تحقق عوائد مقبولة نسبيا ولكنها أقل من فئات الأصول الرئيسية الأخرى</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285750" indent="-28575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 ولكنها تتمتع بميزة واحدة كبرى وهي أنها </a:t>
            </a:r>
            <a:r>
              <a:rPr lang="ar-SA" sz="2400" b="1" dirty="0">
                <a:latin typeface="Sakkal Majalla" panose="02000000000000000000" pitchFamily="2" charset="-78"/>
                <a:cs typeface="Sakkal Majalla" panose="02000000000000000000" pitchFamily="2" charset="-78"/>
              </a:rPr>
              <a:t>سائلة إلى حد كبير</a:t>
            </a:r>
            <a:r>
              <a:rPr lang="ar-SA" sz="2400" dirty="0">
                <a:latin typeface="Sakkal Majalla" panose="02000000000000000000" pitchFamily="2" charset="-78"/>
                <a:cs typeface="Sakkal Majalla" panose="02000000000000000000" pitchFamily="2" charset="-78"/>
              </a:rPr>
              <a:t>، مما يعني أنه يمكنك تحويلها إلى نقدية في أي وقت من الأوقات بدون حدوث خسائر كبيرة في القيمة.</a:t>
            </a:r>
          </a:p>
        </p:txBody>
      </p:sp>
    </p:spTree>
    <p:extLst>
      <p:ext uri="{BB962C8B-B14F-4D97-AF65-F5344CB8AC3E}">
        <p14:creationId xmlns:p14="http://schemas.microsoft.com/office/powerpoint/2010/main" val="1633525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ربع نص 7">
            <a:extLst>
              <a:ext uri="{FF2B5EF4-FFF2-40B4-BE49-F238E27FC236}">
                <a16:creationId xmlns:a16="http://schemas.microsoft.com/office/drawing/2014/main" id="{10A59F78-AECD-436B-BE68-C7A59EF24C55}"/>
              </a:ext>
            </a:extLst>
          </p:cNvPr>
          <p:cNvSpPr txBox="1"/>
          <p:nvPr/>
        </p:nvSpPr>
        <p:spPr>
          <a:xfrm>
            <a:off x="9803124" y="2298360"/>
            <a:ext cx="2323000" cy="2246769"/>
          </a:xfrm>
          <a:prstGeom prst="rect">
            <a:avLst/>
          </a:prstGeom>
          <a:noFill/>
        </p:spPr>
        <p:txBody>
          <a:bodyPr wrap="square" rtlCol="1">
            <a:spAutoFit/>
          </a:bodyPr>
          <a:lstStyle/>
          <a:p>
            <a:pPr algn="ctr" rtl="1">
              <a:lnSpc>
                <a:spcPct val="150000"/>
              </a:lnSpc>
            </a:pPr>
            <a:r>
              <a:rPr lang="ar-SA" sz="3200" b="1" dirty="0">
                <a:solidFill>
                  <a:schemeClr val="bg1"/>
                </a:solidFill>
                <a:latin typeface="Sakkal Majalla" panose="02000000000000000000" pitchFamily="2" charset="-78"/>
                <a:cs typeface="Sakkal Majalla" panose="02000000000000000000" pitchFamily="2" charset="-78"/>
              </a:rPr>
              <a:t>ثالثا: التوزيع من أجل الحفاظ على رأس المال</a:t>
            </a:r>
          </a:p>
        </p:txBody>
      </p:sp>
      <p:sp>
        <p:nvSpPr>
          <p:cNvPr id="14" name="مستطيل 13">
            <a:extLst>
              <a:ext uri="{FF2B5EF4-FFF2-40B4-BE49-F238E27FC236}">
                <a16:creationId xmlns:a16="http://schemas.microsoft.com/office/drawing/2014/main" id="{CA155530-A660-487A-8EFA-89967DF4EC9D}"/>
              </a:ext>
            </a:extLst>
          </p:cNvPr>
          <p:cNvSpPr/>
          <p:nvPr/>
        </p:nvSpPr>
        <p:spPr>
          <a:xfrm>
            <a:off x="9622463" y="1013397"/>
            <a:ext cx="94558" cy="5268518"/>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7" name="مستطيل 6">
            <a:extLst>
              <a:ext uri="{FF2B5EF4-FFF2-40B4-BE49-F238E27FC236}">
                <a16:creationId xmlns:a16="http://schemas.microsoft.com/office/drawing/2014/main" id="{E4C41F62-44B4-4782-85F3-AED2B75E71EC}"/>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3" name="مستطيل 2">
            <a:extLst>
              <a:ext uri="{FF2B5EF4-FFF2-40B4-BE49-F238E27FC236}">
                <a16:creationId xmlns:a16="http://schemas.microsoft.com/office/drawing/2014/main" id="{CF984751-7973-45C2-B6BB-65EEBB080E49}"/>
              </a:ext>
            </a:extLst>
          </p:cNvPr>
          <p:cNvSpPr/>
          <p:nvPr/>
        </p:nvSpPr>
        <p:spPr>
          <a:xfrm>
            <a:off x="1504060" y="1662497"/>
            <a:ext cx="8032300" cy="3970318"/>
          </a:xfrm>
          <a:prstGeom prst="rect">
            <a:avLst/>
          </a:prstGeom>
          <a:solidFill>
            <a:schemeClr val="bg1"/>
          </a:solidFill>
        </p:spPr>
        <p:txBody>
          <a:bodyPr wrap="square">
            <a:spAutoFit/>
          </a:bodyPr>
          <a:lstStyle/>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وغالبا ما يكون سعر الفائدة الذي توفره الاستثمارات في أدوات سوق النقد غير كافي لتعويض آثار التضخم أو التدهور التدريجي للقوة الشرائية لأموال المستثمر</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 ولذلك، إذا كان المستثمر يسعى وراء تحقيق النمو طويل الأجل، سوف يحتاج إلى الحد من المبلغ المالي الذي يخصصه للاستثمارات النقدية. </a:t>
            </a: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ومع ذلك، يمكن أن تلعب الاستثمارات النقدية دورا في تحقيق توازن المحفظة من أجل توفير السيولة للوفاء بالأهداف الأقصر أجلا ونفقات الطوارئ وإجراء استثمارات جديدة حينما تسنح الفرصة أو منع التقلبات في قيمة الأوراق المالية الأكثر تقلبا.</a:t>
            </a:r>
          </a:p>
        </p:txBody>
      </p:sp>
    </p:spTree>
    <p:extLst>
      <p:ext uri="{BB962C8B-B14F-4D97-AF65-F5344CB8AC3E}">
        <p14:creationId xmlns:p14="http://schemas.microsoft.com/office/powerpoint/2010/main" val="1210636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46053"/>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29243"/>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pic>
        <p:nvPicPr>
          <p:cNvPr id="30" name="Content Placeholder 4" descr="https://www.derayah.com/images/ar/v6/assetallo.gif">
            <a:extLst>
              <a:ext uri="{FF2B5EF4-FFF2-40B4-BE49-F238E27FC236}">
                <a16:creationId xmlns:a16="http://schemas.microsoft.com/office/drawing/2014/main" id="{DFC7C8F3-8605-40C9-ABCC-80D0D2677E3C}"/>
              </a:ext>
            </a:extLst>
          </p:cNvPr>
          <p:cNvPicPr>
            <a:picLocks noGrp="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458834" y="1843768"/>
            <a:ext cx="7274335" cy="4459637"/>
          </a:xfrm>
          <a:prstGeom prst="rect">
            <a:avLst/>
          </a:prstGeom>
          <a:noFill/>
          <a:ln>
            <a:noFill/>
          </a:ln>
        </p:spPr>
      </p:pic>
      <p:sp>
        <p:nvSpPr>
          <p:cNvPr id="4" name="مستطيل 3">
            <a:extLst>
              <a:ext uri="{FF2B5EF4-FFF2-40B4-BE49-F238E27FC236}">
                <a16:creationId xmlns:a16="http://schemas.microsoft.com/office/drawing/2014/main" id="{13615078-6037-409F-900D-02DCFE507F93}"/>
              </a:ext>
            </a:extLst>
          </p:cNvPr>
          <p:cNvSpPr/>
          <p:nvPr/>
        </p:nvSpPr>
        <p:spPr>
          <a:xfrm>
            <a:off x="3823393" y="1046053"/>
            <a:ext cx="3231975" cy="635687"/>
          </a:xfrm>
          <a:prstGeom prst="rect">
            <a:avLst/>
          </a:prstGeom>
        </p:spPr>
        <p:txBody>
          <a:bodyPr wrap="none">
            <a:spAutoFit/>
          </a:bodyPr>
          <a:lstStyle/>
          <a:p>
            <a:pPr algn="r">
              <a:lnSpc>
                <a:spcPct val="107000"/>
              </a:lnSpc>
              <a:spcAft>
                <a:spcPts val="800"/>
              </a:spcAft>
            </a:pPr>
            <a:r>
              <a:rPr lang="ar-SA" sz="3300" dirty="0">
                <a:solidFill>
                  <a:schemeClr val="bg1"/>
                </a:solidFill>
                <a:latin typeface="Sakkal Majalla" panose="02000000000000000000" pitchFamily="2" charset="-78"/>
                <a:ea typeface="Calibri" panose="020F0502020204030204" pitchFamily="34" charset="0"/>
                <a:cs typeface="Sakkal Majalla" panose="02000000000000000000" pitchFamily="2" charset="-78"/>
              </a:rPr>
              <a:t>المصدر: شركة دراية المالية</a:t>
            </a:r>
            <a:endParaRPr lang="en-MY" sz="3300" dirty="0">
              <a:solidFill>
                <a:schemeClr val="bg1"/>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2431760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98532" y="970409"/>
            <a:ext cx="11485984" cy="535723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127854" y="349179"/>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142293" y="167658"/>
            <a:ext cx="580416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cap="small"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أهمية توزيع الأصول</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2" name="مستطيل 1">
            <a:extLst>
              <a:ext uri="{FF2B5EF4-FFF2-40B4-BE49-F238E27FC236}">
                <a16:creationId xmlns:a16="http://schemas.microsoft.com/office/drawing/2014/main" id="{B9FB356C-FE34-40C2-874E-0F099BCA2B57}"/>
              </a:ext>
            </a:extLst>
          </p:cNvPr>
          <p:cNvSpPr/>
          <p:nvPr/>
        </p:nvSpPr>
        <p:spPr>
          <a:xfrm>
            <a:off x="881038" y="1087666"/>
            <a:ext cx="10429928" cy="1708160"/>
          </a:xfrm>
          <a:prstGeom prst="rect">
            <a:avLst/>
          </a:prstGeom>
        </p:spPr>
        <p:txBody>
          <a:bodyPr wrap="square">
            <a:spAutoFit/>
          </a:bodyPr>
          <a:lstStyle/>
          <a:p>
            <a:pPr algn="r" rtl="1">
              <a:lnSpc>
                <a:spcPct val="150000"/>
              </a:lnSpc>
            </a:pPr>
            <a:r>
              <a:rPr lang="ar-SA" sz="2400" b="1" dirty="0">
                <a:solidFill>
                  <a:srgbClr val="F15728"/>
                </a:solidFill>
                <a:latin typeface="Sakkal Majalla" panose="02000000000000000000" pitchFamily="2" charset="-78"/>
                <a:cs typeface="Sakkal Majalla" panose="02000000000000000000" pitchFamily="2" charset="-78"/>
              </a:rPr>
              <a:t>الخطوة الأولى </a:t>
            </a:r>
            <a:r>
              <a:rPr lang="ar-SA" sz="2400" dirty="0">
                <a:latin typeface="Sakkal Majalla" panose="02000000000000000000" pitchFamily="2" charset="-78"/>
                <a:cs typeface="Sakkal Majalla" panose="02000000000000000000" pitchFamily="2" charset="-78"/>
              </a:rPr>
              <a:t>في بناء المحفظة الاستثمارية هي إعداد سياسة واستراتيجية الاستثمار في المحفظة والتي تتضمن تحديد أهداف المستثمر ومحددات وقيود الاستثمار. وضمن هذه الخطوة يتم تحديد استراتيجيات توزيع الأصول . </a:t>
            </a:r>
          </a:p>
          <a:p>
            <a:pPr algn="r" rtl="1">
              <a:lnSpc>
                <a:spcPct val="150000"/>
              </a:lnSpc>
            </a:pPr>
            <a:r>
              <a:rPr lang="ar-SA" sz="2400" b="1" dirty="0">
                <a:solidFill>
                  <a:srgbClr val="F15728"/>
                </a:solidFill>
                <a:latin typeface="Sakkal Majalla" panose="02000000000000000000" pitchFamily="2" charset="-78"/>
                <a:cs typeface="Sakkal Majalla" panose="02000000000000000000" pitchFamily="2" charset="-78"/>
              </a:rPr>
              <a:t>حيث في الخطوة الاولى يتم تحديد أربعة قرارات وهي :</a:t>
            </a:r>
          </a:p>
        </p:txBody>
      </p:sp>
      <p:grpSp>
        <p:nvGrpSpPr>
          <p:cNvPr id="22" name="مجموعة 21">
            <a:extLst>
              <a:ext uri="{FF2B5EF4-FFF2-40B4-BE49-F238E27FC236}">
                <a16:creationId xmlns:a16="http://schemas.microsoft.com/office/drawing/2014/main" id="{10324EC3-7C8D-4007-85B6-806029C006D7}"/>
              </a:ext>
            </a:extLst>
          </p:cNvPr>
          <p:cNvGrpSpPr/>
          <p:nvPr/>
        </p:nvGrpSpPr>
        <p:grpSpPr>
          <a:xfrm>
            <a:off x="8992855" y="2843628"/>
            <a:ext cx="2655062" cy="2335739"/>
            <a:chOff x="6641784" y="3549165"/>
            <a:chExt cx="2279894" cy="2121861"/>
          </a:xfrm>
        </p:grpSpPr>
        <p:sp>
          <p:nvSpPr>
            <p:cNvPr id="25" name="مستطيل 24">
              <a:extLst>
                <a:ext uri="{FF2B5EF4-FFF2-40B4-BE49-F238E27FC236}">
                  <a16:creationId xmlns:a16="http://schemas.microsoft.com/office/drawing/2014/main" id="{61290B95-83E5-47BA-81D8-732300503DC6}"/>
                </a:ext>
              </a:extLst>
            </p:cNvPr>
            <p:cNvSpPr/>
            <p:nvPr/>
          </p:nvSpPr>
          <p:spPr>
            <a:xfrm>
              <a:off x="6641784" y="3887697"/>
              <a:ext cx="2279894" cy="1783329"/>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solidFill>
                  <a:schemeClr val="tx1"/>
                </a:solidFill>
                <a:latin typeface="Sakkal Majalla" panose="02000000000000000000" pitchFamily="2" charset="-78"/>
                <a:cs typeface="Sakkal Majalla" panose="02000000000000000000" pitchFamily="2" charset="-78"/>
              </a:endParaRPr>
            </a:p>
          </p:txBody>
        </p:sp>
        <p:sp>
          <p:nvSpPr>
            <p:cNvPr id="30" name="شكل بيضاوي 29">
              <a:extLst>
                <a:ext uri="{FF2B5EF4-FFF2-40B4-BE49-F238E27FC236}">
                  <a16:creationId xmlns:a16="http://schemas.microsoft.com/office/drawing/2014/main" id="{8CD78A0B-E1C0-4E61-914B-D687600BAA97}"/>
                </a:ext>
              </a:extLst>
            </p:cNvPr>
            <p:cNvSpPr/>
            <p:nvPr/>
          </p:nvSpPr>
          <p:spPr>
            <a:xfrm>
              <a:off x="7469155" y="3549165"/>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b="1" dirty="0">
                  <a:solidFill>
                    <a:schemeClr val="tx1"/>
                  </a:solidFill>
                  <a:latin typeface="Sakkal Majalla" panose="02000000000000000000" pitchFamily="2" charset="-78"/>
                  <a:cs typeface="Sakkal Majalla" panose="02000000000000000000" pitchFamily="2" charset="-78"/>
                </a:rPr>
                <a:t>1</a:t>
              </a:r>
            </a:p>
          </p:txBody>
        </p:sp>
      </p:grpSp>
      <p:grpSp>
        <p:nvGrpSpPr>
          <p:cNvPr id="31" name="مجموعة 30">
            <a:extLst>
              <a:ext uri="{FF2B5EF4-FFF2-40B4-BE49-F238E27FC236}">
                <a16:creationId xmlns:a16="http://schemas.microsoft.com/office/drawing/2014/main" id="{7587A765-4C53-48BD-A685-66ACB9E54EE8}"/>
              </a:ext>
            </a:extLst>
          </p:cNvPr>
          <p:cNvGrpSpPr/>
          <p:nvPr/>
        </p:nvGrpSpPr>
        <p:grpSpPr>
          <a:xfrm>
            <a:off x="6235971" y="2868674"/>
            <a:ext cx="2623206" cy="2310693"/>
            <a:chOff x="6682816" y="3575121"/>
            <a:chExt cx="2252540" cy="2102961"/>
          </a:xfrm>
        </p:grpSpPr>
        <p:sp>
          <p:nvSpPr>
            <p:cNvPr id="32" name="مستطيل 31">
              <a:extLst>
                <a:ext uri="{FF2B5EF4-FFF2-40B4-BE49-F238E27FC236}">
                  <a16:creationId xmlns:a16="http://schemas.microsoft.com/office/drawing/2014/main" id="{943198F8-96F7-432B-9CAB-9080A5BA70A2}"/>
                </a:ext>
              </a:extLst>
            </p:cNvPr>
            <p:cNvSpPr/>
            <p:nvPr/>
          </p:nvSpPr>
          <p:spPr>
            <a:xfrm>
              <a:off x="6682816" y="3881267"/>
              <a:ext cx="2252540" cy="1796815"/>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solidFill>
                  <a:schemeClr val="tx1"/>
                </a:solidFill>
                <a:latin typeface="Sakkal Majalla" panose="02000000000000000000" pitchFamily="2" charset="-78"/>
                <a:cs typeface="Sakkal Majalla" panose="02000000000000000000" pitchFamily="2" charset="-78"/>
              </a:endParaRPr>
            </a:p>
          </p:txBody>
        </p:sp>
        <p:sp>
          <p:nvSpPr>
            <p:cNvPr id="33" name="شكل بيضاوي 32">
              <a:extLst>
                <a:ext uri="{FF2B5EF4-FFF2-40B4-BE49-F238E27FC236}">
                  <a16:creationId xmlns:a16="http://schemas.microsoft.com/office/drawing/2014/main" id="{C830702A-A819-40D3-9B78-6F8AD0628DAC}"/>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b="1" dirty="0">
                  <a:solidFill>
                    <a:schemeClr val="tx1"/>
                  </a:solidFill>
                  <a:latin typeface="Sakkal Majalla" panose="02000000000000000000" pitchFamily="2" charset="-78"/>
                  <a:cs typeface="Sakkal Majalla" panose="02000000000000000000" pitchFamily="2" charset="-78"/>
                </a:rPr>
                <a:t>2</a:t>
              </a:r>
            </a:p>
          </p:txBody>
        </p:sp>
      </p:grpSp>
      <p:grpSp>
        <p:nvGrpSpPr>
          <p:cNvPr id="34" name="مجموعة 33">
            <a:extLst>
              <a:ext uri="{FF2B5EF4-FFF2-40B4-BE49-F238E27FC236}">
                <a16:creationId xmlns:a16="http://schemas.microsoft.com/office/drawing/2014/main" id="{7935BA15-71BF-44FF-A85B-7F6C741E3CA3}"/>
              </a:ext>
            </a:extLst>
          </p:cNvPr>
          <p:cNvGrpSpPr/>
          <p:nvPr/>
        </p:nvGrpSpPr>
        <p:grpSpPr>
          <a:xfrm>
            <a:off x="3513702" y="2856155"/>
            <a:ext cx="2587821" cy="2310690"/>
            <a:chOff x="6670654" y="3575121"/>
            <a:chExt cx="2222154" cy="2095913"/>
          </a:xfrm>
        </p:grpSpPr>
        <p:sp>
          <p:nvSpPr>
            <p:cNvPr id="35" name="مستطيل 34">
              <a:extLst>
                <a:ext uri="{FF2B5EF4-FFF2-40B4-BE49-F238E27FC236}">
                  <a16:creationId xmlns:a16="http://schemas.microsoft.com/office/drawing/2014/main" id="{3682FAA3-FA49-4D17-A208-1A34004BFA5F}"/>
                </a:ext>
              </a:extLst>
            </p:cNvPr>
            <p:cNvSpPr/>
            <p:nvPr/>
          </p:nvSpPr>
          <p:spPr>
            <a:xfrm>
              <a:off x="6670654" y="3887697"/>
              <a:ext cx="2222154" cy="1783337"/>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tLang="en-US" sz="2400" b="1" dirty="0">
                <a:solidFill>
                  <a:schemeClr val="tx1"/>
                </a:solidFill>
                <a:latin typeface="Sakkal Majalla" panose="02000000000000000000" pitchFamily="2" charset="-78"/>
                <a:cs typeface="Sakkal Majalla" panose="02000000000000000000" pitchFamily="2" charset="-78"/>
              </a:endParaRPr>
            </a:p>
          </p:txBody>
        </p:sp>
        <p:sp>
          <p:nvSpPr>
            <p:cNvPr id="36" name="شكل بيضاوي 35">
              <a:extLst>
                <a:ext uri="{FF2B5EF4-FFF2-40B4-BE49-F238E27FC236}">
                  <a16:creationId xmlns:a16="http://schemas.microsoft.com/office/drawing/2014/main" id="{F1D57889-1ADB-490D-83BF-B8A61FF3E175}"/>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b="1" dirty="0">
                  <a:solidFill>
                    <a:schemeClr val="tx1"/>
                  </a:solidFill>
                  <a:latin typeface="Sakkal Majalla" panose="02000000000000000000" pitchFamily="2" charset="-78"/>
                  <a:cs typeface="Sakkal Majalla" panose="02000000000000000000" pitchFamily="2" charset="-78"/>
                </a:rPr>
                <a:t>3</a:t>
              </a:r>
            </a:p>
          </p:txBody>
        </p:sp>
      </p:grpSp>
      <p:grpSp>
        <p:nvGrpSpPr>
          <p:cNvPr id="37" name="مجموعة 36">
            <a:extLst>
              <a:ext uri="{FF2B5EF4-FFF2-40B4-BE49-F238E27FC236}">
                <a16:creationId xmlns:a16="http://schemas.microsoft.com/office/drawing/2014/main" id="{7903D2CD-CAC9-48D8-B38A-A0D1409993C1}"/>
              </a:ext>
            </a:extLst>
          </p:cNvPr>
          <p:cNvGrpSpPr/>
          <p:nvPr/>
        </p:nvGrpSpPr>
        <p:grpSpPr>
          <a:xfrm>
            <a:off x="791433" y="2868674"/>
            <a:ext cx="2587821" cy="2303890"/>
            <a:chOff x="6670654" y="3575121"/>
            <a:chExt cx="2222154" cy="2095913"/>
          </a:xfrm>
        </p:grpSpPr>
        <p:sp>
          <p:nvSpPr>
            <p:cNvPr id="38" name="مستطيل 37">
              <a:extLst>
                <a:ext uri="{FF2B5EF4-FFF2-40B4-BE49-F238E27FC236}">
                  <a16:creationId xmlns:a16="http://schemas.microsoft.com/office/drawing/2014/main" id="{32A76594-BBD6-4743-8D8D-C621DE9CBBA7}"/>
                </a:ext>
              </a:extLst>
            </p:cNvPr>
            <p:cNvSpPr/>
            <p:nvPr/>
          </p:nvSpPr>
          <p:spPr>
            <a:xfrm>
              <a:off x="6670654" y="3887697"/>
              <a:ext cx="2222154" cy="1783337"/>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tLang="en-US" sz="2400" b="1" dirty="0">
                <a:solidFill>
                  <a:schemeClr val="tx1"/>
                </a:solidFill>
                <a:latin typeface="Sakkal Majalla" panose="02000000000000000000" pitchFamily="2" charset="-78"/>
                <a:cs typeface="Sakkal Majalla" panose="02000000000000000000" pitchFamily="2" charset="-78"/>
              </a:endParaRPr>
            </a:p>
          </p:txBody>
        </p:sp>
        <p:sp>
          <p:nvSpPr>
            <p:cNvPr id="39" name="شكل بيضاوي 38">
              <a:extLst>
                <a:ext uri="{FF2B5EF4-FFF2-40B4-BE49-F238E27FC236}">
                  <a16:creationId xmlns:a16="http://schemas.microsoft.com/office/drawing/2014/main" id="{CF22BE4B-5532-41C7-848C-BF0F240FE0DF}"/>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b="1" dirty="0" smtClean="0">
                  <a:solidFill>
                    <a:schemeClr val="tx1"/>
                  </a:solidFill>
                  <a:latin typeface="Sakkal Majalla" panose="02000000000000000000" pitchFamily="2" charset="-78"/>
                  <a:cs typeface="Sakkal Majalla" panose="02000000000000000000" pitchFamily="2" charset="-78"/>
                </a:rPr>
                <a:t>4</a:t>
              </a:r>
              <a:endParaRPr lang="ar-SA" sz="2400" b="1" dirty="0">
                <a:solidFill>
                  <a:schemeClr val="tx1"/>
                </a:solidFill>
                <a:latin typeface="Sakkal Majalla" panose="02000000000000000000" pitchFamily="2" charset="-78"/>
                <a:cs typeface="Sakkal Majalla" panose="02000000000000000000" pitchFamily="2" charset="-78"/>
              </a:endParaRPr>
            </a:p>
          </p:txBody>
        </p:sp>
      </p:grpSp>
      <p:sp>
        <p:nvSpPr>
          <p:cNvPr id="3" name="مستطيل 2">
            <a:extLst>
              <a:ext uri="{FF2B5EF4-FFF2-40B4-BE49-F238E27FC236}">
                <a16:creationId xmlns:a16="http://schemas.microsoft.com/office/drawing/2014/main" id="{D4F86A03-055B-4F24-AB54-F1A354C464BF}"/>
              </a:ext>
            </a:extLst>
          </p:cNvPr>
          <p:cNvSpPr/>
          <p:nvPr/>
        </p:nvSpPr>
        <p:spPr>
          <a:xfrm>
            <a:off x="9314910" y="3600887"/>
            <a:ext cx="2063880" cy="1200329"/>
          </a:xfrm>
          <a:prstGeom prst="rect">
            <a:avLst/>
          </a:prstGeom>
        </p:spPr>
        <p:txBody>
          <a:bodyPr wrap="square">
            <a:spAutoFit/>
          </a:bodyPr>
          <a:lstStyle/>
          <a:p>
            <a:pPr algn="just" rtl="1"/>
            <a:r>
              <a:rPr lang="ar-SA" sz="2400" dirty="0">
                <a:latin typeface="Sakkal Majalla" panose="02000000000000000000" pitchFamily="2" charset="-78"/>
                <a:cs typeface="Sakkal Majalla" panose="02000000000000000000" pitchFamily="2" charset="-78"/>
              </a:rPr>
              <a:t>ماهي فئات الاصول التي يجب أن يتضمنها الاستثمار؟</a:t>
            </a:r>
          </a:p>
        </p:txBody>
      </p:sp>
      <p:sp>
        <p:nvSpPr>
          <p:cNvPr id="7" name="مستطيل 6">
            <a:extLst>
              <a:ext uri="{FF2B5EF4-FFF2-40B4-BE49-F238E27FC236}">
                <a16:creationId xmlns:a16="http://schemas.microsoft.com/office/drawing/2014/main" id="{EE7A634E-EBD0-4B2E-B3E4-2C1518A3D0FB}"/>
              </a:ext>
            </a:extLst>
          </p:cNvPr>
          <p:cNvSpPr/>
          <p:nvPr/>
        </p:nvSpPr>
        <p:spPr>
          <a:xfrm>
            <a:off x="6551715" y="3645442"/>
            <a:ext cx="1991717" cy="1200329"/>
          </a:xfrm>
          <a:prstGeom prst="rect">
            <a:avLst/>
          </a:prstGeom>
        </p:spPr>
        <p:txBody>
          <a:bodyPr wrap="square">
            <a:spAutoFit/>
          </a:bodyPr>
          <a:lstStyle/>
          <a:p>
            <a:pPr algn="just" rtl="1"/>
            <a:r>
              <a:rPr lang="ar-SA" sz="2400" dirty="0">
                <a:latin typeface="Sakkal Majalla" panose="02000000000000000000" pitchFamily="2" charset="-78"/>
                <a:cs typeface="Sakkal Majalla" panose="02000000000000000000" pitchFamily="2" charset="-78"/>
              </a:rPr>
              <a:t>ما هي الاوزان المطلوبة لكل فئة اصل في المحفظة؟</a:t>
            </a:r>
          </a:p>
        </p:txBody>
      </p:sp>
      <p:sp>
        <p:nvSpPr>
          <p:cNvPr id="8" name="مستطيل 7">
            <a:extLst>
              <a:ext uri="{FF2B5EF4-FFF2-40B4-BE49-F238E27FC236}">
                <a16:creationId xmlns:a16="http://schemas.microsoft.com/office/drawing/2014/main" id="{40438B70-9F7B-4F17-B323-EAF960E4E4E0}"/>
              </a:ext>
            </a:extLst>
          </p:cNvPr>
          <p:cNvSpPr/>
          <p:nvPr/>
        </p:nvSpPr>
        <p:spPr>
          <a:xfrm>
            <a:off x="3851608" y="3487317"/>
            <a:ext cx="1902604" cy="1569660"/>
          </a:xfrm>
          <a:prstGeom prst="rect">
            <a:avLst/>
          </a:prstGeom>
        </p:spPr>
        <p:txBody>
          <a:bodyPr wrap="square">
            <a:spAutoFit/>
          </a:bodyPr>
          <a:lstStyle/>
          <a:p>
            <a:pPr algn="just" rtl="1"/>
            <a:r>
              <a:rPr lang="ar-SA" sz="2400" dirty="0">
                <a:latin typeface="Sakkal Majalla" panose="02000000000000000000" pitchFamily="2" charset="-78"/>
                <a:cs typeface="Sakkal Majalla" panose="02000000000000000000" pitchFamily="2" charset="-78"/>
              </a:rPr>
              <a:t>ماهي النطاقات المسموحة لتوزيع الاصول بحسب</a:t>
            </a:r>
            <a:endParaRPr lang="en-US" sz="2400" dirty="0">
              <a:latin typeface="Sakkal Majalla" panose="02000000000000000000" pitchFamily="2" charset="-78"/>
              <a:cs typeface="Sakkal Majalla" panose="02000000000000000000" pitchFamily="2" charset="-78"/>
            </a:endParaRPr>
          </a:p>
          <a:p>
            <a:pPr algn="just" rtl="1"/>
            <a:r>
              <a:rPr lang="ar-SA" sz="2400" dirty="0">
                <a:latin typeface="Sakkal Majalla" panose="02000000000000000000" pitchFamily="2" charset="-78"/>
                <a:cs typeface="Sakkal Majalla" panose="02000000000000000000" pitchFamily="2" charset="-78"/>
              </a:rPr>
              <a:t> الاوزان </a:t>
            </a:r>
            <a:r>
              <a:rPr lang="ar-SA" sz="2400" dirty="0" smtClean="0">
                <a:latin typeface="Sakkal Majalla" panose="02000000000000000000" pitchFamily="2" charset="-78"/>
                <a:cs typeface="Sakkal Majalla" panose="02000000000000000000" pitchFamily="2" charset="-78"/>
              </a:rPr>
              <a:t>المطلوبة؟</a:t>
            </a:r>
            <a:endParaRPr lang="ar-SA" sz="2400" dirty="0">
              <a:latin typeface="Sakkal Majalla" panose="02000000000000000000" pitchFamily="2" charset="-78"/>
              <a:cs typeface="Sakkal Majalla" panose="02000000000000000000" pitchFamily="2" charset="-78"/>
            </a:endParaRPr>
          </a:p>
        </p:txBody>
      </p:sp>
      <p:sp>
        <p:nvSpPr>
          <p:cNvPr id="9" name="مستطيل 8">
            <a:extLst>
              <a:ext uri="{FF2B5EF4-FFF2-40B4-BE49-F238E27FC236}">
                <a16:creationId xmlns:a16="http://schemas.microsoft.com/office/drawing/2014/main" id="{4C1D7434-E4DF-4F46-9DF4-8A0E176D8902}"/>
              </a:ext>
            </a:extLst>
          </p:cNvPr>
          <p:cNvSpPr/>
          <p:nvPr/>
        </p:nvSpPr>
        <p:spPr>
          <a:xfrm>
            <a:off x="1182691" y="3660729"/>
            <a:ext cx="1798837" cy="1200329"/>
          </a:xfrm>
          <a:prstGeom prst="rect">
            <a:avLst/>
          </a:prstGeom>
        </p:spPr>
        <p:txBody>
          <a:bodyPr wrap="square">
            <a:spAutoFit/>
          </a:bodyPr>
          <a:lstStyle/>
          <a:p>
            <a:pPr algn="just" rtl="1"/>
            <a:r>
              <a:rPr lang="ar-SA" sz="2400" dirty="0">
                <a:latin typeface="Sakkal Majalla" panose="02000000000000000000" pitchFamily="2" charset="-78"/>
                <a:cs typeface="Sakkal Majalla" panose="02000000000000000000" pitchFamily="2" charset="-78"/>
              </a:rPr>
              <a:t>ما هي الاوراق المالية المطلوب شرائها للمحفظة؟</a:t>
            </a:r>
          </a:p>
        </p:txBody>
      </p:sp>
      <p:pic>
        <p:nvPicPr>
          <p:cNvPr id="7170" name="Picture 2" descr="DFW Frisco Real Estate Information">
            <a:extLst>
              <a:ext uri="{FF2B5EF4-FFF2-40B4-BE49-F238E27FC236}">
                <a16:creationId xmlns:a16="http://schemas.microsoft.com/office/drawing/2014/main" id="{6790769E-4E77-4D5F-BA2F-315A636714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621" y="5443772"/>
            <a:ext cx="1005806" cy="803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2032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1340823"/>
            <a:ext cx="11485984" cy="4986823"/>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21876" y="491379"/>
            <a:ext cx="580416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cap="small"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أهمية توزيع الأصول</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10" name="مستطيل 9">
            <a:extLst>
              <a:ext uri="{FF2B5EF4-FFF2-40B4-BE49-F238E27FC236}">
                <a16:creationId xmlns:a16="http://schemas.microsoft.com/office/drawing/2014/main" id="{3950FFC7-4D49-4BAD-B2E1-2C03D2C0A409}"/>
              </a:ext>
            </a:extLst>
          </p:cNvPr>
          <p:cNvSpPr/>
          <p:nvPr/>
        </p:nvSpPr>
        <p:spPr>
          <a:xfrm>
            <a:off x="816185" y="2190267"/>
            <a:ext cx="10234432" cy="2862322"/>
          </a:xfrm>
          <a:prstGeom prst="rect">
            <a:avLst/>
          </a:prstGeom>
        </p:spPr>
        <p:txBody>
          <a:bodyPr wrap="square">
            <a:spAutoFit/>
          </a:bodyPr>
          <a:lstStyle/>
          <a:p>
            <a:pPr marL="342900" indent="-342900" algn="just" rtl="1">
              <a:lnSpc>
                <a:spcPct val="150000"/>
              </a:lnSpc>
              <a:buFont typeface="Wingdings" panose="05000000000000000000" pitchFamily="2" charset="2"/>
              <a:buChar char="§"/>
            </a:pPr>
            <a:r>
              <a:rPr lang="ar-SA" sz="2400" dirty="0">
                <a:latin typeface="Sakkal Majalla" panose="02000000000000000000" pitchFamily="2" charset="-78"/>
                <a:cs typeface="Sakkal Majalla" panose="02000000000000000000" pitchFamily="2" charset="-78"/>
              </a:rPr>
              <a:t>وبالتالي نلاحظ تواجد قرار توزيع الاصول ضمن أول خطوة في بناء المحفظة مما يعني الأهمية الكبيرة لهذا القرار. </a:t>
            </a:r>
            <a:endParaRPr lang="ar-SA" sz="2400" dirty="0" smtClean="0">
              <a:latin typeface="Sakkal Majalla" panose="02000000000000000000" pitchFamily="2" charset="-78"/>
              <a:cs typeface="Sakkal Majalla" panose="02000000000000000000" pitchFamily="2" charset="-78"/>
            </a:endParaRPr>
          </a:p>
          <a:p>
            <a:pPr marL="342900" lvl="0" indent="-342900" algn="just" rtl="1">
              <a:lnSpc>
                <a:spcPct val="150000"/>
              </a:lnSpc>
              <a:buFont typeface="Wingdings" panose="05000000000000000000" pitchFamily="2" charset="2"/>
              <a:buChar char="§"/>
            </a:pPr>
            <a:r>
              <a:rPr lang="ar-SA" sz="2400" dirty="0">
                <a:solidFill>
                  <a:prstClr val="black"/>
                </a:solidFill>
                <a:latin typeface="Sakkal Majalla" panose="02000000000000000000" pitchFamily="2" charset="-78"/>
                <a:cs typeface="Sakkal Majalla" panose="02000000000000000000" pitchFamily="2" charset="-78"/>
              </a:rPr>
              <a:t>حيث أن كثير من الدراسات السابقة خلال الفترة 1970 الى 1990 اثبتت أن %90 من عوائد الاستثمار ناتج عن سياسة توزيع الاصول. </a:t>
            </a:r>
          </a:p>
          <a:p>
            <a:pPr marL="342900" lvl="0" indent="-342900" algn="just" rtl="1">
              <a:lnSpc>
                <a:spcPct val="150000"/>
              </a:lnSpc>
              <a:buFont typeface="Wingdings" panose="05000000000000000000" pitchFamily="2" charset="2"/>
              <a:buChar char="§"/>
            </a:pPr>
            <a:r>
              <a:rPr lang="ar-SA" sz="2400" dirty="0">
                <a:solidFill>
                  <a:prstClr val="black"/>
                </a:solidFill>
                <a:latin typeface="Sakkal Majalla" panose="02000000000000000000" pitchFamily="2" charset="-78"/>
                <a:cs typeface="Sakkal Majalla" panose="02000000000000000000" pitchFamily="2" charset="-78"/>
              </a:rPr>
              <a:t>حيث يؤثر أسلوب توزيع الأصول الذي تختاره كمستثمر تأثيرا كبيرا على عائد الاستثمار الخاص بك وعلى معدل المخاطر الذي تتعرض له كمستثمر</a:t>
            </a:r>
            <a:r>
              <a:rPr lang="ar-SA" sz="2400" dirty="0" smtClean="0">
                <a:solidFill>
                  <a:prstClr val="black"/>
                </a:solidFill>
                <a:latin typeface="Sakkal Majalla" panose="02000000000000000000" pitchFamily="2" charset="-78"/>
                <a:cs typeface="Sakkal Majalla" panose="02000000000000000000" pitchFamily="2" charset="-78"/>
              </a:rPr>
              <a:t>.</a:t>
            </a:r>
            <a:endParaRPr lang="ar-SA" sz="2400" dirty="0">
              <a:solidFill>
                <a:prstClr val="black"/>
              </a:solidFill>
              <a:latin typeface="Sakkal Majalla" panose="02000000000000000000" pitchFamily="2" charset="-78"/>
              <a:cs typeface="Sakkal Majalla" panose="02000000000000000000" pitchFamily="2" charset="-78"/>
            </a:endParaRPr>
          </a:p>
        </p:txBody>
      </p:sp>
      <p:pic>
        <p:nvPicPr>
          <p:cNvPr id="14" name="Picture 2" descr="DFW Frisco Real Estate Information">
            <a:extLst>
              <a:ext uri="{FF2B5EF4-FFF2-40B4-BE49-F238E27FC236}">
                <a16:creationId xmlns:a16="http://schemas.microsoft.com/office/drawing/2014/main" id="{6790769E-4E77-4D5F-BA2F-315A636714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5713" y="5495826"/>
            <a:ext cx="1005806" cy="803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1307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1851802" y="639026"/>
            <a:ext cx="7657623"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الاختلافات الثقافية و توزيع الاصول </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9" name="مستطيل 8">
            <a:extLst>
              <a:ext uri="{FF2B5EF4-FFF2-40B4-BE49-F238E27FC236}">
                <a16:creationId xmlns:a16="http://schemas.microsoft.com/office/drawing/2014/main" id="{ED2929CD-FD2E-4EE4-B4F4-C859B29FE105}"/>
              </a:ext>
            </a:extLst>
          </p:cNvPr>
          <p:cNvSpPr/>
          <p:nvPr/>
        </p:nvSpPr>
        <p:spPr>
          <a:xfrm>
            <a:off x="1276225" y="2989995"/>
            <a:ext cx="9730598" cy="1754326"/>
          </a:xfrm>
          <a:prstGeom prst="rect">
            <a:avLst/>
          </a:prstGeom>
          <a:solidFill>
            <a:schemeClr val="bg1"/>
          </a:solidFill>
        </p:spPr>
        <p:txBody>
          <a:bodyPr wrap="square">
            <a:spAutoFit/>
          </a:bodyPr>
          <a:lstStyle/>
          <a:p>
            <a:pPr marL="342900" indent="-342900" algn="just" rtl="1">
              <a:lnSpc>
                <a:spcPct val="150000"/>
              </a:lnSpc>
              <a:buClr>
                <a:srgbClr val="F15728"/>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بسبب اختلاف الظروف السياسية، الاقتصادية، الاجتماعية، و البيئة الضريبية ،من بلد الى آخر فإن قرارات المستثمرين المتعلقة بتوزيع الاصول قد تختلف.</a:t>
            </a:r>
          </a:p>
          <a:p>
            <a:pPr marL="342900" indent="-342900" algn="just" rtl="1">
              <a:lnSpc>
                <a:spcPct val="150000"/>
              </a:lnSpc>
              <a:buClr>
                <a:srgbClr val="F15728"/>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ومثل هذه الاختلافات على المستوى الدولي ، تشرح لنا تباين استراتيجيات محافظ الاستثمار.</a:t>
            </a:r>
          </a:p>
        </p:txBody>
      </p:sp>
      <p:pic>
        <p:nvPicPr>
          <p:cNvPr id="11" name="Picture 2" descr="DFW Frisco Real Estate Information">
            <a:extLst>
              <a:ext uri="{FF2B5EF4-FFF2-40B4-BE49-F238E27FC236}">
                <a16:creationId xmlns:a16="http://schemas.microsoft.com/office/drawing/2014/main" id="{6790769E-4E77-4D5F-BA2F-315A636714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621" y="5443772"/>
            <a:ext cx="1005806" cy="803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316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53010" y="1048734"/>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366387"/>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31320" y="192504"/>
            <a:ext cx="580416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cap="small" dirty="0">
                <a:solidFill>
                  <a:schemeClr val="bg1"/>
                </a:solidFill>
                <a:latin typeface="Sakkal Majalla" panose="02000000000000000000" pitchFamily="2" charset="-78"/>
                <a:cs typeface="Sakkal Majalla" panose="02000000000000000000" pitchFamily="2" charset="-78"/>
              </a:rPr>
              <a:t>الاختلافات الثقافية و توزيع الاصول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7" name="مستطيل 6">
            <a:extLst>
              <a:ext uri="{FF2B5EF4-FFF2-40B4-BE49-F238E27FC236}">
                <a16:creationId xmlns:a16="http://schemas.microsoft.com/office/drawing/2014/main" id="{3146B2C0-36C9-4B76-8BC3-C6A4AE2621B5}"/>
              </a:ext>
            </a:extLst>
          </p:cNvPr>
          <p:cNvSpPr/>
          <p:nvPr/>
        </p:nvSpPr>
        <p:spPr>
          <a:xfrm>
            <a:off x="546972" y="1038666"/>
            <a:ext cx="11098060" cy="600164"/>
          </a:xfrm>
          <a:prstGeom prst="rect">
            <a:avLst/>
          </a:prstGeom>
        </p:spPr>
        <p:txBody>
          <a:bodyPr wrap="square">
            <a:spAutoFit/>
          </a:bodyPr>
          <a:lstStyle/>
          <a:p>
            <a:pPr algn="just" rtl="1">
              <a:lnSpc>
                <a:spcPct val="150000"/>
              </a:lnSpc>
            </a:pPr>
            <a:r>
              <a:rPr lang="ar-SA" sz="2400" dirty="0">
                <a:latin typeface="Sakkal Majalla" panose="02000000000000000000" pitchFamily="2" charset="-78"/>
                <a:cs typeface="Sakkal Majalla" panose="02000000000000000000" pitchFamily="2" charset="-78"/>
              </a:rPr>
              <a:t>نلاحظ في الجدول التالي كيف أن توزيع الاصول (الأسهم ) المستثمرة في محافظ استثمارية في صناديق التقاعد تختلف من بلد إلى اخر </a:t>
            </a:r>
            <a:endParaRPr lang="en-MY" sz="2400" dirty="0">
              <a:latin typeface="Sakkal Majalla" panose="02000000000000000000" pitchFamily="2" charset="-78"/>
              <a:cs typeface="Sakkal Majalla" panose="02000000000000000000" pitchFamily="2" charset="-78"/>
            </a:endParaRPr>
          </a:p>
        </p:txBody>
      </p:sp>
      <p:graphicFrame>
        <p:nvGraphicFramePr>
          <p:cNvPr id="8" name="جدول 7">
            <a:extLst>
              <a:ext uri="{FF2B5EF4-FFF2-40B4-BE49-F238E27FC236}">
                <a16:creationId xmlns:a16="http://schemas.microsoft.com/office/drawing/2014/main" id="{C65BBCD1-63E8-4924-A882-BB77501E2F89}"/>
              </a:ext>
            </a:extLst>
          </p:cNvPr>
          <p:cNvGraphicFramePr>
            <a:graphicFrameLocks noGrp="1"/>
          </p:cNvGraphicFramePr>
          <p:nvPr>
            <p:extLst>
              <p:ext uri="{D42A27DB-BD31-4B8C-83A1-F6EECF244321}">
                <p14:modId xmlns:p14="http://schemas.microsoft.com/office/powerpoint/2010/main" val="114742740"/>
              </p:ext>
            </p:extLst>
          </p:nvPr>
        </p:nvGraphicFramePr>
        <p:xfrm>
          <a:off x="2289371" y="2079823"/>
          <a:ext cx="7288060" cy="4160520"/>
        </p:xfrm>
        <a:graphic>
          <a:graphicData uri="http://schemas.openxmlformats.org/drawingml/2006/table">
            <a:tbl>
              <a:tblPr rtl="1" firstRow="1" bandRow="1">
                <a:tableStyleId>{7DF18680-E054-41AD-8BC1-D1AEF772440D}</a:tableStyleId>
              </a:tblPr>
              <a:tblGrid>
                <a:gridCol w="4218206">
                  <a:extLst>
                    <a:ext uri="{9D8B030D-6E8A-4147-A177-3AD203B41FA5}">
                      <a16:colId xmlns:a16="http://schemas.microsoft.com/office/drawing/2014/main" val="3930608875"/>
                    </a:ext>
                  </a:extLst>
                </a:gridCol>
                <a:gridCol w="3069854">
                  <a:extLst>
                    <a:ext uri="{9D8B030D-6E8A-4147-A177-3AD203B41FA5}">
                      <a16:colId xmlns:a16="http://schemas.microsoft.com/office/drawing/2014/main" val="1531941817"/>
                    </a:ext>
                  </a:extLst>
                </a:gridCol>
              </a:tblGrid>
              <a:tr h="370840">
                <a:tc>
                  <a:txBody>
                    <a:bodyPr/>
                    <a:lstStyle/>
                    <a:p>
                      <a:pPr algn="just" rtl="0">
                        <a:lnSpc>
                          <a:spcPct val="150000"/>
                        </a:lnSpc>
                      </a:pPr>
                      <a:r>
                        <a:rPr lang="en-US" sz="2400" b="1" dirty="0">
                          <a:latin typeface="Sakkal Majalla" panose="02000000000000000000" pitchFamily="2" charset="-78"/>
                          <a:cs typeface="Sakkal Majalla" panose="02000000000000000000" pitchFamily="2" charset="-78"/>
                        </a:rPr>
                        <a:t>Percentage In Equites </a:t>
                      </a:r>
                      <a:endParaRPr lang="ar-SA" sz="2400" b="1" dirty="0">
                        <a:latin typeface="Sakkal Majalla" panose="02000000000000000000" pitchFamily="2" charset="-78"/>
                        <a:cs typeface="Sakkal Majalla" panose="02000000000000000000" pitchFamily="2" charset="-78"/>
                      </a:endParaRPr>
                    </a:p>
                  </a:txBody>
                  <a:tcPr/>
                </a:tc>
                <a:tc>
                  <a:txBody>
                    <a:bodyPr/>
                    <a:lstStyle/>
                    <a:p>
                      <a:pPr algn="just" rtl="0">
                        <a:lnSpc>
                          <a:spcPct val="150000"/>
                        </a:lnSpc>
                      </a:pPr>
                      <a:r>
                        <a:rPr lang="en-US" sz="2400" b="1" dirty="0">
                          <a:latin typeface="Sakkal Majalla" panose="02000000000000000000" pitchFamily="2" charset="-78"/>
                          <a:cs typeface="Sakkal Majalla" panose="02000000000000000000" pitchFamily="2" charset="-78"/>
                        </a:rPr>
                        <a:t>Country </a:t>
                      </a:r>
                      <a:endParaRPr lang="ar-SA" sz="2400" b="1"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147690324"/>
                  </a:ext>
                </a:extLst>
              </a:tr>
              <a:tr h="370840">
                <a:tc>
                  <a:txBody>
                    <a:bodyPr/>
                    <a:lstStyle/>
                    <a:p>
                      <a:pPr algn="just" rtl="0">
                        <a:lnSpc>
                          <a:spcPct val="150000"/>
                        </a:lnSpc>
                      </a:pPr>
                      <a:r>
                        <a:rPr lang="en-US" sz="2400" b="1" dirty="0">
                          <a:latin typeface="Sakkal Majalla" panose="02000000000000000000" pitchFamily="2" charset="-78"/>
                          <a:cs typeface="Sakkal Majalla" panose="02000000000000000000" pitchFamily="2" charset="-78"/>
                        </a:rPr>
                        <a:t>79%</a:t>
                      </a:r>
                      <a:endParaRPr lang="ar-SA" sz="2400" b="1" dirty="0">
                        <a:latin typeface="Sakkal Majalla" panose="02000000000000000000" pitchFamily="2" charset="-78"/>
                        <a:cs typeface="Sakkal Majalla" panose="02000000000000000000" pitchFamily="2" charset="-78"/>
                      </a:endParaRPr>
                    </a:p>
                  </a:txBody>
                  <a:tcPr/>
                </a:tc>
                <a:tc>
                  <a:txBody>
                    <a:bodyPr/>
                    <a:lstStyle/>
                    <a:p>
                      <a:pPr algn="just" rtl="0">
                        <a:lnSpc>
                          <a:spcPct val="150000"/>
                        </a:lnSpc>
                      </a:pPr>
                      <a:r>
                        <a:rPr lang="en-US" sz="2400" b="1" dirty="0">
                          <a:latin typeface="Sakkal Majalla" panose="02000000000000000000" pitchFamily="2" charset="-78"/>
                          <a:cs typeface="Sakkal Majalla" panose="02000000000000000000" pitchFamily="2" charset="-78"/>
                        </a:rPr>
                        <a:t>Hong Kong</a:t>
                      </a:r>
                      <a:endParaRPr lang="ar-SA" sz="2400" b="1"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2628134686"/>
                  </a:ext>
                </a:extLst>
              </a:tr>
              <a:tr h="370840">
                <a:tc>
                  <a:txBody>
                    <a:bodyPr/>
                    <a:lstStyle/>
                    <a:p>
                      <a:pPr algn="just" rtl="0">
                        <a:lnSpc>
                          <a:spcPct val="150000"/>
                        </a:lnSpc>
                      </a:pPr>
                      <a:r>
                        <a:rPr lang="en-US" sz="2400" b="1" dirty="0">
                          <a:latin typeface="Sakkal Majalla" panose="02000000000000000000" pitchFamily="2" charset="-78"/>
                          <a:cs typeface="Sakkal Majalla" panose="02000000000000000000" pitchFamily="2" charset="-78"/>
                        </a:rPr>
                        <a:t>78</a:t>
                      </a:r>
                      <a:endParaRPr lang="ar-SA" sz="2400" b="1" dirty="0">
                        <a:latin typeface="Sakkal Majalla" panose="02000000000000000000" pitchFamily="2" charset="-78"/>
                        <a:cs typeface="Sakkal Majalla" panose="02000000000000000000" pitchFamily="2" charset="-78"/>
                      </a:endParaRPr>
                    </a:p>
                  </a:txBody>
                  <a:tcPr/>
                </a:tc>
                <a:tc>
                  <a:txBody>
                    <a:bodyPr/>
                    <a:lstStyle/>
                    <a:p>
                      <a:pPr algn="just" rtl="0">
                        <a:lnSpc>
                          <a:spcPct val="150000"/>
                        </a:lnSpc>
                      </a:pPr>
                      <a:r>
                        <a:rPr lang="en-US" sz="2400" b="1" dirty="0">
                          <a:latin typeface="Sakkal Majalla" panose="02000000000000000000" pitchFamily="2" charset="-78"/>
                          <a:cs typeface="Sakkal Majalla" panose="02000000000000000000" pitchFamily="2" charset="-78"/>
                        </a:rPr>
                        <a:t>United Kingdom</a:t>
                      </a:r>
                      <a:endParaRPr lang="ar-SA" sz="2400" b="1"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200026366"/>
                  </a:ext>
                </a:extLst>
              </a:tr>
              <a:tr h="370840">
                <a:tc>
                  <a:txBody>
                    <a:bodyPr/>
                    <a:lstStyle/>
                    <a:p>
                      <a:pPr algn="just" rtl="0">
                        <a:lnSpc>
                          <a:spcPct val="150000"/>
                        </a:lnSpc>
                      </a:pPr>
                      <a:r>
                        <a:rPr lang="en-US" sz="2400" b="1" dirty="0">
                          <a:latin typeface="Sakkal Majalla" panose="02000000000000000000" pitchFamily="2" charset="-78"/>
                          <a:cs typeface="Sakkal Majalla" panose="02000000000000000000" pitchFamily="2" charset="-78"/>
                        </a:rPr>
                        <a:t>68</a:t>
                      </a:r>
                      <a:endParaRPr lang="ar-SA" sz="2400" b="1" dirty="0">
                        <a:latin typeface="Sakkal Majalla" panose="02000000000000000000" pitchFamily="2" charset="-78"/>
                        <a:cs typeface="Sakkal Majalla" panose="02000000000000000000" pitchFamily="2" charset="-78"/>
                      </a:endParaRPr>
                    </a:p>
                  </a:txBody>
                  <a:tcPr/>
                </a:tc>
                <a:tc>
                  <a:txBody>
                    <a:bodyPr/>
                    <a:lstStyle/>
                    <a:p>
                      <a:pPr algn="just" rtl="0">
                        <a:lnSpc>
                          <a:spcPct val="150000"/>
                        </a:lnSpc>
                      </a:pPr>
                      <a:r>
                        <a:rPr lang="en-US" sz="2400" b="1" dirty="0">
                          <a:latin typeface="Sakkal Majalla" panose="02000000000000000000" pitchFamily="2" charset="-78"/>
                          <a:cs typeface="Sakkal Majalla" panose="02000000000000000000" pitchFamily="2" charset="-78"/>
                        </a:rPr>
                        <a:t>Ireland</a:t>
                      </a:r>
                      <a:endParaRPr lang="ar-SA" sz="2400" b="1"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25674871"/>
                  </a:ext>
                </a:extLst>
              </a:tr>
              <a:tr h="370840">
                <a:tc>
                  <a:txBody>
                    <a:bodyPr/>
                    <a:lstStyle/>
                    <a:p>
                      <a:pPr algn="just" rtl="0">
                        <a:lnSpc>
                          <a:spcPct val="150000"/>
                        </a:lnSpc>
                      </a:pPr>
                      <a:r>
                        <a:rPr lang="en-US" sz="2400" b="1" dirty="0">
                          <a:latin typeface="Sakkal Majalla" panose="02000000000000000000" pitchFamily="2" charset="-78"/>
                          <a:cs typeface="Sakkal Majalla" panose="02000000000000000000" pitchFamily="2" charset="-78"/>
                        </a:rPr>
                        <a:t>58</a:t>
                      </a:r>
                      <a:endParaRPr lang="ar-SA" sz="2400" b="1" dirty="0">
                        <a:latin typeface="Sakkal Majalla" panose="02000000000000000000" pitchFamily="2" charset="-78"/>
                        <a:cs typeface="Sakkal Majalla" panose="02000000000000000000" pitchFamily="2" charset="-78"/>
                      </a:endParaRPr>
                    </a:p>
                  </a:txBody>
                  <a:tcPr/>
                </a:tc>
                <a:tc>
                  <a:txBody>
                    <a:bodyPr/>
                    <a:lstStyle/>
                    <a:p>
                      <a:pPr algn="just" rtl="0">
                        <a:lnSpc>
                          <a:spcPct val="150000"/>
                        </a:lnSpc>
                      </a:pPr>
                      <a:r>
                        <a:rPr lang="en-US" sz="2400" b="1" dirty="0">
                          <a:latin typeface="Sakkal Majalla" panose="02000000000000000000" pitchFamily="2" charset="-78"/>
                          <a:cs typeface="Sakkal Majalla" panose="02000000000000000000" pitchFamily="2" charset="-78"/>
                        </a:rPr>
                        <a:t>United States </a:t>
                      </a:r>
                      <a:endParaRPr lang="ar-SA" sz="2400" b="1"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4236711530"/>
                  </a:ext>
                </a:extLst>
              </a:tr>
              <a:tr h="370840">
                <a:tc>
                  <a:txBody>
                    <a:bodyPr/>
                    <a:lstStyle/>
                    <a:p>
                      <a:pPr algn="just" rtl="0">
                        <a:lnSpc>
                          <a:spcPct val="150000"/>
                        </a:lnSpc>
                      </a:pPr>
                      <a:r>
                        <a:rPr lang="en-US" sz="2400" b="1" dirty="0">
                          <a:latin typeface="Sakkal Majalla" panose="02000000000000000000" pitchFamily="2" charset="-78"/>
                          <a:cs typeface="Sakkal Majalla" panose="02000000000000000000" pitchFamily="2" charset="-78"/>
                        </a:rPr>
                        <a:t>37</a:t>
                      </a:r>
                      <a:endParaRPr lang="ar-SA" sz="2400" b="1" dirty="0">
                        <a:latin typeface="Sakkal Majalla" panose="02000000000000000000" pitchFamily="2" charset="-78"/>
                        <a:cs typeface="Sakkal Majalla" panose="02000000000000000000" pitchFamily="2" charset="-78"/>
                      </a:endParaRPr>
                    </a:p>
                  </a:txBody>
                  <a:tcPr/>
                </a:tc>
                <a:tc>
                  <a:txBody>
                    <a:bodyPr/>
                    <a:lstStyle/>
                    <a:p>
                      <a:pPr algn="just" rtl="0">
                        <a:lnSpc>
                          <a:spcPct val="150000"/>
                        </a:lnSpc>
                      </a:pPr>
                      <a:r>
                        <a:rPr lang="en-US" sz="2400" b="1" dirty="0">
                          <a:latin typeface="Sakkal Majalla" panose="02000000000000000000" pitchFamily="2" charset="-78"/>
                          <a:cs typeface="Sakkal Majalla" panose="02000000000000000000" pitchFamily="2" charset="-78"/>
                        </a:rPr>
                        <a:t>Japan</a:t>
                      </a:r>
                      <a:endParaRPr lang="ar-SA" sz="2400" b="1"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159060387"/>
                  </a:ext>
                </a:extLst>
              </a:tr>
              <a:tr h="370840">
                <a:tc>
                  <a:txBody>
                    <a:bodyPr/>
                    <a:lstStyle/>
                    <a:p>
                      <a:pPr algn="just" rtl="0">
                        <a:lnSpc>
                          <a:spcPct val="150000"/>
                        </a:lnSpc>
                      </a:pPr>
                      <a:r>
                        <a:rPr lang="en-US" sz="2400" b="1" dirty="0">
                          <a:latin typeface="Sakkal Majalla" panose="02000000000000000000" pitchFamily="2" charset="-78"/>
                          <a:cs typeface="Sakkal Majalla" panose="02000000000000000000" pitchFamily="2" charset="-78"/>
                        </a:rPr>
                        <a:t>8</a:t>
                      </a:r>
                      <a:endParaRPr lang="ar-SA" sz="2400" b="1" dirty="0">
                        <a:latin typeface="Sakkal Majalla" panose="02000000000000000000" pitchFamily="2" charset="-78"/>
                        <a:cs typeface="Sakkal Majalla" panose="02000000000000000000" pitchFamily="2" charset="-78"/>
                      </a:endParaRPr>
                    </a:p>
                  </a:txBody>
                  <a:tcPr/>
                </a:tc>
                <a:tc>
                  <a:txBody>
                    <a:bodyPr/>
                    <a:lstStyle/>
                    <a:p>
                      <a:pPr algn="just" rtl="0">
                        <a:lnSpc>
                          <a:spcPct val="150000"/>
                        </a:lnSpc>
                      </a:pPr>
                      <a:r>
                        <a:rPr lang="en-US" sz="2400" b="1" dirty="0">
                          <a:latin typeface="Sakkal Majalla" panose="02000000000000000000" pitchFamily="2" charset="-78"/>
                          <a:cs typeface="Sakkal Majalla" panose="02000000000000000000" pitchFamily="2" charset="-78"/>
                        </a:rPr>
                        <a:t>Germany</a:t>
                      </a:r>
                      <a:endParaRPr lang="ar-SA" sz="2400" b="1"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396656034"/>
                  </a:ext>
                </a:extLst>
              </a:tr>
            </a:tbl>
          </a:graphicData>
        </a:graphic>
      </p:graphicFrame>
      <p:sp>
        <p:nvSpPr>
          <p:cNvPr id="9" name="مستطيل 8">
            <a:extLst>
              <a:ext uri="{FF2B5EF4-FFF2-40B4-BE49-F238E27FC236}">
                <a16:creationId xmlns:a16="http://schemas.microsoft.com/office/drawing/2014/main" id="{BE964110-F801-4F34-9DC1-842E1D8E543D}"/>
              </a:ext>
            </a:extLst>
          </p:cNvPr>
          <p:cNvSpPr/>
          <p:nvPr/>
        </p:nvSpPr>
        <p:spPr>
          <a:xfrm>
            <a:off x="3480646" y="1602769"/>
            <a:ext cx="4905510" cy="477054"/>
          </a:xfrm>
          <a:prstGeom prst="rect">
            <a:avLst/>
          </a:prstGeom>
        </p:spPr>
        <p:txBody>
          <a:bodyPr wrap="none">
            <a:spAutoFit/>
          </a:bodyPr>
          <a:lstStyle/>
          <a:p>
            <a:pPr algn="ctr"/>
            <a:r>
              <a:rPr lang="en-US" sz="2500" b="1" dirty="0">
                <a:solidFill>
                  <a:schemeClr val="accent1">
                    <a:lumMod val="75000"/>
                  </a:schemeClr>
                </a:solidFill>
                <a:latin typeface="Sakkal Majalla" panose="02000000000000000000" pitchFamily="2" charset="-78"/>
                <a:cs typeface="Sakkal Majalla" panose="02000000000000000000" pitchFamily="2" charset="-78"/>
              </a:rPr>
              <a:t>Equity Allocations In Pension Fund Portfolios</a:t>
            </a:r>
            <a:endParaRPr lang="ar-SA" sz="2500" dirty="0">
              <a:solidFill>
                <a:schemeClr val="accent1">
                  <a:lumMod val="75000"/>
                </a:schemeClr>
              </a:solidFill>
            </a:endParaRPr>
          </a:p>
        </p:txBody>
      </p:sp>
    </p:spTree>
    <p:extLst>
      <p:ext uri="{BB962C8B-B14F-4D97-AF65-F5344CB8AC3E}">
        <p14:creationId xmlns:p14="http://schemas.microsoft.com/office/powerpoint/2010/main" val="4188481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1"/>
            <a:ext cx="11485984" cy="5337116"/>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21876" y="491379"/>
            <a:ext cx="580416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cap="small" dirty="0">
                <a:solidFill>
                  <a:schemeClr val="bg1"/>
                </a:solidFill>
                <a:latin typeface="Sakkal Majalla" panose="02000000000000000000" pitchFamily="2" charset="-78"/>
                <a:cs typeface="Sakkal Majalla" panose="02000000000000000000" pitchFamily="2" charset="-78"/>
              </a:rPr>
              <a:t>الاختلافات الثقافية و توزيع الاصول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7" name="مستطيل 6">
            <a:extLst>
              <a:ext uri="{FF2B5EF4-FFF2-40B4-BE49-F238E27FC236}">
                <a16:creationId xmlns:a16="http://schemas.microsoft.com/office/drawing/2014/main" id="{3146B2C0-36C9-4B76-8BC3-C6A4AE2621B5}"/>
              </a:ext>
            </a:extLst>
          </p:cNvPr>
          <p:cNvSpPr/>
          <p:nvPr/>
        </p:nvSpPr>
        <p:spPr>
          <a:xfrm>
            <a:off x="546972" y="1420151"/>
            <a:ext cx="11098060" cy="461665"/>
          </a:xfrm>
          <a:prstGeom prst="rect">
            <a:avLst/>
          </a:prstGeom>
        </p:spPr>
        <p:txBody>
          <a:bodyPr wrap="square">
            <a:spAutoFit/>
          </a:bodyPr>
          <a:lstStyle/>
          <a:p>
            <a:pPr algn="just" rtl="1"/>
            <a:r>
              <a:rPr lang="ar-SA" sz="2400" b="1" dirty="0">
                <a:solidFill>
                  <a:srgbClr val="0000FF"/>
                </a:solidFill>
                <a:latin typeface="Sakkal Majalla" panose="02000000000000000000" pitchFamily="2" charset="-78"/>
                <a:cs typeface="Sakkal Majalla" panose="02000000000000000000" pitchFamily="2" charset="-78"/>
              </a:rPr>
              <a:t>أيضا نلاحظ في الشكل التالي اختلاف توزيع الاصول (الأسهم) في المحافظ باختلاف معدل التضخم في مجموعة من البلدان.</a:t>
            </a:r>
            <a:endParaRPr lang="en-MY" sz="2400" b="1" dirty="0">
              <a:solidFill>
                <a:srgbClr val="0000FF"/>
              </a:solidFill>
              <a:latin typeface="Sakkal Majalla" panose="02000000000000000000" pitchFamily="2" charset="-78"/>
              <a:cs typeface="Sakkal Majalla" panose="02000000000000000000" pitchFamily="2" charset="-78"/>
            </a:endParaRPr>
          </a:p>
        </p:txBody>
      </p:sp>
      <p:pic>
        <p:nvPicPr>
          <p:cNvPr id="3" name="صورة 2">
            <a:extLst>
              <a:ext uri="{FF2B5EF4-FFF2-40B4-BE49-F238E27FC236}">
                <a16:creationId xmlns:a16="http://schemas.microsoft.com/office/drawing/2014/main" id="{93A7AB64-868B-4EC1-A731-3EC987D9B9DE}"/>
              </a:ext>
            </a:extLst>
          </p:cNvPr>
          <p:cNvPicPr>
            <a:picLocks noChangeAspect="1"/>
          </p:cNvPicPr>
          <p:nvPr/>
        </p:nvPicPr>
        <p:blipFill>
          <a:blip r:embed="rId3"/>
          <a:stretch>
            <a:fillRect/>
          </a:stretch>
        </p:blipFill>
        <p:spPr>
          <a:xfrm>
            <a:off x="1862442" y="1951210"/>
            <a:ext cx="8141918" cy="4256437"/>
          </a:xfrm>
          <a:prstGeom prst="rect">
            <a:avLst/>
          </a:prstGeom>
        </p:spPr>
      </p:pic>
    </p:spTree>
    <p:extLst>
      <p:ext uri="{BB962C8B-B14F-4D97-AF65-F5344CB8AC3E}">
        <p14:creationId xmlns:p14="http://schemas.microsoft.com/office/powerpoint/2010/main" val="3105225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a:extLst>
              <a:ext uri="{FF2B5EF4-FFF2-40B4-BE49-F238E27FC236}">
                <a16:creationId xmlns:a16="http://schemas.microsoft.com/office/drawing/2014/main" id="{D8A8BE06-8955-48E6-9641-BAEE24A012CF}"/>
              </a:ext>
            </a:extLst>
          </p:cNvPr>
          <p:cNvSpPr/>
          <p:nvPr/>
        </p:nvSpPr>
        <p:spPr>
          <a:xfrm>
            <a:off x="801636" y="1674226"/>
            <a:ext cx="3816220" cy="35584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4827565" y="1079025"/>
            <a:ext cx="6842904" cy="5248622"/>
          </a:xfrm>
        </p:spPr>
        <p:txBody>
          <a:bodyPr>
            <a:noAutofit/>
          </a:bodyPr>
          <a:lstStyle/>
          <a:p>
            <a:pPr marL="0" indent="0">
              <a:lnSpc>
                <a:spcPct val="100000"/>
              </a:lnSpc>
              <a:buNone/>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7" name="مستطيل 6">
            <a:extLst>
              <a:ext uri="{FF2B5EF4-FFF2-40B4-BE49-F238E27FC236}">
                <a16:creationId xmlns:a16="http://schemas.microsoft.com/office/drawing/2014/main" id="{BA1F146A-31ED-43B9-BE99-C5B39AA34D2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1063333" y="1625286"/>
            <a:ext cx="3030280" cy="3558488"/>
          </a:xfrm>
          <a:prstGeom prst="rect">
            <a:avLst/>
          </a:prstGeom>
        </p:spPr>
      </p:pic>
      <p:sp>
        <p:nvSpPr>
          <p:cNvPr id="2" name="مستطيل 1">
            <a:extLst>
              <a:ext uri="{FF2B5EF4-FFF2-40B4-BE49-F238E27FC236}">
                <a16:creationId xmlns:a16="http://schemas.microsoft.com/office/drawing/2014/main" id="{E4596415-7FE5-4858-AA57-94361568E6AB}"/>
              </a:ext>
            </a:extLst>
          </p:cNvPr>
          <p:cNvSpPr/>
          <p:nvPr/>
        </p:nvSpPr>
        <p:spPr>
          <a:xfrm>
            <a:off x="4025080" y="1973369"/>
            <a:ext cx="7098131" cy="2906501"/>
          </a:xfrm>
          <a:prstGeom prst="rect">
            <a:avLst/>
          </a:prstGeom>
        </p:spPr>
        <p:txBody>
          <a:bodyPr wrap="square">
            <a:spAutoFit/>
          </a:bodyPr>
          <a:lstStyle/>
          <a:p>
            <a:pPr marL="457200" indent="-457200" algn="r" rtl="1">
              <a:lnSpc>
                <a:spcPct val="150000"/>
              </a:lnSpc>
              <a:buClr>
                <a:schemeClr val="bg2">
                  <a:lumMod val="50000"/>
                </a:schemeClr>
              </a:buClr>
              <a:buFont typeface="+mj-lt"/>
              <a:buAutoNum type="arabicPeriod"/>
            </a:pPr>
            <a:r>
              <a:rPr lang="ar-SA" sz="2500" dirty="0">
                <a:solidFill>
                  <a:schemeClr val="tx1">
                    <a:lumMod val="95000"/>
                    <a:lumOff val="5000"/>
                  </a:schemeClr>
                </a:solidFill>
                <a:latin typeface="Sakkal Majalla" panose="02000000000000000000" pitchFamily="2" charset="-78"/>
                <a:cs typeface="Sakkal Majalla" panose="02000000000000000000" pitchFamily="2" charset="-78"/>
              </a:rPr>
              <a:t>التعرف على المقصود بتوزيع الاصول في المحفظة الاستثمارية</a:t>
            </a:r>
            <a:r>
              <a:rPr lang="en-US" sz="2500" dirty="0">
                <a:solidFill>
                  <a:schemeClr val="tx1">
                    <a:lumMod val="95000"/>
                    <a:lumOff val="5000"/>
                  </a:schemeClr>
                </a:solidFill>
                <a:latin typeface="Sakkal Majalla" panose="02000000000000000000" pitchFamily="2" charset="-78"/>
                <a:cs typeface="Sakkal Majalla" panose="02000000000000000000" pitchFamily="2" charset="-78"/>
              </a:rPr>
              <a:t>.</a:t>
            </a:r>
          </a:p>
          <a:p>
            <a:pPr marL="457200" indent="-457200" algn="r" rtl="1">
              <a:lnSpc>
                <a:spcPct val="150000"/>
              </a:lnSpc>
              <a:buClr>
                <a:schemeClr val="bg2">
                  <a:lumMod val="50000"/>
                </a:schemeClr>
              </a:buClr>
              <a:buFont typeface="+mj-lt"/>
              <a:buAutoNum type="arabicPeriod"/>
            </a:pPr>
            <a:r>
              <a:rPr lang="ar-SA" sz="2500" dirty="0">
                <a:solidFill>
                  <a:schemeClr val="tx1">
                    <a:lumMod val="95000"/>
                    <a:lumOff val="5000"/>
                  </a:schemeClr>
                </a:solidFill>
                <a:latin typeface="Sakkal Majalla" panose="02000000000000000000" pitchFamily="2" charset="-78"/>
                <a:cs typeface="Sakkal Majalla" panose="02000000000000000000" pitchFamily="2" charset="-78"/>
              </a:rPr>
              <a:t> التعرف على نماذج التوزيع والتخصيص</a:t>
            </a:r>
            <a:r>
              <a:rPr lang="en-US" sz="2500" dirty="0">
                <a:solidFill>
                  <a:schemeClr val="tx1">
                    <a:lumMod val="95000"/>
                    <a:lumOff val="5000"/>
                  </a:schemeClr>
                </a:solidFill>
                <a:latin typeface="Sakkal Majalla" panose="02000000000000000000" pitchFamily="2" charset="-78"/>
                <a:cs typeface="Sakkal Majalla" panose="02000000000000000000" pitchFamily="2" charset="-78"/>
              </a:rPr>
              <a:t>. </a:t>
            </a:r>
          </a:p>
          <a:p>
            <a:pPr marL="457200" indent="-457200" algn="r" rtl="1">
              <a:lnSpc>
                <a:spcPct val="150000"/>
              </a:lnSpc>
              <a:buClr>
                <a:schemeClr val="bg2">
                  <a:lumMod val="50000"/>
                </a:schemeClr>
              </a:buClr>
              <a:buFont typeface="+mj-lt"/>
              <a:buAutoNum type="arabicPeriod"/>
            </a:pPr>
            <a:r>
              <a:rPr lang="ar-SA" sz="2500" dirty="0">
                <a:solidFill>
                  <a:schemeClr val="tx1">
                    <a:lumMod val="95000"/>
                    <a:lumOff val="5000"/>
                  </a:schemeClr>
                </a:solidFill>
                <a:latin typeface="Sakkal Majalla" panose="02000000000000000000" pitchFamily="2" charset="-78"/>
                <a:cs typeface="Sakkal Majalla" panose="02000000000000000000" pitchFamily="2" charset="-78"/>
              </a:rPr>
              <a:t>التعرف على اهمية توزيع الاصول. </a:t>
            </a:r>
          </a:p>
          <a:p>
            <a:pPr marL="457200" indent="-457200" algn="r" rtl="1">
              <a:lnSpc>
                <a:spcPct val="150000"/>
              </a:lnSpc>
              <a:buClr>
                <a:schemeClr val="bg2">
                  <a:lumMod val="50000"/>
                </a:schemeClr>
              </a:buClr>
              <a:buFont typeface="+mj-lt"/>
              <a:buAutoNum type="arabicPeriod"/>
            </a:pPr>
            <a:r>
              <a:rPr lang="ar-SA" sz="2500" dirty="0">
                <a:solidFill>
                  <a:schemeClr val="tx1">
                    <a:lumMod val="95000"/>
                    <a:lumOff val="5000"/>
                  </a:schemeClr>
                </a:solidFill>
                <a:latin typeface="Sakkal Majalla" panose="02000000000000000000" pitchFamily="2" charset="-78"/>
                <a:cs typeface="Sakkal Majalla" panose="02000000000000000000" pitchFamily="2" charset="-78"/>
              </a:rPr>
              <a:t>فهم عملية الاختلافات الثقافية وتوزيع الاصول. </a:t>
            </a:r>
          </a:p>
          <a:p>
            <a:pPr marL="457200" indent="-457200" algn="r" rtl="1">
              <a:lnSpc>
                <a:spcPct val="150000"/>
              </a:lnSpc>
              <a:buClr>
                <a:schemeClr val="bg2">
                  <a:lumMod val="50000"/>
                </a:schemeClr>
              </a:buClr>
              <a:buFont typeface="+mj-lt"/>
              <a:buAutoNum type="arabicPeriod"/>
            </a:pPr>
            <a:r>
              <a:rPr lang="ar-SA" sz="2500" dirty="0">
                <a:solidFill>
                  <a:schemeClr val="tx1">
                    <a:lumMod val="95000"/>
                    <a:lumOff val="5000"/>
                  </a:schemeClr>
                </a:solidFill>
                <a:latin typeface="Sakkal Majalla" panose="02000000000000000000" pitchFamily="2" charset="-78"/>
                <a:cs typeface="Sakkal Majalla" panose="02000000000000000000" pitchFamily="2" charset="-78"/>
              </a:rPr>
              <a:t>التعرف على خط توزيع الاصول في المحفظة.</a:t>
            </a:r>
          </a:p>
        </p:txBody>
      </p:sp>
      <p:sp>
        <p:nvSpPr>
          <p:cNvPr id="4" name="مستطيل 3">
            <a:extLst>
              <a:ext uri="{FF2B5EF4-FFF2-40B4-BE49-F238E27FC236}">
                <a16:creationId xmlns:a16="http://schemas.microsoft.com/office/drawing/2014/main" id="{BCAEEAEA-0719-4DEE-9A32-AD01FB10FEFD}"/>
              </a:ext>
            </a:extLst>
          </p:cNvPr>
          <p:cNvSpPr/>
          <p:nvPr/>
        </p:nvSpPr>
        <p:spPr>
          <a:xfrm>
            <a:off x="8125496" y="1255092"/>
            <a:ext cx="3324949" cy="584775"/>
          </a:xfrm>
          <a:prstGeom prst="rect">
            <a:avLst/>
          </a:prstGeom>
        </p:spPr>
        <p:txBody>
          <a:bodyPr wrap="none">
            <a:spAutoFit/>
          </a:bodyPr>
          <a:lstStyle/>
          <a:p>
            <a:pPr algn="r" rtl="1"/>
            <a:r>
              <a:rPr lang="ar-SA" sz="3200" b="1" dirty="0">
                <a:solidFill>
                  <a:schemeClr val="accent5">
                    <a:lumMod val="50000"/>
                  </a:schemeClr>
                </a:solidFill>
                <a:latin typeface="Sakkal Majalla" panose="02000000000000000000" pitchFamily="2" charset="-78"/>
                <a:cs typeface="Sakkal Majalla" panose="02000000000000000000" pitchFamily="2" charset="-78"/>
              </a:rPr>
              <a:t>سيكون الطالب قادراً على :</a:t>
            </a:r>
          </a:p>
        </p:txBody>
      </p:sp>
    </p:spTree>
    <p:extLst>
      <p:ext uri="{BB962C8B-B14F-4D97-AF65-F5344CB8AC3E}">
        <p14:creationId xmlns:p14="http://schemas.microsoft.com/office/powerpoint/2010/main" val="3226812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21876" y="491379"/>
            <a:ext cx="580416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cap="small" dirty="0">
                <a:solidFill>
                  <a:schemeClr val="bg1"/>
                </a:solidFill>
                <a:latin typeface="Sakkal Majalla" panose="02000000000000000000" pitchFamily="2" charset="-78"/>
                <a:cs typeface="Sakkal Majalla" panose="02000000000000000000" pitchFamily="2" charset="-78"/>
              </a:rPr>
              <a:t>خط التوزيع الرأسمالي</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2" name="مستطيل 1">
            <a:extLst>
              <a:ext uri="{FF2B5EF4-FFF2-40B4-BE49-F238E27FC236}">
                <a16:creationId xmlns:a16="http://schemas.microsoft.com/office/drawing/2014/main" id="{654F6B27-886C-48FF-8DFD-59080D598E41}"/>
              </a:ext>
            </a:extLst>
          </p:cNvPr>
          <p:cNvSpPr/>
          <p:nvPr/>
        </p:nvSpPr>
        <p:spPr>
          <a:xfrm>
            <a:off x="814895" y="1489684"/>
            <a:ext cx="10509337" cy="4478149"/>
          </a:xfrm>
          <a:prstGeom prst="rect">
            <a:avLst/>
          </a:prstGeom>
        </p:spPr>
        <p:txBody>
          <a:bodyPr wrap="square">
            <a:spAutoFit/>
          </a:bodyPr>
          <a:lstStyle/>
          <a:p>
            <a:pPr marL="342900" indent="-342900" algn="just" rtl="1">
              <a:lnSpc>
                <a:spcPct val="150000"/>
              </a:lnSpc>
              <a:buClr>
                <a:srgbClr val="0000FF"/>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أفضل طريقة لتخصيص الأصول هو الاستثمار بين أصل خطر وأصل خالي من المخاطرة</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Clr>
                <a:srgbClr val="0000FF"/>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لكي نحصل على أفضل تخصيص سنقوم بتجريب مجموعة من النسب للأصول الخطرة والاصول الخالية من المخاطر لنحصل في النهاية على مجموعة من فرص الاستثمار والذي يعبر عنها بخط رسم معين  يعتمد على الخطر والعائد وهذا هو ما نطلق علية خط التوزيع الرأسمالي . حيث يبدا بأقل عائد للأصل الخالي من المخاطرة (عندما يتم استثمار كل المال في هذا النوع من الاصول) ثم الى اعلــــى عائد عندا يتم استثمار الاموال في الاصل الخطر</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Clr>
                <a:srgbClr val="0000FF"/>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خط التوزيع الرأسمالي : هو رسم بياني يقوم به المستثمر لكل التوليفات الممكنة من الاصول الخطرة وغير الخطرة</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Clr>
                <a:srgbClr val="0000FF"/>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منحنى خط التوزيع الرأسمالي:  يساوي العائد المضاف للمحفظة </a:t>
            </a:r>
            <a:r>
              <a:rPr lang="ar-SA" sz="2400" b="1" dirty="0">
                <a:latin typeface="Sakkal Majalla" panose="02000000000000000000" pitchFamily="2" charset="-78"/>
                <a:cs typeface="Sakkal Majalla" panose="02000000000000000000" pitchFamily="2" charset="-78"/>
              </a:rPr>
              <a:t>نسبة</a:t>
            </a:r>
            <a:r>
              <a:rPr lang="ar-SA" sz="2400" dirty="0">
                <a:latin typeface="Sakkal Majalla" panose="02000000000000000000" pitchFamily="2" charset="-78"/>
                <a:cs typeface="Sakkal Majalla" panose="02000000000000000000" pitchFamily="2" charset="-78"/>
              </a:rPr>
              <a:t> للزيادة في الخطر (العائد الذي يتم اكتسابه بالإضافة إلى العائد الخالي من المخاطرة عند كل وحدة تغير في اجمالي الخطر).</a:t>
            </a:r>
            <a:endParaRPr lang="ar-SA" sz="2400" b="1" u="sng" cap="small" dirty="0">
              <a:solidFill>
                <a:srgbClr val="FF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865676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1"/>
            <a:ext cx="11485984" cy="5337115"/>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74865" y="312373"/>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31319" y="146002"/>
            <a:ext cx="580416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cap="small" dirty="0">
                <a:solidFill>
                  <a:schemeClr val="bg1"/>
                </a:solidFill>
                <a:latin typeface="Sakkal Majalla" panose="02000000000000000000" pitchFamily="2" charset="-78"/>
                <a:cs typeface="Sakkal Majalla" panose="02000000000000000000" pitchFamily="2" charset="-78"/>
              </a:rPr>
              <a:t>خط التوزيع الرأسمالي</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3" name="مستطيل 2">
            <a:extLst>
              <a:ext uri="{FF2B5EF4-FFF2-40B4-BE49-F238E27FC236}">
                <a16:creationId xmlns:a16="http://schemas.microsoft.com/office/drawing/2014/main" id="{BC38BAB1-F4C5-4D99-880F-20567556A7C6}"/>
              </a:ext>
            </a:extLst>
          </p:cNvPr>
          <p:cNvSpPr/>
          <p:nvPr/>
        </p:nvSpPr>
        <p:spPr>
          <a:xfrm>
            <a:off x="628811" y="882094"/>
            <a:ext cx="10590291" cy="1777410"/>
          </a:xfrm>
          <a:prstGeom prst="rect">
            <a:avLst/>
          </a:prstGeom>
        </p:spPr>
        <p:txBody>
          <a:bodyPr wrap="square">
            <a:spAutoFit/>
          </a:bodyPr>
          <a:lstStyle/>
          <a:p>
            <a:pPr algn="just" rtl="1">
              <a:lnSpc>
                <a:spcPct val="150000"/>
              </a:lnSpc>
            </a:pPr>
            <a:r>
              <a:rPr lang="ar-SA" sz="2500" b="1" dirty="0">
                <a:solidFill>
                  <a:srgbClr val="00B050"/>
                </a:solidFill>
                <a:latin typeface="Sakkal Majalla" panose="02000000000000000000" pitchFamily="2" charset="-78"/>
                <a:cs typeface="Sakkal Majalla" panose="02000000000000000000" pitchFamily="2" charset="-78"/>
              </a:rPr>
              <a:t>مثال:</a:t>
            </a:r>
          </a:p>
          <a:p>
            <a:pPr algn="just" rtl="1">
              <a:lnSpc>
                <a:spcPct val="150000"/>
              </a:lnSpc>
            </a:pPr>
            <a:r>
              <a:rPr lang="ar-SA" sz="2400" b="1" dirty="0">
                <a:solidFill>
                  <a:srgbClr val="00B050"/>
                </a:solidFill>
                <a:latin typeface="Sakkal Majalla" panose="02000000000000000000" pitchFamily="2" charset="-78"/>
                <a:cs typeface="Sakkal Majalla" panose="02000000000000000000" pitchFamily="2" charset="-78"/>
              </a:rPr>
              <a:t> </a:t>
            </a:r>
            <a:r>
              <a:rPr lang="ar-SA" sz="2400" dirty="0">
                <a:latin typeface="Sakkal Majalla" panose="02000000000000000000" pitchFamily="2" charset="-78"/>
                <a:cs typeface="Sakkal Majalla" panose="02000000000000000000" pitchFamily="2" charset="-78"/>
              </a:rPr>
              <a:t>إذا افترضنا أن العائد الخالي من المخاطرة هو 4% وأن العائد المتوقع للأصول الخطرة هو 12% عند انحراف معياري 15% فإنه يمكننا </a:t>
            </a:r>
            <a:r>
              <a:rPr lang="ar-SA" sz="2400" b="1" dirty="0">
                <a:latin typeface="Sakkal Majalla" panose="02000000000000000000" pitchFamily="2" charset="-78"/>
                <a:cs typeface="Sakkal Majalla" panose="02000000000000000000" pitchFamily="2" charset="-78"/>
              </a:rPr>
              <a:t>عمل خط التوزيعات الرأسمالية كالتالي:</a:t>
            </a:r>
          </a:p>
        </p:txBody>
      </p:sp>
      <p:pic>
        <p:nvPicPr>
          <p:cNvPr id="8" name="Picture 3" descr="Graph of the capital allocation line (CAL) showing the expected returns of the investment opportunity set between a risk-free asset and a risky asset.">
            <a:extLst>
              <a:ext uri="{FF2B5EF4-FFF2-40B4-BE49-F238E27FC236}">
                <a16:creationId xmlns:a16="http://schemas.microsoft.com/office/drawing/2014/main" id="{E6B2A8AE-60CE-48D4-8379-5EB6AF7A598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164008" y="2659504"/>
            <a:ext cx="6603835" cy="3668142"/>
          </a:xfrm>
          <a:prstGeom prst="rect">
            <a:avLst/>
          </a:prstGeom>
          <a:noFill/>
          <a:ln>
            <a:noFill/>
          </a:ln>
        </p:spPr>
      </p:pic>
    </p:spTree>
    <p:extLst>
      <p:ext uri="{BB962C8B-B14F-4D97-AF65-F5344CB8AC3E}">
        <p14:creationId xmlns:p14="http://schemas.microsoft.com/office/powerpoint/2010/main" val="2342828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313322"/>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31320" y="146563"/>
            <a:ext cx="580416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cap="small" dirty="0">
                <a:solidFill>
                  <a:schemeClr val="bg1"/>
                </a:solidFill>
                <a:latin typeface="Sakkal Majalla" panose="02000000000000000000" pitchFamily="2" charset="-78"/>
                <a:cs typeface="Sakkal Majalla" panose="02000000000000000000" pitchFamily="2" charset="-78"/>
              </a:rPr>
              <a:t>خط التوزيع الرأسمالي</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2" name="مستطيل 1">
            <a:extLst>
              <a:ext uri="{FF2B5EF4-FFF2-40B4-BE49-F238E27FC236}">
                <a16:creationId xmlns:a16="http://schemas.microsoft.com/office/drawing/2014/main" id="{F4ACFCBF-9434-483A-9402-4729C86DFF0D}"/>
              </a:ext>
            </a:extLst>
          </p:cNvPr>
          <p:cNvSpPr/>
          <p:nvPr/>
        </p:nvSpPr>
        <p:spPr>
          <a:xfrm>
            <a:off x="496357" y="1096305"/>
            <a:ext cx="11022904" cy="1256754"/>
          </a:xfrm>
          <a:prstGeom prst="rect">
            <a:avLst/>
          </a:prstGeom>
        </p:spPr>
        <p:txBody>
          <a:bodyPr wrap="square">
            <a:spAutoFit/>
          </a:bodyPr>
          <a:lstStyle/>
          <a:p>
            <a:pPr algn="r">
              <a:lnSpc>
                <a:spcPct val="150000"/>
              </a:lnSpc>
              <a:spcAft>
                <a:spcPts val="800"/>
              </a:spcAft>
            </a:pPr>
            <a:r>
              <a:rPr lang="ar-SA" sz="2400" dirty="0">
                <a:latin typeface="Sakkal Majalla" panose="02000000000000000000" pitchFamily="2" charset="-78"/>
                <a:ea typeface="Calibri" panose="020F0502020204030204" pitchFamily="34" charset="0"/>
                <a:cs typeface="Sakkal Majalla" panose="02000000000000000000" pitchFamily="2" charset="-78"/>
              </a:rPr>
              <a:t>نلاحظ ان خط التوزيع الرأسمالي يظهر لنا كل التوليفات المحتملة لمحفظة مكونة من اصل خالي من المخاطر واصول اخرى </a:t>
            </a:r>
            <a:r>
              <a:rPr lang="ar-SA" sz="2400" dirty="0" smtClean="0">
                <a:latin typeface="Sakkal Majalla" panose="02000000000000000000" pitchFamily="2" charset="-78"/>
                <a:ea typeface="Calibri" panose="020F0502020204030204" pitchFamily="34" charset="0"/>
                <a:cs typeface="Sakkal Majalla" panose="02000000000000000000" pitchFamily="2" charset="-78"/>
              </a:rPr>
              <a:t>خطرة</a:t>
            </a:r>
          </a:p>
          <a:p>
            <a:pPr lvl="0" algn="r">
              <a:lnSpc>
                <a:spcPct val="150000"/>
              </a:lnSpc>
              <a:spcAft>
                <a:spcPts val="800"/>
              </a:spcAft>
            </a:pPr>
            <a:r>
              <a:rPr lang="ar-SA" sz="2400" dirty="0">
                <a:solidFill>
                  <a:srgbClr val="0000FF"/>
                </a:solidFill>
                <a:latin typeface="Sakkal Majalla" panose="02000000000000000000" pitchFamily="2" charset="-78"/>
                <a:ea typeface="Calibri" panose="020F0502020204030204" pitchFamily="34" charset="0"/>
                <a:cs typeface="Sakkal Majalla" panose="02000000000000000000" pitchFamily="2" charset="-78"/>
              </a:rPr>
              <a:t>ومعادلة خط التوزيع الرأسمالي هي كالتالي </a:t>
            </a:r>
            <a:r>
              <a:rPr lang="ar-SA" sz="2400" dirty="0">
                <a:latin typeface="Sakkal Majalla" panose="02000000000000000000" pitchFamily="2" charset="-78"/>
                <a:ea typeface="Calibri" panose="020F0502020204030204" pitchFamily="34" charset="0"/>
                <a:cs typeface="Sakkal Majalla" panose="02000000000000000000" pitchFamily="2" charset="-78"/>
              </a:rPr>
              <a:t>:</a:t>
            </a:r>
            <a:endParaRPr lang="en-MY" sz="2400" dirty="0">
              <a:solidFill>
                <a:srgbClr val="0000FF"/>
              </a:solidFill>
              <a:latin typeface="Sakkal Majalla" panose="02000000000000000000" pitchFamily="2" charset="-78"/>
              <a:ea typeface="Calibri" panose="020F0502020204030204" pitchFamily="34" charset="0"/>
              <a:cs typeface="Sakkal Majalla" panose="02000000000000000000" pitchFamily="2" charset="-78"/>
            </a:endParaRPr>
          </a:p>
        </p:txBody>
      </p:sp>
      <p:pic>
        <p:nvPicPr>
          <p:cNvPr id="10" name="Picture 6">
            <a:extLst>
              <a:ext uri="{FF2B5EF4-FFF2-40B4-BE49-F238E27FC236}">
                <a16:creationId xmlns:a16="http://schemas.microsoft.com/office/drawing/2014/main" id="{0957F295-9966-4617-87C6-6E15F9D6CE07}"/>
              </a:ext>
            </a:extLst>
          </p:cNvPr>
          <p:cNvPicPr/>
          <p:nvPr/>
        </p:nvPicPr>
        <p:blipFill>
          <a:blip r:embed="rId3"/>
          <a:stretch>
            <a:fillRect/>
          </a:stretch>
        </p:blipFill>
        <p:spPr>
          <a:xfrm>
            <a:off x="1416516" y="1760439"/>
            <a:ext cx="6222332" cy="1197105"/>
          </a:xfrm>
          <a:prstGeom prst="rect">
            <a:avLst/>
          </a:prstGeom>
        </p:spPr>
      </p:pic>
      <p:sp>
        <p:nvSpPr>
          <p:cNvPr id="11" name="Rectangle 2">
            <a:extLst>
              <a:ext uri="{FF2B5EF4-FFF2-40B4-BE49-F238E27FC236}">
                <a16:creationId xmlns:a16="http://schemas.microsoft.com/office/drawing/2014/main" id="{0591C2BE-9181-4A6A-91B1-48513D71D506}"/>
              </a:ext>
            </a:extLst>
          </p:cNvPr>
          <p:cNvSpPr>
            <a:spLocks noChangeArrowheads="1"/>
          </p:cNvSpPr>
          <p:nvPr/>
        </p:nvSpPr>
        <p:spPr bwMode="auto">
          <a:xfrm>
            <a:off x="1588637" y="2320075"/>
            <a:ext cx="9014729" cy="3924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50000"/>
              </a:lnSpc>
              <a:spcBef>
                <a:spcPct val="0"/>
              </a:spcBef>
              <a:spcAft>
                <a:spcPct val="0"/>
              </a:spcAft>
              <a:buClrTx/>
              <a:buSzTx/>
              <a:buFontTx/>
              <a:buNone/>
              <a:tabLst/>
            </a:pPr>
            <a:r>
              <a:rPr kumimoji="0" lang="ar-SA" altLang="en-US" sz="2400" i="0" strike="noStrike" cap="none" normalizeH="0" baseline="0" dirty="0">
                <a:ln>
                  <a:noFill/>
                </a:ln>
                <a:solidFill>
                  <a:srgbClr val="0000FF"/>
                </a:solidFill>
                <a:effectLst/>
                <a:latin typeface="Sakkal Majalla" panose="02000000000000000000" pitchFamily="2" charset="-78"/>
                <a:ea typeface="Calibri" panose="020F0502020204030204" pitchFamily="34" charset="0"/>
                <a:cs typeface="Sakkal Majalla" panose="02000000000000000000" pitchFamily="2" charset="-78"/>
              </a:rPr>
              <a:t>حيث</a:t>
            </a:r>
            <a:r>
              <a:rPr kumimoji="0" lang="en-MY" altLang="en-US" sz="2400" i="0" strike="noStrike" cap="none" normalizeH="0" baseline="0" dirty="0">
                <a:ln>
                  <a:noFill/>
                </a:ln>
                <a:solidFill>
                  <a:srgbClr val="0000FF"/>
                </a:solidFill>
                <a:effectLst/>
                <a:latin typeface="Sakkal Majalla" panose="02000000000000000000" pitchFamily="2" charset="-78"/>
                <a:ea typeface="Calibri" panose="020F0502020204030204" pitchFamily="34" charset="0"/>
                <a:cs typeface="Sakkal Majalla" panose="02000000000000000000" pitchFamily="2" charset="-78"/>
              </a:rPr>
              <a:t>:</a:t>
            </a:r>
            <a:endParaRPr kumimoji="0" lang="en-US" altLang="en-US" sz="2400" i="0" strike="noStrike" cap="none" normalizeH="0" baseline="0" dirty="0">
              <a:ln>
                <a:noFill/>
              </a:ln>
              <a:solidFill>
                <a:srgbClr val="0000FF"/>
              </a:solidFill>
              <a:effectLst/>
              <a:latin typeface="Sakkal Majalla" panose="02000000000000000000" pitchFamily="2" charset="-78"/>
              <a:cs typeface="Sakkal Majalla" panose="02000000000000000000" pitchFamily="2" charset="-78"/>
            </a:endParaRPr>
          </a:p>
          <a:p>
            <a:pPr marL="342900" marR="0" lvl="0" indent="-342900" algn="r" defTabSz="914400" rtl="1" eaLnBrk="0" fontAlgn="base" latinLnBrk="0" hangingPunct="0">
              <a:lnSpc>
                <a:spcPct val="150000"/>
              </a:lnSpc>
              <a:spcBef>
                <a:spcPct val="0"/>
              </a:spcBef>
              <a:spcAft>
                <a:spcPct val="0"/>
              </a:spcAft>
              <a:buClrTx/>
              <a:buSzTx/>
              <a:buFont typeface="Arial" panose="020B0604020202020204" pitchFamily="34" charset="0"/>
              <a:buChar char="•"/>
              <a:tabLst/>
            </a:pPr>
            <a:r>
              <a:rPr kumimoji="0" lang="ar-SA" altLang="en-US" sz="2400" i="0" u="none" strike="noStrike" cap="none" normalizeH="0" baseline="0" dirty="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معدل العائد على الاصل الخالي من الخطر  </a:t>
            </a:r>
            <a:r>
              <a:rPr kumimoji="0" lang="en-MY" altLang="en-US" sz="2400" i="0" u="none" strike="noStrike" cap="none" normalizeH="0" baseline="0" dirty="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 </a:t>
            </a:r>
            <a:r>
              <a:rPr kumimoji="0" lang="en-US" altLang="en-US" sz="2400" i="0" u="none" strike="noStrike" cap="none" normalizeH="0" baseline="0" dirty="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  </a:t>
            </a:r>
            <a:r>
              <a:rPr kumimoji="0" lang="en-US" altLang="en-US" sz="2400" b="1" i="0" u="none" strike="noStrike" cap="none" normalizeH="0" baseline="0" dirty="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 </a:t>
            </a:r>
            <a:r>
              <a:rPr kumimoji="0" lang="en-US" altLang="en-US" sz="2400" b="1" u="none" strike="noStrike" cap="none" normalizeH="0" baseline="0" dirty="0">
                <a:ln>
                  <a:noFill/>
                </a:ln>
                <a:solidFill>
                  <a:srgbClr val="00B050"/>
                </a:solidFill>
                <a:effectLst/>
                <a:latin typeface="Sakkal Majalla" panose="02000000000000000000" pitchFamily="2" charset="-78"/>
                <a:ea typeface="Calibri" panose="020F0502020204030204" pitchFamily="34" charset="0"/>
                <a:cs typeface="Sakkal Majalla" panose="02000000000000000000" pitchFamily="2" charset="-78"/>
              </a:rPr>
              <a:t>r</a:t>
            </a:r>
            <a:r>
              <a:rPr kumimoji="0" lang="en-US" altLang="en-US" sz="2400" b="1" u="none" strike="noStrike" cap="none" normalizeH="0" baseline="-30000" dirty="0">
                <a:ln>
                  <a:noFill/>
                </a:ln>
                <a:solidFill>
                  <a:srgbClr val="00B050"/>
                </a:solidFill>
                <a:effectLst/>
                <a:latin typeface="Sakkal Majalla" panose="02000000000000000000" pitchFamily="2" charset="-78"/>
                <a:ea typeface="Calibri" panose="020F0502020204030204" pitchFamily="34" charset="0"/>
                <a:cs typeface="Sakkal Majalla" panose="02000000000000000000" pitchFamily="2" charset="-78"/>
              </a:rPr>
              <a:t>f</a:t>
            </a:r>
            <a:endParaRPr kumimoji="0" lang="en-US" altLang="en-US" sz="2400" b="1" u="none" strike="noStrike" cap="none" normalizeH="0" baseline="0" dirty="0">
              <a:ln>
                <a:noFill/>
              </a:ln>
              <a:solidFill>
                <a:srgbClr val="00B050"/>
              </a:solidFill>
              <a:effectLst/>
              <a:latin typeface="Sakkal Majalla" panose="02000000000000000000" pitchFamily="2" charset="-78"/>
              <a:cs typeface="Sakkal Majalla" panose="02000000000000000000" pitchFamily="2" charset="-78"/>
            </a:endParaRPr>
          </a:p>
          <a:p>
            <a:pPr marL="342900" marR="0" lvl="0" indent="-342900" algn="r" defTabSz="914400" rtl="1" eaLnBrk="0" fontAlgn="base" latinLnBrk="0" hangingPunct="0">
              <a:lnSpc>
                <a:spcPct val="150000"/>
              </a:lnSpc>
              <a:spcBef>
                <a:spcPct val="0"/>
              </a:spcBef>
              <a:spcAft>
                <a:spcPct val="0"/>
              </a:spcAft>
              <a:buClrTx/>
              <a:buSzTx/>
              <a:buFont typeface="Arial" panose="020B0604020202020204" pitchFamily="34" charset="0"/>
              <a:buChar char="•"/>
              <a:tabLst/>
            </a:pPr>
            <a:r>
              <a:rPr kumimoji="0" lang="en-US" altLang="en-US" sz="2400" i="1" u="none" strike="noStrike" cap="none" normalizeH="0" baseline="0" dirty="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  </a:t>
            </a:r>
            <a:r>
              <a:rPr kumimoji="0" lang="ar-SA" altLang="en-US" sz="2400" i="1" u="none" strike="noStrike" cap="none" normalizeH="0" baseline="0" dirty="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معدل العائد على المحفظة الكاملة (تتضمن الاصول الخالية من المخاطر و الاصول الخطرة  </a:t>
            </a:r>
            <a:r>
              <a:rPr kumimoji="0" lang="en-MY" altLang="en-US" sz="2400" i="1" u="none" strike="noStrike" cap="none" normalizeH="0" baseline="0" dirty="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   </a:t>
            </a:r>
            <a:r>
              <a:rPr kumimoji="0" lang="en-US" altLang="en-US" sz="2400" b="1" u="none" strike="noStrike" cap="none" normalizeH="0" baseline="0" dirty="0" err="1">
                <a:ln>
                  <a:noFill/>
                </a:ln>
                <a:solidFill>
                  <a:srgbClr val="00B050"/>
                </a:solidFill>
                <a:effectLst/>
                <a:latin typeface="Sakkal Majalla" panose="02000000000000000000" pitchFamily="2" charset="-78"/>
                <a:ea typeface="Calibri" panose="020F0502020204030204" pitchFamily="34" charset="0"/>
                <a:cs typeface="Sakkal Majalla" panose="02000000000000000000" pitchFamily="2" charset="-78"/>
              </a:rPr>
              <a:t>r</a:t>
            </a:r>
            <a:r>
              <a:rPr kumimoji="0" lang="en-US" altLang="en-US" sz="2400" b="1" u="none" strike="noStrike" cap="none" normalizeH="0" baseline="-30000" dirty="0" err="1">
                <a:ln>
                  <a:noFill/>
                </a:ln>
                <a:solidFill>
                  <a:srgbClr val="00B050"/>
                </a:solidFill>
                <a:effectLst/>
                <a:latin typeface="Sakkal Majalla" panose="02000000000000000000" pitchFamily="2" charset="-78"/>
                <a:ea typeface="Calibri" panose="020F0502020204030204" pitchFamily="34" charset="0"/>
                <a:cs typeface="Sakkal Majalla" panose="02000000000000000000" pitchFamily="2" charset="-78"/>
              </a:rPr>
              <a:t>c</a:t>
            </a:r>
            <a:endParaRPr kumimoji="0" lang="en-US" altLang="en-US" sz="2400" b="1" u="none" strike="noStrike" cap="none" normalizeH="0" baseline="0" dirty="0">
              <a:ln>
                <a:noFill/>
              </a:ln>
              <a:solidFill>
                <a:srgbClr val="00B050"/>
              </a:solidFill>
              <a:effectLst/>
              <a:latin typeface="Sakkal Majalla" panose="02000000000000000000" pitchFamily="2" charset="-78"/>
              <a:cs typeface="Sakkal Majalla" panose="02000000000000000000" pitchFamily="2" charset="-78"/>
            </a:endParaRPr>
          </a:p>
          <a:p>
            <a:pPr marL="342900" marR="0" lvl="0" indent="-342900" algn="r" defTabSz="914400" rtl="1" eaLnBrk="0" fontAlgn="base" latinLnBrk="0" hangingPunct="0">
              <a:lnSpc>
                <a:spcPct val="150000"/>
              </a:lnSpc>
              <a:spcBef>
                <a:spcPct val="0"/>
              </a:spcBef>
              <a:spcAft>
                <a:spcPct val="0"/>
              </a:spcAft>
              <a:buClrTx/>
              <a:buSzTx/>
              <a:buFont typeface="Arial" panose="020B0604020202020204" pitchFamily="34" charset="0"/>
              <a:buChar char="•"/>
              <a:tabLst/>
            </a:pPr>
            <a:r>
              <a:rPr kumimoji="0" lang="en-US" altLang="en-US" sz="2400" i="1" u="none" strike="noStrike" cap="none" normalizeH="0" baseline="0" dirty="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  </a:t>
            </a:r>
            <a:r>
              <a:rPr kumimoji="0" lang="ar-SA" altLang="en-US" sz="2400" i="0" u="none" strike="noStrike" cap="none" normalizeH="0" baseline="0" dirty="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معدل العائد على المحفظة</a:t>
            </a:r>
            <a:r>
              <a:rPr kumimoji="0" lang="en-MY" altLang="en-US" sz="2400" i="0" u="none" strike="noStrike" cap="none" normalizeH="0" baseline="0" dirty="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 </a:t>
            </a:r>
            <a:r>
              <a:rPr kumimoji="0" lang="en-US" altLang="en-US" sz="2400" b="1" u="none" strike="noStrike" cap="none" normalizeH="0" baseline="0" dirty="0" err="1">
                <a:ln>
                  <a:noFill/>
                </a:ln>
                <a:solidFill>
                  <a:srgbClr val="00B050"/>
                </a:solidFill>
                <a:effectLst/>
                <a:latin typeface="Sakkal Majalla" panose="02000000000000000000" pitchFamily="2" charset="-78"/>
                <a:ea typeface="Calibri" panose="020F0502020204030204" pitchFamily="34" charset="0"/>
                <a:cs typeface="Sakkal Majalla" panose="02000000000000000000" pitchFamily="2" charset="-78"/>
              </a:rPr>
              <a:t>r</a:t>
            </a:r>
            <a:r>
              <a:rPr kumimoji="0" lang="en-US" altLang="en-US" sz="2400" b="1" u="none" strike="noStrike" cap="none" normalizeH="0" baseline="-30000" dirty="0" err="1">
                <a:ln>
                  <a:noFill/>
                </a:ln>
                <a:solidFill>
                  <a:srgbClr val="00B050"/>
                </a:solidFill>
                <a:effectLst/>
                <a:latin typeface="Sakkal Majalla" panose="02000000000000000000" pitchFamily="2" charset="-78"/>
                <a:ea typeface="Calibri" panose="020F0502020204030204" pitchFamily="34" charset="0"/>
                <a:cs typeface="Sakkal Majalla" panose="02000000000000000000" pitchFamily="2" charset="-78"/>
              </a:rPr>
              <a:t>p</a:t>
            </a:r>
            <a:r>
              <a:rPr kumimoji="0" lang="en-US" altLang="en-US" sz="2400" i="1" u="none" strike="noStrike" cap="none" normalizeH="0" baseline="-30000" dirty="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  </a:t>
            </a:r>
            <a:endParaRPr kumimoji="0" lang="en-US" altLang="en-US" sz="2400"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p>
            <a:pPr marL="342900" marR="0" lvl="0" indent="-342900" algn="r" defTabSz="914400" rtl="1" eaLnBrk="0" fontAlgn="base" latinLnBrk="0" hangingPunct="0">
              <a:lnSpc>
                <a:spcPct val="150000"/>
              </a:lnSpc>
              <a:spcBef>
                <a:spcPct val="0"/>
              </a:spcBef>
              <a:spcAft>
                <a:spcPct val="0"/>
              </a:spcAft>
              <a:buClrTx/>
              <a:buSzTx/>
              <a:buFont typeface="Arial" panose="020B0604020202020204" pitchFamily="34" charset="0"/>
              <a:buChar char="•"/>
              <a:tabLst/>
            </a:pPr>
            <a:r>
              <a:rPr kumimoji="0" lang="en-US" altLang="en-US" sz="2400" i="1" u="none" strike="noStrike" cap="none" normalizeH="0" baseline="0" dirty="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 </a:t>
            </a:r>
            <a:r>
              <a:rPr kumimoji="0" lang="ar-SA" altLang="en-US" sz="2400" i="0" u="none" strike="noStrike" cap="none" normalizeH="0" baseline="0" dirty="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الانحراف المعياري على عائد المحفظة الخطرة</a:t>
            </a:r>
            <a:r>
              <a:rPr kumimoji="0" lang="en-US" altLang="en-US" sz="2400" b="1" u="none" strike="noStrike" cap="none" normalizeH="0" baseline="0" dirty="0" err="1">
                <a:ln>
                  <a:noFill/>
                </a:ln>
                <a:solidFill>
                  <a:srgbClr val="00B050"/>
                </a:solidFill>
                <a:effectLst/>
                <a:latin typeface="Sakkal Majalla" panose="02000000000000000000" pitchFamily="2" charset="-78"/>
                <a:ea typeface="Calibri" panose="020F0502020204030204" pitchFamily="34" charset="0"/>
                <a:cs typeface="Sakkal Majalla" panose="02000000000000000000" pitchFamily="2" charset="-78"/>
              </a:rPr>
              <a:t>σ</a:t>
            </a:r>
            <a:r>
              <a:rPr kumimoji="0" lang="en-US" altLang="en-US" sz="2400" b="1" u="none" strike="noStrike" cap="none" normalizeH="0" baseline="-30000" dirty="0" err="1">
                <a:ln>
                  <a:noFill/>
                </a:ln>
                <a:solidFill>
                  <a:srgbClr val="00B050"/>
                </a:solidFill>
                <a:effectLst/>
                <a:latin typeface="Sakkal Majalla" panose="02000000000000000000" pitchFamily="2" charset="-78"/>
                <a:ea typeface="Calibri" panose="020F0502020204030204" pitchFamily="34" charset="0"/>
                <a:cs typeface="Sakkal Majalla" panose="02000000000000000000" pitchFamily="2" charset="-78"/>
              </a:rPr>
              <a:t>p</a:t>
            </a:r>
            <a:r>
              <a:rPr kumimoji="0" lang="en-US" altLang="en-US" sz="2400" i="1" u="none" strike="noStrike" cap="none" normalizeH="0" baseline="-30000" dirty="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 </a:t>
            </a:r>
            <a:endParaRPr kumimoji="0" lang="en-US" altLang="en-US" sz="2400"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p>
            <a:pPr marL="342900" marR="0" lvl="0" indent="-342900" algn="r" defTabSz="914400" rtl="1" eaLnBrk="0" fontAlgn="base" latinLnBrk="0" hangingPunct="0">
              <a:lnSpc>
                <a:spcPct val="150000"/>
              </a:lnSpc>
              <a:spcBef>
                <a:spcPct val="0"/>
              </a:spcBef>
              <a:spcAft>
                <a:spcPct val="0"/>
              </a:spcAft>
              <a:buClrTx/>
              <a:buSzTx/>
              <a:buFont typeface="Arial" panose="020B0604020202020204" pitchFamily="34" charset="0"/>
              <a:buChar char="•"/>
              <a:tabLst/>
            </a:pPr>
            <a:r>
              <a:rPr kumimoji="0" lang="en-US" altLang="en-US" sz="2400" i="1" u="none" strike="noStrike" cap="none" normalizeH="0" baseline="0" dirty="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  </a:t>
            </a:r>
            <a:r>
              <a:rPr kumimoji="0" lang="ar-SA" altLang="en-US" sz="2400" i="0" u="none" strike="noStrike" cap="none" normalizeH="0" baseline="0" dirty="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الانحراف المعياري على عائد المحفظة الكاملة (أصول خطرة وغير خطرة)   </a:t>
            </a:r>
            <a:r>
              <a:rPr kumimoji="0" lang="en-US" altLang="en-US" sz="2400" b="1" u="none" strike="noStrike" cap="none" normalizeH="0" baseline="0" dirty="0" err="1">
                <a:ln>
                  <a:noFill/>
                </a:ln>
                <a:solidFill>
                  <a:srgbClr val="00B050"/>
                </a:solidFill>
                <a:effectLst/>
                <a:latin typeface="Sakkal Majalla" panose="02000000000000000000" pitchFamily="2" charset="-78"/>
                <a:ea typeface="Calibri" panose="020F0502020204030204" pitchFamily="34" charset="0"/>
                <a:cs typeface="Sakkal Majalla" panose="02000000000000000000" pitchFamily="2" charset="-78"/>
              </a:rPr>
              <a:t>σ</a:t>
            </a:r>
            <a:r>
              <a:rPr kumimoji="0" lang="en-US" altLang="en-US" sz="2400" b="1" u="none" strike="noStrike" cap="none" normalizeH="0" baseline="-30000" dirty="0" err="1">
                <a:ln>
                  <a:noFill/>
                </a:ln>
                <a:solidFill>
                  <a:srgbClr val="00B050"/>
                </a:solidFill>
                <a:effectLst/>
                <a:latin typeface="Sakkal Majalla" panose="02000000000000000000" pitchFamily="2" charset="-78"/>
                <a:ea typeface="Calibri" panose="020F0502020204030204" pitchFamily="34" charset="0"/>
                <a:cs typeface="Sakkal Majalla" panose="02000000000000000000" pitchFamily="2" charset="-78"/>
              </a:rPr>
              <a:t>c</a:t>
            </a:r>
            <a:r>
              <a:rPr kumimoji="0" lang="ar-SA" altLang="en-US" sz="2400" i="1" u="none" strike="noStrike" cap="none" normalizeH="0" baseline="-30000" dirty="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    </a:t>
            </a:r>
            <a:endParaRPr kumimoji="0" lang="en-US" altLang="en-US" sz="2400"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p>
            <a:pPr marL="342900" marR="0" lvl="0" indent="-342900" algn="r" defTabSz="914400" rtl="1" eaLnBrk="0" fontAlgn="base" latinLnBrk="0" hangingPunct="0">
              <a:lnSpc>
                <a:spcPct val="150000"/>
              </a:lnSpc>
              <a:spcBef>
                <a:spcPct val="0"/>
              </a:spcBef>
              <a:spcAft>
                <a:spcPct val="0"/>
              </a:spcAft>
              <a:buClrTx/>
              <a:buSzTx/>
              <a:buFont typeface="Arial" panose="020B0604020202020204" pitchFamily="34" charset="0"/>
              <a:buChar char="•"/>
              <a:tabLst/>
            </a:pPr>
            <a:r>
              <a:rPr kumimoji="0" lang="en-US" altLang="en-US" sz="2400" i="1" u="none" strike="noStrike" cap="none" normalizeH="0" baseline="0" dirty="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 </a:t>
            </a:r>
            <a:r>
              <a:rPr kumimoji="0" lang="ar-SA" altLang="en-US" sz="2400" i="0" u="none" strike="noStrike" cap="none" normalizeH="0" baseline="0" dirty="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العلاوة على المخاطرة</a:t>
            </a:r>
            <a:r>
              <a:rPr kumimoji="0" lang="en-MY" altLang="en-US" sz="2400" i="0" u="none" strike="noStrike" cap="none" normalizeH="0" baseline="0" dirty="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 </a:t>
            </a:r>
            <a:r>
              <a:rPr kumimoji="0" lang="en-US" altLang="en-US" sz="2400" b="1" u="none" strike="noStrike" cap="none" normalizeH="0" baseline="0" dirty="0" err="1">
                <a:ln>
                  <a:noFill/>
                </a:ln>
                <a:solidFill>
                  <a:srgbClr val="00B050"/>
                </a:solidFill>
                <a:effectLst/>
                <a:latin typeface="Sakkal Majalla" panose="02000000000000000000" pitchFamily="2" charset="-78"/>
                <a:ea typeface="Calibri" panose="020F0502020204030204" pitchFamily="34" charset="0"/>
                <a:cs typeface="Sakkal Majalla" panose="02000000000000000000" pitchFamily="2" charset="-78"/>
              </a:rPr>
              <a:t>Er</a:t>
            </a:r>
            <a:r>
              <a:rPr kumimoji="0" lang="en-US" altLang="en-US" sz="2400" b="1" u="none" strike="noStrike" cap="none" normalizeH="0" baseline="-30000" dirty="0" err="1">
                <a:ln>
                  <a:noFill/>
                </a:ln>
                <a:solidFill>
                  <a:srgbClr val="00B050"/>
                </a:solidFill>
                <a:effectLst/>
                <a:latin typeface="Sakkal Majalla" panose="02000000000000000000" pitchFamily="2" charset="-78"/>
                <a:ea typeface="Calibri" panose="020F0502020204030204" pitchFamily="34" charset="0"/>
                <a:cs typeface="Sakkal Majalla" panose="02000000000000000000" pitchFamily="2" charset="-78"/>
              </a:rPr>
              <a:t>p</a:t>
            </a:r>
            <a:r>
              <a:rPr kumimoji="0" lang="en-US" altLang="en-US" sz="2400" b="1" u="none" strike="noStrike" cap="none" normalizeH="0" baseline="0" dirty="0">
                <a:ln>
                  <a:noFill/>
                </a:ln>
                <a:solidFill>
                  <a:srgbClr val="00B050"/>
                </a:solidFill>
                <a:effectLst/>
                <a:latin typeface="Sakkal Majalla" panose="02000000000000000000" pitchFamily="2" charset="-78"/>
                <a:ea typeface="Calibri" panose="020F0502020204030204" pitchFamily="34" charset="0"/>
                <a:cs typeface="Sakkal Majalla" panose="02000000000000000000" pitchFamily="2" charset="-78"/>
              </a:rPr>
              <a:t> –r</a:t>
            </a:r>
            <a:r>
              <a:rPr kumimoji="0" lang="en-US" altLang="en-US" sz="2400" b="1" u="none" strike="noStrike" cap="none" normalizeH="0" baseline="-30000" dirty="0">
                <a:ln>
                  <a:noFill/>
                </a:ln>
                <a:solidFill>
                  <a:srgbClr val="00B050"/>
                </a:solidFill>
                <a:effectLst/>
                <a:latin typeface="Sakkal Majalla" panose="02000000000000000000" pitchFamily="2" charset="-78"/>
                <a:ea typeface="Calibri" panose="020F0502020204030204" pitchFamily="34" charset="0"/>
                <a:cs typeface="Sakkal Majalla" panose="02000000000000000000" pitchFamily="2" charset="-78"/>
              </a:rPr>
              <a:t>f    </a:t>
            </a:r>
            <a:endParaRPr kumimoji="0" lang="en-US" altLang="en-US" sz="2400" b="1" u="none" strike="noStrike" cap="none" normalizeH="0" baseline="0" dirty="0">
              <a:ln>
                <a:noFill/>
              </a:ln>
              <a:solidFill>
                <a:srgbClr val="00B050"/>
              </a:solidFill>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6041986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21876" y="491379"/>
            <a:ext cx="580416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cap="small" dirty="0">
                <a:solidFill>
                  <a:schemeClr val="bg1"/>
                </a:solidFill>
                <a:latin typeface="Sakkal Majalla" panose="02000000000000000000" pitchFamily="2" charset="-78"/>
                <a:cs typeface="Sakkal Majalla" panose="02000000000000000000" pitchFamily="2" charset="-78"/>
              </a:rPr>
              <a:t>خط التوزيع الرأسمالي</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pic>
        <p:nvPicPr>
          <p:cNvPr id="13" name="Picture 6">
            <a:extLst>
              <a:ext uri="{FF2B5EF4-FFF2-40B4-BE49-F238E27FC236}">
                <a16:creationId xmlns:a16="http://schemas.microsoft.com/office/drawing/2014/main" id="{1D8B3CD3-1C56-4FBC-B2C9-E6F459CB00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8838" y="2149876"/>
            <a:ext cx="1954327" cy="127900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a:extLst>
              <a:ext uri="{FF2B5EF4-FFF2-40B4-BE49-F238E27FC236}">
                <a16:creationId xmlns:a16="http://schemas.microsoft.com/office/drawing/2014/main" id="{AAFF0C76-BA25-4D1C-92E6-39FDFA73F7D2}"/>
              </a:ext>
            </a:extLst>
          </p:cNvPr>
          <p:cNvSpPr/>
          <p:nvPr/>
        </p:nvSpPr>
        <p:spPr>
          <a:xfrm>
            <a:off x="1630024" y="3970763"/>
            <a:ext cx="8879080" cy="1198405"/>
          </a:xfrm>
          <a:prstGeom prst="rect">
            <a:avLst/>
          </a:prstGeom>
        </p:spPr>
        <p:txBody>
          <a:bodyPr wrap="square">
            <a:spAutoFit/>
          </a:bodyPr>
          <a:lstStyle/>
          <a:p>
            <a:pPr lvl="0" algn="just" defTabSz="914400" rtl="1" eaLnBrk="0" fontAlgn="base" hangingPunct="0">
              <a:lnSpc>
                <a:spcPct val="150000"/>
              </a:lnSpc>
              <a:spcBef>
                <a:spcPct val="0"/>
              </a:spcBef>
              <a:spcAft>
                <a:spcPct val="0"/>
              </a:spcAft>
            </a:pPr>
            <a:r>
              <a:rPr lang="ar-SA" altLang="en-US" sz="2400" dirty="0">
                <a:latin typeface="Sakkal Majalla" panose="02000000000000000000" pitchFamily="2" charset="-78"/>
                <a:ea typeface="Calibri" panose="020F0502020204030204" pitchFamily="34" charset="0"/>
                <a:cs typeface="Sakkal Majalla" panose="02000000000000000000" pitchFamily="2" charset="-78"/>
              </a:rPr>
              <a:t>العائد الذي يتم اكتسابه بالإضافة إلى العائد الخالي من المخاطرة عند كل وحدة تغير في إجمالي الخطر وهذا هو منحنى خط التوزيع الرأسمالي.</a:t>
            </a:r>
            <a:endParaRPr lang="en-US" alt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9394579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21876" y="491379"/>
            <a:ext cx="580416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cap="small" dirty="0">
                <a:solidFill>
                  <a:schemeClr val="bg1"/>
                </a:solidFill>
                <a:latin typeface="Sakkal Majalla" panose="02000000000000000000" pitchFamily="2" charset="-78"/>
                <a:cs typeface="Sakkal Majalla" panose="02000000000000000000" pitchFamily="2" charset="-78"/>
              </a:rPr>
              <a:t>خط التوزيع الرأسمالي</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2" name="مستطيل 1">
            <a:extLst>
              <a:ext uri="{FF2B5EF4-FFF2-40B4-BE49-F238E27FC236}">
                <a16:creationId xmlns:a16="http://schemas.microsoft.com/office/drawing/2014/main" id="{0D732E9B-A3B6-4D47-97CF-A1DCF8F961EB}"/>
              </a:ext>
            </a:extLst>
          </p:cNvPr>
          <p:cNvSpPr/>
          <p:nvPr/>
        </p:nvSpPr>
        <p:spPr>
          <a:xfrm>
            <a:off x="3254927" y="1457228"/>
            <a:ext cx="5338059" cy="4570482"/>
          </a:xfrm>
          <a:prstGeom prst="rect">
            <a:avLst/>
          </a:prstGeom>
        </p:spPr>
        <p:txBody>
          <a:bodyPr wrap="square">
            <a:spAutoFit/>
          </a:bodyPr>
          <a:lstStyle/>
          <a:p>
            <a:pPr algn="just" rtl="1">
              <a:lnSpc>
                <a:spcPct val="150000"/>
              </a:lnSpc>
            </a:pPr>
            <a:r>
              <a:rPr lang="ar-SA" sz="2500" b="1" cap="small" dirty="0">
                <a:solidFill>
                  <a:srgbClr val="FF0000"/>
                </a:solidFill>
                <a:latin typeface="Sakkal Majalla" panose="02000000000000000000" pitchFamily="2" charset="-78"/>
                <a:cs typeface="Sakkal Majalla" panose="02000000000000000000" pitchFamily="2" charset="-78"/>
              </a:rPr>
              <a:t>مثال 1  </a:t>
            </a:r>
          </a:p>
          <a:p>
            <a:pPr algn="just" rtl="1">
              <a:lnSpc>
                <a:spcPct val="150000"/>
              </a:lnSpc>
            </a:pPr>
            <a:r>
              <a:rPr lang="ar-SA" sz="2400" cap="small" dirty="0">
                <a:latin typeface="Sakkal Majalla" panose="02000000000000000000" pitchFamily="2" charset="-78"/>
                <a:cs typeface="Sakkal Majalla" panose="02000000000000000000" pitchFamily="2" charset="-78"/>
              </a:rPr>
              <a:t>اذا علمت ان علاوة المخاطر تساوي </a:t>
            </a:r>
            <a:r>
              <a:rPr lang="ar-SA" sz="2400" b="1" cap="small" dirty="0">
                <a:latin typeface="Sakkal Majalla" panose="02000000000000000000" pitchFamily="2" charset="-78"/>
                <a:cs typeface="Sakkal Majalla" panose="02000000000000000000" pitchFamily="2" charset="-78"/>
              </a:rPr>
              <a:t>9%</a:t>
            </a:r>
          </a:p>
          <a:p>
            <a:pPr algn="just" rtl="1">
              <a:lnSpc>
                <a:spcPct val="150000"/>
              </a:lnSpc>
            </a:pPr>
            <a:r>
              <a:rPr lang="ar-SA" sz="2400" cap="small" dirty="0">
                <a:latin typeface="Sakkal Majalla" panose="02000000000000000000" pitchFamily="2" charset="-78"/>
                <a:cs typeface="Sakkal Majalla" panose="02000000000000000000" pitchFamily="2" charset="-78"/>
              </a:rPr>
              <a:t>ومعدل العائد الخالي من المخاطر هو </a:t>
            </a:r>
            <a:r>
              <a:rPr lang="ar-SA" sz="2400" b="1" cap="small" dirty="0">
                <a:latin typeface="Sakkal Majalla" panose="02000000000000000000" pitchFamily="2" charset="-78"/>
                <a:cs typeface="Sakkal Majalla" panose="02000000000000000000" pitchFamily="2" charset="-78"/>
              </a:rPr>
              <a:t>5%</a:t>
            </a:r>
          </a:p>
          <a:p>
            <a:pPr algn="just" rtl="1">
              <a:lnSpc>
                <a:spcPct val="150000"/>
              </a:lnSpc>
            </a:pPr>
            <a:r>
              <a:rPr lang="ar-SA" sz="2400" cap="small" dirty="0">
                <a:latin typeface="Sakkal Majalla" panose="02000000000000000000" pitchFamily="2" charset="-78"/>
                <a:cs typeface="Sakkal Majalla" panose="02000000000000000000" pitchFamily="2" charset="-78"/>
              </a:rPr>
              <a:t>والانحراف المعياري للمحفظة هو </a:t>
            </a:r>
            <a:r>
              <a:rPr lang="ar-SA" sz="2400" b="1" cap="small" dirty="0">
                <a:latin typeface="Sakkal Majalla" panose="02000000000000000000" pitchFamily="2" charset="-78"/>
                <a:cs typeface="Sakkal Majalla" panose="02000000000000000000" pitchFamily="2" charset="-78"/>
              </a:rPr>
              <a:t>20%</a:t>
            </a:r>
          </a:p>
          <a:p>
            <a:pPr algn="just" rtl="1">
              <a:lnSpc>
                <a:spcPct val="150000"/>
              </a:lnSpc>
            </a:pPr>
            <a:r>
              <a:rPr lang="ar-SA" sz="2400" cap="small" dirty="0">
                <a:latin typeface="Sakkal Majalla" panose="02000000000000000000" pitchFamily="2" charset="-78"/>
                <a:cs typeface="Sakkal Majalla" panose="02000000000000000000" pitchFamily="2" charset="-78"/>
              </a:rPr>
              <a:t>ونسبة الأصول الخطرة في المحفظة تساوي </a:t>
            </a:r>
            <a:r>
              <a:rPr lang="ar-SA" sz="2400" b="1" cap="small" dirty="0">
                <a:latin typeface="Sakkal Majalla" panose="02000000000000000000" pitchFamily="2" charset="-78"/>
                <a:cs typeface="Sakkal Majalla" panose="02000000000000000000" pitchFamily="2" charset="-78"/>
              </a:rPr>
              <a:t>60</a:t>
            </a:r>
            <a:r>
              <a:rPr lang="ar-SA" sz="2400" b="1" cap="small" dirty="0" smtClean="0">
                <a:latin typeface="Sakkal Majalla" panose="02000000000000000000" pitchFamily="2" charset="-78"/>
                <a:cs typeface="Sakkal Majalla" panose="02000000000000000000" pitchFamily="2" charset="-78"/>
              </a:rPr>
              <a:t>%</a:t>
            </a:r>
            <a:endParaRPr lang="ar-SA" sz="2400" b="1" cap="small" dirty="0">
              <a:latin typeface="Sakkal Majalla" panose="02000000000000000000" pitchFamily="2" charset="-78"/>
              <a:cs typeface="Sakkal Majalla" panose="02000000000000000000" pitchFamily="2" charset="-78"/>
            </a:endParaRPr>
          </a:p>
          <a:p>
            <a:pPr algn="just" rtl="1">
              <a:lnSpc>
                <a:spcPct val="150000"/>
              </a:lnSpc>
            </a:pPr>
            <a:r>
              <a:rPr lang="ar-SA" sz="2500" b="1" cap="small" dirty="0">
                <a:solidFill>
                  <a:srgbClr val="00B050"/>
                </a:solidFill>
                <a:latin typeface="Sakkal Majalla" panose="02000000000000000000" pitchFamily="2" charset="-78"/>
                <a:cs typeface="Sakkal Majalla" panose="02000000000000000000" pitchFamily="2" charset="-78"/>
              </a:rPr>
              <a:t>أوجد التالي: </a:t>
            </a:r>
          </a:p>
          <a:p>
            <a:pPr marL="457200" indent="-457200" algn="just" rtl="1">
              <a:lnSpc>
                <a:spcPct val="150000"/>
              </a:lnSpc>
              <a:buFont typeface="+mj-lt"/>
              <a:buAutoNum type="arabicPeriod"/>
            </a:pPr>
            <a:r>
              <a:rPr lang="ar-SA" sz="2400" cap="small" dirty="0">
                <a:latin typeface="Sakkal Majalla" panose="02000000000000000000" pitchFamily="2" charset="-78"/>
                <a:cs typeface="Sakkal Majalla" panose="02000000000000000000" pitchFamily="2" charset="-78"/>
              </a:rPr>
              <a:t>معدل العائد على المحفظة كاملة </a:t>
            </a:r>
          </a:p>
          <a:p>
            <a:pPr marL="457200" indent="-457200" algn="just" rtl="1">
              <a:lnSpc>
                <a:spcPct val="150000"/>
              </a:lnSpc>
              <a:buFont typeface="+mj-lt"/>
              <a:buAutoNum type="arabicPeriod"/>
            </a:pPr>
            <a:r>
              <a:rPr lang="ar-SA" sz="2400" cap="small" dirty="0">
                <a:latin typeface="Sakkal Majalla" panose="02000000000000000000" pitchFamily="2" charset="-78"/>
                <a:cs typeface="Sakkal Majalla" panose="02000000000000000000" pitchFamily="2" charset="-78"/>
              </a:rPr>
              <a:t>رسم خط التوزيع الرأسمالي</a:t>
            </a:r>
          </a:p>
        </p:txBody>
      </p:sp>
    </p:spTree>
    <p:extLst>
      <p:ext uri="{BB962C8B-B14F-4D97-AF65-F5344CB8AC3E}">
        <p14:creationId xmlns:p14="http://schemas.microsoft.com/office/powerpoint/2010/main" val="3733250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21876" y="491379"/>
            <a:ext cx="580416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cap="small" dirty="0">
                <a:solidFill>
                  <a:schemeClr val="bg1"/>
                </a:solidFill>
                <a:latin typeface="Sakkal Majalla" panose="02000000000000000000" pitchFamily="2" charset="-78"/>
                <a:cs typeface="Sakkal Majalla" panose="02000000000000000000" pitchFamily="2" charset="-78"/>
              </a:rPr>
              <a:t>خط التوزيع الرأسمالي</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3" name="مستطيل 2">
            <a:extLst>
              <a:ext uri="{FF2B5EF4-FFF2-40B4-BE49-F238E27FC236}">
                <a16:creationId xmlns:a16="http://schemas.microsoft.com/office/drawing/2014/main" id="{73565C30-9834-4F91-BC66-D3664E4BAD43}"/>
              </a:ext>
            </a:extLst>
          </p:cNvPr>
          <p:cNvSpPr/>
          <p:nvPr/>
        </p:nvSpPr>
        <p:spPr>
          <a:xfrm>
            <a:off x="10179905" y="2098948"/>
            <a:ext cx="705642" cy="461665"/>
          </a:xfrm>
          <a:prstGeom prst="rect">
            <a:avLst/>
          </a:prstGeom>
        </p:spPr>
        <p:txBody>
          <a:bodyPr wrap="none">
            <a:spAutoFit/>
          </a:bodyPr>
          <a:lstStyle/>
          <a:p>
            <a:r>
              <a:rPr lang="ar-SA" sz="2400" b="1" dirty="0" smtClean="0">
                <a:solidFill>
                  <a:srgbClr val="00B050"/>
                </a:solidFill>
                <a:latin typeface="Sakkal Majalla" panose="02000000000000000000" pitchFamily="2" charset="-78"/>
                <a:cs typeface="Sakkal Majalla" panose="02000000000000000000" pitchFamily="2" charset="-78"/>
              </a:rPr>
              <a:t>الحل:</a:t>
            </a:r>
            <a:endParaRPr lang="ar-SA" sz="2400" dirty="0">
              <a:solidFill>
                <a:srgbClr val="00B050"/>
              </a:solidFill>
              <a:latin typeface="Sakkal Majalla" panose="02000000000000000000" pitchFamily="2" charset="-78"/>
              <a:cs typeface="Sakkal Majalla" panose="02000000000000000000" pitchFamily="2" charset="-78"/>
            </a:endParaRPr>
          </a:p>
        </p:txBody>
      </p:sp>
      <p:pic>
        <p:nvPicPr>
          <p:cNvPr id="9" name="Picture 3">
            <a:extLst>
              <a:ext uri="{FF2B5EF4-FFF2-40B4-BE49-F238E27FC236}">
                <a16:creationId xmlns:a16="http://schemas.microsoft.com/office/drawing/2014/main" id="{801E5F61-16C7-4691-B1E5-3F35A8285B0A}"/>
              </a:ext>
            </a:extLst>
          </p:cNvPr>
          <p:cNvPicPr/>
          <p:nvPr/>
        </p:nvPicPr>
        <p:blipFill>
          <a:blip r:embed="rId3"/>
          <a:stretch>
            <a:fillRect/>
          </a:stretch>
        </p:blipFill>
        <p:spPr>
          <a:xfrm>
            <a:off x="2826632" y="1747823"/>
            <a:ext cx="6680623" cy="1163916"/>
          </a:xfrm>
          <a:prstGeom prst="rect">
            <a:avLst/>
          </a:prstGeom>
        </p:spPr>
      </p:pic>
      <p:sp>
        <p:nvSpPr>
          <p:cNvPr id="10" name="Rectangle 1">
            <a:extLst>
              <a:ext uri="{FF2B5EF4-FFF2-40B4-BE49-F238E27FC236}">
                <a16:creationId xmlns:a16="http://schemas.microsoft.com/office/drawing/2014/main" id="{2D460876-44E0-4572-82EF-7DA25A60A101}"/>
              </a:ext>
            </a:extLst>
          </p:cNvPr>
          <p:cNvSpPr/>
          <p:nvPr/>
        </p:nvSpPr>
        <p:spPr>
          <a:xfrm>
            <a:off x="1086188" y="2960316"/>
            <a:ext cx="10161509" cy="487506"/>
          </a:xfrm>
          <a:prstGeom prst="rect">
            <a:avLst/>
          </a:prstGeom>
        </p:spPr>
        <p:txBody>
          <a:bodyPr wrap="square">
            <a:spAutoFit/>
          </a:bodyPr>
          <a:lstStyle/>
          <a:p>
            <a:pPr marL="0" marR="0" algn="ctr" rtl="1">
              <a:lnSpc>
                <a:spcPct val="107000"/>
              </a:lnSpc>
              <a:spcBef>
                <a:spcPts val="0"/>
              </a:spcBef>
              <a:spcAft>
                <a:spcPts val="800"/>
              </a:spcAft>
            </a:pPr>
            <a:r>
              <a:rPr lang="ar-SA" sz="2400" b="1" dirty="0">
                <a:solidFill>
                  <a:srgbClr val="0000FF"/>
                </a:solidFill>
                <a:latin typeface="Sakkal Majalla" panose="02000000000000000000" pitchFamily="2" charset="-78"/>
                <a:ea typeface="Calibri" panose="020F0502020204030204" pitchFamily="34" charset="0"/>
                <a:cs typeface="Sakkal Majalla" panose="02000000000000000000" pitchFamily="2" charset="-78"/>
              </a:rPr>
              <a:t>نلاحظ أن جميع معطيات المعادلة موجودة ، </a:t>
            </a:r>
            <a:r>
              <a:rPr lang="ar-SA" sz="2400" b="1" dirty="0" smtClean="0">
                <a:solidFill>
                  <a:srgbClr val="0000FF"/>
                </a:solidFill>
                <a:latin typeface="Sakkal Majalla" panose="02000000000000000000" pitchFamily="2" charset="-78"/>
                <a:ea typeface="Calibri" panose="020F0502020204030204" pitchFamily="34" charset="0"/>
                <a:cs typeface="Sakkal Majalla" panose="02000000000000000000" pitchFamily="2" charset="-78"/>
              </a:rPr>
              <a:t>وينقصنا </a:t>
            </a:r>
            <a:r>
              <a:rPr lang="ar-SA" sz="2400" b="1" dirty="0">
                <a:solidFill>
                  <a:srgbClr val="0000FF"/>
                </a:solidFill>
                <a:latin typeface="Sakkal Majalla" panose="02000000000000000000" pitchFamily="2" charset="-78"/>
                <a:ea typeface="Calibri" panose="020F0502020204030204" pitchFamily="34" charset="0"/>
                <a:cs typeface="Sakkal Majalla" panose="02000000000000000000" pitchFamily="2" charset="-78"/>
              </a:rPr>
              <a:t>فقط ايجاد الانحراف المعياري للمحفظة الكاملة وهو </a:t>
            </a:r>
            <a:r>
              <a:rPr lang="ar-SA" sz="2400" b="1" dirty="0" smtClean="0">
                <a:solidFill>
                  <a:srgbClr val="0000FF"/>
                </a:solidFill>
                <a:latin typeface="Sakkal Majalla" panose="02000000000000000000" pitchFamily="2" charset="-78"/>
                <a:ea typeface="Calibri" panose="020F0502020204030204" pitchFamily="34" charset="0"/>
                <a:cs typeface="Sakkal Majalla" panose="02000000000000000000" pitchFamily="2" charset="-78"/>
              </a:rPr>
              <a:t>:</a:t>
            </a:r>
            <a:endParaRPr lang="en-MY" sz="2400" b="1" dirty="0">
              <a:solidFill>
                <a:srgbClr val="0000FF"/>
              </a:solidFill>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Rectangle 4">
            <a:extLst>
              <a:ext uri="{FF2B5EF4-FFF2-40B4-BE49-F238E27FC236}">
                <a16:creationId xmlns:a16="http://schemas.microsoft.com/office/drawing/2014/main" id="{C25BF773-9153-445A-BCBD-4D5873A23FCA}"/>
              </a:ext>
            </a:extLst>
          </p:cNvPr>
          <p:cNvSpPr/>
          <p:nvPr/>
        </p:nvSpPr>
        <p:spPr>
          <a:xfrm>
            <a:off x="9507255" y="3666808"/>
            <a:ext cx="442750" cy="487506"/>
          </a:xfrm>
          <a:prstGeom prst="rect">
            <a:avLst/>
          </a:prstGeom>
        </p:spPr>
        <p:txBody>
          <a:bodyPr wrap="none">
            <a:spAutoFit/>
          </a:bodyPr>
          <a:lstStyle/>
          <a:p>
            <a:pPr marL="0" marR="0" algn="r">
              <a:lnSpc>
                <a:spcPct val="107000"/>
              </a:lnSpc>
              <a:spcBef>
                <a:spcPts val="0"/>
              </a:spcBef>
              <a:spcAft>
                <a:spcPts val="800"/>
              </a:spcAft>
            </a:pPr>
            <a:r>
              <a:rPr lang="en-US" sz="2400" b="1" i="1" dirty="0" err="1">
                <a:latin typeface="Sakkal Majalla" panose="02000000000000000000" pitchFamily="2" charset="-78"/>
                <a:ea typeface="Calibri" panose="020F0502020204030204" pitchFamily="34" charset="0"/>
                <a:cs typeface="Sakkal Majalla" panose="02000000000000000000" pitchFamily="2" charset="-78"/>
              </a:rPr>
              <a:t>σ</a:t>
            </a:r>
            <a:r>
              <a:rPr lang="en-US" sz="2400" b="1" i="1" baseline="-25000" dirty="0" err="1">
                <a:latin typeface="Sakkal Majalla" panose="02000000000000000000" pitchFamily="2" charset="-78"/>
                <a:ea typeface="Calibri" panose="020F0502020204030204" pitchFamily="34" charset="0"/>
                <a:cs typeface="Sakkal Majalla" panose="02000000000000000000" pitchFamily="2" charset="-78"/>
              </a:rPr>
              <a:t>c</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13" name="Rectangle 8">
            <a:extLst>
              <a:ext uri="{FF2B5EF4-FFF2-40B4-BE49-F238E27FC236}">
                <a16:creationId xmlns:a16="http://schemas.microsoft.com/office/drawing/2014/main" id="{BE036E4D-E855-4C1A-A5A6-24925B691D25}"/>
              </a:ext>
            </a:extLst>
          </p:cNvPr>
          <p:cNvSpPr/>
          <p:nvPr/>
        </p:nvSpPr>
        <p:spPr>
          <a:xfrm>
            <a:off x="1652546" y="3669029"/>
            <a:ext cx="8834035" cy="2103525"/>
          </a:xfrm>
          <a:prstGeom prst="rect">
            <a:avLst/>
          </a:prstGeom>
        </p:spPr>
        <p:txBody>
          <a:bodyPr wrap="square">
            <a:spAutoFit/>
          </a:bodyPr>
          <a:lstStyle/>
          <a:p>
            <a:pPr marL="0" marR="0" algn="ctr" rtl="1">
              <a:lnSpc>
                <a:spcPct val="107000"/>
              </a:lnSpc>
              <a:spcBef>
                <a:spcPts val="0"/>
              </a:spcBef>
              <a:spcAft>
                <a:spcPts val="800"/>
              </a:spcAft>
            </a:pPr>
            <a:r>
              <a:rPr lang="ar-SA" sz="2400" dirty="0">
                <a:latin typeface="Sakkal Majalla" panose="02000000000000000000" pitchFamily="2" charset="-78"/>
                <a:ea typeface="Calibri" panose="020F0502020204030204" pitchFamily="34" charset="0"/>
                <a:cs typeface="Sakkal Majalla" panose="02000000000000000000" pitchFamily="2" charset="-78"/>
              </a:rPr>
              <a:t>= نسبة الانحراف المعياري للمحفظة  * الوزن الحدي للاصول الخطرة في المحفظة</a:t>
            </a:r>
            <a:endParaRPr lang="en-MY" sz="2400" dirty="0">
              <a:latin typeface="Sakkal Majalla" panose="02000000000000000000" pitchFamily="2" charset="-78"/>
              <a:ea typeface="Calibri" panose="020F0502020204030204" pitchFamily="34" charset="0"/>
              <a:cs typeface="Sakkal Majalla" panose="02000000000000000000" pitchFamily="2" charset="-78"/>
            </a:endParaRPr>
          </a:p>
          <a:p>
            <a:pPr marL="0" marR="0" algn="ctr">
              <a:lnSpc>
                <a:spcPct val="107000"/>
              </a:lnSpc>
              <a:spcBef>
                <a:spcPts val="0"/>
              </a:spcBef>
              <a:spcAft>
                <a:spcPts val="800"/>
              </a:spcAft>
            </a:pPr>
            <a:r>
              <a:rPr lang="ar-SA" sz="2400" dirty="0">
                <a:latin typeface="Sakkal Majalla" panose="02000000000000000000" pitchFamily="2" charset="-78"/>
                <a:ea typeface="Calibri" panose="020F0502020204030204" pitchFamily="34" charset="0"/>
                <a:cs typeface="Sakkal Majalla" panose="02000000000000000000" pitchFamily="2" charset="-78"/>
              </a:rPr>
              <a:t>= 20% * 0.60= 12%</a:t>
            </a:r>
            <a:endParaRPr lang="en-MY" sz="2400" dirty="0">
              <a:latin typeface="Sakkal Majalla" panose="02000000000000000000" pitchFamily="2" charset="-78"/>
              <a:ea typeface="Calibri" panose="020F0502020204030204" pitchFamily="34" charset="0"/>
              <a:cs typeface="Sakkal Majalla" panose="02000000000000000000" pitchFamily="2" charset="-78"/>
            </a:endParaRPr>
          </a:p>
          <a:p>
            <a:pPr algn="r"/>
            <a:r>
              <a:rPr lang="ar-SA" sz="2400" b="1" dirty="0" smtClean="0">
                <a:solidFill>
                  <a:srgbClr val="0000FF"/>
                </a:solidFill>
                <a:latin typeface="Sakkal Majalla" panose="02000000000000000000" pitchFamily="2" charset="-78"/>
                <a:ea typeface="Calibri" panose="020F0502020204030204" pitchFamily="34" charset="0"/>
                <a:cs typeface="Sakkal Majalla" panose="02000000000000000000" pitchFamily="2" charset="-78"/>
              </a:rPr>
              <a:t>إ</a:t>
            </a:r>
            <a:r>
              <a:rPr lang="ar-SA" sz="2400" b="1" dirty="0" smtClean="0">
                <a:solidFill>
                  <a:srgbClr val="0000FF"/>
                </a:solidFill>
                <a:latin typeface="Sakkal Majalla" panose="02000000000000000000" pitchFamily="2" charset="-78"/>
                <a:ea typeface="Calibri" panose="020F0502020204030204" pitchFamily="34" charset="0"/>
                <a:cs typeface="Sakkal Majalla" panose="02000000000000000000" pitchFamily="2" charset="-78"/>
              </a:rPr>
              <a:t>ذاً </a:t>
            </a:r>
            <a:r>
              <a:rPr lang="ar-SA" sz="2400" b="1" dirty="0">
                <a:solidFill>
                  <a:srgbClr val="0000FF"/>
                </a:solidFill>
                <a:latin typeface="Sakkal Majalla" panose="02000000000000000000" pitchFamily="2" charset="-78"/>
                <a:ea typeface="Calibri" panose="020F0502020204030204" pitchFamily="34" charset="0"/>
                <a:cs typeface="Sakkal Majalla" panose="02000000000000000000" pitchFamily="2" charset="-78"/>
              </a:rPr>
              <a:t>بالتعويض مباشره في </a:t>
            </a:r>
            <a:r>
              <a:rPr lang="ar-SA" sz="2400" b="1" dirty="0" smtClean="0">
                <a:solidFill>
                  <a:srgbClr val="0000FF"/>
                </a:solidFill>
                <a:latin typeface="Sakkal Majalla" panose="02000000000000000000" pitchFamily="2" charset="-78"/>
                <a:ea typeface="Calibri" panose="020F0502020204030204" pitchFamily="34" charset="0"/>
                <a:cs typeface="Sakkal Majalla" panose="02000000000000000000" pitchFamily="2" charset="-78"/>
              </a:rPr>
              <a:t>المعادلة:</a:t>
            </a:r>
            <a:endParaRPr lang="ar-SA" sz="2400" b="1" dirty="0">
              <a:solidFill>
                <a:srgbClr val="0000FF"/>
              </a:solidFill>
              <a:latin typeface="Sakkal Majalla" panose="02000000000000000000" pitchFamily="2" charset="-78"/>
              <a:cs typeface="Sakkal Majalla" panose="02000000000000000000" pitchFamily="2" charset="-78"/>
            </a:endParaRPr>
          </a:p>
          <a:p>
            <a:pPr algn="ctr" rtl="1"/>
            <a:r>
              <a:rPr lang="en-US" sz="2500" i="1" dirty="0" err="1">
                <a:latin typeface="Sakkal Majalla" panose="02000000000000000000" pitchFamily="2" charset="-78"/>
                <a:cs typeface="Sakkal Majalla" panose="02000000000000000000" pitchFamily="2" charset="-78"/>
              </a:rPr>
              <a:t>Er</a:t>
            </a:r>
            <a:r>
              <a:rPr lang="en-US" sz="2500" i="1" baseline="-25000" dirty="0" err="1">
                <a:latin typeface="Sakkal Majalla" panose="02000000000000000000" pitchFamily="2" charset="-78"/>
                <a:cs typeface="Sakkal Majalla" panose="02000000000000000000" pitchFamily="2" charset="-78"/>
              </a:rPr>
              <a:t>c</a:t>
            </a:r>
            <a:r>
              <a:rPr lang="en-US" sz="2500" i="1" dirty="0">
                <a:latin typeface="Sakkal Majalla" panose="02000000000000000000" pitchFamily="2" charset="-78"/>
                <a:cs typeface="Sakkal Majalla" panose="02000000000000000000" pitchFamily="2" charset="-78"/>
              </a:rPr>
              <a:t>= 0.5+[(0.9∕0.2)*0.12]= 10.4%</a:t>
            </a:r>
            <a:endParaRPr lang="en-MY" sz="2500" dirty="0">
              <a:latin typeface="Sakkal Majalla" panose="02000000000000000000" pitchFamily="2" charset="-78"/>
              <a:cs typeface="Sakkal Majalla" panose="02000000000000000000" pitchFamily="2" charset="-78"/>
            </a:endParaRPr>
          </a:p>
          <a:p>
            <a:pPr algn="r"/>
            <a:endParaRPr lang="en-US" dirty="0"/>
          </a:p>
        </p:txBody>
      </p:sp>
    </p:spTree>
    <p:extLst>
      <p:ext uri="{BB962C8B-B14F-4D97-AF65-F5344CB8AC3E}">
        <p14:creationId xmlns:p14="http://schemas.microsoft.com/office/powerpoint/2010/main" val="407526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477854"/>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21876" y="306568"/>
            <a:ext cx="580416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cap="small" dirty="0">
                <a:solidFill>
                  <a:schemeClr val="bg1"/>
                </a:solidFill>
                <a:latin typeface="Sakkal Majalla" panose="02000000000000000000" pitchFamily="2" charset="-78"/>
                <a:cs typeface="Sakkal Majalla" panose="02000000000000000000" pitchFamily="2" charset="-78"/>
              </a:rPr>
              <a:t>خط التوزيع الرأسمالي</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2" name="مستطيل 1">
            <a:extLst>
              <a:ext uri="{FF2B5EF4-FFF2-40B4-BE49-F238E27FC236}">
                <a16:creationId xmlns:a16="http://schemas.microsoft.com/office/drawing/2014/main" id="{0D732E9B-A3B6-4D47-97CF-A1DCF8F961EB}"/>
              </a:ext>
            </a:extLst>
          </p:cNvPr>
          <p:cNvSpPr/>
          <p:nvPr/>
        </p:nvSpPr>
        <p:spPr>
          <a:xfrm>
            <a:off x="2827276" y="1156012"/>
            <a:ext cx="6193362" cy="5055230"/>
          </a:xfrm>
          <a:prstGeom prst="rect">
            <a:avLst/>
          </a:prstGeom>
        </p:spPr>
        <p:txBody>
          <a:bodyPr wrap="square">
            <a:spAutoFit/>
          </a:bodyPr>
          <a:lstStyle/>
          <a:p>
            <a:pPr algn="r" rtl="1">
              <a:lnSpc>
                <a:spcPct val="150000"/>
              </a:lnSpc>
            </a:pPr>
            <a:r>
              <a:rPr lang="ar-SA" sz="2500" b="1" cap="small" dirty="0">
                <a:solidFill>
                  <a:srgbClr val="FF0000"/>
                </a:solidFill>
                <a:latin typeface="Sakkal Majalla" panose="02000000000000000000" pitchFamily="2" charset="-78"/>
                <a:cs typeface="Sakkal Majalla" panose="02000000000000000000" pitchFamily="2" charset="-78"/>
              </a:rPr>
              <a:t>مثال 2</a:t>
            </a:r>
            <a:endParaRPr lang="ar-SA" sz="2500" b="1" cap="small" dirty="0">
              <a:latin typeface="Sakkal Majalla" panose="02000000000000000000" pitchFamily="2" charset="-78"/>
              <a:cs typeface="Sakkal Majalla" panose="02000000000000000000" pitchFamily="2" charset="-78"/>
            </a:endParaRPr>
          </a:p>
          <a:p>
            <a:pPr algn="r" rtl="1">
              <a:lnSpc>
                <a:spcPct val="150000"/>
              </a:lnSpc>
            </a:pPr>
            <a:r>
              <a:rPr lang="ar-SA" sz="2400" cap="small" dirty="0">
                <a:latin typeface="Sakkal Majalla" panose="02000000000000000000" pitchFamily="2" charset="-78"/>
                <a:cs typeface="Sakkal Majalla" panose="02000000000000000000" pitchFamily="2" charset="-78"/>
              </a:rPr>
              <a:t>اذا علمت ان العائد المتوقع للمحفظة 15%</a:t>
            </a:r>
          </a:p>
          <a:p>
            <a:pPr algn="r" rtl="1">
              <a:lnSpc>
                <a:spcPct val="150000"/>
              </a:lnSpc>
            </a:pPr>
            <a:r>
              <a:rPr lang="ar-SA" sz="2400" cap="small" dirty="0">
                <a:latin typeface="Sakkal Majalla" panose="02000000000000000000" pitchFamily="2" charset="-78"/>
                <a:cs typeface="Sakkal Majalla" panose="02000000000000000000" pitchFamily="2" charset="-78"/>
              </a:rPr>
              <a:t>ومعدل العائد الخالي من المخاطر هو 7%</a:t>
            </a:r>
          </a:p>
          <a:p>
            <a:pPr algn="r" rtl="1">
              <a:lnSpc>
                <a:spcPct val="150000"/>
              </a:lnSpc>
            </a:pPr>
            <a:r>
              <a:rPr lang="ar-SA" sz="2400" cap="small" dirty="0">
                <a:latin typeface="Sakkal Majalla" panose="02000000000000000000" pitchFamily="2" charset="-78"/>
                <a:cs typeface="Sakkal Majalla" panose="02000000000000000000" pitchFamily="2" charset="-78"/>
              </a:rPr>
              <a:t>والانحراف المعياري للمحفظة هو 22%</a:t>
            </a:r>
          </a:p>
          <a:p>
            <a:pPr algn="r" rtl="1">
              <a:lnSpc>
                <a:spcPct val="150000"/>
              </a:lnSpc>
            </a:pPr>
            <a:r>
              <a:rPr lang="ar-SA" sz="2400" cap="small" dirty="0">
                <a:latin typeface="Sakkal Majalla" panose="02000000000000000000" pitchFamily="2" charset="-78"/>
                <a:cs typeface="Sakkal Majalla" panose="02000000000000000000" pitchFamily="2" charset="-78"/>
              </a:rPr>
              <a:t>ونسبة الاصول الخطرة في المحفظة تساوي 75</a:t>
            </a:r>
            <a:r>
              <a:rPr lang="ar-SA" sz="2400" cap="small" dirty="0" smtClean="0">
                <a:latin typeface="Sakkal Majalla" panose="02000000000000000000" pitchFamily="2" charset="-78"/>
                <a:cs typeface="Sakkal Majalla" panose="02000000000000000000" pitchFamily="2" charset="-78"/>
              </a:rPr>
              <a:t>%</a:t>
            </a:r>
            <a:endParaRPr lang="ar-SA" sz="2400" cap="small" dirty="0">
              <a:latin typeface="Sakkal Majalla" panose="02000000000000000000" pitchFamily="2" charset="-78"/>
              <a:cs typeface="Sakkal Majalla" panose="02000000000000000000" pitchFamily="2" charset="-78"/>
            </a:endParaRPr>
          </a:p>
          <a:p>
            <a:pPr algn="r" rtl="1">
              <a:lnSpc>
                <a:spcPct val="150000"/>
              </a:lnSpc>
            </a:pPr>
            <a:r>
              <a:rPr lang="ar-SA" sz="2400" b="1" u="sng" cap="small" dirty="0">
                <a:solidFill>
                  <a:srgbClr val="00B050"/>
                </a:solidFill>
                <a:latin typeface="Sakkal Majalla" panose="02000000000000000000" pitchFamily="2" charset="-78"/>
                <a:cs typeface="Sakkal Majalla" panose="02000000000000000000" pitchFamily="2" charset="-78"/>
              </a:rPr>
              <a:t>أوجد التالي </a:t>
            </a:r>
          </a:p>
          <a:p>
            <a:pPr marL="457200" indent="-457200" algn="r" rtl="1">
              <a:lnSpc>
                <a:spcPct val="150000"/>
              </a:lnSpc>
              <a:buFont typeface="+mj-lt"/>
              <a:buAutoNum type="arabicPeriod"/>
            </a:pPr>
            <a:r>
              <a:rPr lang="ar-SA" sz="2400" cap="small" dirty="0">
                <a:latin typeface="Sakkal Majalla" panose="02000000000000000000" pitchFamily="2" charset="-78"/>
                <a:cs typeface="Sakkal Majalla" panose="02000000000000000000" pitchFamily="2" charset="-78"/>
              </a:rPr>
              <a:t>معدل العائد على المحفظة كاملة </a:t>
            </a:r>
          </a:p>
          <a:p>
            <a:pPr marL="457200" indent="-457200" algn="r" rtl="1">
              <a:lnSpc>
                <a:spcPct val="150000"/>
              </a:lnSpc>
              <a:buFont typeface="+mj-lt"/>
              <a:buAutoNum type="arabicPeriod"/>
            </a:pPr>
            <a:r>
              <a:rPr lang="ar-SA" sz="2400" cap="small" dirty="0">
                <a:latin typeface="Sakkal Majalla" panose="02000000000000000000" pitchFamily="2" charset="-78"/>
                <a:cs typeface="Sakkal Majalla" panose="02000000000000000000" pitchFamily="2" charset="-78"/>
              </a:rPr>
              <a:t>ونسبة منحنى خط التوزيع الرأسمالي </a:t>
            </a:r>
          </a:p>
          <a:p>
            <a:pPr marL="457200" indent="-457200" algn="r" rtl="1">
              <a:lnSpc>
                <a:spcPct val="150000"/>
              </a:lnSpc>
              <a:buFont typeface="+mj-lt"/>
              <a:buAutoNum type="arabicPeriod"/>
            </a:pPr>
            <a:r>
              <a:rPr lang="ar-SA" sz="2400" cap="small" dirty="0">
                <a:latin typeface="Sakkal Majalla" panose="02000000000000000000" pitchFamily="2" charset="-78"/>
                <a:cs typeface="Sakkal Majalla" panose="02000000000000000000" pitchFamily="2" charset="-78"/>
              </a:rPr>
              <a:t>وقوم برسم خط التوزيع الرأسمالي</a:t>
            </a:r>
          </a:p>
        </p:txBody>
      </p:sp>
    </p:spTree>
    <p:extLst>
      <p:ext uri="{BB962C8B-B14F-4D97-AF65-F5344CB8AC3E}">
        <p14:creationId xmlns:p14="http://schemas.microsoft.com/office/powerpoint/2010/main" val="696867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21876" y="491379"/>
            <a:ext cx="580416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cap="small" dirty="0">
                <a:solidFill>
                  <a:schemeClr val="bg1"/>
                </a:solidFill>
                <a:latin typeface="Sakkal Majalla" panose="02000000000000000000" pitchFamily="2" charset="-78"/>
                <a:cs typeface="Sakkal Majalla" panose="02000000000000000000" pitchFamily="2" charset="-78"/>
              </a:rPr>
              <a:t>خط التوزيع الرأسمالي</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2" name="مستطيل 1">
            <a:extLst>
              <a:ext uri="{FF2B5EF4-FFF2-40B4-BE49-F238E27FC236}">
                <a16:creationId xmlns:a16="http://schemas.microsoft.com/office/drawing/2014/main" id="{64289FAB-D87D-4A47-890B-F99A9D32282F}"/>
              </a:ext>
            </a:extLst>
          </p:cNvPr>
          <p:cNvSpPr/>
          <p:nvPr/>
        </p:nvSpPr>
        <p:spPr>
          <a:xfrm>
            <a:off x="1033546" y="1457228"/>
            <a:ext cx="9799710" cy="3970318"/>
          </a:xfrm>
          <a:prstGeom prst="rect">
            <a:avLst/>
          </a:prstGeom>
        </p:spPr>
        <p:txBody>
          <a:bodyPr wrap="square">
            <a:spAutoFit/>
          </a:bodyPr>
          <a:lstStyle/>
          <a:p>
            <a:pPr algn="r" rtl="1">
              <a:lnSpc>
                <a:spcPct val="150000"/>
              </a:lnSpc>
            </a:pPr>
            <a:r>
              <a:rPr lang="ar-SA" sz="2400" b="1" dirty="0" smtClean="0">
                <a:solidFill>
                  <a:srgbClr val="00B050"/>
                </a:solidFill>
                <a:latin typeface="Sakkal Majalla" panose="02000000000000000000" pitchFamily="2" charset="-78"/>
                <a:cs typeface="Sakkal Majalla" panose="02000000000000000000" pitchFamily="2" charset="-78"/>
              </a:rPr>
              <a:t>الحل:</a:t>
            </a:r>
            <a:endParaRPr lang="ar-SA" sz="2400" b="1" cap="small" dirty="0" smtClean="0">
              <a:solidFill>
                <a:srgbClr val="0000FF"/>
              </a:solidFill>
              <a:latin typeface="Sakkal Majalla" panose="02000000000000000000" pitchFamily="2" charset="-78"/>
              <a:cs typeface="Sakkal Majalla" panose="02000000000000000000" pitchFamily="2" charset="-78"/>
            </a:endParaRPr>
          </a:p>
          <a:p>
            <a:pPr algn="r" rtl="1">
              <a:lnSpc>
                <a:spcPct val="150000"/>
              </a:lnSpc>
            </a:pPr>
            <a:r>
              <a:rPr lang="ar-SA" sz="2400" b="1" cap="small" dirty="0" smtClean="0">
                <a:solidFill>
                  <a:srgbClr val="0000FF"/>
                </a:solidFill>
                <a:latin typeface="Sakkal Majalla" panose="02000000000000000000" pitchFamily="2" charset="-78"/>
                <a:cs typeface="Sakkal Majalla" panose="02000000000000000000" pitchFamily="2" charset="-78"/>
              </a:rPr>
              <a:t>أولا</a:t>
            </a:r>
            <a:r>
              <a:rPr lang="ar-SA" sz="2400" b="1" cap="small" dirty="0">
                <a:solidFill>
                  <a:srgbClr val="0000FF"/>
                </a:solidFill>
                <a:latin typeface="Sakkal Majalla" panose="02000000000000000000" pitchFamily="2" charset="-78"/>
                <a:cs typeface="Sakkal Majalla" panose="02000000000000000000" pitchFamily="2" charset="-78"/>
              </a:rPr>
              <a:t>:  </a:t>
            </a:r>
            <a:r>
              <a:rPr lang="ar-SA" sz="2400" cap="small" dirty="0">
                <a:latin typeface="Sakkal Majalla" panose="02000000000000000000" pitchFamily="2" charset="-78"/>
                <a:cs typeface="Sakkal Majalla" panose="02000000000000000000" pitchFamily="2" charset="-78"/>
              </a:rPr>
              <a:t>للحصول على عائد المحافظة الكاملة او المركبة ، نلاحظ ان جميع المتطلبات موجودة ما عدى الانحراف المعياري للمحفظة المركبة </a:t>
            </a:r>
          </a:p>
          <a:p>
            <a:pPr algn="r" rtl="1"/>
            <a:endParaRPr lang="ar-SA" sz="2400" cap="small" dirty="0">
              <a:latin typeface="Sakkal Majalla" panose="02000000000000000000" pitchFamily="2" charset="-78"/>
              <a:cs typeface="Sakkal Majalla" panose="02000000000000000000" pitchFamily="2" charset="-78"/>
            </a:endParaRPr>
          </a:p>
          <a:p>
            <a:pPr algn="r" rtl="1"/>
            <a:r>
              <a:rPr lang="ar-SA" sz="2400" cap="small" dirty="0">
                <a:latin typeface="Sakkal Majalla" panose="02000000000000000000" pitchFamily="2" charset="-78"/>
                <a:cs typeface="Sakkal Majalla" panose="02000000000000000000" pitchFamily="2" charset="-78"/>
              </a:rPr>
              <a:t>                                    =  نسبة الانحراف المعياري للمحفظة * الوزن الحدي للأصول الخطرة في المحفظة</a:t>
            </a:r>
          </a:p>
          <a:p>
            <a:pPr algn="ctr" rtl="1"/>
            <a:r>
              <a:rPr lang="ar-SA" sz="2400" cap="small" dirty="0">
                <a:latin typeface="Sakkal Majalla" panose="02000000000000000000" pitchFamily="2" charset="-78"/>
                <a:cs typeface="Sakkal Majalla" panose="02000000000000000000" pitchFamily="2" charset="-78"/>
              </a:rPr>
              <a:t>= 0.22 * 0.75= 0.165</a:t>
            </a:r>
          </a:p>
          <a:p>
            <a:pPr algn="ctr" rtl="1"/>
            <a:r>
              <a:rPr lang="ar-SA" sz="2400" cap="small" dirty="0">
                <a:latin typeface="Sakkal Majalla" panose="02000000000000000000" pitchFamily="2" charset="-78"/>
                <a:cs typeface="Sakkal Majalla" panose="02000000000000000000" pitchFamily="2" charset="-78"/>
              </a:rPr>
              <a:t>= 16.5%</a:t>
            </a:r>
          </a:p>
          <a:p>
            <a:pPr algn="r" rtl="1"/>
            <a:endParaRPr lang="ar-SA" sz="2400" cap="small" dirty="0">
              <a:latin typeface="Sakkal Majalla" panose="02000000000000000000" pitchFamily="2" charset="-78"/>
              <a:cs typeface="Sakkal Majalla" panose="02000000000000000000" pitchFamily="2" charset="-78"/>
            </a:endParaRPr>
          </a:p>
          <a:p>
            <a:pPr algn="r" rtl="1"/>
            <a:r>
              <a:rPr lang="ar-SA" sz="2400" b="1" cap="small" dirty="0">
                <a:solidFill>
                  <a:srgbClr val="0000FF"/>
                </a:solidFill>
                <a:latin typeface="Sakkal Majalla" panose="02000000000000000000" pitchFamily="2" charset="-78"/>
                <a:cs typeface="Sakkal Majalla" panose="02000000000000000000" pitchFamily="2" charset="-78"/>
              </a:rPr>
              <a:t>اذا بالتعويض مباشره في المعادلة</a:t>
            </a:r>
          </a:p>
        </p:txBody>
      </p:sp>
      <p:sp>
        <p:nvSpPr>
          <p:cNvPr id="15" name="Rectangle 4">
            <a:extLst>
              <a:ext uri="{FF2B5EF4-FFF2-40B4-BE49-F238E27FC236}">
                <a16:creationId xmlns:a16="http://schemas.microsoft.com/office/drawing/2014/main" id="{3C711B79-D6DF-4CDB-A789-6820F8A1B24E}"/>
              </a:ext>
            </a:extLst>
          </p:cNvPr>
          <p:cNvSpPr/>
          <p:nvPr/>
        </p:nvSpPr>
        <p:spPr>
          <a:xfrm>
            <a:off x="9230321" y="3415336"/>
            <a:ext cx="442750" cy="487506"/>
          </a:xfrm>
          <a:prstGeom prst="rect">
            <a:avLst/>
          </a:prstGeom>
        </p:spPr>
        <p:txBody>
          <a:bodyPr wrap="none">
            <a:spAutoFit/>
          </a:bodyPr>
          <a:lstStyle/>
          <a:p>
            <a:pPr marL="0" marR="0" algn="r">
              <a:lnSpc>
                <a:spcPct val="107000"/>
              </a:lnSpc>
              <a:spcBef>
                <a:spcPts val="0"/>
              </a:spcBef>
              <a:spcAft>
                <a:spcPts val="800"/>
              </a:spcAft>
            </a:pPr>
            <a:r>
              <a:rPr lang="en-US" sz="2400" b="1" i="1" dirty="0" err="1">
                <a:latin typeface="Sakkal Majalla" panose="02000000000000000000" pitchFamily="2" charset="-78"/>
                <a:ea typeface="Calibri" panose="020F0502020204030204" pitchFamily="34" charset="0"/>
                <a:cs typeface="Sakkal Majalla" panose="02000000000000000000" pitchFamily="2" charset="-78"/>
              </a:rPr>
              <a:t>σ</a:t>
            </a:r>
            <a:r>
              <a:rPr lang="en-US" sz="2400" b="1" i="1" baseline="-25000" dirty="0" err="1">
                <a:latin typeface="Sakkal Majalla" panose="02000000000000000000" pitchFamily="2" charset="-78"/>
                <a:ea typeface="Calibri" panose="020F0502020204030204" pitchFamily="34" charset="0"/>
                <a:cs typeface="Sakkal Majalla" panose="02000000000000000000" pitchFamily="2" charset="-78"/>
              </a:rPr>
              <a:t>c</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7" name="مستطيل 6">
            <a:extLst>
              <a:ext uri="{FF2B5EF4-FFF2-40B4-BE49-F238E27FC236}">
                <a16:creationId xmlns:a16="http://schemas.microsoft.com/office/drawing/2014/main" id="{F9FE3AAB-5F9E-41EB-BB82-9C40D046AD02}"/>
              </a:ext>
            </a:extLst>
          </p:cNvPr>
          <p:cNvSpPr/>
          <p:nvPr/>
        </p:nvSpPr>
        <p:spPr>
          <a:xfrm>
            <a:off x="3577524" y="5466001"/>
            <a:ext cx="5036956" cy="461665"/>
          </a:xfrm>
          <a:prstGeom prst="rect">
            <a:avLst/>
          </a:prstGeom>
        </p:spPr>
        <p:txBody>
          <a:bodyPr wrap="none">
            <a:spAutoFit/>
          </a:bodyPr>
          <a:lstStyle/>
          <a:p>
            <a:pPr algn="ctr" rtl="1"/>
            <a:r>
              <a:rPr lang="it-IT" sz="2400" cap="small" dirty="0">
                <a:latin typeface="Sakkal Majalla" panose="02000000000000000000" pitchFamily="2" charset="-78"/>
                <a:cs typeface="Sakkal Majalla" panose="02000000000000000000" pitchFamily="2" charset="-78"/>
              </a:rPr>
              <a:t>Erc = 0.07+[(0.15-0.07)/ 0.22)* 0.165]= 0.13= 13%</a:t>
            </a:r>
            <a:endParaRPr lang="ar-SA" sz="2400" cap="small"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6042993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21876" y="491379"/>
            <a:ext cx="580416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cap="small" dirty="0">
                <a:solidFill>
                  <a:schemeClr val="bg1"/>
                </a:solidFill>
                <a:latin typeface="Sakkal Majalla" panose="02000000000000000000" pitchFamily="2" charset="-78"/>
                <a:cs typeface="Sakkal Majalla" panose="02000000000000000000" pitchFamily="2" charset="-78"/>
              </a:rPr>
              <a:t>خط التوزيع الرأسمالي</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8" name="مستطيل 7">
            <a:extLst>
              <a:ext uri="{FF2B5EF4-FFF2-40B4-BE49-F238E27FC236}">
                <a16:creationId xmlns:a16="http://schemas.microsoft.com/office/drawing/2014/main" id="{0B5A672F-6895-4CBF-9C3B-29E56D89E430}"/>
              </a:ext>
            </a:extLst>
          </p:cNvPr>
          <p:cNvSpPr/>
          <p:nvPr/>
        </p:nvSpPr>
        <p:spPr>
          <a:xfrm>
            <a:off x="3387062" y="1668690"/>
            <a:ext cx="5417879" cy="3970318"/>
          </a:xfrm>
          <a:prstGeom prst="rect">
            <a:avLst/>
          </a:prstGeom>
        </p:spPr>
        <p:txBody>
          <a:bodyPr wrap="square">
            <a:spAutoFit/>
          </a:bodyPr>
          <a:lstStyle/>
          <a:p>
            <a:pPr algn="just" rtl="1">
              <a:lnSpc>
                <a:spcPct val="150000"/>
              </a:lnSpc>
            </a:pPr>
            <a:r>
              <a:rPr lang="ar-SA" sz="2400" b="1" cap="small" dirty="0" smtClean="0">
                <a:solidFill>
                  <a:schemeClr val="accent3"/>
                </a:solidFill>
                <a:latin typeface="Sakkal Majalla" panose="02000000000000000000" pitchFamily="2" charset="-78"/>
                <a:cs typeface="Sakkal Majalla" panose="02000000000000000000" pitchFamily="2" charset="-78"/>
              </a:rPr>
              <a:t>الحل:</a:t>
            </a:r>
            <a:endParaRPr lang="ar-SA" sz="2400" b="1" cap="small" dirty="0" smtClean="0">
              <a:solidFill>
                <a:schemeClr val="accent3"/>
              </a:solidFill>
              <a:latin typeface="Sakkal Majalla" panose="02000000000000000000" pitchFamily="2" charset="-78"/>
              <a:cs typeface="Sakkal Majalla" panose="02000000000000000000" pitchFamily="2" charset="-78"/>
            </a:endParaRPr>
          </a:p>
          <a:p>
            <a:pPr algn="just" rtl="1">
              <a:lnSpc>
                <a:spcPct val="150000"/>
              </a:lnSpc>
            </a:pPr>
            <a:r>
              <a:rPr lang="ar-SA" sz="2400" b="1" cap="small" dirty="0" smtClean="0">
                <a:solidFill>
                  <a:srgbClr val="0000FF"/>
                </a:solidFill>
                <a:latin typeface="Sakkal Majalla" panose="02000000000000000000" pitchFamily="2" charset="-78"/>
                <a:cs typeface="Sakkal Majalla" panose="02000000000000000000" pitchFamily="2" charset="-78"/>
              </a:rPr>
              <a:t>ثانيا</a:t>
            </a:r>
            <a:r>
              <a:rPr lang="ar-SA" sz="2400" b="1" cap="small" dirty="0">
                <a:solidFill>
                  <a:srgbClr val="0000FF"/>
                </a:solidFill>
                <a:latin typeface="Sakkal Majalla" panose="02000000000000000000" pitchFamily="2" charset="-78"/>
                <a:cs typeface="Sakkal Majalla" panose="02000000000000000000" pitchFamily="2" charset="-78"/>
              </a:rPr>
              <a:t>: </a:t>
            </a:r>
            <a:r>
              <a:rPr lang="ar-SA" sz="2400" b="1" cap="small" dirty="0">
                <a:latin typeface="Sakkal Majalla" panose="02000000000000000000" pitchFamily="2" charset="-78"/>
                <a:cs typeface="Sakkal Majalla" panose="02000000000000000000" pitchFamily="2" charset="-78"/>
              </a:rPr>
              <a:t>نسبة</a:t>
            </a:r>
            <a:r>
              <a:rPr lang="ar-SA" sz="2400" b="1" cap="small" dirty="0">
                <a:solidFill>
                  <a:srgbClr val="0000FF"/>
                </a:solidFill>
                <a:latin typeface="Sakkal Majalla" panose="02000000000000000000" pitchFamily="2" charset="-78"/>
                <a:cs typeface="Sakkal Majalla" panose="02000000000000000000" pitchFamily="2" charset="-78"/>
              </a:rPr>
              <a:t> </a:t>
            </a:r>
            <a:r>
              <a:rPr lang="ar-SA" sz="2400" cap="small" dirty="0">
                <a:latin typeface="Sakkal Majalla" panose="02000000000000000000" pitchFamily="2" charset="-78"/>
                <a:cs typeface="Sakkal Majalla" panose="02000000000000000000" pitchFamily="2" charset="-78"/>
              </a:rPr>
              <a:t>منحنى خط التوزيع </a:t>
            </a:r>
            <a:r>
              <a:rPr lang="ar-SA" sz="2400" cap="small" dirty="0" smtClean="0">
                <a:latin typeface="Sakkal Majalla" panose="02000000000000000000" pitchFamily="2" charset="-78"/>
                <a:cs typeface="Sakkal Majalla" panose="02000000000000000000" pitchFamily="2" charset="-78"/>
              </a:rPr>
              <a:t>الرأسمالي</a:t>
            </a:r>
          </a:p>
          <a:p>
            <a:pPr lvl="0" algn="just" rtl="1">
              <a:lnSpc>
                <a:spcPct val="150000"/>
              </a:lnSpc>
            </a:pPr>
            <a:r>
              <a:rPr lang="ar-SA" sz="2400" b="1" cap="small" dirty="0">
                <a:solidFill>
                  <a:prstClr val="black"/>
                </a:solidFill>
                <a:latin typeface="Sakkal Majalla" panose="02000000000000000000" pitchFamily="2" charset="-78"/>
                <a:cs typeface="Sakkal Majalla" panose="02000000000000000000" pitchFamily="2" charset="-78"/>
              </a:rPr>
              <a:t>منحنى خط التوزيع الرأسمالي =</a:t>
            </a:r>
          </a:p>
          <a:p>
            <a:pPr lvl="0" algn="just" rtl="1">
              <a:lnSpc>
                <a:spcPct val="150000"/>
              </a:lnSpc>
            </a:pPr>
            <a:endParaRPr lang="ar-SA" sz="2400" cap="small" dirty="0">
              <a:solidFill>
                <a:prstClr val="black"/>
              </a:solidFill>
              <a:latin typeface="Sakkal Majalla" panose="02000000000000000000" pitchFamily="2" charset="-78"/>
              <a:cs typeface="Sakkal Majalla" panose="02000000000000000000" pitchFamily="2" charset="-78"/>
            </a:endParaRPr>
          </a:p>
          <a:p>
            <a:pPr lvl="0" algn="just" rtl="1">
              <a:lnSpc>
                <a:spcPct val="150000"/>
              </a:lnSpc>
            </a:pPr>
            <a:endParaRPr lang="ar-SA" sz="2400" cap="small" dirty="0">
              <a:solidFill>
                <a:prstClr val="black"/>
              </a:solidFill>
              <a:latin typeface="Sakkal Majalla" panose="02000000000000000000" pitchFamily="2" charset="-78"/>
              <a:cs typeface="Sakkal Majalla" panose="02000000000000000000" pitchFamily="2" charset="-78"/>
            </a:endParaRPr>
          </a:p>
          <a:p>
            <a:pPr lvl="0" algn="just" rtl="1">
              <a:lnSpc>
                <a:spcPct val="150000"/>
              </a:lnSpc>
            </a:pPr>
            <a:r>
              <a:rPr lang="ar-SA" sz="2400" cap="small" dirty="0">
                <a:solidFill>
                  <a:prstClr val="black"/>
                </a:solidFill>
                <a:latin typeface="Sakkal Majalla" panose="02000000000000000000" pitchFamily="2" charset="-78"/>
                <a:cs typeface="Sakkal Majalla" panose="02000000000000000000" pitchFamily="2" charset="-78"/>
              </a:rPr>
              <a:t>=(0.15-0.07)  / 0.22= 0.08/0.22= </a:t>
            </a:r>
          </a:p>
          <a:p>
            <a:pPr lvl="0" algn="just" rtl="1">
              <a:lnSpc>
                <a:spcPct val="150000"/>
              </a:lnSpc>
            </a:pPr>
            <a:r>
              <a:rPr lang="ar-SA" sz="2400" cap="small" dirty="0">
                <a:solidFill>
                  <a:prstClr val="black"/>
                </a:solidFill>
                <a:latin typeface="Sakkal Majalla" panose="02000000000000000000" pitchFamily="2" charset="-78"/>
                <a:cs typeface="Sakkal Majalla" panose="02000000000000000000" pitchFamily="2" charset="-78"/>
              </a:rPr>
              <a:t>= </a:t>
            </a:r>
            <a:r>
              <a:rPr lang="ar-SA" sz="2400" cap="small" dirty="0" smtClean="0">
                <a:solidFill>
                  <a:prstClr val="black"/>
                </a:solidFill>
                <a:latin typeface="Sakkal Majalla" panose="02000000000000000000" pitchFamily="2" charset="-78"/>
                <a:cs typeface="Sakkal Majalla" panose="02000000000000000000" pitchFamily="2" charset="-78"/>
              </a:rPr>
              <a:t>0.37</a:t>
            </a:r>
            <a:r>
              <a:rPr lang="ar-SA" sz="2400" cap="small" dirty="0" smtClean="0">
                <a:latin typeface="Sakkal Majalla" panose="02000000000000000000" pitchFamily="2" charset="-78"/>
                <a:cs typeface="Sakkal Majalla" panose="02000000000000000000" pitchFamily="2" charset="-78"/>
              </a:rPr>
              <a:t> </a:t>
            </a:r>
            <a:endParaRPr lang="ar-SA" sz="2400" dirty="0">
              <a:latin typeface="Sakkal Majalla" panose="02000000000000000000" pitchFamily="2" charset="-78"/>
              <a:cs typeface="Sakkal Majalla" panose="02000000000000000000" pitchFamily="2" charset="-78"/>
            </a:endParaRPr>
          </a:p>
        </p:txBody>
      </p:sp>
      <p:pic>
        <p:nvPicPr>
          <p:cNvPr id="13" name="Picture 3">
            <a:extLst>
              <a:ext uri="{FF2B5EF4-FFF2-40B4-BE49-F238E27FC236}">
                <a16:creationId xmlns:a16="http://schemas.microsoft.com/office/drawing/2014/main" id="{E2C37F07-EEB9-4DCF-B5D9-3641C23561F7}"/>
              </a:ext>
            </a:extLst>
          </p:cNvPr>
          <p:cNvPicPr/>
          <p:nvPr/>
        </p:nvPicPr>
        <p:blipFill>
          <a:blip r:embed="rId3"/>
          <a:stretch>
            <a:fillRect/>
          </a:stretch>
        </p:blipFill>
        <p:spPr>
          <a:xfrm>
            <a:off x="5623484" y="3402262"/>
            <a:ext cx="1227550" cy="893478"/>
          </a:xfrm>
          <a:prstGeom prst="rect">
            <a:avLst/>
          </a:prstGeom>
        </p:spPr>
      </p:pic>
    </p:spTree>
    <p:extLst>
      <p:ext uri="{BB962C8B-B14F-4D97-AF65-F5344CB8AC3E}">
        <p14:creationId xmlns:p14="http://schemas.microsoft.com/office/powerpoint/2010/main" val="2673872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21876" y="491379"/>
            <a:ext cx="580416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cap="small" dirty="0">
                <a:solidFill>
                  <a:schemeClr val="bg1"/>
                </a:solidFill>
                <a:latin typeface="Sakkal Majalla" panose="02000000000000000000" pitchFamily="2" charset="-78"/>
                <a:cs typeface="Sakkal Majalla" panose="02000000000000000000" pitchFamily="2" charset="-78"/>
              </a:rPr>
              <a:t>خط التوزيع الرأسمالي</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8" name="مستطيل 7">
            <a:extLst>
              <a:ext uri="{FF2B5EF4-FFF2-40B4-BE49-F238E27FC236}">
                <a16:creationId xmlns:a16="http://schemas.microsoft.com/office/drawing/2014/main" id="{0B5A672F-6895-4CBF-9C3B-29E56D89E430}"/>
              </a:ext>
            </a:extLst>
          </p:cNvPr>
          <p:cNvSpPr/>
          <p:nvPr/>
        </p:nvSpPr>
        <p:spPr>
          <a:xfrm>
            <a:off x="8041591" y="3000722"/>
            <a:ext cx="2765061" cy="1200329"/>
          </a:xfrm>
          <a:prstGeom prst="rect">
            <a:avLst/>
          </a:prstGeom>
        </p:spPr>
        <p:txBody>
          <a:bodyPr wrap="square">
            <a:spAutoFit/>
          </a:bodyPr>
          <a:lstStyle/>
          <a:p>
            <a:pPr algn="r" rtl="1">
              <a:lnSpc>
                <a:spcPct val="150000"/>
              </a:lnSpc>
            </a:pPr>
            <a:r>
              <a:rPr lang="ar-SA" sz="2400" b="1" cap="small" dirty="0" smtClean="0">
                <a:solidFill>
                  <a:schemeClr val="accent3"/>
                </a:solidFill>
                <a:latin typeface="Sakkal Majalla" panose="02000000000000000000" pitchFamily="2" charset="-78"/>
                <a:cs typeface="Sakkal Majalla" panose="02000000000000000000" pitchFamily="2" charset="-78"/>
              </a:rPr>
              <a:t>الحل:</a:t>
            </a:r>
          </a:p>
          <a:p>
            <a:pPr algn="r" rtl="1">
              <a:lnSpc>
                <a:spcPct val="150000"/>
              </a:lnSpc>
            </a:pPr>
            <a:r>
              <a:rPr lang="ar-SA" sz="2400" b="1" cap="small" dirty="0" smtClean="0">
                <a:solidFill>
                  <a:srgbClr val="0000FF"/>
                </a:solidFill>
                <a:latin typeface="Sakkal Majalla" panose="02000000000000000000" pitchFamily="2" charset="-78"/>
                <a:cs typeface="Sakkal Majalla" panose="02000000000000000000" pitchFamily="2" charset="-78"/>
              </a:rPr>
              <a:t>ثالثا</a:t>
            </a:r>
            <a:r>
              <a:rPr lang="ar-SA" sz="2400" b="1" cap="small" dirty="0">
                <a:solidFill>
                  <a:srgbClr val="0000FF"/>
                </a:solidFill>
                <a:latin typeface="Sakkal Majalla" panose="02000000000000000000" pitchFamily="2" charset="-78"/>
                <a:cs typeface="Sakkal Majalla" panose="02000000000000000000" pitchFamily="2" charset="-78"/>
              </a:rPr>
              <a:t>: </a:t>
            </a:r>
            <a:r>
              <a:rPr lang="ar-SA" sz="2400" b="1" cap="small" dirty="0">
                <a:latin typeface="Sakkal Majalla" panose="02000000000000000000" pitchFamily="2" charset="-78"/>
                <a:cs typeface="Sakkal Majalla" panose="02000000000000000000" pitchFamily="2" charset="-78"/>
              </a:rPr>
              <a:t>خط التوزيع الرأسمالي</a:t>
            </a:r>
            <a:r>
              <a:rPr lang="ar-SA" sz="2400" b="1" cap="small" dirty="0" smtClean="0">
                <a:latin typeface="Sakkal Majalla" panose="02000000000000000000" pitchFamily="2" charset="-78"/>
                <a:cs typeface="Sakkal Majalla" panose="02000000000000000000" pitchFamily="2" charset="-78"/>
              </a:rPr>
              <a:t>:</a:t>
            </a:r>
            <a:endParaRPr lang="ar-SA" sz="2400" b="1" cap="small" dirty="0">
              <a:latin typeface="Sakkal Majalla" panose="02000000000000000000" pitchFamily="2" charset="-78"/>
              <a:cs typeface="Sakkal Majalla" panose="02000000000000000000" pitchFamily="2" charset="-78"/>
            </a:endParaRPr>
          </a:p>
        </p:txBody>
      </p:sp>
      <p:pic>
        <p:nvPicPr>
          <p:cNvPr id="11" name="Picture 3">
            <a:extLst>
              <a:ext uri="{FF2B5EF4-FFF2-40B4-BE49-F238E27FC236}">
                <a16:creationId xmlns:a16="http://schemas.microsoft.com/office/drawing/2014/main" id="{15E55772-E898-41A5-AD28-868B4759B6CB}"/>
              </a:ext>
            </a:extLst>
          </p:cNvPr>
          <p:cNvPicPr/>
          <p:nvPr/>
        </p:nvPicPr>
        <p:blipFill>
          <a:blip r:embed="rId3"/>
          <a:stretch>
            <a:fillRect/>
          </a:stretch>
        </p:blipFill>
        <p:spPr>
          <a:xfrm>
            <a:off x="553802" y="1912322"/>
            <a:ext cx="6728760" cy="4035330"/>
          </a:xfrm>
          <a:prstGeom prst="rect">
            <a:avLst/>
          </a:prstGeom>
        </p:spPr>
      </p:pic>
    </p:spTree>
    <p:extLst>
      <p:ext uri="{BB962C8B-B14F-4D97-AF65-F5344CB8AC3E}">
        <p14:creationId xmlns:p14="http://schemas.microsoft.com/office/powerpoint/2010/main" val="273046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1019728"/>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2604978" y="662665"/>
            <a:ext cx="6762306"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2604977" y="441275"/>
            <a:ext cx="6762305"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cap="small" dirty="0">
                <a:solidFill>
                  <a:schemeClr val="bg1"/>
                </a:solidFill>
                <a:latin typeface="Sakkal Majalla" panose="02000000000000000000" pitchFamily="2" charset="-78"/>
                <a:cs typeface="Sakkal Majalla" panose="02000000000000000000" pitchFamily="2" charset="-78"/>
              </a:rPr>
              <a:t>ماذا يقصد بتوزيع الأصول في المحفظة الاستثمارية</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17" name="TextBox 16">
            <a:extLst>
              <a:ext uri="{FF2B5EF4-FFF2-40B4-BE49-F238E27FC236}">
                <a16:creationId xmlns:a16="http://schemas.microsoft.com/office/drawing/2014/main" id="{D8A5E7BF-7073-4738-B2EF-4CBB0695D28C}"/>
              </a:ext>
            </a:extLst>
          </p:cNvPr>
          <p:cNvSpPr txBox="1"/>
          <p:nvPr/>
        </p:nvSpPr>
        <p:spPr>
          <a:xfrm>
            <a:off x="654649" y="1512182"/>
            <a:ext cx="10662960" cy="2308324"/>
          </a:xfrm>
          <a:prstGeom prst="rect">
            <a:avLst/>
          </a:prstGeom>
          <a:noFill/>
        </p:spPr>
        <p:txBody>
          <a:bodyPr wrap="square">
            <a:spAutoFit/>
          </a:bodyPr>
          <a:lstStyle/>
          <a:p>
            <a:pPr marL="342900" indent="-342900" algn="just" rtl="1">
              <a:lnSpc>
                <a:spcPct val="150000"/>
              </a:lnSpc>
              <a:buFont typeface="Wingdings" panose="05000000000000000000" pitchFamily="2" charset="2"/>
              <a:buChar char="§"/>
            </a:pPr>
            <a:r>
              <a:rPr lang="ar-SA" sz="2400" dirty="0">
                <a:latin typeface="Sakkal Majalla" panose="02000000000000000000" pitchFamily="2" charset="-78"/>
                <a:cs typeface="Sakkal Majalla" panose="02000000000000000000" pitchFamily="2" charset="-78"/>
              </a:rPr>
              <a:t>هي عملية اتخاذ القرار المتعلق بكيفية توزيع المستثمر لثروته على مجموعة من فئات الأصول والبلدان المختلفة لغرض الاستثمار</a:t>
            </a:r>
            <a:r>
              <a:rPr lang="ar-SA" sz="2400" dirty="0" smtClean="0">
                <a:latin typeface="Sakkal Majalla" panose="02000000000000000000" pitchFamily="2" charset="-78"/>
                <a:cs typeface="Sakkal Majalla" panose="02000000000000000000" pitchFamily="2" charset="-78"/>
              </a:rPr>
              <a:t>.</a:t>
            </a:r>
          </a:p>
          <a:p>
            <a:pPr marL="342900" lvl="0" indent="-342900" algn="just" rtl="1">
              <a:lnSpc>
                <a:spcPct val="150000"/>
              </a:lnSpc>
              <a:buFont typeface="Wingdings" panose="05000000000000000000" pitchFamily="2" charset="2"/>
              <a:buChar char="§"/>
            </a:pPr>
            <a:r>
              <a:rPr lang="ar-SA" sz="2400" b="1" dirty="0">
                <a:solidFill>
                  <a:srgbClr val="0000FF"/>
                </a:solidFill>
                <a:latin typeface="Sakkal Majalla" panose="02000000000000000000" pitchFamily="2" charset="-78"/>
                <a:cs typeface="Sakkal Majalla" panose="02000000000000000000" pitchFamily="2" charset="-78"/>
              </a:rPr>
              <a:t>فئات الاصول:</a:t>
            </a:r>
          </a:p>
          <a:p>
            <a:pPr lvl="0" algn="just" rtl="1">
              <a:lnSpc>
                <a:spcPct val="150000"/>
              </a:lnSpc>
            </a:pPr>
            <a:r>
              <a:rPr lang="ar-SA" sz="2400" dirty="0">
                <a:solidFill>
                  <a:prstClr val="black"/>
                </a:solidFill>
                <a:latin typeface="Sakkal Majalla" panose="02000000000000000000" pitchFamily="2" charset="-78"/>
                <a:cs typeface="Sakkal Majalla" panose="02000000000000000000" pitchFamily="2" charset="-78"/>
              </a:rPr>
              <a:t>هي تركيبة من الأصول التي لديها خصائص متشابهة وعلاقة بين الخطر والعائد</a:t>
            </a:r>
            <a:r>
              <a:rPr lang="ar-SA" sz="2400" dirty="0" smtClean="0">
                <a:solidFill>
                  <a:prstClr val="black"/>
                </a:solidFill>
                <a:latin typeface="Sakkal Majalla" panose="02000000000000000000" pitchFamily="2" charset="-78"/>
                <a:cs typeface="Sakkal Majalla" panose="02000000000000000000" pitchFamily="2" charset="-78"/>
              </a:rPr>
              <a:t>.</a:t>
            </a:r>
            <a:endParaRPr lang="ar-SA" sz="2400" dirty="0">
              <a:solidFill>
                <a:prstClr val="black"/>
              </a:solidFill>
              <a:latin typeface="Sakkal Majalla" panose="02000000000000000000" pitchFamily="2" charset="-78"/>
              <a:cs typeface="Sakkal Majalla" panose="02000000000000000000" pitchFamily="2" charset="-78"/>
            </a:endParaRPr>
          </a:p>
        </p:txBody>
      </p:sp>
      <p:grpSp>
        <p:nvGrpSpPr>
          <p:cNvPr id="20" name="مجموعة 18">
            <a:extLst>
              <a:ext uri="{FF2B5EF4-FFF2-40B4-BE49-F238E27FC236}">
                <a16:creationId xmlns:a16="http://schemas.microsoft.com/office/drawing/2014/main" id="{1379CC04-5D0F-4B7F-849A-FC33E8A4D544}"/>
              </a:ext>
            </a:extLst>
          </p:cNvPr>
          <p:cNvGrpSpPr/>
          <p:nvPr/>
        </p:nvGrpSpPr>
        <p:grpSpPr>
          <a:xfrm>
            <a:off x="1044842" y="4037278"/>
            <a:ext cx="10049444" cy="881014"/>
            <a:chOff x="3095067" y="5243311"/>
            <a:chExt cx="7514418" cy="888941"/>
          </a:xfrm>
        </p:grpSpPr>
        <p:sp>
          <p:nvSpPr>
            <p:cNvPr id="21" name="مستطيل 14">
              <a:extLst>
                <a:ext uri="{FF2B5EF4-FFF2-40B4-BE49-F238E27FC236}">
                  <a16:creationId xmlns:a16="http://schemas.microsoft.com/office/drawing/2014/main" id="{D3B4396D-1C03-4F11-B6CB-02EB7430396B}"/>
                </a:ext>
              </a:extLst>
            </p:cNvPr>
            <p:cNvSpPr/>
            <p:nvPr/>
          </p:nvSpPr>
          <p:spPr>
            <a:xfrm>
              <a:off x="3095067" y="5262491"/>
              <a:ext cx="6613083" cy="85099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endParaRPr lang="ar-SA" sz="2400" dirty="0">
                <a:solidFill>
                  <a:schemeClr val="tx1"/>
                </a:solidFill>
                <a:latin typeface="Sakkal Majalla" panose="02000000000000000000" pitchFamily="2" charset="-78"/>
                <a:cs typeface="Sakkal Majalla" panose="02000000000000000000" pitchFamily="2" charset="-78"/>
              </a:endParaRPr>
            </a:p>
          </p:txBody>
        </p:sp>
        <p:sp>
          <p:nvSpPr>
            <p:cNvPr id="26" name="سهم: لليمين 13">
              <a:extLst>
                <a:ext uri="{FF2B5EF4-FFF2-40B4-BE49-F238E27FC236}">
                  <a16:creationId xmlns:a16="http://schemas.microsoft.com/office/drawing/2014/main" id="{299A0D81-B377-4A2F-B8D0-88B5735D7074}"/>
                </a:ext>
              </a:extLst>
            </p:cNvPr>
            <p:cNvSpPr/>
            <p:nvPr/>
          </p:nvSpPr>
          <p:spPr>
            <a:xfrm flipH="1">
              <a:off x="9409602" y="5243311"/>
              <a:ext cx="1199883" cy="888941"/>
            </a:xfrm>
            <a:prstGeom prst="rightArrow">
              <a:avLst>
                <a:gd name="adj1" fmla="val 66872"/>
                <a:gd name="adj2" fmla="val 49063"/>
              </a:avLst>
            </a:prstGeom>
            <a:solidFill>
              <a:srgbClr val="4D4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dirty="0">
                  <a:latin typeface="Sakkal Majalla" panose="02000000000000000000" pitchFamily="2" charset="-78"/>
                  <a:cs typeface="Sakkal Majalla" panose="02000000000000000000" pitchFamily="2" charset="-78"/>
                </a:rPr>
                <a:t>مثال</a:t>
              </a:r>
            </a:p>
          </p:txBody>
        </p:sp>
      </p:grpSp>
      <p:pic>
        <p:nvPicPr>
          <p:cNvPr id="22" name="Picture 2" descr="Funds Icons - 6,619 free icons">
            <a:extLst>
              <a:ext uri="{FF2B5EF4-FFF2-40B4-BE49-F238E27FC236}">
                <a16:creationId xmlns:a16="http://schemas.microsoft.com/office/drawing/2014/main" id="{F364DACC-CF81-427B-B1B1-2CD351121A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8579" y="5135475"/>
            <a:ext cx="945866" cy="917686"/>
          </a:xfrm>
          <a:prstGeom prst="rect">
            <a:avLst/>
          </a:prstGeom>
          <a:noFill/>
          <a:extLst>
            <a:ext uri="{909E8E84-426E-40DD-AFC4-6F175D3DCCD1}">
              <a14:hiddenFill xmlns:a14="http://schemas.microsoft.com/office/drawing/2010/main">
                <a:solidFill>
                  <a:srgbClr val="FFFFFF"/>
                </a:solidFill>
              </a14:hiddenFill>
            </a:ext>
          </a:extLst>
        </p:spPr>
      </p:pic>
      <p:sp>
        <p:nvSpPr>
          <p:cNvPr id="3" name="مربع نص 2"/>
          <p:cNvSpPr txBox="1"/>
          <p:nvPr/>
        </p:nvSpPr>
        <p:spPr>
          <a:xfrm>
            <a:off x="1444690" y="4097894"/>
            <a:ext cx="7767676" cy="830997"/>
          </a:xfrm>
          <a:prstGeom prst="rect">
            <a:avLst/>
          </a:prstGeom>
          <a:noFill/>
        </p:spPr>
        <p:txBody>
          <a:bodyPr wrap="square" rtlCol="1">
            <a:spAutoFit/>
          </a:bodyPr>
          <a:lstStyle/>
          <a:p>
            <a:pPr algn="just" rtl="1"/>
            <a:r>
              <a:rPr lang="ar-SA" sz="2400" dirty="0">
                <a:latin typeface="Sakkal Majalla" panose="02000000000000000000" pitchFamily="2" charset="-78"/>
                <a:cs typeface="Sakkal Majalla" panose="02000000000000000000" pitchFamily="2" charset="-78"/>
              </a:rPr>
              <a:t>فئة السندات. حيث بالإمكان تقسيمها الى فئات أصول صغيرة مثل أذونات الخزينة ، سندات الشركات، وسندات عالية الفوائد</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339762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ar-SA" b="1" kern="0" dirty="0">
                <a:solidFill>
                  <a:schemeClr val="bg1"/>
                </a:solidFill>
                <a:latin typeface="Sakkal Majalla" panose="02000000000000000000" pitchFamily="2" charset="-78"/>
                <a:cs typeface="Sakkal Majalla" panose="02000000000000000000" pitchFamily="2" charset="-78"/>
              </a:rPr>
              <a:t>انتهت المحاضرة السادسة</a:t>
            </a:r>
            <a:endParaRPr lang="ar-SA" dirty="0">
              <a:solidFill>
                <a:schemeClr val="bg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id="{1A7F1072-B300-4BC5-B08F-BD6335FA35A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Tree>
    <p:extLst>
      <p:ext uri="{BB962C8B-B14F-4D97-AF65-F5344CB8AC3E}">
        <p14:creationId xmlns:p14="http://schemas.microsoft.com/office/powerpoint/2010/main" val="327257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2604978" y="662665"/>
            <a:ext cx="6762306"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2604977" y="441275"/>
            <a:ext cx="6762305"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cap="small" dirty="0">
                <a:solidFill>
                  <a:schemeClr val="bg1"/>
                </a:solidFill>
                <a:latin typeface="Sakkal Majalla" panose="02000000000000000000" pitchFamily="2" charset="-78"/>
                <a:cs typeface="Sakkal Majalla" panose="02000000000000000000" pitchFamily="2" charset="-78"/>
              </a:rPr>
              <a:t>ماذا يقصد بتوزيع الاصول في المحفظة الاستثمارية</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pic>
        <p:nvPicPr>
          <p:cNvPr id="22" name="Picture 2" descr="Funds Icons - 6,619 free icons">
            <a:extLst>
              <a:ext uri="{FF2B5EF4-FFF2-40B4-BE49-F238E27FC236}">
                <a16:creationId xmlns:a16="http://schemas.microsoft.com/office/drawing/2014/main" id="{F364DACC-CF81-427B-B1B1-2CD351121A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4594" y="4852895"/>
            <a:ext cx="1042457" cy="10114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a:extLst>
              <a:ext uri="{FF2B5EF4-FFF2-40B4-BE49-F238E27FC236}">
                <a16:creationId xmlns:a16="http://schemas.microsoft.com/office/drawing/2014/main" id="{E834E532-84D5-4AD4-BED5-2E57C531AD1C}"/>
              </a:ext>
            </a:extLst>
          </p:cNvPr>
          <p:cNvSpPr/>
          <p:nvPr/>
        </p:nvSpPr>
        <p:spPr>
          <a:xfrm>
            <a:off x="808374" y="1890080"/>
            <a:ext cx="10355509" cy="2308324"/>
          </a:xfrm>
          <a:prstGeom prst="rect">
            <a:avLst/>
          </a:prstGeom>
        </p:spPr>
        <p:txBody>
          <a:bodyPr wrap="square">
            <a:spAutoFit/>
          </a:bodyPr>
          <a:lstStyle/>
          <a:p>
            <a:pPr marL="342900" indent="-342900" algn="r" rtl="1">
              <a:lnSpc>
                <a:spcPct val="150000"/>
              </a:lnSpc>
              <a:buFont typeface="Wingdings" panose="05000000000000000000" pitchFamily="2" charset="2"/>
              <a:buChar char="§"/>
            </a:pPr>
            <a:r>
              <a:rPr lang="ar-SA" sz="2400" dirty="0">
                <a:latin typeface="Sakkal Majalla" panose="02000000000000000000" pitchFamily="2" charset="-78"/>
                <a:cs typeface="Sakkal Majalla" panose="02000000000000000000" pitchFamily="2" charset="-78"/>
              </a:rPr>
              <a:t>سنلاحظ لاحقا أنه في المدى الطويل سيحصل المستثمرون في الاصول ذات المخاطر الغالية على أعلى العوائد</a:t>
            </a:r>
            <a:r>
              <a:rPr lang="ar-SA" sz="2400" dirty="0" smtClean="0">
                <a:latin typeface="Sakkal Majalla" panose="02000000000000000000" pitchFamily="2" charset="-78"/>
                <a:cs typeface="Sakkal Majalla" panose="02000000000000000000" pitchFamily="2" charset="-78"/>
              </a:rPr>
              <a:t>.</a:t>
            </a:r>
          </a:p>
          <a:p>
            <a:pPr marL="342900" lvl="0" indent="-342900" algn="r" rtl="1">
              <a:lnSpc>
                <a:spcPct val="150000"/>
              </a:lnSpc>
              <a:buFont typeface="Wingdings" panose="05000000000000000000" pitchFamily="2" charset="2"/>
              <a:buChar char="§"/>
            </a:pPr>
            <a:r>
              <a:rPr lang="ar-SA" sz="2400" dirty="0">
                <a:solidFill>
                  <a:prstClr val="black"/>
                </a:solidFill>
                <a:latin typeface="Sakkal Majalla" panose="02000000000000000000" pitchFamily="2" charset="-78"/>
                <a:cs typeface="Sakkal Majalla" panose="02000000000000000000" pitchFamily="2" charset="-78"/>
              </a:rPr>
              <a:t>قرار توزيع الاصول ليس قرارا منفصلا ، بل هو احد عناصر إدارة المحفظة الاستثمارية.</a:t>
            </a:r>
          </a:p>
          <a:p>
            <a:pPr marL="342900" lvl="0" indent="-342900" algn="r" rtl="1">
              <a:lnSpc>
                <a:spcPct val="150000"/>
              </a:lnSpc>
              <a:buFont typeface="Wingdings" panose="05000000000000000000" pitchFamily="2" charset="2"/>
              <a:buChar char="§"/>
            </a:pPr>
            <a:r>
              <a:rPr lang="ar-SA" sz="2400" dirty="0">
                <a:solidFill>
                  <a:prstClr val="black"/>
                </a:solidFill>
                <a:latin typeface="Sakkal Majalla" panose="02000000000000000000" pitchFamily="2" charset="-78"/>
                <a:cs typeface="Sakkal Majalla" panose="02000000000000000000" pitchFamily="2" charset="-78"/>
              </a:rPr>
              <a:t>توزيع الاصول يتم التعبير عنها في نطاقات معينة بدلا من نسب محددة وبشكل مباشر. وهذا طبعا يعطي مدير الاستثمار بعض من الحرية ليعتمد على خبرته وقراءته للسوق عند عملية الاستثمار باتجاه أعلى أو أسفل النطاق المحدد</a:t>
            </a:r>
            <a:r>
              <a:rPr lang="ar-SA" sz="2400" dirty="0" smtClean="0">
                <a:solidFill>
                  <a:prstClr val="black"/>
                </a:solidFill>
                <a:latin typeface="Sakkal Majalla" panose="02000000000000000000" pitchFamily="2" charset="-78"/>
                <a:cs typeface="Sakkal Majalla" panose="02000000000000000000" pitchFamily="2" charset="-78"/>
              </a:rPr>
              <a:t>.</a:t>
            </a:r>
            <a:endParaRPr lang="ar-SA" sz="2400"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608052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14534" y="990531"/>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2604977" y="330188"/>
            <a:ext cx="6762306"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2604977" y="154211"/>
            <a:ext cx="6762305"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600" b="1" cap="small" dirty="0">
                <a:solidFill>
                  <a:schemeClr val="bg1"/>
                </a:solidFill>
                <a:latin typeface="Sakkal Majalla" panose="02000000000000000000" pitchFamily="2" charset="-78"/>
                <a:cs typeface="Sakkal Majalla" panose="02000000000000000000" pitchFamily="2" charset="-78"/>
              </a:rPr>
              <a:t>ماذا يقصد بتوزيع الاصول في المحفظة الاستثمارية</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2" name="مستطيل 1">
            <a:extLst>
              <a:ext uri="{FF2B5EF4-FFF2-40B4-BE49-F238E27FC236}">
                <a16:creationId xmlns:a16="http://schemas.microsoft.com/office/drawing/2014/main" id="{00737557-CC7F-4C24-AC8E-770B2E4FC8EF}"/>
              </a:ext>
            </a:extLst>
          </p:cNvPr>
          <p:cNvSpPr/>
          <p:nvPr/>
        </p:nvSpPr>
        <p:spPr>
          <a:xfrm>
            <a:off x="917456" y="1358016"/>
            <a:ext cx="10357092" cy="2862322"/>
          </a:xfrm>
          <a:prstGeom prst="rect">
            <a:avLst/>
          </a:prstGeom>
        </p:spPr>
        <p:txBody>
          <a:bodyPr wrap="square">
            <a:spAutoFit/>
          </a:bodyPr>
          <a:lstStyle/>
          <a:p>
            <a:pPr marL="342900" indent="-342900" algn="r" rtl="1">
              <a:lnSpc>
                <a:spcPct val="150000"/>
              </a:lnSpc>
              <a:buFont typeface="Wingdings" panose="05000000000000000000" pitchFamily="2" charset="2"/>
              <a:buChar char="§"/>
            </a:pPr>
            <a:r>
              <a:rPr lang="ar-SA" sz="2400" b="1" dirty="0">
                <a:solidFill>
                  <a:srgbClr val="00B050"/>
                </a:solidFill>
                <a:latin typeface="Sakkal Majalla" panose="02000000000000000000" pitchFamily="2" charset="-78"/>
                <a:cs typeface="Sakkal Majalla" panose="02000000000000000000" pitchFamily="2" charset="-78"/>
              </a:rPr>
              <a:t>مثال توضيحي:</a:t>
            </a:r>
          </a:p>
          <a:p>
            <a:pPr algn="just" rtl="1">
              <a:lnSpc>
                <a:spcPct val="150000"/>
              </a:lnSpc>
            </a:pPr>
            <a:r>
              <a:rPr lang="ar-SA" sz="2400" dirty="0">
                <a:latin typeface="Sakkal Majalla" panose="02000000000000000000" pitchFamily="2" charset="-78"/>
                <a:cs typeface="Sakkal Majalla" panose="02000000000000000000" pitchFamily="2" charset="-78"/>
              </a:rPr>
              <a:t>افترض أن  أحد سياسات المحافظ الاستثمارية تتطلب أسهم عادية من 60 الى 80 % من قيمة المحفظة ، وأن السندات ينبغي أن تشكل من 20 الى 40 % من قيمة المحفظة. ففي هذه الحالة اذا كانت مديرة المحفظة الاستثمارية متفائلة بالأسهم، فستقوم بزيادة توزيع الأصول من الأسهم الى 80 % من النطاق المحدد وتخفض توزيع السندات الى 20%. </a:t>
            </a:r>
            <a:r>
              <a:rPr lang="ar-SA" sz="2400" b="1" dirty="0">
                <a:solidFill>
                  <a:srgbClr val="00B050"/>
                </a:solidFill>
                <a:latin typeface="Sakkal Majalla" panose="02000000000000000000" pitchFamily="2" charset="-78"/>
                <a:cs typeface="Sakkal Majalla" panose="02000000000000000000" pitchFamily="2" charset="-78"/>
              </a:rPr>
              <a:t>والعكس طبعا </a:t>
            </a:r>
            <a:r>
              <a:rPr lang="ar-SA" sz="2400" dirty="0">
                <a:latin typeface="Sakkal Majalla" panose="02000000000000000000" pitchFamily="2" charset="-78"/>
                <a:cs typeface="Sakkal Majalla" panose="02000000000000000000" pitchFamily="2" charset="-78"/>
              </a:rPr>
              <a:t>إذا كانت متفائلة بالاستثمار في السندات فستقوم بتحويل الأموال المستثمرة نحو السندات 40%.</a:t>
            </a:r>
          </a:p>
        </p:txBody>
      </p:sp>
      <p:sp>
        <p:nvSpPr>
          <p:cNvPr id="9" name="مستطيل 8">
            <a:extLst>
              <a:ext uri="{FF2B5EF4-FFF2-40B4-BE49-F238E27FC236}">
                <a16:creationId xmlns:a16="http://schemas.microsoft.com/office/drawing/2014/main" id="{24AD99D6-385B-4441-BD71-BF17F650F3AC}"/>
              </a:ext>
            </a:extLst>
          </p:cNvPr>
          <p:cNvSpPr/>
          <p:nvPr/>
        </p:nvSpPr>
        <p:spPr>
          <a:xfrm>
            <a:off x="751258" y="4456493"/>
            <a:ext cx="10612536" cy="1200329"/>
          </a:xfrm>
          <a:prstGeom prst="rect">
            <a:avLst/>
          </a:prstGeom>
          <a:solidFill>
            <a:schemeClr val="accent1">
              <a:lumMod val="20000"/>
              <a:lumOff val="80000"/>
            </a:schemeClr>
          </a:solidFill>
        </p:spPr>
        <p:txBody>
          <a:bodyPr wrap="square">
            <a:spAutoFit/>
          </a:bodyPr>
          <a:lstStyle/>
          <a:p>
            <a:pPr algn="just" rtl="1">
              <a:lnSpc>
                <a:spcPct val="150000"/>
              </a:lnSpc>
            </a:pPr>
            <a:r>
              <a:rPr lang="ar-SA" sz="2400" b="1" dirty="0">
                <a:solidFill>
                  <a:srgbClr val="0000FF"/>
                </a:solidFill>
                <a:latin typeface="Sakkal Majalla" panose="02000000000000000000" pitchFamily="2" charset="-78"/>
                <a:cs typeface="Sakkal Majalla" panose="02000000000000000000" pitchFamily="2" charset="-78"/>
              </a:rPr>
              <a:t>الخطوة الأولى في عملية التخصيص : </a:t>
            </a:r>
            <a:r>
              <a:rPr lang="ar-SA" sz="2400" dirty="0">
                <a:latin typeface="Sakkal Majalla" panose="02000000000000000000" pitchFamily="2" charset="-78"/>
                <a:cs typeface="Sakkal Majalla" panose="02000000000000000000" pitchFamily="2" charset="-78"/>
              </a:rPr>
              <a:t>هي  اختيار فئات الأصول المحددة التي سوف يدرجها المستثمر ضمن محفظته. ويتعين علي المستثمر بعد ذلك ، تحديد </a:t>
            </a:r>
            <a:r>
              <a:rPr lang="ar-SA" sz="2400" dirty="0" smtClean="0">
                <a:latin typeface="Sakkal Majalla" panose="02000000000000000000" pitchFamily="2" charset="-78"/>
                <a:cs typeface="Sakkal Majalla" panose="02000000000000000000" pitchFamily="2" charset="-78"/>
              </a:rPr>
              <a:t>السبة </a:t>
            </a:r>
            <a:r>
              <a:rPr lang="ar-SA" sz="2400" dirty="0">
                <a:latin typeface="Sakkal Majalla" panose="02000000000000000000" pitchFamily="2" charset="-78"/>
                <a:cs typeface="Sakkal Majalla" panose="02000000000000000000" pitchFamily="2" charset="-78"/>
              </a:rPr>
              <a:t>المئوية من إجمالي محفظة استثماراته التي يريد أن يخصصها لكل من تلك </a:t>
            </a:r>
            <a:r>
              <a:rPr lang="ar-SA" sz="2400" dirty="0" smtClean="0">
                <a:latin typeface="Sakkal Majalla" panose="02000000000000000000" pitchFamily="2" charset="-78"/>
                <a:cs typeface="Sakkal Majalla" panose="02000000000000000000" pitchFamily="2" charset="-78"/>
              </a:rPr>
              <a:t>الأصول.</a:t>
            </a:r>
            <a:endParaRPr 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11953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4352730" y="631556"/>
            <a:ext cx="4123299" cy="1651518"/>
          </a:xfrm>
        </p:spPr>
        <p:txBody>
          <a:bodyPr>
            <a:normAutofit/>
          </a:bodyPr>
          <a:lstStyle/>
          <a:p>
            <a:pPr algn="r"/>
            <a:r>
              <a:rPr lang="ar-SA" sz="3600" b="1" cap="small" dirty="0">
                <a:solidFill>
                  <a:schemeClr val="bg1"/>
                </a:solidFill>
                <a:latin typeface="Sakkal Majalla" panose="02000000000000000000" pitchFamily="2" charset="-78"/>
                <a:cs typeface="Sakkal Majalla" panose="02000000000000000000" pitchFamily="2" charset="-78"/>
              </a:rPr>
              <a:t>نماذج التوزيع  و التخصيص</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3" name="مستطيل 2">
            <a:extLst>
              <a:ext uri="{FF2B5EF4-FFF2-40B4-BE49-F238E27FC236}">
                <a16:creationId xmlns:a16="http://schemas.microsoft.com/office/drawing/2014/main" id="{EE854EFB-8B29-4947-BCBE-B02DA6164536}"/>
              </a:ext>
            </a:extLst>
          </p:cNvPr>
          <p:cNvSpPr/>
          <p:nvPr/>
        </p:nvSpPr>
        <p:spPr>
          <a:xfrm>
            <a:off x="568334" y="1802494"/>
            <a:ext cx="11055335" cy="2862322"/>
          </a:xfrm>
          <a:prstGeom prst="rect">
            <a:avLst/>
          </a:prstGeom>
          <a:solidFill>
            <a:schemeClr val="bg1"/>
          </a:solidFill>
        </p:spPr>
        <p:txBody>
          <a:bodyPr wrap="square">
            <a:spAutoFit/>
          </a:bodyPr>
          <a:lstStyle/>
          <a:p>
            <a:pPr marL="342900" indent="-3429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يعد نموذج توزيع الأصول بمثابة معادلة لتوزيع إجمالي أصولك بين الأنماط المختلفة للاستثمارات وبصفة رئيسية الأسهم والسندات والنقدية أو صناديق الاستثمار التي تتولى شراء تلك الاستثمارات. ويدعو أحد النماذج التقليدية إلى استثمار 60% من محفظتك في الأسهم و30% في السندات و10% في النقدية</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والأساس هو اختيار النموذج الذي من الأرجح أن يساعد المستثمر على تحقيق أهدافة المالية عند معدل مخاطر يمكنه تحمله. ومع تغير ظروفه وإمكانية تحمله للمخاطر، أو عندما توشك على تحقيق هدف ما، سوف تحتاج إلى تعديل التوزيع.</a:t>
            </a:r>
          </a:p>
        </p:txBody>
      </p:sp>
      <p:grpSp>
        <p:nvGrpSpPr>
          <p:cNvPr id="10" name="مجموعة 6">
            <a:extLst>
              <a:ext uri="{FF2B5EF4-FFF2-40B4-BE49-F238E27FC236}">
                <a16:creationId xmlns:a16="http://schemas.microsoft.com/office/drawing/2014/main" id="{47C736E8-449D-4ACE-98C3-11E3CACF85B0}"/>
              </a:ext>
            </a:extLst>
          </p:cNvPr>
          <p:cNvGrpSpPr/>
          <p:nvPr/>
        </p:nvGrpSpPr>
        <p:grpSpPr>
          <a:xfrm>
            <a:off x="7672944" y="4821976"/>
            <a:ext cx="2396932" cy="1422472"/>
            <a:chOff x="9721892" y="2958525"/>
            <a:chExt cx="1965674" cy="2216609"/>
          </a:xfrm>
        </p:grpSpPr>
        <p:grpSp>
          <p:nvGrpSpPr>
            <p:cNvPr id="11" name="مجموعة 4">
              <a:extLst>
                <a:ext uri="{FF2B5EF4-FFF2-40B4-BE49-F238E27FC236}">
                  <a16:creationId xmlns:a16="http://schemas.microsoft.com/office/drawing/2014/main" id="{174A0B97-2372-4542-89EA-A81A8E4B9577}"/>
                </a:ext>
              </a:extLst>
            </p:cNvPr>
            <p:cNvGrpSpPr/>
            <p:nvPr/>
          </p:nvGrpSpPr>
          <p:grpSpPr>
            <a:xfrm>
              <a:off x="9797585" y="2958525"/>
              <a:ext cx="1814289" cy="2216609"/>
              <a:chOff x="9979989" y="2964233"/>
              <a:chExt cx="1814289" cy="2216609"/>
            </a:xfrm>
          </p:grpSpPr>
          <p:sp>
            <p:nvSpPr>
              <p:cNvPr id="14" name="مستطيل 16">
                <a:extLst>
                  <a:ext uri="{FF2B5EF4-FFF2-40B4-BE49-F238E27FC236}">
                    <a16:creationId xmlns:a16="http://schemas.microsoft.com/office/drawing/2014/main" id="{4307E534-B00F-4DBD-AE10-2769C4C67001}"/>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15" name="مثلث متساوي الساقين 13">
                <a:extLst>
                  <a:ext uri="{FF2B5EF4-FFF2-40B4-BE49-F238E27FC236}">
                    <a16:creationId xmlns:a16="http://schemas.microsoft.com/office/drawing/2014/main" id="{7CE0EFF0-BF44-47FA-9890-F4DDDBD36A30}"/>
                  </a:ext>
                </a:extLst>
              </p:cNvPr>
              <p:cNvSpPr/>
              <p:nvPr/>
            </p:nvSpPr>
            <p:spPr>
              <a:xfrm flipH="1" flipV="1">
                <a:off x="10579122"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17" name="مربع نص 2">
                <a:extLst>
                  <a:ext uri="{FF2B5EF4-FFF2-40B4-BE49-F238E27FC236}">
                    <a16:creationId xmlns:a16="http://schemas.microsoft.com/office/drawing/2014/main" id="{45908DBC-CFD4-404F-9565-A9E0BE7F6BDD}"/>
                  </a:ext>
                </a:extLst>
              </p:cNvPr>
              <p:cNvSpPr txBox="1"/>
              <p:nvPr/>
            </p:nvSpPr>
            <p:spPr>
              <a:xfrm>
                <a:off x="10706458" y="4497520"/>
                <a:ext cx="454871" cy="52444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1</a:t>
                </a:r>
              </a:p>
            </p:txBody>
          </p:sp>
        </p:grpSp>
        <p:sp>
          <p:nvSpPr>
            <p:cNvPr id="13" name="مستطيل 5">
              <a:extLst>
                <a:ext uri="{FF2B5EF4-FFF2-40B4-BE49-F238E27FC236}">
                  <a16:creationId xmlns:a16="http://schemas.microsoft.com/office/drawing/2014/main" id="{5BCD719A-EBCE-4953-A298-08D4E84A07AF}"/>
                </a:ext>
              </a:extLst>
            </p:cNvPr>
            <p:cNvSpPr/>
            <p:nvPr/>
          </p:nvSpPr>
          <p:spPr>
            <a:xfrm>
              <a:off x="9721892" y="3393678"/>
              <a:ext cx="1965674" cy="719403"/>
            </a:xfrm>
            <a:prstGeom prst="rect">
              <a:avLst/>
            </a:prstGeom>
          </p:spPr>
          <p:txBody>
            <a:bodyPr wrap="square">
              <a:spAutoFit/>
            </a:bodyPr>
            <a:lstStyle/>
            <a:p>
              <a:pPr algn="ctr" rtl="1"/>
              <a:r>
                <a:rPr lang="ar-SA" sz="2400" dirty="0">
                  <a:latin typeface="Sakkal Majalla" panose="02000000000000000000" pitchFamily="2" charset="-78"/>
                  <a:cs typeface="Sakkal Majalla" panose="02000000000000000000" pitchFamily="2" charset="-78"/>
                </a:rPr>
                <a:t>التوزيع من أجل النمو</a:t>
              </a:r>
            </a:p>
          </p:txBody>
        </p:sp>
      </p:grpSp>
      <p:grpSp>
        <p:nvGrpSpPr>
          <p:cNvPr id="18" name="مجموعة 31">
            <a:extLst>
              <a:ext uri="{FF2B5EF4-FFF2-40B4-BE49-F238E27FC236}">
                <a16:creationId xmlns:a16="http://schemas.microsoft.com/office/drawing/2014/main" id="{E7A909A5-FA29-489D-8C03-E6F35D957581}"/>
              </a:ext>
            </a:extLst>
          </p:cNvPr>
          <p:cNvGrpSpPr/>
          <p:nvPr/>
        </p:nvGrpSpPr>
        <p:grpSpPr>
          <a:xfrm>
            <a:off x="5198527" y="4821976"/>
            <a:ext cx="2239977" cy="1422472"/>
            <a:chOff x="9732633" y="2958525"/>
            <a:chExt cx="1944947" cy="2216609"/>
          </a:xfrm>
        </p:grpSpPr>
        <p:grpSp>
          <p:nvGrpSpPr>
            <p:cNvPr id="19" name="مجموعة 32">
              <a:extLst>
                <a:ext uri="{FF2B5EF4-FFF2-40B4-BE49-F238E27FC236}">
                  <a16:creationId xmlns:a16="http://schemas.microsoft.com/office/drawing/2014/main" id="{15EAFD8D-43A0-4AB0-94FE-8ED66AC965A9}"/>
                </a:ext>
              </a:extLst>
            </p:cNvPr>
            <p:cNvGrpSpPr/>
            <p:nvPr/>
          </p:nvGrpSpPr>
          <p:grpSpPr>
            <a:xfrm>
              <a:off x="9797585" y="2958525"/>
              <a:ext cx="1814289" cy="2216609"/>
              <a:chOff x="9979989" y="2964233"/>
              <a:chExt cx="1814289" cy="2216609"/>
            </a:xfrm>
          </p:grpSpPr>
          <p:sp>
            <p:nvSpPr>
              <p:cNvPr id="21" name="مستطيل 34">
                <a:extLst>
                  <a:ext uri="{FF2B5EF4-FFF2-40B4-BE49-F238E27FC236}">
                    <a16:creationId xmlns:a16="http://schemas.microsoft.com/office/drawing/2014/main" id="{2B7549B3-0E7C-4663-9EDE-9C72A3759AA9}"/>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22" name="مثلث متساوي الساقين 35">
                <a:extLst>
                  <a:ext uri="{FF2B5EF4-FFF2-40B4-BE49-F238E27FC236}">
                    <a16:creationId xmlns:a16="http://schemas.microsoft.com/office/drawing/2014/main" id="{DA7E5902-5724-4B49-969B-3BF1346AC3DB}"/>
                  </a:ext>
                </a:extLst>
              </p:cNvPr>
              <p:cNvSpPr/>
              <p:nvPr/>
            </p:nvSpPr>
            <p:spPr>
              <a:xfrm flipH="1" flipV="1">
                <a:off x="10588508"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23" name="مربع نص 36">
                <a:extLst>
                  <a:ext uri="{FF2B5EF4-FFF2-40B4-BE49-F238E27FC236}">
                    <a16:creationId xmlns:a16="http://schemas.microsoft.com/office/drawing/2014/main" id="{82653DD3-8C12-48BD-B4D6-0D347C11AFA4}"/>
                  </a:ext>
                </a:extLst>
              </p:cNvPr>
              <p:cNvSpPr txBox="1"/>
              <p:nvPr/>
            </p:nvSpPr>
            <p:spPr>
              <a:xfrm>
                <a:off x="10711152" y="4497520"/>
                <a:ext cx="454871" cy="52444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2</a:t>
                </a:r>
              </a:p>
            </p:txBody>
          </p:sp>
        </p:grpSp>
        <p:sp>
          <p:nvSpPr>
            <p:cNvPr id="20" name="مستطيل 33">
              <a:extLst>
                <a:ext uri="{FF2B5EF4-FFF2-40B4-BE49-F238E27FC236}">
                  <a16:creationId xmlns:a16="http://schemas.microsoft.com/office/drawing/2014/main" id="{F458BAA9-5B0C-40FB-9A79-97F12E8C0608}"/>
                </a:ext>
              </a:extLst>
            </p:cNvPr>
            <p:cNvSpPr/>
            <p:nvPr/>
          </p:nvSpPr>
          <p:spPr>
            <a:xfrm>
              <a:off x="9732633" y="3354005"/>
              <a:ext cx="1944947" cy="719403"/>
            </a:xfrm>
            <a:prstGeom prst="rect">
              <a:avLst/>
            </a:prstGeom>
          </p:spPr>
          <p:txBody>
            <a:bodyPr wrap="square">
              <a:spAutoFit/>
            </a:bodyPr>
            <a:lstStyle/>
            <a:p>
              <a:pPr algn="ctr" rtl="1"/>
              <a:r>
                <a:rPr lang="ar-SA" sz="2400" dirty="0">
                  <a:latin typeface="Sakkal Majalla" panose="02000000000000000000" pitchFamily="2" charset="-78"/>
                  <a:cs typeface="Sakkal Majalla" panose="02000000000000000000" pitchFamily="2" charset="-78"/>
                </a:rPr>
                <a:t>التوزيع من أجل الدخل</a:t>
              </a:r>
            </a:p>
          </p:txBody>
        </p:sp>
      </p:grpSp>
      <p:grpSp>
        <p:nvGrpSpPr>
          <p:cNvPr id="24" name="مجموعة 37">
            <a:extLst>
              <a:ext uri="{FF2B5EF4-FFF2-40B4-BE49-F238E27FC236}">
                <a16:creationId xmlns:a16="http://schemas.microsoft.com/office/drawing/2014/main" id="{0AA33750-C952-401A-B97B-9D2137412085}"/>
              </a:ext>
            </a:extLst>
          </p:cNvPr>
          <p:cNvGrpSpPr/>
          <p:nvPr/>
        </p:nvGrpSpPr>
        <p:grpSpPr>
          <a:xfrm>
            <a:off x="2640653" y="4821974"/>
            <a:ext cx="2322566" cy="1674837"/>
            <a:chOff x="9797585" y="2958525"/>
            <a:chExt cx="1850139" cy="2609861"/>
          </a:xfrm>
        </p:grpSpPr>
        <p:grpSp>
          <p:nvGrpSpPr>
            <p:cNvPr id="25" name="مجموعة 38">
              <a:extLst>
                <a:ext uri="{FF2B5EF4-FFF2-40B4-BE49-F238E27FC236}">
                  <a16:creationId xmlns:a16="http://schemas.microsoft.com/office/drawing/2014/main" id="{75D22091-0BE8-4A38-8DC6-697198E5EC4A}"/>
                </a:ext>
              </a:extLst>
            </p:cNvPr>
            <p:cNvGrpSpPr/>
            <p:nvPr/>
          </p:nvGrpSpPr>
          <p:grpSpPr>
            <a:xfrm>
              <a:off x="9797585" y="2958525"/>
              <a:ext cx="1814289" cy="2216609"/>
              <a:chOff x="9979989" y="2964233"/>
              <a:chExt cx="1814289" cy="2216609"/>
            </a:xfrm>
          </p:grpSpPr>
          <p:sp>
            <p:nvSpPr>
              <p:cNvPr id="27" name="مستطيل 40">
                <a:extLst>
                  <a:ext uri="{FF2B5EF4-FFF2-40B4-BE49-F238E27FC236}">
                    <a16:creationId xmlns:a16="http://schemas.microsoft.com/office/drawing/2014/main" id="{942B071D-7E5E-48D7-B8ED-1792EF3A43C7}"/>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28" name="مثلث متساوي الساقين 41">
                <a:extLst>
                  <a:ext uri="{FF2B5EF4-FFF2-40B4-BE49-F238E27FC236}">
                    <a16:creationId xmlns:a16="http://schemas.microsoft.com/office/drawing/2014/main" id="{BF2CE407-1784-40E5-BE55-ABDFD6ABA41F}"/>
                  </a:ext>
                </a:extLst>
              </p:cNvPr>
              <p:cNvSpPr/>
              <p:nvPr/>
            </p:nvSpPr>
            <p:spPr>
              <a:xfrm flipH="1" flipV="1">
                <a:off x="10542208"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29" name="مربع نص 42">
                <a:extLst>
                  <a:ext uri="{FF2B5EF4-FFF2-40B4-BE49-F238E27FC236}">
                    <a16:creationId xmlns:a16="http://schemas.microsoft.com/office/drawing/2014/main" id="{D77C5CB2-B06C-44B0-B7AD-5EB23C2E6491}"/>
                  </a:ext>
                </a:extLst>
              </p:cNvPr>
              <p:cNvSpPr txBox="1"/>
              <p:nvPr/>
            </p:nvSpPr>
            <p:spPr>
              <a:xfrm>
                <a:off x="10679701" y="4483905"/>
                <a:ext cx="454871" cy="52444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3</a:t>
                </a:r>
              </a:p>
            </p:txBody>
          </p:sp>
        </p:grpSp>
        <p:sp>
          <p:nvSpPr>
            <p:cNvPr id="26" name="مستطيل 39">
              <a:extLst>
                <a:ext uri="{FF2B5EF4-FFF2-40B4-BE49-F238E27FC236}">
                  <a16:creationId xmlns:a16="http://schemas.microsoft.com/office/drawing/2014/main" id="{C5D53C9B-738E-4DFF-B859-ECBAD2D9BAD0}"/>
                </a:ext>
              </a:extLst>
            </p:cNvPr>
            <p:cNvSpPr/>
            <p:nvPr/>
          </p:nvSpPr>
          <p:spPr>
            <a:xfrm>
              <a:off x="9799847" y="3122420"/>
              <a:ext cx="1847877" cy="2445966"/>
            </a:xfrm>
            <a:prstGeom prst="rect">
              <a:avLst/>
            </a:prstGeom>
          </p:spPr>
          <p:txBody>
            <a:bodyPr wrap="square">
              <a:spAutoFit/>
            </a:bodyPr>
            <a:lstStyle/>
            <a:p>
              <a:pPr algn="ctr" rtl="1" eaLnBrk="0" hangingPunct="0"/>
              <a:r>
                <a:rPr lang="ar-SA" sz="2400" dirty="0">
                  <a:latin typeface="Sakkal Majalla" panose="02000000000000000000" pitchFamily="2" charset="-78"/>
                  <a:cs typeface="Sakkal Majalla" panose="02000000000000000000" pitchFamily="2" charset="-78"/>
                </a:rPr>
                <a:t>التوزيع من أجل الحفاظ على رأس المال </a:t>
              </a:r>
            </a:p>
            <a:p>
              <a:pPr algn="ctr" rtl="1" eaLnBrk="0" hangingPunct="0"/>
              <a:endParaRPr lang="ar-EG" sz="2400" b="1" dirty="0">
                <a:latin typeface="Sakkal Majalla" panose="02000000000000000000" pitchFamily="2" charset="-78"/>
                <a:cs typeface="Sakkal Majalla" panose="02000000000000000000" pitchFamily="2" charset="-78"/>
              </a:endParaRPr>
            </a:p>
          </p:txBody>
        </p:sp>
      </p:grpSp>
    </p:spTree>
    <p:extLst>
      <p:ext uri="{BB962C8B-B14F-4D97-AF65-F5344CB8AC3E}">
        <p14:creationId xmlns:p14="http://schemas.microsoft.com/office/powerpoint/2010/main" val="4282671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ربع نص 7">
            <a:extLst>
              <a:ext uri="{FF2B5EF4-FFF2-40B4-BE49-F238E27FC236}">
                <a16:creationId xmlns:a16="http://schemas.microsoft.com/office/drawing/2014/main" id="{10A59F78-AECD-436B-BE68-C7A59EF24C55}"/>
              </a:ext>
            </a:extLst>
          </p:cNvPr>
          <p:cNvSpPr txBox="1"/>
          <p:nvPr/>
        </p:nvSpPr>
        <p:spPr>
          <a:xfrm>
            <a:off x="9836062" y="2573289"/>
            <a:ext cx="2323000" cy="1508105"/>
          </a:xfrm>
          <a:prstGeom prst="rect">
            <a:avLst/>
          </a:prstGeom>
          <a:noFill/>
        </p:spPr>
        <p:txBody>
          <a:bodyPr wrap="square" rtlCol="1">
            <a:spAutoFit/>
          </a:bodyPr>
          <a:lstStyle/>
          <a:p>
            <a:pPr algn="ctr" rtl="1">
              <a:lnSpc>
                <a:spcPct val="150000"/>
              </a:lnSpc>
            </a:pPr>
            <a:r>
              <a:rPr lang="ar-SA" sz="3200" b="1" dirty="0">
                <a:solidFill>
                  <a:schemeClr val="bg1"/>
                </a:solidFill>
                <a:latin typeface="Sakkal Majalla" panose="02000000000000000000" pitchFamily="2" charset="-78"/>
                <a:cs typeface="Sakkal Majalla" panose="02000000000000000000" pitchFamily="2" charset="-78"/>
              </a:rPr>
              <a:t>أولاً: التوزيع من أجل النمو</a:t>
            </a:r>
          </a:p>
        </p:txBody>
      </p:sp>
      <p:sp>
        <p:nvSpPr>
          <p:cNvPr id="14" name="مستطيل 13">
            <a:extLst>
              <a:ext uri="{FF2B5EF4-FFF2-40B4-BE49-F238E27FC236}">
                <a16:creationId xmlns:a16="http://schemas.microsoft.com/office/drawing/2014/main" id="{CA155530-A660-487A-8EFA-89967DF4EC9D}"/>
              </a:ext>
            </a:extLst>
          </p:cNvPr>
          <p:cNvSpPr/>
          <p:nvPr/>
        </p:nvSpPr>
        <p:spPr>
          <a:xfrm>
            <a:off x="9622463" y="1013397"/>
            <a:ext cx="94558" cy="5268518"/>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7" name="مستطيل 6">
            <a:extLst>
              <a:ext uri="{FF2B5EF4-FFF2-40B4-BE49-F238E27FC236}">
                <a16:creationId xmlns:a16="http://schemas.microsoft.com/office/drawing/2014/main" id="{E4C41F62-44B4-4782-85F3-AED2B75E71EC}"/>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5" name="مستطيل 4">
            <a:extLst>
              <a:ext uri="{FF2B5EF4-FFF2-40B4-BE49-F238E27FC236}">
                <a16:creationId xmlns:a16="http://schemas.microsoft.com/office/drawing/2014/main" id="{B360B6F6-94F7-46FF-909F-07CC7C7E9D6D}"/>
              </a:ext>
            </a:extLst>
          </p:cNvPr>
          <p:cNvSpPr/>
          <p:nvPr/>
        </p:nvSpPr>
        <p:spPr>
          <a:xfrm>
            <a:off x="1213503" y="1939496"/>
            <a:ext cx="8184636" cy="3416320"/>
          </a:xfrm>
          <a:prstGeom prst="rect">
            <a:avLst/>
          </a:prstGeom>
          <a:solidFill>
            <a:schemeClr val="bg1"/>
          </a:solidFill>
        </p:spPr>
        <p:txBody>
          <a:bodyPr wrap="square">
            <a:spAutoFit/>
          </a:bodyPr>
          <a:lstStyle/>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تعد الأسهم والسندات وصناديق الاستثمار وأدوات سوق النقد من الأصول التي يجب أخذها في الاعتبار عند وضع المستثمر لاستراتيجية توزيع الأصول. وتحمل كل فئة من فئات الأصول أنماط ومعدلات المخاطر المختلفة وتخدم غرضا مختلفا بمحفظة استثماراته، مثل توفير الحماية لرأس المال أو النمو المحتمل له</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إذا أراد المستثمر أن تنمو قيمة محفظة استثماراته بمرور الوقت، ربما يحتاج إلى توزيع أغلب أصوله في مجال الأسهم.</a:t>
            </a:r>
          </a:p>
        </p:txBody>
      </p:sp>
    </p:spTree>
    <p:extLst>
      <p:ext uri="{BB962C8B-B14F-4D97-AF65-F5344CB8AC3E}">
        <p14:creationId xmlns:p14="http://schemas.microsoft.com/office/powerpoint/2010/main" val="1728987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ربع نص 7">
            <a:extLst>
              <a:ext uri="{FF2B5EF4-FFF2-40B4-BE49-F238E27FC236}">
                <a16:creationId xmlns:a16="http://schemas.microsoft.com/office/drawing/2014/main" id="{10A59F78-AECD-436B-BE68-C7A59EF24C55}"/>
              </a:ext>
            </a:extLst>
          </p:cNvPr>
          <p:cNvSpPr txBox="1"/>
          <p:nvPr/>
        </p:nvSpPr>
        <p:spPr>
          <a:xfrm>
            <a:off x="9836062" y="2573289"/>
            <a:ext cx="2323000" cy="1508105"/>
          </a:xfrm>
          <a:prstGeom prst="rect">
            <a:avLst/>
          </a:prstGeom>
          <a:noFill/>
        </p:spPr>
        <p:txBody>
          <a:bodyPr wrap="square" rtlCol="1">
            <a:spAutoFit/>
          </a:bodyPr>
          <a:lstStyle/>
          <a:p>
            <a:pPr algn="ctr" rtl="1">
              <a:lnSpc>
                <a:spcPct val="150000"/>
              </a:lnSpc>
            </a:pPr>
            <a:r>
              <a:rPr lang="ar-SA" sz="3200" b="1" dirty="0">
                <a:solidFill>
                  <a:schemeClr val="bg1"/>
                </a:solidFill>
                <a:latin typeface="Sakkal Majalla" panose="02000000000000000000" pitchFamily="2" charset="-78"/>
                <a:cs typeface="Sakkal Majalla" panose="02000000000000000000" pitchFamily="2" charset="-78"/>
              </a:rPr>
              <a:t>أولاً: التوزيع من أجل النمو</a:t>
            </a:r>
          </a:p>
        </p:txBody>
      </p:sp>
      <p:sp>
        <p:nvSpPr>
          <p:cNvPr id="14" name="مستطيل 13">
            <a:extLst>
              <a:ext uri="{FF2B5EF4-FFF2-40B4-BE49-F238E27FC236}">
                <a16:creationId xmlns:a16="http://schemas.microsoft.com/office/drawing/2014/main" id="{CA155530-A660-487A-8EFA-89967DF4EC9D}"/>
              </a:ext>
            </a:extLst>
          </p:cNvPr>
          <p:cNvSpPr/>
          <p:nvPr/>
        </p:nvSpPr>
        <p:spPr>
          <a:xfrm>
            <a:off x="9622463" y="1013397"/>
            <a:ext cx="94558" cy="5268518"/>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7" name="مستطيل 6">
            <a:extLst>
              <a:ext uri="{FF2B5EF4-FFF2-40B4-BE49-F238E27FC236}">
                <a16:creationId xmlns:a16="http://schemas.microsoft.com/office/drawing/2014/main" id="{E4C41F62-44B4-4782-85F3-AED2B75E71EC}"/>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5" name="مستطيل 4">
            <a:extLst>
              <a:ext uri="{FF2B5EF4-FFF2-40B4-BE49-F238E27FC236}">
                <a16:creationId xmlns:a16="http://schemas.microsoft.com/office/drawing/2014/main" id="{B360B6F6-94F7-46FF-909F-07CC7C7E9D6D}"/>
              </a:ext>
            </a:extLst>
          </p:cNvPr>
          <p:cNvSpPr/>
          <p:nvPr/>
        </p:nvSpPr>
        <p:spPr>
          <a:xfrm>
            <a:off x="1461332" y="1385498"/>
            <a:ext cx="7979164" cy="4524315"/>
          </a:xfrm>
          <a:prstGeom prst="rect">
            <a:avLst/>
          </a:prstGeom>
          <a:solidFill>
            <a:schemeClr val="bg1"/>
          </a:solidFill>
        </p:spPr>
        <p:txBody>
          <a:bodyPr wrap="square">
            <a:spAutoFit/>
          </a:bodyPr>
          <a:lstStyle/>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ويرى معظم الخبراء الماليين أنه كلما كان المستثمر أصغر سنا، كلما كان يتعين علية التركيز على الأسهم. ويرجع ذلك، من الناحية التاريخية، إلى أن أداء الأسهم كان هو الأقوى دائما على المدى الطويل</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 وإذا بدأ الاستثمار في مرحلة مبكرة، يكون أمامه الوقت كي يتحمل الصعود والهبوط الحتمي في سوق الأسهم</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 ورغم أن قيمة استثماراته في الأسهم الخاصة به يمكن أن ترتفع وتنخفض إلى حد كبير على المدى القصير، إلا أنه كلما قضى وقتا أطول بسوق الأسهم، كان من الأرجح أن يحقق تقدما.</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64800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ربع نص 7">
            <a:extLst>
              <a:ext uri="{FF2B5EF4-FFF2-40B4-BE49-F238E27FC236}">
                <a16:creationId xmlns:a16="http://schemas.microsoft.com/office/drawing/2014/main" id="{10A59F78-AECD-436B-BE68-C7A59EF24C55}"/>
              </a:ext>
            </a:extLst>
          </p:cNvPr>
          <p:cNvSpPr txBox="1"/>
          <p:nvPr/>
        </p:nvSpPr>
        <p:spPr>
          <a:xfrm>
            <a:off x="9836062" y="2573289"/>
            <a:ext cx="2323000" cy="1508105"/>
          </a:xfrm>
          <a:prstGeom prst="rect">
            <a:avLst/>
          </a:prstGeom>
          <a:noFill/>
        </p:spPr>
        <p:txBody>
          <a:bodyPr wrap="square" rtlCol="1">
            <a:spAutoFit/>
          </a:bodyPr>
          <a:lstStyle/>
          <a:p>
            <a:pPr algn="ctr" rtl="1">
              <a:lnSpc>
                <a:spcPct val="150000"/>
              </a:lnSpc>
            </a:pPr>
            <a:r>
              <a:rPr lang="ar-SA" sz="3200" b="1" dirty="0">
                <a:solidFill>
                  <a:schemeClr val="bg1"/>
                </a:solidFill>
                <a:latin typeface="Sakkal Majalla" panose="02000000000000000000" pitchFamily="2" charset="-78"/>
                <a:cs typeface="Sakkal Majalla" panose="02000000000000000000" pitchFamily="2" charset="-78"/>
              </a:rPr>
              <a:t>ثانياً: التوزيع من أجل الدخل</a:t>
            </a:r>
          </a:p>
        </p:txBody>
      </p:sp>
      <p:sp>
        <p:nvSpPr>
          <p:cNvPr id="14" name="مستطيل 13">
            <a:extLst>
              <a:ext uri="{FF2B5EF4-FFF2-40B4-BE49-F238E27FC236}">
                <a16:creationId xmlns:a16="http://schemas.microsoft.com/office/drawing/2014/main" id="{CA155530-A660-487A-8EFA-89967DF4EC9D}"/>
              </a:ext>
            </a:extLst>
          </p:cNvPr>
          <p:cNvSpPr/>
          <p:nvPr/>
        </p:nvSpPr>
        <p:spPr>
          <a:xfrm>
            <a:off x="9622463" y="1013397"/>
            <a:ext cx="94558" cy="5268518"/>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7" name="مستطيل 6">
            <a:extLst>
              <a:ext uri="{FF2B5EF4-FFF2-40B4-BE49-F238E27FC236}">
                <a16:creationId xmlns:a16="http://schemas.microsoft.com/office/drawing/2014/main" id="{E4C41F62-44B4-4782-85F3-AED2B75E71EC}"/>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السادسة</a:t>
            </a:r>
          </a:p>
        </p:txBody>
      </p:sp>
      <p:sp>
        <p:nvSpPr>
          <p:cNvPr id="3" name="مستطيل 2">
            <a:extLst>
              <a:ext uri="{FF2B5EF4-FFF2-40B4-BE49-F238E27FC236}">
                <a16:creationId xmlns:a16="http://schemas.microsoft.com/office/drawing/2014/main" id="{BDD922B4-4DD2-4A06-9C92-9BCEB677BFFF}"/>
              </a:ext>
            </a:extLst>
          </p:cNvPr>
          <p:cNvSpPr/>
          <p:nvPr/>
        </p:nvSpPr>
        <p:spPr>
          <a:xfrm>
            <a:off x="1085316" y="1939496"/>
            <a:ext cx="8346805" cy="3416320"/>
          </a:xfrm>
          <a:prstGeom prst="rect">
            <a:avLst/>
          </a:prstGeom>
          <a:solidFill>
            <a:schemeClr val="bg1"/>
          </a:solidFill>
        </p:spPr>
        <p:txBody>
          <a:bodyPr wrap="square">
            <a:spAutoFit/>
          </a:bodyPr>
          <a:lstStyle/>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تعرف السندات أيضا باسم استثمارات العائد الثابت أو الاستثمارات المدرة للعائد، نظرا لأنه حينما تقوم بشراء سند، تحصل على فائدة منتظمة. وتعد جهة إصدار السندات بسداد أصل المبلغ الخاص بك أو مبلغ الاستثمار الأصلي حينما يستحق السند السداد</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ويمكن أن يقوم المستثمر الحذر أو المستثمر الذي يوشك على تحقيق هدف مالي رئيسي مثل التقاعد بتوزيع أصوله على السندات بصورة أكبر من الأسهم، ليس لمجرد أن السندات تدر عائدا منتظما فقط، بل لأن أسعارها تكون أقل تقلبا في المعتاد من أسعار الأسهم.</a:t>
            </a:r>
          </a:p>
        </p:txBody>
      </p:sp>
    </p:spTree>
    <p:extLst>
      <p:ext uri="{BB962C8B-B14F-4D97-AF65-F5344CB8AC3E}">
        <p14:creationId xmlns:p14="http://schemas.microsoft.com/office/powerpoint/2010/main" val="2990726702"/>
      </p:ext>
    </p:extLst>
  </p:cSld>
  <p:clrMapOvr>
    <a:masterClrMapping/>
  </p:clrMapOvr>
</p:sld>
</file>

<file path=ppt/theme/theme1.xml><?xml version="1.0" encoding="utf-8"?>
<a:theme xmlns:a="http://schemas.openxmlformats.org/drawingml/2006/main" name="أطلس">
  <a:themeElements>
    <a:clrScheme name="Custom 6">
      <a:dk1>
        <a:sysClr val="windowText" lastClr="000000"/>
      </a:dk1>
      <a:lt1>
        <a:sysClr val="window" lastClr="FFFFFF"/>
      </a:lt1>
      <a:dk2>
        <a:srgbClr val="4E3B30"/>
      </a:dk2>
      <a:lt2>
        <a:srgbClr val="FBEEC9"/>
      </a:lt2>
      <a:accent1>
        <a:srgbClr val="333366"/>
      </a:accent1>
      <a:accent2>
        <a:srgbClr val="A5644E"/>
      </a:accent2>
      <a:accent3>
        <a:srgbClr val="04A41F"/>
      </a:accent3>
      <a:accent4>
        <a:srgbClr val="C3986D"/>
      </a:accent4>
      <a:accent5>
        <a:srgbClr val="B5B1DB"/>
      </a:accent5>
      <a:accent6>
        <a:srgbClr val="A5A5A5"/>
      </a:accent6>
      <a:hlink>
        <a:srgbClr val="AD1F1F"/>
      </a:hlink>
      <a:folHlink>
        <a:srgbClr val="FFC42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6B6228DE70F5479EC389D7DDCD1491" ma:contentTypeVersion="9" ma:contentTypeDescription="Create a new document." ma:contentTypeScope="" ma:versionID="74f92d17f084a3513c8d86786a86e51c">
  <xsd:schema xmlns:xsd="http://www.w3.org/2001/XMLSchema" xmlns:xs="http://www.w3.org/2001/XMLSchema" xmlns:p="http://schemas.microsoft.com/office/2006/metadata/properties" xmlns:ns3="1eb3fd51-1696-4624-be38-5ffb6b849aa0" targetNamespace="http://schemas.microsoft.com/office/2006/metadata/properties" ma:root="true" ma:fieldsID="b24d134c149547107dc2795a413fe02d" ns3:_="">
    <xsd:import namespace="1eb3fd51-1696-4624-be38-5ffb6b849aa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b3fd51-1696-4624-be38-5ffb6b849a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EECBBD6-F8E8-4FE2-A295-7000E7EECC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b3fd51-1696-4624-be38-5ffb6b849a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86C755C-FFB3-4F1B-BBF0-FCC2FC96D3D0}">
  <ds:schemaRefs>
    <ds:schemaRef ds:uri="http://schemas.microsoft.com/sharepoint/v3/contenttype/forms"/>
  </ds:schemaRefs>
</ds:datastoreItem>
</file>

<file path=customXml/itemProps3.xml><?xml version="1.0" encoding="utf-8"?>
<ds:datastoreItem xmlns:ds="http://schemas.openxmlformats.org/officeDocument/2006/customXml" ds:itemID="{C45A1C62-CAC4-4637-AEE9-308762B8D3DF}">
  <ds:schemaRefs>
    <ds:schemaRef ds:uri="http://purl.org/dc/terms/"/>
    <ds:schemaRef ds:uri="http://schemas.microsoft.com/office/infopath/2007/PartnerControls"/>
    <ds:schemaRef ds:uri="http://purl.org/dc/elements/1.1/"/>
    <ds:schemaRef ds:uri="http://schemas.microsoft.com/office/2006/documentManagement/types"/>
    <ds:schemaRef ds:uri="http://www.w3.org/XML/1998/namespace"/>
    <ds:schemaRef ds:uri="http://schemas.openxmlformats.org/package/2006/metadata/core-properties"/>
    <ds:schemaRef ds:uri="1eb3fd51-1696-4624-be38-5ffb6b849aa0"/>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TM16401371[[fn=أطلس]]</Template>
  <TotalTime>4290</TotalTime>
  <Words>2412</Words>
  <Application>Microsoft Office PowerPoint</Application>
  <PresentationFormat>شاشة عريضة</PresentationFormat>
  <Paragraphs>195</Paragraphs>
  <Slides>30</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30</vt:i4>
      </vt:variant>
    </vt:vector>
  </HeadingPairs>
  <TitlesOfParts>
    <vt:vector size="39" baseType="lpstr">
      <vt:lpstr>Arial</vt:lpstr>
      <vt:lpstr>Calibri</vt:lpstr>
      <vt:lpstr>Calibri Light</vt:lpstr>
      <vt:lpstr>GE Thameen</vt:lpstr>
      <vt:lpstr>Rockwell</vt:lpstr>
      <vt:lpstr>Sakkal Majalla</vt:lpstr>
      <vt:lpstr>Times New Roman</vt:lpstr>
      <vt:lpstr>Wingdings</vt:lpstr>
      <vt:lpstr>أطلس</vt:lpstr>
      <vt:lpstr>2411 مال مقدمة في الاستثمار  المحاضرة السادسة خط التوزيع الرأسمالي</vt:lpstr>
      <vt:lpstr>عرض تقديمي في PowerPoint</vt:lpstr>
      <vt:lpstr>عرض تقديمي في PowerPoint</vt:lpstr>
      <vt:lpstr>عرض تقديمي في PowerPoint</vt:lpstr>
      <vt:lpstr>عرض تقديمي في PowerPoint</vt:lpstr>
      <vt:lpstr>نماذج التوزيع  و التخصيص</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الاختلافات الثقافية و توزيع الاصول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انتهت المحاضرة السادسة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2411مال - مقدمة في الاستثمار</dc:title>
  <dc:creator>sarah alqwaizani</dc:creator>
  <cp:lastModifiedBy>maha suliman alqasim</cp:lastModifiedBy>
  <cp:revision>650</cp:revision>
  <dcterms:created xsi:type="dcterms:W3CDTF">2021-05-23T05:55:00Z</dcterms:created>
  <dcterms:modified xsi:type="dcterms:W3CDTF">2022-04-10T10:31:19Z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0x010100FD6B6228DE70F5479EC389D7DDCD1491</vt:lpwstr>
  </property>
</Properties>
</file>