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notesMasterIdLst>
    <p:notesMasterId r:id="rId19"/>
  </p:notesMasterIdLst>
  <p:sldIdLst>
    <p:sldId id="273" r:id="rId2"/>
    <p:sldId id="258" r:id="rId3"/>
    <p:sldId id="259" r:id="rId4"/>
    <p:sldId id="260" r:id="rId5"/>
    <p:sldId id="274" r:id="rId6"/>
    <p:sldId id="262" r:id="rId7"/>
    <p:sldId id="275"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9" d="100"/>
          <a:sy n="69" d="100"/>
        </p:scale>
        <p:origin x="141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8DA270F7-AE60-435C-9B56-30BBC956F51F}" type="datetimeFigureOut">
              <a:rPr lang="ar-SA" smtClean="0"/>
              <a:t>19/08/47</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BE934F1C-ED31-4F8A-9045-50DBAD2BB2C4}" type="slidenum">
              <a:rPr lang="ar-SA" smtClean="0"/>
              <a:t>‹#›</a:t>
            </a:fld>
            <a:endParaRPr lang="ar-SA"/>
          </a:p>
        </p:txBody>
      </p:sp>
    </p:spTree>
    <p:extLst>
      <p:ext uri="{BB962C8B-B14F-4D97-AF65-F5344CB8AC3E}">
        <p14:creationId xmlns:p14="http://schemas.microsoft.com/office/powerpoint/2010/main" val="397796919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9F389C1A-3B0E-4037-BD62-ADE478D71F46}" type="datetime1">
              <a:rPr lang="ar-SA" smtClean="0"/>
              <a:t>19/08/47</a:t>
            </a:fld>
            <a:endParaRPr lang="ar-SA"/>
          </a:p>
        </p:txBody>
      </p:sp>
      <p:sp>
        <p:nvSpPr>
          <p:cNvPr id="5" name="عنصر نائب للتذييل 4"/>
          <p:cNvSpPr>
            <a:spLocks noGrp="1"/>
          </p:cNvSpPr>
          <p:nvPr>
            <p:ph type="ftr" sz="quarter" idx="11"/>
          </p:nvPr>
        </p:nvSpPr>
        <p:spPr/>
        <p:txBody>
          <a:bodyPr/>
          <a:lstStyle/>
          <a:p>
            <a:r>
              <a:rPr lang="en-US"/>
              <a:t>yasmeen432</a:t>
            </a:r>
            <a:endParaRPr lang="ar-SA"/>
          </a:p>
        </p:txBody>
      </p:sp>
      <p:sp>
        <p:nvSpPr>
          <p:cNvPr id="6" name="عنصر نائب لرقم الشريحة 5"/>
          <p:cNvSpPr>
            <a:spLocks noGrp="1"/>
          </p:cNvSpPr>
          <p:nvPr>
            <p:ph type="sldNum" sz="quarter" idx="12"/>
          </p:nvPr>
        </p:nvSpPr>
        <p:spPr/>
        <p:txBody>
          <a:bodyPr/>
          <a:lstStyle/>
          <a:p>
            <a:fld id="{2BA9FEB1-159C-4EFD-B5BA-4CBB701EC6CC}" type="slidenum">
              <a:rPr lang="ar-SA" smtClean="0"/>
              <a:t>‹#›</a:t>
            </a:fld>
            <a:endParaRPr lang="ar-SA"/>
          </a:p>
        </p:txBody>
      </p:sp>
    </p:spTree>
    <p:extLst>
      <p:ext uri="{BB962C8B-B14F-4D97-AF65-F5344CB8AC3E}">
        <p14:creationId xmlns:p14="http://schemas.microsoft.com/office/powerpoint/2010/main" val="3477052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8105588-A62C-44C0-9E67-5BECAF6ED93D}" type="datetime1">
              <a:rPr lang="ar-SA" smtClean="0"/>
              <a:t>19/08/47</a:t>
            </a:fld>
            <a:endParaRPr lang="ar-SA"/>
          </a:p>
        </p:txBody>
      </p:sp>
      <p:sp>
        <p:nvSpPr>
          <p:cNvPr id="5" name="عنصر نائب للتذييل 4"/>
          <p:cNvSpPr>
            <a:spLocks noGrp="1"/>
          </p:cNvSpPr>
          <p:nvPr>
            <p:ph type="ftr" sz="quarter" idx="11"/>
          </p:nvPr>
        </p:nvSpPr>
        <p:spPr/>
        <p:txBody>
          <a:bodyPr/>
          <a:lstStyle/>
          <a:p>
            <a:r>
              <a:rPr lang="en-US"/>
              <a:t>yasmeen432</a:t>
            </a:r>
            <a:endParaRPr lang="ar-SA"/>
          </a:p>
        </p:txBody>
      </p:sp>
      <p:sp>
        <p:nvSpPr>
          <p:cNvPr id="6" name="عنصر نائب لرقم الشريحة 5"/>
          <p:cNvSpPr>
            <a:spLocks noGrp="1"/>
          </p:cNvSpPr>
          <p:nvPr>
            <p:ph type="sldNum" sz="quarter" idx="12"/>
          </p:nvPr>
        </p:nvSpPr>
        <p:spPr/>
        <p:txBody>
          <a:bodyPr/>
          <a:lstStyle/>
          <a:p>
            <a:fld id="{2BA9FEB1-159C-4EFD-B5BA-4CBB701EC6CC}" type="slidenum">
              <a:rPr lang="ar-SA" smtClean="0"/>
              <a:t>‹#›</a:t>
            </a:fld>
            <a:endParaRPr lang="ar-SA"/>
          </a:p>
        </p:txBody>
      </p:sp>
    </p:spTree>
    <p:extLst>
      <p:ext uri="{BB962C8B-B14F-4D97-AF65-F5344CB8AC3E}">
        <p14:creationId xmlns:p14="http://schemas.microsoft.com/office/powerpoint/2010/main" val="3141415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7A001820-1D2E-469E-B1D4-BD7DEAC81C27}" type="datetime1">
              <a:rPr lang="ar-SA" smtClean="0"/>
              <a:t>19/08/47</a:t>
            </a:fld>
            <a:endParaRPr lang="ar-SA"/>
          </a:p>
        </p:txBody>
      </p:sp>
      <p:sp>
        <p:nvSpPr>
          <p:cNvPr id="5" name="عنصر نائب للتذييل 4"/>
          <p:cNvSpPr>
            <a:spLocks noGrp="1"/>
          </p:cNvSpPr>
          <p:nvPr>
            <p:ph type="ftr" sz="quarter" idx="11"/>
          </p:nvPr>
        </p:nvSpPr>
        <p:spPr/>
        <p:txBody>
          <a:bodyPr/>
          <a:lstStyle/>
          <a:p>
            <a:r>
              <a:rPr lang="en-US"/>
              <a:t>yasmeen432</a:t>
            </a:r>
            <a:endParaRPr lang="ar-SA"/>
          </a:p>
        </p:txBody>
      </p:sp>
      <p:sp>
        <p:nvSpPr>
          <p:cNvPr id="6" name="عنصر نائب لرقم الشريحة 5"/>
          <p:cNvSpPr>
            <a:spLocks noGrp="1"/>
          </p:cNvSpPr>
          <p:nvPr>
            <p:ph type="sldNum" sz="quarter" idx="12"/>
          </p:nvPr>
        </p:nvSpPr>
        <p:spPr/>
        <p:txBody>
          <a:bodyPr/>
          <a:lstStyle/>
          <a:p>
            <a:fld id="{2BA9FEB1-159C-4EFD-B5BA-4CBB701EC6CC}" type="slidenum">
              <a:rPr lang="ar-SA" smtClean="0"/>
              <a:t>‹#›</a:t>
            </a:fld>
            <a:endParaRPr lang="ar-SA"/>
          </a:p>
        </p:txBody>
      </p:sp>
    </p:spTree>
    <p:extLst>
      <p:ext uri="{BB962C8B-B14F-4D97-AF65-F5344CB8AC3E}">
        <p14:creationId xmlns:p14="http://schemas.microsoft.com/office/powerpoint/2010/main" val="778823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5EA20332-894D-428A-BAF9-D1342711F0EE}" type="datetime1">
              <a:rPr lang="ar-SA" smtClean="0"/>
              <a:t>19/08/47</a:t>
            </a:fld>
            <a:endParaRPr lang="ar-SA"/>
          </a:p>
        </p:txBody>
      </p:sp>
      <p:sp>
        <p:nvSpPr>
          <p:cNvPr id="5" name="عنصر نائب للتذييل 4"/>
          <p:cNvSpPr>
            <a:spLocks noGrp="1"/>
          </p:cNvSpPr>
          <p:nvPr>
            <p:ph type="ftr" sz="quarter" idx="11"/>
          </p:nvPr>
        </p:nvSpPr>
        <p:spPr/>
        <p:txBody>
          <a:bodyPr/>
          <a:lstStyle/>
          <a:p>
            <a:r>
              <a:rPr lang="en-US"/>
              <a:t>yasmeen432</a:t>
            </a:r>
            <a:endParaRPr lang="ar-SA"/>
          </a:p>
        </p:txBody>
      </p:sp>
      <p:sp>
        <p:nvSpPr>
          <p:cNvPr id="6" name="عنصر نائب لرقم الشريحة 5"/>
          <p:cNvSpPr>
            <a:spLocks noGrp="1"/>
          </p:cNvSpPr>
          <p:nvPr>
            <p:ph type="sldNum" sz="quarter" idx="12"/>
          </p:nvPr>
        </p:nvSpPr>
        <p:spPr/>
        <p:txBody>
          <a:bodyPr/>
          <a:lstStyle/>
          <a:p>
            <a:fld id="{2BA9FEB1-159C-4EFD-B5BA-4CBB701EC6CC}" type="slidenum">
              <a:rPr lang="ar-SA" smtClean="0"/>
              <a:t>‹#›</a:t>
            </a:fld>
            <a:endParaRPr lang="ar-SA"/>
          </a:p>
        </p:txBody>
      </p:sp>
    </p:spTree>
    <p:extLst>
      <p:ext uri="{BB962C8B-B14F-4D97-AF65-F5344CB8AC3E}">
        <p14:creationId xmlns:p14="http://schemas.microsoft.com/office/powerpoint/2010/main" val="3626746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03434581-9A67-408E-8F2F-60D5BDF0080F}" type="datetime1">
              <a:rPr lang="ar-SA" smtClean="0"/>
              <a:t>19/08/47</a:t>
            </a:fld>
            <a:endParaRPr lang="ar-SA"/>
          </a:p>
        </p:txBody>
      </p:sp>
      <p:sp>
        <p:nvSpPr>
          <p:cNvPr id="5" name="عنصر نائب للتذييل 4"/>
          <p:cNvSpPr>
            <a:spLocks noGrp="1"/>
          </p:cNvSpPr>
          <p:nvPr>
            <p:ph type="ftr" sz="quarter" idx="11"/>
          </p:nvPr>
        </p:nvSpPr>
        <p:spPr/>
        <p:txBody>
          <a:bodyPr/>
          <a:lstStyle/>
          <a:p>
            <a:r>
              <a:rPr lang="en-US"/>
              <a:t>yasmeen432</a:t>
            </a:r>
            <a:endParaRPr lang="ar-SA"/>
          </a:p>
        </p:txBody>
      </p:sp>
      <p:sp>
        <p:nvSpPr>
          <p:cNvPr id="6" name="عنصر نائب لرقم الشريحة 5"/>
          <p:cNvSpPr>
            <a:spLocks noGrp="1"/>
          </p:cNvSpPr>
          <p:nvPr>
            <p:ph type="sldNum" sz="quarter" idx="12"/>
          </p:nvPr>
        </p:nvSpPr>
        <p:spPr/>
        <p:txBody>
          <a:bodyPr/>
          <a:lstStyle/>
          <a:p>
            <a:fld id="{2BA9FEB1-159C-4EFD-B5BA-4CBB701EC6CC}" type="slidenum">
              <a:rPr lang="ar-SA" smtClean="0"/>
              <a:t>‹#›</a:t>
            </a:fld>
            <a:endParaRPr lang="ar-SA"/>
          </a:p>
        </p:txBody>
      </p:sp>
    </p:spTree>
    <p:extLst>
      <p:ext uri="{BB962C8B-B14F-4D97-AF65-F5344CB8AC3E}">
        <p14:creationId xmlns:p14="http://schemas.microsoft.com/office/powerpoint/2010/main" val="122890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70C56401-9B3A-4258-8DFB-0C8C1115F29F}" type="datetime1">
              <a:rPr lang="ar-SA" smtClean="0"/>
              <a:t>19/08/47</a:t>
            </a:fld>
            <a:endParaRPr lang="ar-SA"/>
          </a:p>
        </p:txBody>
      </p:sp>
      <p:sp>
        <p:nvSpPr>
          <p:cNvPr id="6" name="عنصر نائب للتذييل 5"/>
          <p:cNvSpPr>
            <a:spLocks noGrp="1"/>
          </p:cNvSpPr>
          <p:nvPr>
            <p:ph type="ftr" sz="quarter" idx="11"/>
          </p:nvPr>
        </p:nvSpPr>
        <p:spPr/>
        <p:txBody>
          <a:bodyPr/>
          <a:lstStyle/>
          <a:p>
            <a:r>
              <a:rPr lang="en-US"/>
              <a:t>yasmeen432</a:t>
            </a:r>
            <a:endParaRPr lang="ar-SA"/>
          </a:p>
        </p:txBody>
      </p:sp>
      <p:sp>
        <p:nvSpPr>
          <p:cNvPr id="7" name="عنصر نائب لرقم الشريحة 6"/>
          <p:cNvSpPr>
            <a:spLocks noGrp="1"/>
          </p:cNvSpPr>
          <p:nvPr>
            <p:ph type="sldNum" sz="quarter" idx="12"/>
          </p:nvPr>
        </p:nvSpPr>
        <p:spPr/>
        <p:txBody>
          <a:bodyPr/>
          <a:lstStyle/>
          <a:p>
            <a:fld id="{2BA9FEB1-159C-4EFD-B5BA-4CBB701EC6CC}" type="slidenum">
              <a:rPr lang="ar-SA" smtClean="0"/>
              <a:t>‹#›</a:t>
            </a:fld>
            <a:endParaRPr lang="ar-SA"/>
          </a:p>
        </p:txBody>
      </p:sp>
    </p:spTree>
    <p:extLst>
      <p:ext uri="{BB962C8B-B14F-4D97-AF65-F5344CB8AC3E}">
        <p14:creationId xmlns:p14="http://schemas.microsoft.com/office/powerpoint/2010/main" val="1136236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D19D7B29-3EBA-468E-8293-EB1F7A504073}" type="datetime1">
              <a:rPr lang="ar-SA" smtClean="0"/>
              <a:t>19/08/47</a:t>
            </a:fld>
            <a:endParaRPr lang="ar-SA"/>
          </a:p>
        </p:txBody>
      </p:sp>
      <p:sp>
        <p:nvSpPr>
          <p:cNvPr id="8" name="عنصر نائب للتذييل 7"/>
          <p:cNvSpPr>
            <a:spLocks noGrp="1"/>
          </p:cNvSpPr>
          <p:nvPr>
            <p:ph type="ftr" sz="quarter" idx="11"/>
          </p:nvPr>
        </p:nvSpPr>
        <p:spPr/>
        <p:txBody>
          <a:bodyPr/>
          <a:lstStyle/>
          <a:p>
            <a:r>
              <a:rPr lang="en-US"/>
              <a:t>yasmeen432</a:t>
            </a:r>
            <a:endParaRPr lang="ar-SA"/>
          </a:p>
        </p:txBody>
      </p:sp>
      <p:sp>
        <p:nvSpPr>
          <p:cNvPr id="9" name="عنصر نائب لرقم الشريحة 8"/>
          <p:cNvSpPr>
            <a:spLocks noGrp="1"/>
          </p:cNvSpPr>
          <p:nvPr>
            <p:ph type="sldNum" sz="quarter" idx="12"/>
          </p:nvPr>
        </p:nvSpPr>
        <p:spPr/>
        <p:txBody>
          <a:bodyPr/>
          <a:lstStyle/>
          <a:p>
            <a:fld id="{2BA9FEB1-159C-4EFD-B5BA-4CBB701EC6CC}" type="slidenum">
              <a:rPr lang="ar-SA" smtClean="0"/>
              <a:t>‹#›</a:t>
            </a:fld>
            <a:endParaRPr lang="ar-SA"/>
          </a:p>
        </p:txBody>
      </p:sp>
    </p:spTree>
    <p:extLst>
      <p:ext uri="{BB962C8B-B14F-4D97-AF65-F5344CB8AC3E}">
        <p14:creationId xmlns:p14="http://schemas.microsoft.com/office/powerpoint/2010/main" val="1267115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CF66CA12-F2B4-4CD7-8A46-B62F80A8EB37}" type="datetime1">
              <a:rPr lang="ar-SA" smtClean="0"/>
              <a:t>19/08/47</a:t>
            </a:fld>
            <a:endParaRPr lang="ar-SA"/>
          </a:p>
        </p:txBody>
      </p:sp>
      <p:sp>
        <p:nvSpPr>
          <p:cNvPr id="4" name="عنصر نائب للتذييل 3"/>
          <p:cNvSpPr>
            <a:spLocks noGrp="1"/>
          </p:cNvSpPr>
          <p:nvPr>
            <p:ph type="ftr" sz="quarter" idx="11"/>
          </p:nvPr>
        </p:nvSpPr>
        <p:spPr/>
        <p:txBody>
          <a:bodyPr/>
          <a:lstStyle/>
          <a:p>
            <a:r>
              <a:rPr lang="en-US"/>
              <a:t>yasmeen432</a:t>
            </a:r>
            <a:endParaRPr lang="ar-SA"/>
          </a:p>
        </p:txBody>
      </p:sp>
      <p:sp>
        <p:nvSpPr>
          <p:cNvPr id="5" name="عنصر نائب لرقم الشريحة 4"/>
          <p:cNvSpPr>
            <a:spLocks noGrp="1"/>
          </p:cNvSpPr>
          <p:nvPr>
            <p:ph type="sldNum" sz="quarter" idx="12"/>
          </p:nvPr>
        </p:nvSpPr>
        <p:spPr/>
        <p:txBody>
          <a:bodyPr/>
          <a:lstStyle/>
          <a:p>
            <a:fld id="{2BA9FEB1-159C-4EFD-B5BA-4CBB701EC6CC}" type="slidenum">
              <a:rPr lang="ar-SA" smtClean="0"/>
              <a:t>‹#›</a:t>
            </a:fld>
            <a:endParaRPr lang="ar-SA"/>
          </a:p>
        </p:txBody>
      </p:sp>
    </p:spTree>
    <p:extLst>
      <p:ext uri="{BB962C8B-B14F-4D97-AF65-F5344CB8AC3E}">
        <p14:creationId xmlns:p14="http://schemas.microsoft.com/office/powerpoint/2010/main" val="3970232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2AE4E3E5-54F0-4194-825F-E5C58BED3183}" type="datetime1">
              <a:rPr lang="ar-SA" smtClean="0"/>
              <a:t>19/08/47</a:t>
            </a:fld>
            <a:endParaRPr lang="ar-SA"/>
          </a:p>
        </p:txBody>
      </p:sp>
      <p:sp>
        <p:nvSpPr>
          <p:cNvPr id="3" name="عنصر نائب للتذييل 2"/>
          <p:cNvSpPr>
            <a:spLocks noGrp="1"/>
          </p:cNvSpPr>
          <p:nvPr>
            <p:ph type="ftr" sz="quarter" idx="11"/>
          </p:nvPr>
        </p:nvSpPr>
        <p:spPr/>
        <p:txBody>
          <a:bodyPr/>
          <a:lstStyle/>
          <a:p>
            <a:r>
              <a:rPr lang="en-US"/>
              <a:t>yasmeen432</a:t>
            </a:r>
            <a:endParaRPr lang="ar-SA"/>
          </a:p>
        </p:txBody>
      </p:sp>
      <p:sp>
        <p:nvSpPr>
          <p:cNvPr id="4" name="عنصر نائب لرقم الشريحة 3"/>
          <p:cNvSpPr>
            <a:spLocks noGrp="1"/>
          </p:cNvSpPr>
          <p:nvPr>
            <p:ph type="sldNum" sz="quarter" idx="12"/>
          </p:nvPr>
        </p:nvSpPr>
        <p:spPr/>
        <p:txBody>
          <a:bodyPr/>
          <a:lstStyle/>
          <a:p>
            <a:fld id="{2BA9FEB1-159C-4EFD-B5BA-4CBB701EC6CC}" type="slidenum">
              <a:rPr lang="ar-SA" smtClean="0"/>
              <a:t>‹#›</a:t>
            </a:fld>
            <a:endParaRPr lang="ar-SA"/>
          </a:p>
        </p:txBody>
      </p:sp>
    </p:spTree>
    <p:extLst>
      <p:ext uri="{BB962C8B-B14F-4D97-AF65-F5344CB8AC3E}">
        <p14:creationId xmlns:p14="http://schemas.microsoft.com/office/powerpoint/2010/main" val="1061705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728442BE-1EBF-4AD5-85D1-BCBFB733E7CA}" type="datetime1">
              <a:rPr lang="ar-SA" smtClean="0"/>
              <a:t>19/08/47</a:t>
            </a:fld>
            <a:endParaRPr lang="ar-SA"/>
          </a:p>
        </p:txBody>
      </p:sp>
      <p:sp>
        <p:nvSpPr>
          <p:cNvPr id="6" name="عنصر نائب للتذييل 5"/>
          <p:cNvSpPr>
            <a:spLocks noGrp="1"/>
          </p:cNvSpPr>
          <p:nvPr>
            <p:ph type="ftr" sz="quarter" idx="11"/>
          </p:nvPr>
        </p:nvSpPr>
        <p:spPr/>
        <p:txBody>
          <a:bodyPr/>
          <a:lstStyle/>
          <a:p>
            <a:r>
              <a:rPr lang="en-US"/>
              <a:t>yasmeen432</a:t>
            </a:r>
            <a:endParaRPr lang="ar-SA"/>
          </a:p>
        </p:txBody>
      </p:sp>
      <p:sp>
        <p:nvSpPr>
          <p:cNvPr id="7" name="عنصر نائب لرقم الشريحة 6"/>
          <p:cNvSpPr>
            <a:spLocks noGrp="1"/>
          </p:cNvSpPr>
          <p:nvPr>
            <p:ph type="sldNum" sz="quarter" idx="12"/>
          </p:nvPr>
        </p:nvSpPr>
        <p:spPr/>
        <p:txBody>
          <a:bodyPr/>
          <a:lstStyle/>
          <a:p>
            <a:fld id="{2BA9FEB1-159C-4EFD-B5BA-4CBB701EC6CC}" type="slidenum">
              <a:rPr lang="ar-SA" smtClean="0"/>
              <a:t>‹#›</a:t>
            </a:fld>
            <a:endParaRPr lang="ar-SA"/>
          </a:p>
        </p:txBody>
      </p:sp>
    </p:spTree>
    <p:extLst>
      <p:ext uri="{BB962C8B-B14F-4D97-AF65-F5344CB8AC3E}">
        <p14:creationId xmlns:p14="http://schemas.microsoft.com/office/powerpoint/2010/main" val="1961710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B912D103-C6B5-4D2A-8C2B-01D7DCC7AFC2}" type="datetime1">
              <a:rPr lang="ar-SA" smtClean="0"/>
              <a:t>19/08/47</a:t>
            </a:fld>
            <a:endParaRPr lang="ar-SA"/>
          </a:p>
        </p:txBody>
      </p:sp>
      <p:sp>
        <p:nvSpPr>
          <p:cNvPr id="6" name="عنصر نائب للتذييل 5"/>
          <p:cNvSpPr>
            <a:spLocks noGrp="1"/>
          </p:cNvSpPr>
          <p:nvPr>
            <p:ph type="ftr" sz="quarter" idx="11"/>
          </p:nvPr>
        </p:nvSpPr>
        <p:spPr/>
        <p:txBody>
          <a:bodyPr/>
          <a:lstStyle/>
          <a:p>
            <a:r>
              <a:rPr lang="en-US"/>
              <a:t>yasmeen432</a:t>
            </a:r>
            <a:endParaRPr lang="ar-SA"/>
          </a:p>
        </p:txBody>
      </p:sp>
      <p:sp>
        <p:nvSpPr>
          <p:cNvPr id="7" name="عنصر نائب لرقم الشريحة 6"/>
          <p:cNvSpPr>
            <a:spLocks noGrp="1"/>
          </p:cNvSpPr>
          <p:nvPr>
            <p:ph type="sldNum" sz="quarter" idx="12"/>
          </p:nvPr>
        </p:nvSpPr>
        <p:spPr/>
        <p:txBody>
          <a:bodyPr/>
          <a:lstStyle/>
          <a:p>
            <a:fld id="{2BA9FEB1-159C-4EFD-B5BA-4CBB701EC6CC}" type="slidenum">
              <a:rPr lang="ar-SA" smtClean="0"/>
              <a:t>‹#›</a:t>
            </a:fld>
            <a:endParaRPr lang="ar-SA"/>
          </a:p>
        </p:txBody>
      </p:sp>
    </p:spTree>
    <p:extLst>
      <p:ext uri="{BB962C8B-B14F-4D97-AF65-F5344CB8AC3E}">
        <p14:creationId xmlns:p14="http://schemas.microsoft.com/office/powerpoint/2010/main" val="4043811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33DFBB7-A06C-4530-8F62-E8CDAFAA7906}" type="datetime1">
              <a:rPr lang="ar-SA" smtClean="0"/>
              <a:t>19/08/47</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r>
              <a:rPr lang="en-US"/>
              <a:t>yasmeen432</a:t>
            </a:r>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2BA9FEB1-159C-4EFD-B5BA-4CBB701EC6CC}" type="slidenum">
              <a:rPr lang="ar-SA" smtClean="0"/>
              <a:t>‹#›</a:t>
            </a:fld>
            <a:endParaRPr lang="ar-SA"/>
          </a:p>
        </p:txBody>
      </p:sp>
    </p:spTree>
    <p:extLst>
      <p:ext uri="{BB962C8B-B14F-4D97-AF65-F5344CB8AC3E}">
        <p14:creationId xmlns:p14="http://schemas.microsoft.com/office/powerpoint/2010/main" val="23381136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wmf"/><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714348" y="476672"/>
            <a:ext cx="7746084" cy="2685386"/>
          </a:xfrm>
        </p:spPr>
        <p:txBody>
          <a:bodyPr>
            <a:normAutofit fontScale="90000"/>
          </a:bodyPr>
          <a:lstStyle/>
          <a:p>
            <a:pPr>
              <a:defRPr/>
            </a:pPr>
            <a:r>
              <a:rPr lang="ar-SA" sz="4800" dirty="0">
                <a:latin typeface="Andalus" pitchFamily="18" charset="-78"/>
                <a:cs typeface="Andalus" pitchFamily="18" charset="-78"/>
              </a:rPr>
              <a:t>الجغرافيا النباتية</a:t>
            </a:r>
            <a:br>
              <a:rPr lang="ar-SA" sz="4800" dirty="0">
                <a:latin typeface="Andalus" pitchFamily="18" charset="-78"/>
                <a:cs typeface="Andalus" pitchFamily="18" charset="-78"/>
              </a:rPr>
            </a:br>
            <a:r>
              <a:rPr lang="ar-SA" sz="4800" dirty="0">
                <a:latin typeface="Andalus" pitchFamily="18" charset="-78"/>
                <a:cs typeface="Andalus" pitchFamily="18" charset="-78"/>
              </a:rPr>
              <a:t>نبت347</a:t>
            </a:r>
            <a:br>
              <a:rPr lang="ar-SA" sz="4800" dirty="0">
                <a:latin typeface="Andalus" pitchFamily="18" charset="-78"/>
                <a:cs typeface="Andalus" pitchFamily="18" charset="-78"/>
              </a:rPr>
            </a:br>
            <a:r>
              <a:rPr lang="ar-SA" sz="4800" dirty="0">
                <a:solidFill>
                  <a:srgbClr val="FF0000"/>
                </a:solidFill>
                <a:effectLst>
                  <a:outerShdw blurRad="38100" dist="38100" dir="2700000" algn="tl">
                    <a:srgbClr val="000000">
                      <a:alpha val="43137"/>
                    </a:srgbClr>
                  </a:outerShdw>
                </a:effectLst>
                <a:latin typeface="Andalus" pitchFamily="18" charset="-78"/>
                <a:cs typeface="Andalus" pitchFamily="18" charset="-78"/>
              </a:rPr>
              <a:t>محاضرة 6</a:t>
            </a:r>
            <a:r>
              <a:rPr lang="ar-SA" sz="4800" dirty="0">
                <a:latin typeface="Andalus" pitchFamily="18" charset="-78"/>
                <a:cs typeface="Andalus" pitchFamily="18" charset="-78"/>
              </a:rPr>
              <a:t/>
            </a:r>
            <a:br>
              <a:rPr lang="ar-SA" sz="4800" dirty="0">
                <a:latin typeface="Andalus" pitchFamily="18" charset="-78"/>
                <a:cs typeface="Andalus" pitchFamily="18" charset="-78"/>
              </a:rPr>
            </a:br>
            <a:r>
              <a:rPr lang="ar-SA" sz="4800" dirty="0">
                <a:latin typeface="Andalus" pitchFamily="18" charset="-78"/>
                <a:cs typeface="Andalus" pitchFamily="18" charset="-78"/>
              </a:rPr>
              <a:t>ص 99-121</a:t>
            </a:r>
            <a:endParaRPr lang="ar-SA" sz="4800" b="1" dirty="0">
              <a:ln w="12700">
                <a:solidFill>
                  <a:schemeClr val="tx2">
                    <a:satMod val="155000"/>
                  </a:schemeClr>
                </a:solidFill>
                <a:prstDash val="solid"/>
              </a:ln>
              <a:solidFill>
                <a:schemeClr val="bg2">
                  <a:tint val="85000"/>
                  <a:satMod val="155000"/>
                </a:schemeClr>
              </a:solidFill>
              <a:effectLst>
                <a:glow rad="139700">
                  <a:schemeClr val="accent3">
                    <a:satMod val="175000"/>
                    <a:alpha val="40000"/>
                  </a:schemeClr>
                </a:glow>
                <a:outerShdw blurRad="41275" dist="20320" dir="1800000" algn="tl" rotWithShape="0">
                  <a:srgbClr val="000000">
                    <a:alpha val="40000"/>
                  </a:srgbClr>
                </a:outerShdw>
              </a:effectLst>
            </a:endParaRPr>
          </a:p>
        </p:txBody>
      </p:sp>
      <p:sp>
        <p:nvSpPr>
          <p:cNvPr id="3" name="عنوان فرعي 2"/>
          <p:cNvSpPr>
            <a:spLocks noGrp="1"/>
          </p:cNvSpPr>
          <p:nvPr>
            <p:ph type="subTitle" idx="1"/>
          </p:nvPr>
        </p:nvSpPr>
        <p:spPr/>
        <p:txBody>
          <a:bodyPr rtlCol="0"/>
          <a:lstStyle/>
          <a:p>
            <a:pPr eaLnBrk="1" fontAlgn="auto" hangingPunct="1">
              <a:spcAft>
                <a:spcPts val="0"/>
              </a:spcAft>
              <a:defRPr/>
            </a:pPr>
            <a:r>
              <a:rPr lang="en-US" dirty="0"/>
              <a:t>347 bot</a:t>
            </a:r>
            <a:endParaRPr lang="ar-SA" dirty="0"/>
          </a:p>
        </p:txBody>
      </p:sp>
      <p:pic>
        <p:nvPicPr>
          <p:cNvPr id="1026" name="Picture 2" descr="ما هي الجغرافيا - الشمس"/>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094045"/>
            <a:ext cx="7704856" cy="3600400"/>
          </a:xfrm>
          <a:prstGeom prst="rect">
            <a:avLst/>
          </a:prstGeom>
          <a:noFill/>
          <a:extLst>
            <a:ext uri="{909E8E84-426E-40DD-AFC4-6F175D3DCCD1}">
              <a14:hiddenFill xmlns:a14="http://schemas.microsoft.com/office/drawing/2010/main">
                <a:solidFill>
                  <a:srgbClr val="FFFFFF"/>
                </a:solidFill>
              </a14:hiddenFill>
            </a:ext>
          </a:extLst>
        </p:spPr>
      </p:pic>
      <p:sp>
        <p:nvSpPr>
          <p:cNvPr id="5" name="مربع نص 4"/>
          <p:cNvSpPr txBox="1"/>
          <p:nvPr/>
        </p:nvSpPr>
        <p:spPr>
          <a:xfrm>
            <a:off x="2137945" y="6093296"/>
            <a:ext cx="184730" cy="369332"/>
          </a:xfrm>
          <a:prstGeom prst="rect">
            <a:avLst/>
          </a:prstGeom>
          <a:noFill/>
        </p:spPr>
        <p:txBody>
          <a:bodyPr wrap="none" rtlCol="1">
            <a:spAutoFit/>
          </a:bodyPr>
          <a:lstStyle/>
          <a:p>
            <a:endParaRPr lang="ar-SA" dirty="0"/>
          </a:p>
        </p:txBody>
      </p:sp>
      <p:sp>
        <p:nvSpPr>
          <p:cNvPr id="6" name="عنصر نائب للتذييل 5"/>
          <p:cNvSpPr>
            <a:spLocks noGrp="1"/>
          </p:cNvSpPr>
          <p:nvPr>
            <p:ph type="ftr" sz="quarter" idx="11"/>
          </p:nvPr>
        </p:nvSpPr>
        <p:spPr/>
        <p:txBody>
          <a:bodyPr/>
          <a:lstStyle/>
          <a:p>
            <a:pPr>
              <a:defRPr/>
            </a:pPr>
            <a:r>
              <a:rPr lang="en-US">
                <a:solidFill>
                  <a:srgbClr val="4D5B6B">
                    <a:lumMod val="60000"/>
                    <a:lumOff val="40000"/>
                  </a:srgbClr>
                </a:solidFill>
              </a:rPr>
              <a:t>yasmeen432</a:t>
            </a:r>
            <a:endParaRPr lang="ar-SA">
              <a:solidFill>
                <a:srgbClr val="4D5B6B">
                  <a:lumMod val="60000"/>
                  <a:lumOff val="40000"/>
                </a:srgbClr>
              </a:solidFill>
            </a:endParaRPr>
          </a:p>
        </p:txBody>
      </p:sp>
    </p:spTree>
    <p:extLst>
      <p:ext uri="{BB962C8B-B14F-4D97-AF65-F5344CB8AC3E}">
        <p14:creationId xmlns:p14="http://schemas.microsoft.com/office/powerpoint/2010/main" val="2345655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xfrm>
            <a:off x="900113" y="703263"/>
            <a:ext cx="7272337" cy="637505"/>
          </a:xfrm>
        </p:spPr>
        <p:txBody>
          <a:bodyPr>
            <a:normAutofit fontScale="90000"/>
          </a:bodyPr>
          <a:lstStyle/>
          <a:p>
            <a:pPr marL="762000" indent="-762000"/>
            <a:r>
              <a:rPr lang="ar-SA" sz="2800" b="1" dirty="0">
                <a:solidFill>
                  <a:srgbClr val="154BB7"/>
                </a:solidFill>
                <a:latin typeface="Arial" pitchFamily="34" charset="0"/>
                <a:cs typeface="Arial" pitchFamily="34" charset="0"/>
              </a:rPr>
              <a:t>1-الرقعة المتصلة " المستمرة " </a:t>
            </a:r>
            <a:r>
              <a:rPr lang="en-US" sz="2800" b="1" dirty="0">
                <a:solidFill>
                  <a:srgbClr val="154BB7"/>
                </a:solidFill>
                <a:latin typeface="Arial" pitchFamily="34" charset="0"/>
                <a:cs typeface="Arial" pitchFamily="34" charset="0"/>
              </a:rPr>
              <a:t>Continuous</a:t>
            </a:r>
            <a:r>
              <a:rPr lang="ar-SA" sz="2800" b="1" dirty="0">
                <a:solidFill>
                  <a:srgbClr val="154BB7"/>
                </a:solidFill>
                <a:latin typeface="Arial" pitchFamily="34" charset="0"/>
                <a:cs typeface="Arial" pitchFamily="34" charset="0"/>
              </a:rPr>
              <a:t>:</a:t>
            </a:r>
            <a:br>
              <a:rPr lang="ar-SA" sz="2800" b="1" dirty="0">
                <a:solidFill>
                  <a:srgbClr val="154BB7"/>
                </a:solidFill>
                <a:latin typeface="Arial" pitchFamily="34" charset="0"/>
                <a:cs typeface="Arial" pitchFamily="34" charset="0"/>
              </a:rPr>
            </a:br>
            <a:r>
              <a:rPr lang="ar-SA" sz="2400" b="1" dirty="0">
                <a:solidFill>
                  <a:srgbClr val="154BB7"/>
                </a:solidFill>
              </a:rPr>
              <a:t>منطقة انتشار  المتصلة " المستمرة </a:t>
            </a:r>
            <a:br>
              <a:rPr lang="ar-SA" sz="2400" b="1" dirty="0">
                <a:solidFill>
                  <a:srgbClr val="154BB7"/>
                </a:solidFill>
              </a:rPr>
            </a:br>
            <a:endParaRPr lang="en-US" sz="2800" b="1" dirty="0">
              <a:solidFill>
                <a:srgbClr val="154BB7"/>
              </a:solidFill>
              <a:latin typeface="Arial" pitchFamily="34" charset="0"/>
              <a:cs typeface="Arial" pitchFamily="34" charset="0"/>
            </a:endParaRPr>
          </a:p>
        </p:txBody>
      </p:sp>
      <p:sp>
        <p:nvSpPr>
          <p:cNvPr id="13315" name="Rectangle 3"/>
          <p:cNvSpPr>
            <a:spLocks noGrp="1"/>
          </p:cNvSpPr>
          <p:nvPr>
            <p:ph idx="1"/>
          </p:nvPr>
        </p:nvSpPr>
        <p:spPr>
          <a:xfrm>
            <a:off x="1331913" y="1484313"/>
            <a:ext cx="7137400" cy="2160711"/>
          </a:xfrm>
        </p:spPr>
        <p:txBody>
          <a:bodyPr>
            <a:normAutofit/>
          </a:bodyPr>
          <a:lstStyle/>
          <a:p>
            <a:pPr eaLnBrk="1" hangingPunct="1">
              <a:lnSpc>
                <a:spcPct val="90000"/>
              </a:lnSpc>
            </a:pPr>
            <a:r>
              <a:rPr lang="ar-SA" sz="2600" b="1" dirty="0">
                <a:solidFill>
                  <a:srgbClr val="999773"/>
                </a:solidFill>
                <a:latin typeface="Arial" pitchFamily="34" charset="0"/>
                <a:cs typeface="+mj-cs"/>
              </a:rPr>
              <a:t>تكون المنطقة موحدة ومتصلة مع بعضها لا تتجاوز المسافة الفاصلة بين نوع وآخر مسافة او مدى انتشاره , مثل فصيلة  </a:t>
            </a:r>
            <a:r>
              <a:rPr lang="en-US" sz="2600" b="1" i="1" dirty="0" err="1">
                <a:solidFill>
                  <a:schemeClr val="tx1"/>
                </a:solidFill>
                <a:latin typeface="Arial" pitchFamily="34" charset="0"/>
                <a:cs typeface="+mj-cs"/>
              </a:rPr>
              <a:t>Tropaeolaceae</a:t>
            </a:r>
            <a:r>
              <a:rPr lang="ar-SA" sz="2600" b="1" dirty="0">
                <a:solidFill>
                  <a:srgbClr val="999773"/>
                </a:solidFill>
                <a:latin typeface="Arial" pitchFamily="34" charset="0"/>
                <a:cs typeface="+mj-cs"/>
              </a:rPr>
              <a:t> التي تنتشر في كامل أمريكا الجنوبية , او </a:t>
            </a:r>
            <a:r>
              <a:rPr lang="ar-SA" sz="2600" b="1" u="sng" dirty="0">
                <a:solidFill>
                  <a:srgbClr val="999773"/>
                </a:solidFill>
                <a:latin typeface="Arial" pitchFamily="34" charset="0"/>
                <a:cs typeface="+mj-cs"/>
              </a:rPr>
              <a:t>نبات </a:t>
            </a:r>
            <a:r>
              <a:rPr lang="ar-SA" sz="2600" b="1" u="sng" dirty="0" err="1">
                <a:solidFill>
                  <a:srgbClr val="999773"/>
                </a:solidFill>
                <a:latin typeface="Arial" pitchFamily="34" charset="0"/>
                <a:cs typeface="+mj-cs"/>
              </a:rPr>
              <a:t>الجينكس</a:t>
            </a:r>
            <a:r>
              <a:rPr lang="ar-SA" sz="2600" b="1" u="sng" dirty="0">
                <a:solidFill>
                  <a:srgbClr val="999773"/>
                </a:solidFill>
                <a:latin typeface="Arial" pitchFamily="34" charset="0"/>
                <a:cs typeface="+mj-cs"/>
              </a:rPr>
              <a:t> </a:t>
            </a:r>
            <a:r>
              <a:rPr lang="en-US" sz="2600" b="1" i="1" u="sng" dirty="0" err="1">
                <a:solidFill>
                  <a:schemeClr val="tx1"/>
                </a:solidFill>
                <a:latin typeface="Arial" pitchFamily="34" charset="0"/>
                <a:cs typeface="+mj-cs"/>
              </a:rPr>
              <a:t>Juncus</a:t>
            </a:r>
            <a:r>
              <a:rPr lang="en-US" sz="2600" b="1" i="1" dirty="0">
                <a:solidFill>
                  <a:schemeClr val="tx1"/>
                </a:solidFill>
                <a:latin typeface="Arial" pitchFamily="34" charset="0"/>
                <a:cs typeface="+mj-cs"/>
              </a:rPr>
              <a:t>  </a:t>
            </a:r>
            <a:r>
              <a:rPr lang="en-US" sz="2600" b="1" dirty="0">
                <a:solidFill>
                  <a:srgbClr val="999773"/>
                </a:solidFill>
                <a:latin typeface="Arial" pitchFamily="34" charset="0"/>
                <a:cs typeface="+mj-cs"/>
              </a:rPr>
              <a:t> </a:t>
            </a:r>
            <a:r>
              <a:rPr lang="ar-SA" sz="2600" b="1" dirty="0">
                <a:solidFill>
                  <a:srgbClr val="999773"/>
                </a:solidFill>
                <a:latin typeface="Arial" pitchFamily="34" charset="0"/>
                <a:cs typeface="+mj-cs"/>
              </a:rPr>
              <a:t> الذي ينتشر في السبخات الملحية على شواطئ البلطيق.</a:t>
            </a:r>
            <a:endParaRPr lang="ar-SA" altLang="ar-SA" sz="1800" dirty="0">
              <a:solidFill>
                <a:schemeClr val="tx1"/>
              </a:solidFill>
            </a:endParaRPr>
          </a:p>
          <a:p>
            <a:pPr eaLnBrk="1" hangingPunct="1">
              <a:lnSpc>
                <a:spcPct val="90000"/>
              </a:lnSpc>
            </a:pPr>
            <a:endParaRPr lang="en-US" sz="1800" dirty="0">
              <a:solidFill>
                <a:srgbClr val="999773"/>
              </a:solidFill>
              <a:latin typeface="Arial" pitchFamily="34" charset="0"/>
              <a:cs typeface="Arial" pitchFamily="34" charset="0"/>
            </a:endParaRPr>
          </a:p>
        </p:txBody>
      </p:sp>
      <p:pic>
        <p:nvPicPr>
          <p:cNvPr id="13316" name="صورة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6827" y="3573016"/>
            <a:ext cx="3311525" cy="1944687"/>
          </a:xfrm>
          <a:prstGeom prst="rect">
            <a:avLst/>
          </a:prstGeom>
          <a:noFill/>
          <a:ln w="12700">
            <a:solidFill>
              <a:schemeClr val="accent2"/>
            </a:solidFill>
            <a:prstDash val="dash"/>
            <a:miter lim="800000"/>
            <a:headEnd/>
            <a:tailEnd/>
          </a:ln>
          <a:extLst>
            <a:ext uri="{909E8E84-426E-40DD-AFC4-6F175D3DCCD1}">
              <a14:hiddenFill xmlns:a14="http://schemas.microsoft.com/office/drawing/2010/main">
                <a:solidFill>
                  <a:srgbClr val="FFFFFF"/>
                </a:solidFill>
              </a14:hiddenFill>
            </a:ext>
          </a:extLst>
        </p:spPr>
      </p:pic>
      <p:sp>
        <p:nvSpPr>
          <p:cNvPr id="13317" name="Text Box 2"/>
          <p:cNvSpPr txBox="1">
            <a:spLocks noChangeArrowheads="1"/>
          </p:cNvSpPr>
          <p:nvPr/>
        </p:nvSpPr>
        <p:spPr bwMode="auto">
          <a:xfrm flipH="1">
            <a:off x="1331913" y="6858000"/>
            <a:ext cx="6840537" cy="906463"/>
          </a:xfrm>
          <a:prstGeom prst="rect">
            <a:avLst/>
          </a:prstGeom>
          <a:noFill/>
          <a:ln w="12700">
            <a:solidFill>
              <a:schemeClr val="accent2"/>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lvl1pPr marL="68263"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95000"/>
              </a:lnSpc>
              <a:spcAft>
                <a:spcPts val="1000"/>
              </a:spcAft>
              <a:buClr>
                <a:schemeClr val="accent1"/>
              </a:buClr>
              <a:buSzPct val="76000"/>
            </a:pPr>
            <a:endParaRPr lang="ar-SA" altLang="ar-SA" sz="240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5857" t="17614" r="36032" b="18857"/>
          <a:stretch/>
        </p:blipFill>
        <p:spPr bwMode="auto">
          <a:xfrm>
            <a:off x="5728352" y="3442589"/>
            <a:ext cx="2472429" cy="3141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2884158"/>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مربع نص 1"/>
          <p:cNvSpPr txBox="1">
            <a:spLocks noChangeArrowheads="1"/>
          </p:cNvSpPr>
          <p:nvPr/>
        </p:nvSpPr>
        <p:spPr bwMode="auto">
          <a:xfrm>
            <a:off x="323528" y="1196752"/>
            <a:ext cx="8352928" cy="3155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68263"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95000"/>
              </a:lnSpc>
              <a:spcAft>
                <a:spcPts val="1000"/>
              </a:spcAft>
              <a:buClr>
                <a:schemeClr val="accent1"/>
              </a:buClr>
              <a:buSzPct val="76000"/>
            </a:pPr>
            <a:r>
              <a:rPr lang="ar-SA" sz="2400" dirty="0">
                <a:cs typeface="+mj-cs"/>
              </a:rPr>
              <a:t>تكون المنطقة منفصلة الى جزأين أو أكثر ويفصل بينهما منطقة تتجاوز المسافة الفاصلة بين نوع وآخر مسافة انتشاره , مثل الأنواع النباتية </a:t>
            </a:r>
            <a:r>
              <a:rPr lang="ar-SA" sz="2400" dirty="0" err="1">
                <a:cs typeface="+mj-cs"/>
              </a:rPr>
              <a:t>الألبية</a:t>
            </a:r>
            <a:r>
              <a:rPr lang="ar-SA" sz="2400" dirty="0">
                <a:cs typeface="+mj-cs"/>
              </a:rPr>
              <a:t> التي تعيش في اعلى الجبال المرتفعة </a:t>
            </a:r>
            <a:r>
              <a:rPr lang="ar-SA" sz="2400" dirty="0">
                <a:solidFill>
                  <a:srgbClr val="0070C0"/>
                </a:solidFill>
                <a:cs typeface="+mj-cs"/>
              </a:rPr>
              <a:t>مثل </a:t>
            </a:r>
            <a:r>
              <a:rPr lang="ar-SA" sz="2400" dirty="0" err="1">
                <a:solidFill>
                  <a:srgbClr val="0070C0"/>
                </a:solidFill>
                <a:cs typeface="+mj-cs"/>
              </a:rPr>
              <a:t>الاركوتس</a:t>
            </a:r>
            <a:r>
              <a:rPr lang="ar-SA" sz="2400" dirty="0">
                <a:solidFill>
                  <a:srgbClr val="0070C0"/>
                </a:solidFill>
                <a:cs typeface="+mj-cs"/>
              </a:rPr>
              <a:t> </a:t>
            </a:r>
            <a:r>
              <a:rPr lang="en-US" sz="2400" i="1" dirty="0" err="1">
                <a:solidFill>
                  <a:srgbClr val="0070C0"/>
                </a:solidFill>
                <a:cs typeface="+mj-cs"/>
              </a:rPr>
              <a:t>Arctous</a:t>
            </a:r>
            <a:r>
              <a:rPr lang="en-US" sz="2400" i="1" dirty="0">
                <a:solidFill>
                  <a:srgbClr val="0070C0"/>
                </a:solidFill>
                <a:cs typeface="+mj-cs"/>
              </a:rPr>
              <a:t> </a:t>
            </a:r>
            <a:r>
              <a:rPr lang="en-US" sz="2400" i="1" dirty="0" err="1">
                <a:solidFill>
                  <a:srgbClr val="0070C0"/>
                </a:solidFill>
                <a:cs typeface="+mj-cs"/>
              </a:rPr>
              <a:t>alpina</a:t>
            </a:r>
            <a:r>
              <a:rPr lang="en-US" sz="2400" dirty="0">
                <a:solidFill>
                  <a:srgbClr val="0070C0"/>
                </a:solidFill>
                <a:cs typeface="+mj-cs"/>
              </a:rPr>
              <a:t>  </a:t>
            </a:r>
            <a:r>
              <a:rPr lang="ar-SA" sz="2400" dirty="0">
                <a:solidFill>
                  <a:srgbClr val="0070C0"/>
                </a:solidFill>
                <a:cs typeface="+mj-cs"/>
              </a:rPr>
              <a:t> </a:t>
            </a:r>
            <a:r>
              <a:rPr lang="ar-SA" sz="2400" dirty="0">
                <a:cs typeface="+mj-cs"/>
              </a:rPr>
              <a:t>وتنعدم كليا في السهول الفاصلة بين هذه الجبال </a:t>
            </a:r>
            <a:r>
              <a:rPr lang="ar-SA" sz="2400" dirty="0" smtClean="0">
                <a:cs typeface="+mj-cs"/>
              </a:rPr>
              <a:t>.</a:t>
            </a:r>
            <a:endParaRPr lang="ar-SA" sz="2400" dirty="0">
              <a:cs typeface="+mj-cs"/>
            </a:endParaRPr>
          </a:p>
          <a:p>
            <a:pPr eaLnBrk="1" hangingPunct="1">
              <a:lnSpc>
                <a:spcPct val="95000"/>
              </a:lnSpc>
              <a:spcAft>
                <a:spcPts val="1000"/>
              </a:spcAft>
              <a:buClr>
                <a:schemeClr val="accent1"/>
              </a:buClr>
              <a:buSzPct val="76000"/>
            </a:pPr>
            <a:r>
              <a:rPr lang="ar-SA" sz="2400" dirty="0">
                <a:cs typeface="+mj-cs"/>
              </a:rPr>
              <a:t>كذلك </a:t>
            </a:r>
            <a:r>
              <a:rPr lang="ar-SA" sz="2400" dirty="0">
                <a:solidFill>
                  <a:srgbClr val="0070C0"/>
                </a:solidFill>
                <a:cs typeface="+mj-cs"/>
              </a:rPr>
              <a:t>نبات</a:t>
            </a:r>
            <a:r>
              <a:rPr lang="ar-SA" sz="2400" dirty="0">
                <a:cs typeface="+mj-cs"/>
              </a:rPr>
              <a:t> </a:t>
            </a:r>
            <a:r>
              <a:rPr lang="ar-SA" sz="2400" dirty="0" err="1">
                <a:solidFill>
                  <a:srgbClr val="0070C0"/>
                </a:solidFill>
                <a:cs typeface="+mj-cs"/>
              </a:rPr>
              <a:t>الماغنوليا</a:t>
            </a:r>
            <a:r>
              <a:rPr lang="ar-SA" sz="2400" dirty="0">
                <a:solidFill>
                  <a:srgbClr val="0070C0"/>
                </a:solidFill>
                <a:cs typeface="+mj-cs"/>
              </a:rPr>
              <a:t> </a:t>
            </a:r>
            <a:r>
              <a:rPr lang="en-US" sz="2400" i="1" dirty="0">
                <a:solidFill>
                  <a:srgbClr val="0070C0"/>
                </a:solidFill>
                <a:cs typeface="+mj-cs"/>
              </a:rPr>
              <a:t>Magnolia</a:t>
            </a:r>
            <a:r>
              <a:rPr lang="ar-SA" sz="2400" dirty="0">
                <a:solidFill>
                  <a:srgbClr val="0070C0"/>
                </a:solidFill>
                <a:cs typeface="+mj-cs"/>
              </a:rPr>
              <a:t> </a:t>
            </a:r>
            <a:r>
              <a:rPr lang="ar-SA" sz="2400" dirty="0">
                <a:cs typeface="+mj-cs"/>
              </a:rPr>
              <a:t>الذي يوجد في أمريكا الشمالية وجنوب شرق آسيا . وعندما تمثل هذه النباتات من الخطأ أن تمثل اماكن </a:t>
            </a:r>
            <a:r>
              <a:rPr lang="ar-SA" sz="2400" dirty="0" smtClean="0">
                <a:cs typeface="+mj-cs"/>
              </a:rPr>
              <a:t>وجودها</a:t>
            </a:r>
            <a:r>
              <a:rPr lang="ar-SA" sz="2400" dirty="0"/>
              <a:t> (رقعتها) بخطوط متصلة بل نقط مبعثرة </a:t>
            </a:r>
            <a:endParaRPr lang="ar-SA" sz="2400" dirty="0">
              <a:cs typeface="+mj-cs"/>
            </a:endParaRPr>
          </a:p>
          <a:p>
            <a:pPr eaLnBrk="1" hangingPunct="1">
              <a:lnSpc>
                <a:spcPct val="95000"/>
              </a:lnSpc>
              <a:spcAft>
                <a:spcPts val="1000"/>
              </a:spcAft>
              <a:buClr>
                <a:schemeClr val="accent1"/>
              </a:buClr>
              <a:buSzPct val="76000"/>
            </a:pPr>
            <a:r>
              <a:rPr lang="ar-SA" sz="2400" dirty="0" smtClean="0">
                <a:solidFill>
                  <a:srgbClr val="999773"/>
                </a:solidFill>
                <a:cs typeface="+mj-cs"/>
              </a:rPr>
              <a:t>..</a:t>
            </a:r>
            <a:endParaRPr lang="en-US" sz="2400" dirty="0">
              <a:solidFill>
                <a:srgbClr val="999773"/>
              </a:solidFill>
              <a:cs typeface="+mj-cs"/>
            </a:endParaRPr>
          </a:p>
        </p:txBody>
      </p:sp>
      <p:sp>
        <p:nvSpPr>
          <p:cNvPr id="14339" name="Rectangle 3"/>
          <p:cNvSpPr>
            <a:spLocks noChangeArrowheads="1"/>
          </p:cNvSpPr>
          <p:nvPr/>
        </p:nvSpPr>
        <p:spPr bwMode="auto">
          <a:xfrm>
            <a:off x="1232802" y="346456"/>
            <a:ext cx="7057851" cy="922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95000"/>
              </a:lnSpc>
              <a:spcAft>
                <a:spcPts val="1000"/>
              </a:spcAft>
              <a:buClr>
                <a:schemeClr val="accent1"/>
              </a:buClr>
              <a:buSzPct val="76000"/>
            </a:pPr>
            <a:r>
              <a:rPr lang="ar-SA" sz="2400" b="1" dirty="0">
                <a:solidFill>
                  <a:srgbClr val="FF0000"/>
                </a:solidFill>
              </a:rPr>
              <a:t>2- الرقعة المتقطعة " غير متصلة " </a:t>
            </a:r>
            <a:r>
              <a:rPr lang="en-US" sz="2400" b="1" dirty="0">
                <a:solidFill>
                  <a:srgbClr val="FF0000"/>
                </a:solidFill>
              </a:rPr>
              <a:t>Discontinuous </a:t>
            </a:r>
            <a:r>
              <a:rPr lang="ar-SA" sz="2400" b="1" dirty="0">
                <a:solidFill>
                  <a:srgbClr val="FF0000"/>
                </a:solidFill>
              </a:rPr>
              <a:t> </a:t>
            </a:r>
          </a:p>
          <a:p>
            <a:pPr>
              <a:lnSpc>
                <a:spcPct val="95000"/>
              </a:lnSpc>
              <a:spcAft>
                <a:spcPts val="1000"/>
              </a:spcAft>
              <a:buClr>
                <a:schemeClr val="accent1"/>
              </a:buClr>
              <a:buSzPct val="76000"/>
            </a:pPr>
            <a:r>
              <a:rPr lang="ar-SA" sz="2400" b="1" dirty="0">
                <a:solidFill>
                  <a:srgbClr val="154BB7"/>
                </a:solidFill>
              </a:rPr>
              <a:t>منطقة انتشار المتقطعة</a:t>
            </a:r>
            <a:endParaRPr lang="en-US" sz="2400" b="1" dirty="0">
              <a:solidFill>
                <a:srgbClr val="154BB7"/>
              </a:solidFill>
            </a:endParaRPr>
          </a:p>
        </p:txBody>
      </p:sp>
      <p:pic>
        <p:nvPicPr>
          <p:cNvPr id="14340"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030" y="3769147"/>
            <a:ext cx="3275856"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856" y="3933057"/>
            <a:ext cx="2443163"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1"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6136" y="3933057"/>
            <a:ext cx="2377331" cy="2088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مستطيل 2"/>
          <p:cNvSpPr/>
          <p:nvPr/>
        </p:nvSpPr>
        <p:spPr>
          <a:xfrm>
            <a:off x="5923520" y="6125459"/>
            <a:ext cx="2338397" cy="369332"/>
          </a:xfrm>
          <a:prstGeom prst="rect">
            <a:avLst/>
          </a:prstGeom>
        </p:spPr>
        <p:txBody>
          <a:bodyPr wrap="none">
            <a:spAutoFit/>
          </a:bodyPr>
          <a:lstStyle/>
          <a:p>
            <a:r>
              <a:rPr lang="ar-SA" b="1" dirty="0" err="1">
                <a:solidFill>
                  <a:srgbClr val="FF0000"/>
                </a:solidFill>
              </a:rPr>
              <a:t>الاركوتس</a:t>
            </a:r>
            <a:r>
              <a:rPr lang="ar-SA" b="1" dirty="0">
                <a:solidFill>
                  <a:srgbClr val="FF0000"/>
                </a:solidFill>
              </a:rPr>
              <a:t> </a:t>
            </a:r>
            <a:r>
              <a:rPr lang="en-US" b="1" i="1" dirty="0" err="1">
                <a:solidFill>
                  <a:srgbClr val="FF0000"/>
                </a:solidFill>
              </a:rPr>
              <a:t>Arctous</a:t>
            </a:r>
            <a:r>
              <a:rPr lang="en-US" b="1" i="1" dirty="0">
                <a:solidFill>
                  <a:srgbClr val="FF0000"/>
                </a:solidFill>
              </a:rPr>
              <a:t> </a:t>
            </a:r>
            <a:r>
              <a:rPr lang="en-US" b="1" i="1" dirty="0" err="1">
                <a:solidFill>
                  <a:srgbClr val="FF0000"/>
                </a:solidFill>
              </a:rPr>
              <a:t>alpina</a:t>
            </a:r>
            <a:endParaRPr lang="ar-SA" b="1" dirty="0">
              <a:solidFill>
                <a:srgbClr val="FF0000"/>
              </a:solidFill>
            </a:endParaRPr>
          </a:p>
        </p:txBody>
      </p:sp>
      <p:sp>
        <p:nvSpPr>
          <p:cNvPr id="4" name="مستطيل 3"/>
          <p:cNvSpPr/>
          <p:nvPr/>
        </p:nvSpPr>
        <p:spPr>
          <a:xfrm>
            <a:off x="3592853" y="6084004"/>
            <a:ext cx="1928733" cy="369332"/>
          </a:xfrm>
          <a:prstGeom prst="rect">
            <a:avLst/>
          </a:prstGeom>
        </p:spPr>
        <p:txBody>
          <a:bodyPr wrap="none">
            <a:spAutoFit/>
          </a:bodyPr>
          <a:lstStyle/>
          <a:p>
            <a:r>
              <a:rPr lang="ar-SA" b="1" dirty="0" err="1">
                <a:solidFill>
                  <a:srgbClr val="FF0000"/>
                </a:solidFill>
              </a:rPr>
              <a:t>الماغنوليا</a:t>
            </a:r>
            <a:r>
              <a:rPr lang="ar-SA" b="1" dirty="0">
                <a:solidFill>
                  <a:srgbClr val="FF0000"/>
                </a:solidFill>
              </a:rPr>
              <a:t> </a:t>
            </a:r>
            <a:r>
              <a:rPr lang="en-US" b="1" i="1" dirty="0">
                <a:solidFill>
                  <a:srgbClr val="FF0000"/>
                </a:solidFill>
              </a:rPr>
              <a:t>Magnolia</a:t>
            </a:r>
            <a:r>
              <a:rPr lang="ar-SA" b="1" dirty="0">
                <a:solidFill>
                  <a:srgbClr val="FF0000"/>
                </a:solidFill>
              </a:rPr>
              <a:t> </a:t>
            </a:r>
          </a:p>
        </p:txBody>
      </p:sp>
    </p:spTree>
    <p:extLst>
      <p:ext uri="{BB962C8B-B14F-4D97-AF65-F5344CB8AC3E}">
        <p14:creationId xmlns:p14="http://schemas.microsoft.com/office/powerpoint/2010/main" val="1506707941"/>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مربع نص 1"/>
          <p:cNvSpPr txBox="1">
            <a:spLocks noChangeArrowheads="1"/>
          </p:cNvSpPr>
          <p:nvPr/>
        </p:nvSpPr>
        <p:spPr bwMode="auto">
          <a:xfrm>
            <a:off x="590550" y="26292"/>
            <a:ext cx="8085906" cy="5890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68263"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lnSpc>
                <a:spcPct val="95000"/>
              </a:lnSpc>
              <a:spcAft>
                <a:spcPts val="1000"/>
              </a:spcAft>
              <a:buClr>
                <a:schemeClr val="accent1"/>
              </a:buClr>
              <a:buSzPct val="76000"/>
            </a:pPr>
            <a:r>
              <a:rPr lang="ar-SA" sz="3200" b="1" u="sng" dirty="0">
                <a:solidFill>
                  <a:srgbClr val="336699"/>
                </a:solidFill>
                <a:cs typeface="+mj-cs"/>
              </a:rPr>
              <a:t>أسباب تقطع الرقعة </a:t>
            </a:r>
            <a:endParaRPr lang="en-US" sz="3200" b="1" u="sng" dirty="0">
              <a:solidFill>
                <a:srgbClr val="97354A"/>
              </a:solidFill>
              <a:cs typeface="+mj-cs"/>
            </a:endParaRPr>
          </a:p>
          <a:p>
            <a:pPr eaLnBrk="1" hangingPunct="1">
              <a:lnSpc>
                <a:spcPct val="95000"/>
              </a:lnSpc>
              <a:spcAft>
                <a:spcPts val="1000"/>
              </a:spcAft>
              <a:buClr>
                <a:schemeClr val="accent1"/>
              </a:buClr>
              <a:buSzPct val="76000"/>
              <a:buFont typeface="Century Gothic" pitchFamily="34" charset="0"/>
              <a:buAutoNum type="arabicPeriod"/>
            </a:pPr>
            <a:r>
              <a:rPr lang="ar-SA" sz="2400" b="1" dirty="0">
                <a:cs typeface="+mj-cs"/>
              </a:rPr>
              <a:t> </a:t>
            </a:r>
            <a:r>
              <a:rPr lang="ar-SA" sz="2400" b="1" dirty="0">
                <a:solidFill>
                  <a:srgbClr val="990033"/>
                </a:solidFill>
                <a:cs typeface="+mj-cs"/>
              </a:rPr>
              <a:t>مناخية </a:t>
            </a:r>
            <a:r>
              <a:rPr lang="ar-SA" sz="2400" b="1" dirty="0">
                <a:cs typeface="+mj-cs"/>
              </a:rPr>
              <a:t>, تغير العوامل المناخية في جزء من الرقعة التي يحتلها النوع وأن تموت أفراده في هذا الجزء وبالتالي تقطع الرقعة المتصلة الى </a:t>
            </a:r>
            <a:r>
              <a:rPr lang="ar-SA" sz="2400" b="1" dirty="0" err="1">
                <a:cs typeface="+mj-cs"/>
              </a:rPr>
              <a:t>جزئين</a:t>
            </a:r>
            <a:r>
              <a:rPr lang="ar-SA" sz="2400" b="1" dirty="0">
                <a:cs typeface="+mj-cs"/>
              </a:rPr>
              <a:t> او أكثر.</a:t>
            </a:r>
            <a:endParaRPr lang="en-US" sz="2400" b="1" dirty="0">
              <a:cs typeface="+mj-cs"/>
            </a:endParaRPr>
          </a:p>
          <a:p>
            <a:pPr eaLnBrk="1" hangingPunct="1">
              <a:lnSpc>
                <a:spcPct val="95000"/>
              </a:lnSpc>
              <a:spcAft>
                <a:spcPts val="1000"/>
              </a:spcAft>
              <a:buClr>
                <a:schemeClr val="accent1"/>
              </a:buClr>
              <a:buSzPct val="76000"/>
              <a:buFont typeface="Century Gothic" pitchFamily="34" charset="0"/>
              <a:buAutoNum type="arabicPeriod"/>
            </a:pPr>
            <a:r>
              <a:rPr lang="ar-SA" sz="2400" b="1" dirty="0">
                <a:cs typeface="+mj-cs"/>
              </a:rPr>
              <a:t>ا</a:t>
            </a:r>
            <a:r>
              <a:rPr lang="ar-SA" sz="2400" b="1" dirty="0">
                <a:solidFill>
                  <a:srgbClr val="990033"/>
                </a:solidFill>
                <a:cs typeface="+mj-cs"/>
              </a:rPr>
              <a:t>لهجرة </a:t>
            </a:r>
            <a:r>
              <a:rPr lang="ar-SA" sz="2400" b="1" dirty="0">
                <a:cs typeface="+mj-cs"/>
              </a:rPr>
              <a:t>بالانتشار الى مناطق جديدة وانقراض النوع في حدود رقعته القديمة .</a:t>
            </a:r>
            <a:endParaRPr lang="en-US" sz="2400" b="1" dirty="0">
              <a:cs typeface="+mj-cs"/>
            </a:endParaRPr>
          </a:p>
          <a:p>
            <a:pPr eaLnBrk="1" hangingPunct="1">
              <a:lnSpc>
                <a:spcPct val="95000"/>
              </a:lnSpc>
              <a:spcAft>
                <a:spcPts val="1000"/>
              </a:spcAft>
              <a:buClr>
                <a:schemeClr val="accent1"/>
              </a:buClr>
              <a:buSzPct val="76000"/>
              <a:buFont typeface="Century Gothic" pitchFamily="34" charset="0"/>
              <a:buAutoNum type="arabicPeriod"/>
            </a:pPr>
            <a:r>
              <a:rPr lang="ar-SA" sz="2400" b="1" dirty="0">
                <a:solidFill>
                  <a:srgbClr val="990033"/>
                </a:solidFill>
                <a:cs typeface="+mj-cs"/>
              </a:rPr>
              <a:t>انخفاض جزء من اليابسة</a:t>
            </a:r>
            <a:r>
              <a:rPr lang="ar-SA" sz="2400" b="1" dirty="0">
                <a:cs typeface="+mj-cs"/>
              </a:rPr>
              <a:t> تحت سطح البحر والمحيطات وذلك حسب نظرية الجسور والتي كانت تعتبر أن القارات كانت متصلة يبعضها .</a:t>
            </a:r>
          </a:p>
          <a:p>
            <a:pPr eaLnBrk="1" hangingPunct="1">
              <a:lnSpc>
                <a:spcPct val="95000"/>
              </a:lnSpc>
              <a:spcAft>
                <a:spcPts val="1000"/>
              </a:spcAft>
              <a:buClr>
                <a:schemeClr val="accent1"/>
              </a:buClr>
              <a:buSzPct val="76000"/>
              <a:buFont typeface="Century Gothic" pitchFamily="34" charset="0"/>
              <a:buAutoNum type="arabicPeriod"/>
            </a:pPr>
            <a:r>
              <a:rPr lang="ar-SA" sz="2400" b="1" dirty="0">
                <a:solidFill>
                  <a:srgbClr val="990033"/>
                </a:solidFill>
                <a:cs typeface="+mj-cs"/>
              </a:rPr>
              <a:t>يمكن لانزياح القارات</a:t>
            </a:r>
            <a:r>
              <a:rPr lang="ar-SA" sz="2400" b="1" dirty="0">
                <a:cs typeface="+mj-cs"/>
              </a:rPr>
              <a:t> وبعدها عن بعضها البعض ان يكون سببا في تقطع الرقعة وبعدها عن بعضها البعض ( نظرية </a:t>
            </a:r>
            <a:r>
              <a:rPr lang="ar-SA" sz="2400" b="1" dirty="0" err="1">
                <a:cs typeface="+mj-cs"/>
              </a:rPr>
              <a:t>فيغنر</a:t>
            </a:r>
            <a:r>
              <a:rPr lang="ar-SA" sz="2400" b="1" dirty="0">
                <a:cs typeface="+mj-cs"/>
              </a:rPr>
              <a:t> </a:t>
            </a:r>
            <a:r>
              <a:rPr lang="en-US" sz="2400" b="1" dirty="0">
                <a:cs typeface="+mj-cs"/>
              </a:rPr>
              <a:t>Wegener</a:t>
            </a:r>
            <a:r>
              <a:rPr lang="ar-SA" sz="2400" b="1" dirty="0">
                <a:cs typeface="+mj-cs"/>
              </a:rPr>
              <a:t>) التي تفسر تشابه </a:t>
            </a:r>
            <a:r>
              <a:rPr lang="ar-SA" sz="2400" b="1" dirty="0" err="1">
                <a:cs typeface="+mj-cs"/>
              </a:rPr>
              <a:t>الفلورا</a:t>
            </a:r>
            <a:r>
              <a:rPr lang="ar-SA" sz="2400" b="1" dirty="0">
                <a:cs typeface="+mj-cs"/>
              </a:rPr>
              <a:t> في أوروبا وأمريكا الشمالية وأمريكا الجنوبية وإفريقيا و استراليا وغيرها.</a:t>
            </a:r>
          </a:p>
          <a:p>
            <a:pPr eaLnBrk="1" hangingPunct="1">
              <a:lnSpc>
                <a:spcPct val="95000"/>
              </a:lnSpc>
              <a:spcAft>
                <a:spcPts val="1000"/>
              </a:spcAft>
              <a:buClr>
                <a:schemeClr val="accent1"/>
              </a:buClr>
              <a:buSzPct val="76000"/>
              <a:buFont typeface="Century Gothic" pitchFamily="34" charset="0"/>
              <a:buAutoNum type="arabicPeriod"/>
            </a:pPr>
            <a:r>
              <a:rPr lang="ar-SA" sz="2400" b="1" dirty="0">
                <a:solidFill>
                  <a:srgbClr val="990033"/>
                </a:solidFill>
                <a:cs typeface="+mj-cs"/>
              </a:rPr>
              <a:t>القفزات الانتشارية</a:t>
            </a:r>
            <a:r>
              <a:rPr lang="ar-SA" sz="2400" b="1" dirty="0">
                <a:cs typeface="+mj-cs"/>
              </a:rPr>
              <a:t> للنباتات الدنيا (بواسطة الابواغ) وإذا تمكنت هذه النباتات من النمو في المناطق الجديدة فإن ذلك يؤدي الى تقطع الرقعة. </a:t>
            </a:r>
          </a:p>
          <a:p>
            <a:pPr eaLnBrk="1" hangingPunct="1">
              <a:lnSpc>
                <a:spcPct val="95000"/>
              </a:lnSpc>
              <a:spcAft>
                <a:spcPts val="1000"/>
              </a:spcAft>
              <a:buClr>
                <a:schemeClr val="accent1"/>
              </a:buClr>
              <a:buSzPct val="76000"/>
              <a:buFont typeface="Century Gothic" pitchFamily="34" charset="0"/>
              <a:buAutoNum type="arabicPeriod"/>
            </a:pPr>
            <a:r>
              <a:rPr lang="ar-SA" sz="2400" b="1" dirty="0">
                <a:solidFill>
                  <a:srgbClr val="990033"/>
                </a:solidFill>
                <a:cs typeface="+mj-cs"/>
              </a:rPr>
              <a:t>يلعب الانسان</a:t>
            </a:r>
            <a:r>
              <a:rPr lang="ar-SA" sz="2400" b="1" dirty="0">
                <a:cs typeface="+mj-cs"/>
              </a:rPr>
              <a:t> دورا في تقطع الرقعة وذلك عن طريق نقل الانواع النباتية وزراعتها في مناطق </a:t>
            </a:r>
            <a:r>
              <a:rPr lang="ar-SA" sz="2400" b="1" dirty="0" err="1">
                <a:cs typeface="+mj-cs"/>
              </a:rPr>
              <a:t>اخرى.مثل</a:t>
            </a:r>
            <a:r>
              <a:rPr lang="ar-SA" sz="2400" b="1" dirty="0">
                <a:cs typeface="+mj-cs"/>
              </a:rPr>
              <a:t> نبات </a:t>
            </a:r>
            <a:r>
              <a:rPr lang="ar-SA" sz="2400" b="1" dirty="0" err="1">
                <a:cs typeface="+mj-cs"/>
              </a:rPr>
              <a:t>الاغاف</a:t>
            </a:r>
            <a:r>
              <a:rPr lang="en-US" sz="2400" b="1" i="1" dirty="0">
                <a:cs typeface="+mj-cs"/>
              </a:rPr>
              <a:t>Agave</a:t>
            </a:r>
            <a:r>
              <a:rPr lang="en-US" sz="2400" b="1" dirty="0">
                <a:cs typeface="+mj-cs"/>
              </a:rPr>
              <a:t> </a:t>
            </a:r>
            <a:r>
              <a:rPr lang="ar-SA" sz="2400" b="1" dirty="0">
                <a:cs typeface="+mj-cs"/>
              </a:rPr>
              <a:t> الذي نقل من المكسيك </a:t>
            </a:r>
            <a:r>
              <a:rPr lang="ar-SA" sz="2400" b="1" dirty="0" err="1">
                <a:cs typeface="+mj-cs"/>
              </a:rPr>
              <a:t>موطنة</a:t>
            </a:r>
            <a:r>
              <a:rPr lang="ar-SA" sz="2400" b="1" dirty="0">
                <a:cs typeface="+mj-cs"/>
              </a:rPr>
              <a:t> الاصلي الى البحر المتوسط مكون رقعة اصطناعية . </a:t>
            </a:r>
            <a:endParaRPr lang="ar-SA" sz="2400" b="1" dirty="0">
              <a:solidFill>
                <a:srgbClr val="FF89FF"/>
              </a:solidFill>
              <a:cs typeface="+mj-cs"/>
            </a:endParaRPr>
          </a:p>
        </p:txBody>
      </p:sp>
      <p:pic>
        <p:nvPicPr>
          <p:cNvPr id="153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085" y="5510048"/>
            <a:ext cx="2016125" cy="128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7395998"/>
      </p:ext>
    </p:extLst>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عنوان 1"/>
          <p:cNvSpPr>
            <a:spLocks noGrp="1"/>
          </p:cNvSpPr>
          <p:nvPr>
            <p:ph type="title"/>
          </p:nvPr>
        </p:nvSpPr>
        <p:spPr>
          <a:xfrm>
            <a:off x="971550" y="908050"/>
            <a:ext cx="7024688" cy="1143000"/>
          </a:xfrm>
        </p:spPr>
        <p:txBody>
          <a:bodyPr/>
          <a:lstStyle/>
          <a:p>
            <a:pPr algn="ctr" eaLnBrk="1" hangingPunct="1">
              <a:lnSpc>
                <a:spcPct val="95000"/>
              </a:lnSpc>
              <a:spcAft>
                <a:spcPts val="1000"/>
              </a:spcAft>
              <a:buClr>
                <a:schemeClr val="accent1"/>
              </a:buClr>
              <a:buSzPct val="76000"/>
            </a:pPr>
            <a:r>
              <a:rPr lang="ar-SA" sz="3600" b="1" u="sng" dirty="0">
                <a:solidFill>
                  <a:srgbClr val="154BB7"/>
                </a:solidFill>
                <a:latin typeface="Arial" pitchFamily="34" charset="0"/>
                <a:cs typeface="Arial" pitchFamily="34" charset="0"/>
              </a:rPr>
              <a:t>اشكال(انواع) التقطع في الرقعة</a:t>
            </a:r>
          </a:p>
        </p:txBody>
      </p:sp>
      <p:sp>
        <p:nvSpPr>
          <p:cNvPr id="16387" name="عنصر نائب للمحتوى 2"/>
          <p:cNvSpPr>
            <a:spLocks noGrp="1"/>
          </p:cNvSpPr>
          <p:nvPr>
            <p:ph idx="1"/>
          </p:nvPr>
        </p:nvSpPr>
        <p:spPr>
          <a:xfrm>
            <a:off x="971600" y="2060575"/>
            <a:ext cx="7272288" cy="3508375"/>
          </a:xfrm>
        </p:spPr>
        <p:txBody>
          <a:bodyPr>
            <a:normAutofit fontScale="85000" lnSpcReduction="10000"/>
          </a:bodyPr>
          <a:lstStyle/>
          <a:p>
            <a:pPr marL="0" indent="0" eaLnBrk="1" hangingPunct="1">
              <a:lnSpc>
                <a:spcPct val="95000"/>
              </a:lnSpc>
              <a:spcBef>
                <a:spcPct val="0"/>
              </a:spcBef>
              <a:spcAft>
                <a:spcPts val="1000"/>
              </a:spcAft>
              <a:buFont typeface="Wingdings 2" pitchFamily="18" charset="2"/>
              <a:buNone/>
            </a:pPr>
            <a:r>
              <a:rPr lang="ar-SA" b="1" dirty="0">
                <a:solidFill>
                  <a:srgbClr val="800000"/>
                </a:solidFill>
                <a:latin typeface="Arial" pitchFamily="34" charset="0"/>
                <a:cs typeface="Arial" pitchFamily="34" charset="0"/>
              </a:rPr>
              <a:t>1-قد تكون مجزأة الى عدة اجزاء متعددة ذات مساحات متقاربة تسمى </a:t>
            </a:r>
            <a:r>
              <a:rPr lang="ar-SA" b="1" u="sng" dirty="0">
                <a:solidFill>
                  <a:srgbClr val="154BB7"/>
                </a:solidFill>
                <a:latin typeface="Arial" pitchFamily="34" charset="0"/>
                <a:cs typeface="Arial" pitchFamily="34" charset="0"/>
              </a:rPr>
              <a:t>هنا بالرقعة منتشرة القطع.</a:t>
            </a:r>
          </a:p>
          <a:p>
            <a:pPr marL="0" indent="0" eaLnBrk="1" hangingPunct="1">
              <a:lnSpc>
                <a:spcPct val="95000"/>
              </a:lnSpc>
              <a:spcBef>
                <a:spcPct val="0"/>
              </a:spcBef>
              <a:spcAft>
                <a:spcPts val="1000"/>
              </a:spcAft>
              <a:buFont typeface="Wingdings 2" pitchFamily="18" charset="2"/>
              <a:buNone/>
            </a:pPr>
            <a:r>
              <a:rPr lang="ar-SA" b="1" dirty="0">
                <a:solidFill>
                  <a:srgbClr val="800000"/>
                </a:solidFill>
                <a:latin typeface="Arial" pitchFamily="34" charset="0"/>
                <a:cs typeface="Arial" pitchFamily="34" charset="0"/>
              </a:rPr>
              <a:t>2-قد تكون مؤلفة من جزئيين احدهما كبير والأخر صغير بالمقارنة به وتسمى هنا </a:t>
            </a:r>
            <a:r>
              <a:rPr lang="ar-SA" b="1" u="sng" dirty="0">
                <a:solidFill>
                  <a:srgbClr val="154BB7"/>
                </a:solidFill>
                <a:latin typeface="Arial" pitchFamily="34" charset="0"/>
                <a:cs typeface="Arial" pitchFamily="34" charset="0"/>
              </a:rPr>
              <a:t>بالرقعة ثنائية القطع</a:t>
            </a:r>
            <a:r>
              <a:rPr lang="ar-SA" b="1" dirty="0">
                <a:solidFill>
                  <a:srgbClr val="800000"/>
                </a:solidFill>
                <a:latin typeface="Arial" pitchFamily="34" charset="0"/>
                <a:cs typeface="Arial" pitchFamily="34" charset="0"/>
              </a:rPr>
              <a:t> </a:t>
            </a:r>
          </a:p>
          <a:p>
            <a:pPr marL="0" indent="0" eaLnBrk="1" hangingPunct="1">
              <a:lnSpc>
                <a:spcPct val="95000"/>
              </a:lnSpc>
              <a:spcBef>
                <a:spcPct val="0"/>
              </a:spcBef>
              <a:spcAft>
                <a:spcPts val="1000"/>
              </a:spcAft>
              <a:buFont typeface="Wingdings 2" pitchFamily="18" charset="2"/>
              <a:buNone/>
            </a:pPr>
            <a:r>
              <a:rPr lang="ar-SA" b="1" dirty="0">
                <a:solidFill>
                  <a:srgbClr val="800000"/>
                </a:solidFill>
                <a:latin typeface="Arial" pitchFamily="34" charset="0"/>
                <a:cs typeface="Arial" pitchFamily="34" charset="0"/>
              </a:rPr>
              <a:t>3-قد تكون مناطق جبلية متباعدة وتسمى هنا </a:t>
            </a:r>
            <a:r>
              <a:rPr lang="ar-SA" b="1" u="sng" dirty="0">
                <a:solidFill>
                  <a:srgbClr val="154BB7"/>
                </a:solidFill>
                <a:latin typeface="Arial" pitchFamily="34" charset="0"/>
                <a:cs typeface="Arial" pitchFamily="34" charset="0"/>
              </a:rPr>
              <a:t>بالرقعة جبليه التقطع.</a:t>
            </a:r>
          </a:p>
          <a:p>
            <a:pPr marL="0" indent="0" eaLnBrk="1" hangingPunct="1">
              <a:lnSpc>
                <a:spcPct val="95000"/>
              </a:lnSpc>
              <a:spcBef>
                <a:spcPct val="0"/>
              </a:spcBef>
              <a:spcAft>
                <a:spcPts val="1000"/>
              </a:spcAft>
              <a:buFont typeface="Wingdings 2" pitchFamily="18" charset="2"/>
              <a:buNone/>
            </a:pPr>
            <a:r>
              <a:rPr lang="ar-SA" b="1" dirty="0">
                <a:solidFill>
                  <a:srgbClr val="800000"/>
                </a:solidFill>
                <a:latin typeface="Arial" pitchFamily="34" charset="0"/>
                <a:cs typeface="Arial" pitchFamily="34" charset="0"/>
              </a:rPr>
              <a:t>4-قد تكون مؤلفة من جزئيين متباعدين كل منهما في احد نصفي الكرة الارضية تسمى هنا </a:t>
            </a:r>
            <a:r>
              <a:rPr lang="ar-SA" b="1" u="sng" dirty="0">
                <a:solidFill>
                  <a:srgbClr val="154BB7"/>
                </a:solidFill>
                <a:latin typeface="Arial" pitchFamily="34" charset="0"/>
                <a:cs typeface="Arial" pitchFamily="34" charset="0"/>
              </a:rPr>
              <a:t>بالرقعة ذات التقطع ثنائي القطب.</a:t>
            </a:r>
          </a:p>
        </p:txBody>
      </p:sp>
    </p:spTree>
    <p:extLst>
      <p:ext uri="{BB962C8B-B14F-4D97-AF65-F5344CB8AC3E}">
        <p14:creationId xmlns:p14="http://schemas.microsoft.com/office/powerpoint/2010/main" val="513690290"/>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عنوان 1"/>
          <p:cNvSpPr>
            <a:spLocks noGrp="1"/>
          </p:cNvSpPr>
          <p:nvPr>
            <p:ph type="title"/>
          </p:nvPr>
        </p:nvSpPr>
        <p:spPr>
          <a:xfrm>
            <a:off x="467544" y="332656"/>
            <a:ext cx="8229600" cy="1066800"/>
          </a:xfrm>
        </p:spPr>
        <p:txBody>
          <a:bodyPr>
            <a:noAutofit/>
          </a:bodyPr>
          <a:lstStyle/>
          <a:p>
            <a:r>
              <a:rPr lang="ar-SA" sz="3200" b="1" dirty="0">
                <a:solidFill>
                  <a:srgbClr val="FF0000"/>
                </a:solidFill>
                <a:latin typeface="Arial" pitchFamily="34" charset="0"/>
                <a:cs typeface="Arial" pitchFamily="34" charset="0"/>
              </a:rPr>
              <a:t>3-الرقعة الباقية (البقية)</a:t>
            </a:r>
            <a:r>
              <a:rPr lang="en-US" sz="3200" b="1" dirty="0">
                <a:solidFill>
                  <a:srgbClr val="FF0000"/>
                </a:solidFill>
              </a:rPr>
              <a:t> Relic area</a:t>
            </a:r>
            <a:r>
              <a:rPr lang="ar-SA" sz="3200" b="1" dirty="0">
                <a:solidFill>
                  <a:srgbClr val="FF0000"/>
                </a:solidFill>
                <a:latin typeface="Arial" pitchFamily="34" charset="0"/>
                <a:cs typeface="Arial" pitchFamily="34" charset="0"/>
              </a:rPr>
              <a:t/>
            </a:r>
            <a:br>
              <a:rPr lang="ar-SA" sz="3200" b="1" dirty="0">
                <a:solidFill>
                  <a:srgbClr val="FF0000"/>
                </a:solidFill>
                <a:latin typeface="Arial" pitchFamily="34" charset="0"/>
                <a:cs typeface="Arial" pitchFamily="34" charset="0"/>
              </a:rPr>
            </a:br>
            <a:r>
              <a:rPr lang="ar-SA" sz="3200" b="1" dirty="0">
                <a:solidFill>
                  <a:srgbClr val="FF0000"/>
                </a:solidFill>
              </a:rPr>
              <a:t>منطقة انتشار الباقية </a:t>
            </a:r>
            <a:endParaRPr lang="ar-SA" sz="3200" b="1" dirty="0">
              <a:solidFill>
                <a:srgbClr val="FF0000"/>
              </a:solidFill>
              <a:latin typeface="Arial" pitchFamily="34" charset="0"/>
              <a:cs typeface="Arial" pitchFamily="34" charset="0"/>
            </a:endParaRPr>
          </a:p>
        </p:txBody>
      </p:sp>
      <p:sp>
        <p:nvSpPr>
          <p:cNvPr id="3" name="عنصر نائب للمحتوى 2"/>
          <p:cNvSpPr>
            <a:spLocks noGrp="1"/>
          </p:cNvSpPr>
          <p:nvPr>
            <p:ph idx="1"/>
          </p:nvPr>
        </p:nvSpPr>
        <p:spPr>
          <a:xfrm>
            <a:off x="251098" y="1412776"/>
            <a:ext cx="8209334" cy="4752528"/>
          </a:xfrm>
        </p:spPr>
        <p:txBody>
          <a:bodyPr>
            <a:noAutofit/>
          </a:bodyPr>
          <a:lstStyle/>
          <a:p>
            <a:pPr marL="68263" indent="0" eaLnBrk="1" hangingPunct="1">
              <a:lnSpc>
                <a:spcPct val="115000"/>
              </a:lnSpc>
              <a:spcBef>
                <a:spcPct val="0"/>
              </a:spcBef>
              <a:spcAft>
                <a:spcPts val="1000"/>
              </a:spcAft>
              <a:buFont typeface="Wingdings 2" pitchFamily="18" charset="2"/>
              <a:buNone/>
              <a:defRPr/>
            </a:pPr>
            <a:r>
              <a:rPr lang="ar-SA" sz="2400" b="1" dirty="0">
                <a:solidFill>
                  <a:schemeClr val="tx1"/>
                </a:solidFill>
                <a:latin typeface="Arial" pitchFamily="34" charset="0"/>
                <a:cs typeface="Arial" pitchFamily="34" charset="0"/>
              </a:rPr>
              <a:t>اذا كانت مساحة رقعة ما تصغر تدريجيا خلال فتره زمنية طويلة وكأنها في طريقها الى الزوال سميت هذه المساحة (الرقعة الباقية) والنوع الذي يعيش فيها نوعا باقيا ولكي تعتبر رقعه النوع باقية يجب ان تكون :</a:t>
            </a:r>
          </a:p>
          <a:p>
            <a:pPr marL="68263" indent="0" eaLnBrk="1" hangingPunct="1">
              <a:lnSpc>
                <a:spcPct val="115000"/>
              </a:lnSpc>
              <a:spcBef>
                <a:spcPct val="0"/>
              </a:spcBef>
              <a:spcAft>
                <a:spcPts val="1000"/>
              </a:spcAft>
              <a:defRPr/>
            </a:pPr>
            <a:r>
              <a:rPr lang="ar-SA" sz="2400" b="1" dirty="0">
                <a:solidFill>
                  <a:srgbClr val="800000"/>
                </a:solidFill>
                <a:latin typeface="Arial" pitchFamily="34" charset="0"/>
                <a:cs typeface="Arial" pitchFamily="34" charset="0"/>
              </a:rPr>
              <a:t>محدودة الانتشار ومتصلة.</a:t>
            </a:r>
          </a:p>
          <a:p>
            <a:pPr marL="68263" indent="0" eaLnBrk="1" hangingPunct="1">
              <a:lnSpc>
                <a:spcPct val="115000"/>
              </a:lnSpc>
              <a:spcBef>
                <a:spcPct val="0"/>
              </a:spcBef>
              <a:spcAft>
                <a:spcPts val="1000"/>
              </a:spcAft>
              <a:defRPr/>
            </a:pPr>
            <a:r>
              <a:rPr lang="ar-SA" sz="2400" b="1" dirty="0">
                <a:solidFill>
                  <a:srgbClr val="800000"/>
                </a:solidFill>
                <a:latin typeface="Arial" pitchFamily="34" charset="0"/>
                <a:cs typeface="Arial" pitchFamily="34" charset="0"/>
              </a:rPr>
              <a:t>النوع الذي يعيش عليها من الانواع النادرة في المنطقة الموجود فيها.</a:t>
            </a:r>
          </a:p>
          <a:p>
            <a:pPr marL="68263" indent="0" eaLnBrk="1" hangingPunct="1">
              <a:lnSpc>
                <a:spcPct val="115000"/>
              </a:lnSpc>
              <a:spcBef>
                <a:spcPct val="0"/>
              </a:spcBef>
              <a:spcAft>
                <a:spcPts val="1000"/>
              </a:spcAft>
              <a:defRPr/>
            </a:pPr>
            <a:r>
              <a:rPr lang="ar-SA" sz="2400" b="1" dirty="0">
                <a:solidFill>
                  <a:srgbClr val="800000"/>
                </a:solidFill>
                <a:latin typeface="Arial" pitchFamily="34" charset="0"/>
                <a:cs typeface="Arial" pitchFamily="34" charset="0"/>
              </a:rPr>
              <a:t>الرقعة منعزلة وفي تقلص مضطرد.</a:t>
            </a:r>
          </a:p>
          <a:p>
            <a:pPr marL="68263" indent="0" eaLnBrk="1" hangingPunct="1">
              <a:lnSpc>
                <a:spcPct val="115000"/>
              </a:lnSpc>
              <a:spcBef>
                <a:spcPct val="0"/>
              </a:spcBef>
              <a:spcAft>
                <a:spcPts val="1000"/>
              </a:spcAft>
              <a:buFont typeface="Wingdings 2" pitchFamily="18" charset="2"/>
              <a:buNone/>
              <a:defRPr/>
            </a:pPr>
            <a:r>
              <a:rPr lang="ar-SA" sz="2400" b="1" dirty="0">
                <a:solidFill>
                  <a:schemeClr val="tx1"/>
                </a:solidFill>
                <a:latin typeface="Arial" pitchFamily="34" charset="0"/>
                <a:cs typeface="Arial" pitchFamily="34" charset="0"/>
              </a:rPr>
              <a:t>وغالبا ما تعرف الرقعة الباقية عن طريق الحفريات مثل نبات </a:t>
            </a:r>
            <a:r>
              <a:rPr lang="ar-SA" sz="2400" b="1" dirty="0" err="1">
                <a:solidFill>
                  <a:schemeClr val="tx1"/>
                </a:solidFill>
                <a:latin typeface="Arial" pitchFamily="34" charset="0"/>
                <a:cs typeface="Arial" pitchFamily="34" charset="0"/>
              </a:rPr>
              <a:t>الجينكو</a:t>
            </a:r>
            <a:r>
              <a:rPr lang="ar-SA" sz="2400" b="1" dirty="0">
                <a:solidFill>
                  <a:schemeClr val="tx1"/>
                </a:solidFill>
                <a:latin typeface="Arial" pitchFamily="34" charset="0"/>
                <a:cs typeface="Arial" pitchFamily="34" charset="0"/>
              </a:rPr>
              <a:t> </a:t>
            </a:r>
            <a:r>
              <a:rPr lang="en-US" sz="2400" b="1" i="1" dirty="0">
                <a:solidFill>
                  <a:schemeClr val="tx1"/>
                </a:solidFill>
                <a:latin typeface="Arial" pitchFamily="34" charset="0"/>
                <a:cs typeface="Arial" pitchFamily="34" charset="0"/>
              </a:rPr>
              <a:t>Ginkgo </a:t>
            </a:r>
            <a:r>
              <a:rPr lang="en-US" sz="2400" b="1" i="1" dirty="0" err="1">
                <a:solidFill>
                  <a:schemeClr val="tx1"/>
                </a:solidFill>
                <a:latin typeface="Arial" pitchFamily="34" charset="0"/>
                <a:cs typeface="Arial" pitchFamily="34" charset="0"/>
              </a:rPr>
              <a:t>biloba</a:t>
            </a:r>
            <a:r>
              <a:rPr lang="ar-SA" sz="2400" b="1" dirty="0">
                <a:solidFill>
                  <a:schemeClr val="tx1"/>
                </a:solidFill>
                <a:latin typeface="Arial" pitchFamily="34" charset="0"/>
                <a:cs typeface="Arial" pitchFamily="34" charset="0"/>
              </a:rPr>
              <a:t>  الذي تبين حفرياته انه كان واسع الانتشار وحاليا يوجد بشكل طبيعي في مناطق محدودة الاجزاء من جمهوريه الصين الشعبية.</a:t>
            </a:r>
          </a:p>
        </p:txBody>
      </p:sp>
    </p:spTree>
    <p:extLst>
      <p:ext uri="{BB962C8B-B14F-4D97-AF65-F5344CB8AC3E}">
        <p14:creationId xmlns:p14="http://schemas.microsoft.com/office/powerpoint/2010/main" val="1112338094"/>
      </p:ext>
    </p:extLst>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عنوان 1"/>
          <p:cNvSpPr>
            <a:spLocks noGrp="1"/>
          </p:cNvSpPr>
          <p:nvPr>
            <p:ph type="title"/>
          </p:nvPr>
        </p:nvSpPr>
        <p:spPr>
          <a:xfrm>
            <a:off x="611560" y="332656"/>
            <a:ext cx="8229600" cy="1008063"/>
          </a:xfrm>
        </p:spPr>
        <p:txBody>
          <a:bodyPr/>
          <a:lstStyle/>
          <a:p>
            <a:pPr algn="ctr" rtl="0" eaLnBrk="1" hangingPunct="1"/>
            <a:r>
              <a:rPr lang="ar-SA" sz="3200" b="1" dirty="0">
                <a:solidFill>
                  <a:srgbClr val="00B050"/>
                </a:solidFill>
                <a:latin typeface="Times New Roman" pitchFamily="18" charset="0"/>
                <a:cs typeface="Times New Roman" pitchFamily="18" charset="0"/>
              </a:rPr>
              <a:t>ويمكن ان تظل رقعة النوع باقية تحت تأثير العوامل </a:t>
            </a:r>
            <a:r>
              <a:rPr lang="ar-SA" sz="3200" b="1" dirty="0" smtClean="0">
                <a:solidFill>
                  <a:srgbClr val="00B050"/>
                </a:solidFill>
                <a:latin typeface="Times New Roman" pitchFamily="18" charset="0"/>
                <a:cs typeface="Times New Roman" pitchFamily="18" charset="0"/>
              </a:rPr>
              <a:t>التالية:</a:t>
            </a:r>
            <a:endParaRPr lang="ar-SA" sz="3200" b="1" dirty="0">
              <a:solidFill>
                <a:srgbClr val="00B050"/>
              </a:solidFill>
              <a:latin typeface="Times New Roman" pitchFamily="18" charset="0"/>
              <a:cs typeface="Times New Roman" pitchFamily="18" charset="0"/>
            </a:endParaRPr>
          </a:p>
        </p:txBody>
      </p:sp>
      <p:sp>
        <p:nvSpPr>
          <p:cNvPr id="18435" name="عنصر نائب للمحتوى 2"/>
          <p:cNvSpPr>
            <a:spLocks noGrp="1"/>
          </p:cNvSpPr>
          <p:nvPr>
            <p:ph idx="1"/>
          </p:nvPr>
        </p:nvSpPr>
        <p:spPr>
          <a:xfrm>
            <a:off x="755576" y="1196752"/>
            <a:ext cx="7643813" cy="3433763"/>
          </a:xfrm>
        </p:spPr>
        <p:txBody>
          <a:bodyPr>
            <a:normAutofit/>
          </a:bodyPr>
          <a:lstStyle/>
          <a:p>
            <a:pPr marL="109538" indent="0" eaLnBrk="1" hangingPunct="1">
              <a:spcBef>
                <a:spcPct val="0"/>
              </a:spcBef>
            </a:pPr>
            <a:r>
              <a:rPr lang="ar-SA" sz="2400" b="1" dirty="0">
                <a:solidFill>
                  <a:schemeClr val="tx1"/>
                </a:solidFill>
                <a:latin typeface="Arial" pitchFamily="34" charset="0"/>
                <a:cs typeface="+mj-cs"/>
              </a:rPr>
              <a:t>التغيرات المناخية الطويلة والمستمرة والتي تؤدي الى انقراض النوع في حدود رقعته الاصلية واسعة الانتشار.</a:t>
            </a:r>
          </a:p>
          <a:p>
            <a:pPr marL="109538" indent="0" eaLnBrk="1" hangingPunct="1">
              <a:spcBef>
                <a:spcPct val="0"/>
              </a:spcBef>
            </a:pPr>
            <a:endParaRPr lang="ar-SA" sz="2400" b="1" dirty="0">
              <a:solidFill>
                <a:schemeClr val="tx1"/>
              </a:solidFill>
              <a:latin typeface="Arial" pitchFamily="34" charset="0"/>
              <a:cs typeface="+mj-cs"/>
            </a:endParaRPr>
          </a:p>
          <a:p>
            <a:pPr marL="109538" indent="0" eaLnBrk="1" hangingPunct="1">
              <a:spcBef>
                <a:spcPct val="0"/>
              </a:spcBef>
            </a:pPr>
            <a:r>
              <a:rPr lang="ar-SA" sz="2400" b="1" dirty="0">
                <a:solidFill>
                  <a:schemeClr val="tx1"/>
                </a:solidFill>
                <a:latin typeface="Arial" pitchFamily="34" charset="0"/>
                <a:cs typeface="+mj-cs"/>
              </a:rPr>
              <a:t>التغيرات الطبوغرافية للمكان الذي يشغله النوع او تغيرات التربة الذي قد يؤدي خلال فتره زمنية طويلة الى تغير صفات المكان الذي يشغله النوع. </a:t>
            </a:r>
          </a:p>
          <a:p>
            <a:pPr marL="109538" indent="0" eaLnBrk="1" hangingPunct="1">
              <a:spcBef>
                <a:spcPct val="0"/>
              </a:spcBef>
            </a:pPr>
            <a:endParaRPr lang="ar-SA" sz="2400" b="1" dirty="0">
              <a:solidFill>
                <a:schemeClr val="tx1"/>
              </a:solidFill>
              <a:latin typeface="Arial" pitchFamily="34" charset="0"/>
              <a:cs typeface="+mj-cs"/>
            </a:endParaRPr>
          </a:p>
          <a:p>
            <a:pPr marL="109538" indent="0" eaLnBrk="1" hangingPunct="1">
              <a:spcBef>
                <a:spcPct val="0"/>
              </a:spcBef>
            </a:pPr>
            <a:r>
              <a:rPr lang="ar-SA" sz="2400" b="1" dirty="0">
                <a:solidFill>
                  <a:schemeClr val="tx1"/>
                </a:solidFill>
                <a:latin typeface="Arial" pitchFamily="34" charset="0"/>
                <a:cs typeface="+mj-cs"/>
              </a:rPr>
              <a:t>التغيرات المرتبطة بالتزاحم بين الانواع النباتية.</a:t>
            </a:r>
          </a:p>
        </p:txBody>
      </p:sp>
    </p:spTree>
    <p:extLst>
      <p:ext uri="{BB962C8B-B14F-4D97-AF65-F5344CB8AC3E}">
        <p14:creationId xmlns:p14="http://schemas.microsoft.com/office/powerpoint/2010/main" val="1982182988"/>
      </p:ext>
    </p:extLst>
  </p:cSld>
  <p:clrMapOvr>
    <a:masterClrMapping/>
  </p:clrMapOvr>
  <p:transition spd="slow">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عنوان 1"/>
          <p:cNvSpPr>
            <a:spLocks noGrp="1"/>
          </p:cNvSpPr>
          <p:nvPr>
            <p:ph type="title"/>
          </p:nvPr>
        </p:nvSpPr>
        <p:spPr>
          <a:xfrm>
            <a:off x="1115616" y="188640"/>
            <a:ext cx="7776864" cy="1143000"/>
          </a:xfrm>
        </p:spPr>
        <p:txBody>
          <a:bodyPr>
            <a:normAutofit fontScale="90000"/>
          </a:bodyPr>
          <a:lstStyle/>
          <a:p>
            <a:pPr algn="r" eaLnBrk="1" hangingPunct="1"/>
            <a:r>
              <a:rPr lang="ar-SA" sz="3600" dirty="0">
                <a:solidFill>
                  <a:srgbClr val="4A6300"/>
                </a:solidFill>
                <a:latin typeface="Arabic Typesetting" pitchFamily="66" charset="-78"/>
                <a:cs typeface="Arial" pitchFamily="34" charset="0"/>
              </a:rPr>
              <a:t> </a:t>
            </a:r>
            <a:r>
              <a:rPr lang="ar-SA" sz="3600" b="1" dirty="0">
                <a:solidFill>
                  <a:srgbClr val="4A6300"/>
                </a:solidFill>
                <a:latin typeface="Arabic Typesetting" pitchFamily="66" charset="-78"/>
                <a:cs typeface="Arial" pitchFamily="34" charset="0"/>
              </a:rPr>
              <a:t>أنواع الرقعة الباقي:   </a:t>
            </a:r>
            <a:r>
              <a:rPr lang="ar-SA" sz="3600" b="1" dirty="0" smtClean="0">
                <a:solidFill>
                  <a:srgbClr val="4A6300"/>
                </a:solidFill>
                <a:latin typeface="Arabic Typesetting" pitchFamily="66" charset="-78"/>
                <a:cs typeface="Arial" pitchFamily="34" charset="0"/>
              </a:rPr>
              <a:t/>
            </a:r>
            <a:br>
              <a:rPr lang="ar-SA" sz="3600" b="1" dirty="0" smtClean="0">
                <a:solidFill>
                  <a:srgbClr val="4A6300"/>
                </a:solidFill>
                <a:latin typeface="Arabic Typesetting" pitchFamily="66" charset="-78"/>
                <a:cs typeface="Arial" pitchFamily="34" charset="0"/>
              </a:rPr>
            </a:br>
            <a:r>
              <a:rPr lang="ar-SA" sz="2400" b="1" dirty="0" smtClean="0">
                <a:solidFill>
                  <a:srgbClr val="4A6300"/>
                </a:solidFill>
                <a:latin typeface="Arabic Typesetting" pitchFamily="66" charset="-78"/>
                <a:cs typeface="Arial" pitchFamily="34" charset="0"/>
              </a:rPr>
              <a:t>يمكن </a:t>
            </a:r>
            <a:r>
              <a:rPr lang="ar-SA" sz="2400" b="1" dirty="0">
                <a:solidFill>
                  <a:srgbClr val="4A6300"/>
                </a:solidFill>
                <a:latin typeface="Arabic Typesetting" pitchFamily="66" charset="-78"/>
                <a:cs typeface="Arial" pitchFamily="34" charset="0"/>
              </a:rPr>
              <a:t>تميز ثلاث انواع منها</a:t>
            </a:r>
            <a:r>
              <a:rPr lang="ar-SA" sz="3600" b="1" dirty="0">
                <a:solidFill>
                  <a:srgbClr val="4A6300"/>
                </a:solidFill>
                <a:latin typeface="Arabic Typesetting" pitchFamily="66" charset="-78"/>
                <a:cs typeface="Arial" pitchFamily="34" charset="0"/>
              </a:rPr>
              <a:t> </a:t>
            </a:r>
            <a:r>
              <a:rPr lang="ar-SA" sz="3600" b="1" dirty="0" smtClean="0">
                <a:solidFill>
                  <a:srgbClr val="4A6300"/>
                </a:solidFill>
                <a:latin typeface="Arabic Typesetting" pitchFamily="66" charset="-78"/>
                <a:cs typeface="Arial" pitchFamily="34" charset="0"/>
              </a:rPr>
              <a:t>:</a:t>
            </a:r>
            <a:endParaRPr lang="ar-SA" sz="3200" b="1" dirty="0">
              <a:cs typeface="Arial" pitchFamily="34" charset="0"/>
            </a:endParaRPr>
          </a:p>
        </p:txBody>
      </p:sp>
      <p:sp>
        <p:nvSpPr>
          <p:cNvPr id="19459" name="عنصر نائب للمحتوى 2"/>
          <p:cNvSpPr>
            <a:spLocks noGrp="1"/>
          </p:cNvSpPr>
          <p:nvPr>
            <p:ph idx="1"/>
          </p:nvPr>
        </p:nvSpPr>
        <p:spPr>
          <a:xfrm>
            <a:off x="323528" y="1320730"/>
            <a:ext cx="8568952" cy="4680520"/>
          </a:xfrm>
        </p:spPr>
        <p:txBody>
          <a:bodyPr>
            <a:noAutofit/>
          </a:bodyPr>
          <a:lstStyle/>
          <a:p>
            <a:pPr marL="566738" indent="-457200" eaLnBrk="1" hangingPunct="1">
              <a:lnSpc>
                <a:spcPct val="90000"/>
              </a:lnSpc>
              <a:spcBef>
                <a:spcPct val="0"/>
              </a:spcBef>
              <a:buFont typeface="Wingdings 2" pitchFamily="18" charset="2"/>
              <a:buAutoNum type="arabicPeriod"/>
            </a:pPr>
            <a:r>
              <a:rPr lang="ar-SA" sz="2800" b="1" u="sng" dirty="0">
                <a:solidFill>
                  <a:srgbClr val="154BB7"/>
                </a:solidFill>
                <a:latin typeface="Arabic Typesetting" pitchFamily="66" charset="-78"/>
                <a:cs typeface="+mj-cs"/>
              </a:rPr>
              <a:t>بقايا التشكيلات النباتية</a:t>
            </a:r>
            <a:r>
              <a:rPr lang="ar-SA" sz="2800" b="1" dirty="0">
                <a:solidFill>
                  <a:srgbClr val="154BB7"/>
                </a:solidFill>
                <a:latin typeface="Arabic Typesetting" pitchFamily="66" charset="-78"/>
                <a:cs typeface="+mj-cs"/>
              </a:rPr>
              <a:t> :</a:t>
            </a:r>
            <a:r>
              <a:rPr lang="ar-SA" sz="2800" dirty="0">
                <a:solidFill>
                  <a:schemeClr val="tx1"/>
                </a:solidFill>
                <a:latin typeface="Arabic Typesetting" pitchFamily="66" charset="-78"/>
                <a:cs typeface="+mj-cs"/>
              </a:rPr>
              <a:t> </a:t>
            </a:r>
            <a:r>
              <a:rPr lang="ar-SA" sz="2400" dirty="0">
                <a:solidFill>
                  <a:schemeClr val="tx1"/>
                </a:solidFill>
                <a:latin typeface="Arabic Typesetting" pitchFamily="66" charset="-78"/>
                <a:cs typeface="+mj-cs"/>
              </a:rPr>
              <a:t>هي بقايا تشكيلات نباتية كانت سائدة في وقت سابق ونتيجة لتغير المناخ استبدلت بتشكيلات نباتية جديدة ولم يبق منها ألا بقايا تحتل مناطق محدودة . مثل نبات العرعر الذي يشكل بقايا في غابات الزان في شبه جزيرة القرم (على البحر الأسود وتتبع حاليا أوكرانيا ).وقد كان هذا النبات سائدا في حقبة من التاريخ في تلك المنطقة </a:t>
            </a:r>
            <a:r>
              <a:rPr lang="ar-SA" sz="2800" dirty="0">
                <a:solidFill>
                  <a:schemeClr val="tx1"/>
                </a:solidFill>
                <a:latin typeface="Arabic Typesetting" pitchFamily="66" charset="-78"/>
                <a:cs typeface="+mj-cs"/>
              </a:rPr>
              <a:t>.</a:t>
            </a:r>
          </a:p>
          <a:p>
            <a:pPr marL="566738" indent="-457200" eaLnBrk="1" hangingPunct="1">
              <a:lnSpc>
                <a:spcPct val="90000"/>
              </a:lnSpc>
              <a:spcBef>
                <a:spcPct val="0"/>
              </a:spcBef>
              <a:buFont typeface="Wingdings 2" pitchFamily="18" charset="2"/>
              <a:buAutoNum type="arabicPeriod"/>
            </a:pPr>
            <a:r>
              <a:rPr lang="ar-SA" sz="2800" b="1" u="sng" dirty="0">
                <a:solidFill>
                  <a:srgbClr val="154BB7"/>
                </a:solidFill>
                <a:latin typeface="Arabic Typesetting" pitchFamily="66" charset="-78"/>
                <a:cs typeface="+mj-cs"/>
              </a:rPr>
              <a:t>بقايا تغيرات التضاريس</a:t>
            </a:r>
            <a:r>
              <a:rPr lang="ar-SA" sz="2800" dirty="0">
                <a:solidFill>
                  <a:srgbClr val="154BB7"/>
                </a:solidFill>
                <a:latin typeface="Arabic Typesetting" pitchFamily="66" charset="-78"/>
                <a:cs typeface="+mj-cs"/>
              </a:rPr>
              <a:t> :</a:t>
            </a:r>
            <a:r>
              <a:rPr lang="ar-SA" sz="2800" dirty="0">
                <a:solidFill>
                  <a:schemeClr val="tx1"/>
                </a:solidFill>
                <a:latin typeface="Arabic Typesetting" pitchFamily="66" charset="-78"/>
                <a:cs typeface="+mj-cs"/>
              </a:rPr>
              <a:t> </a:t>
            </a:r>
            <a:r>
              <a:rPr lang="ar-SA" sz="2400" dirty="0">
                <a:solidFill>
                  <a:schemeClr val="tx1"/>
                </a:solidFill>
                <a:latin typeface="Arabic Typesetting" pitchFamily="66" charset="-78"/>
                <a:cs typeface="+mj-cs"/>
              </a:rPr>
              <a:t>وهي الأنواع النباتية الباقية والتي كانت تعيش في ظروف بيئية محددة ونتيجة لظروف تاريخية وجيولوجية وأصبحت تعيش خارج حدود هذه الظروف البيئية . مثل النباتات الشاطئية التي تعيش في اماكن جافه وكانت فيما مضى شواطئ بحرية .مثل الصنوبر </a:t>
            </a:r>
            <a:r>
              <a:rPr lang="ar-SA" sz="2400" dirty="0" err="1">
                <a:solidFill>
                  <a:schemeClr val="tx1"/>
                </a:solidFill>
                <a:latin typeface="Arabic Typesetting" pitchFamily="66" charset="-78"/>
                <a:cs typeface="+mj-cs"/>
              </a:rPr>
              <a:t>الدرداري</a:t>
            </a:r>
            <a:r>
              <a:rPr lang="ar-SA" sz="2400" dirty="0">
                <a:solidFill>
                  <a:schemeClr val="tx1"/>
                </a:solidFill>
                <a:latin typeface="Arabic Typesetting" pitchFamily="66" charset="-78"/>
                <a:cs typeface="+mj-cs"/>
              </a:rPr>
              <a:t> .</a:t>
            </a:r>
          </a:p>
          <a:p>
            <a:pPr marL="566738" indent="-457200" eaLnBrk="1" hangingPunct="1">
              <a:lnSpc>
                <a:spcPct val="90000"/>
              </a:lnSpc>
              <a:spcBef>
                <a:spcPct val="0"/>
              </a:spcBef>
              <a:buFont typeface="Wingdings 2" pitchFamily="18" charset="2"/>
              <a:buAutoNum type="arabicPeriod"/>
            </a:pPr>
            <a:r>
              <a:rPr lang="ar-SA" sz="2800" b="1" u="sng" dirty="0">
                <a:solidFill>
                  <a:srgbClr val="154BB7"/>
                </a:solidFill>
                <a:latin typeface="Arabic Typesetting" pitchFamily="66" charset="-78"/>
                <a:cs typeface="+mj-cs"/>
              </a:rPr>
              <a:t>بقايا مناخية</a:t>
            </a:r>
            <a:r>
              <a:rPr lang="ar-SA" sz="2800" dirty="0">
                <a:solidFill>
                  <a:schemeClr val="tx1"/>
                </a:solidFill>
                <a:latin typeface="Arabic Typesetting" pitchFamily="66" charset="-78"/>
                <a:cs typeface="+mj-cs"/>
              </a:rPr>
              <a:t> </a:t>
            </a:r>
            <a:r>
              <a:rPr lang="ar-SA" sz="2400" dirty="0">
                <a:solidFill>
                  <a:schemeClr val="tx1"/>
                </a:solidFill>
                <a:latin typeface="Arabic Typesetting" pitchFamily="66" charset="-78"/>
                <a:cs typeface="+mj-cs"/>
              </a:rPr>
              <a:t>وهي أنواع نباتية ازدهرت في ظروف مناخيه سابقة تختلف عن الظروف التي تعيشها حاليا . وهذه الأنواع تعتبر صدى لتلك الظروف الي كانت سائدة </a:t>
            </a:r>
            <a:r>
              <a:rPr lang="ar-SA" sz="2800" dirty="0">
                <a:solidFill>
                  <a:schemeClr val="tx1"/>
                </a:solidFill>
                <a:latin typeface="Arabic Typesetting" pitchFamily="66" charset="-78"/>
                <a:cs typeface="+mj-cs"/>
              </a:rPr>
              <a:t>.</a:t>
            </a:r>
            <a:endParaRPr lang="ar-SA" sz="2800" dirty="0">
              <a:solidFill>
                <a:schemeClr val="tx1"/>
              </a:solidFill>
              <a:cs typeface="+mj-cs"/>
            </a:endParaRPr>
          </a:p>
        </p:txBody>
      </p:sp>
    </p:spTree>
    <p:extLst>
      <p:ext uri="{BB962C8B-B14F-4D97-AF65-F5344CB8AC3E}">
        <p14:creationId xmlns:p14="http://schemas.microsoft.com/office/powerpoint/2010/main" val="2198140418"/>
      </p:ext>
    </p:extLst>
  </p:cSld>
  <p:clrMapOvr>
    <a:masterClrMapping/>
  </p:clrMapOvr>
  <p:transition spd="slow">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عنصر نائب للمحتوى 2"/>
          <p:cNvSpPr>
            <a:spLocks noGrp="1"/>
          </p:cNvSpPr>
          <p:nvPr>
            <p:ph idx="1"/>
          </p:nvPr>
        </p:nvSpPr>
        <p:spPr>
          <a:xfrm>
            <a:off x="179513" y="765175"/>
            <a:ext cx="8208838" cy="5400675"/>
          </a:xfrm>
        </p:spPr>
        <p:txBody>
          <a:bodyPr>
            <a:normAutofit fontScale="92500"/>
          </a:bodyPr>
          <a:lstStyle/>
          <a:p>
            <a:pPr marL="68263" indent="0" eaLnBrk="1" hangingPunct="1">
              <a:buFont typeface="Wingdings 2" pitchFamily="18" charset="2"/>
              <a:buNone/>
            </a:pPr>
            <a:r>
              <a:rPr lang="ar-SA" b="1" dirty="0">
                <a:solidFill>
                  <a:srgbClr val="FF0000"/>
                </a:solidFill>
                <a:latin typeface="Arial" pitchFamily="34" charset="0"/>
                <a:cs typeface="Arial" pitchFamily="34" charset="0"/>
              </a:rPr>
              <a:t>4</a:t>
            </a:r>
            <a:r>
              <a:rPr lang="ar-SA" sz="2800" b="1" dirty="0">
                <a:solidFill>
                  <a:srgbClr val="FF0000"/>
                </a:solidFill>
                <a:latin typeface="Arial" pitchFamily="34" charset="0"/>
                <a:cs typeface="Arial" pitchFamily="34" charset="0"/>
              </a:rPr>
              <a:t>. رقعة الأنواع ذات القرابة </a:t>
            </a:r>
            <a:r>
              <a:rPr lang="ar-SA" sz="2800" b="1" dirty="0" err="1">
                <a:solidFill>
                  <a:srgbClr val="FF0000"/>
                </a:solidFill>
                <a:latin typeface="Arial" pitchFamily="34" charset="0"/>
                <a:cs typeface="Arial" pitchFamily="34" charset="0"/>
              </a:rPr>
              <a:t>الفكاريه</a:t>
            </a:r>
            <a:r>
              <a:rPr lang="ar-SA" sz="2800" b="1" dirty="0">
                <a:solidFill>
                  <a:srgbClr val="FF0000"/>
                </a:solidFill>
                <a:latin typeface="Arial" pitchFamily="34" charset="0"/>
                <a:cs typeface="Arial" pitchFamily="34" charset="0"/>
              </a:rPr>
              <a:t>  </a:t>
            </a:r>
            <a:r>
              <a:rPr lang="en-US" sz="2800" b="1" dirty="0">
                <a:solidFill>
                  <a:srgbClr val="FF0000"/>
                </a:solidFill>
                <a:latin typeface="Arial" pitchFamily="34" charset="0"/>
                <a:cs typeface="Arial" pitchFamily="34" charset="0"/>
              </a:rPr>
              <a:t>Vicarious area</a:t>
            </a:r>
            <a:endParaRPr lang="ar-SA" sz="2800" b="1" dirty="0">
              <a:solidFill>
                <a:srgbClr val="FF0000"/>
              </a:solidFill>
              <a:latin typeface="Arial" pitchFamily="34" charset="0"/>
              <a:cs typeface="Arial" pitchFamily="34" charset="0"/>
            </a:endParaRPr>
          </a:p>
          <a:p>
            <a:pPr marL="68263" indent="0">
              <a:buNone/>
            </a:pPr>
            <a:r>
              <a:rPr lang="ar-SA" sz="2400" b="1" dirty="0">
                <a:solidFill>
                  <a:schemeClr val="tx1"/>
                </a:solidFill>
                <a:latin typeface="Arial" pitchFamily="34" charset="0"/>
                <a:cs typeface="Arial" pitchFamily="34" charset="0"/>
              </a:rPr>
              <a:t>وهي منطقة انتشار تابعة لأنواع نباتيه ذات صلة قرابة مع بعضها البعض. أي أنها أنواع اشتقت من نفس الأصل واحتلت مناطق مختلفة. </a:t>
            </a:r>
            <a:r>
              <a:rPr lang="ar-SA" sz="2400" b="1" dirty="0">
                <a:latin typeface="Arial" pitchFamily="34" charset="0"/>
                <a:cs typeface="Arial" pitchFamily="34" charset="0"/>
              </a:rPr>
              <a:t>قد ينتشر في مناطق منعزلة </a:t>
            </a:r>
            <a:r>
              <a:rPr lang="ar-SA" sz="2400" b="1" dirty="0" smtClean="0">
                <a:latin typeface="Arial" pitchFamily="34" charset="0"/>
                <a:cs typeface="Arial" pitchFamily="34" charset="0"/>
              </a:rPr>
              <a:t> بعض </a:t>
            </a:r>
            <a:r>
              <a:rPr lang="ar-SA" sz="2400" b="1" dirty="0">
                <a:latin typeface="Arial" pitchFamily="34" charset="0"/>
                <a:cs typeface="Arial" pitchFamily="34" charset="0"/>
              </a:rPr>
              <a:t>تحت الانواع وتدريجيا تتحول الى انواع مستقلة تحتل منطقة مستقلة ,وتجرى عملية التمايز بسرعة اذا كان المناخ مختلف وتتشكل بذلك نوع جديد (لها اصل واحد) لكن استوطنة منطقة مختلفة مثل نبات الميوسوتس الغابي(</a:t>
            </a:r>
            <a:r>
              <a:rPr lang="en-US" sz="2400" i="1" dirty="0" err="1"/>
              <a:t>Myosotis</a:t>
            </a:r>
            <a:r>
              <a:rPr lang="en-US" sz="2400" i="1" dirty="0"/>
              <a:t> </a:t>
            </a:r>
            <a:r>
              <a:rPr lang="en-US" sz="2400" i="1" dirty="0" err="1"/>
              <a:t>sylvatica</a:t>
            </a:r>
            <a:r>
              <a:rPr lang="ar-SA" sz="2400" b="1" i="1" dirty="0">
                <a:latin typeface="Arial" pitchFamily="34" charset="0"/>
                <a:cs typeface="Arial" pitchFamily="34" charset="0"/>
              </a:rPr>
              <a:t>)</a:t>
            </a:r>
            <a:endParaRPr lang="ar-SA" sz="2400" b="1" i="1" dirty="0">
              <a:solidFill>
                <a:schemeClr val="tx1"/>
              </a:solidFill>
              <a:latin typeface="Arial" pitchFamily="34" charset="0"/>
              <a:cs typeface="Arial" pitchFamily="34" charset="0"/>
            </a:endParaRPr>
          </a:p>
          <a:p>
            <a:pPr marL="68263" indent="0" eaLnBrk="1" hangingPunct="1">
              <a:buFont typeface="Wingdings 2" pitchFamily="18" charset="2"/>
              <a:buNone/>
            </a:pPr>
            <a:r>
              <a:rPr lang="ar-SA" sz="2800" b="1" dirty="0">
                <a:solidFill>
                  <a:srgbClr val="FF0000"/>
                </a:solidFill>
                <a:latin typeface="Arial" pitchFamily="34" charset="0"/>
                <a:cs typeface="Arial" pitchFamily="34" charset="0"/>
              </a:rPr>
              <a:t>5.التوطن ورقعة الأنواع المتوطنة </a:t>
            </a:r>
            <a:endParaRPr lang="en-US" sz="2800" b="1" dirty="0">
              <a:solidFill>
                <a:srgbClr val="FF0000"/>
              </a:solidFill>
              <a:latin typeface="Arial" pitchFamily="34" charset="0"/>
              <a:cs typeface="Arial" pitchFamily="34" charset="0"/>
            </a:endParaRPr>
          </a:p>
          <a:p>
            <a:pPr marL="68263" indent="0" eaLnBrk="1" hangingPunct="1">
              <a:buFont typeface="Wingdings 2" pitchFamily="18" charset="2"/>
              <a:buNone/>
            </a:pPr>
            <a:r>
              <a:rPr lang="en-US" sz="1800" b="1" dirty="0">
                <a:solidFill>
                  <a:srgbClr val="154BB7"/>
                </a:solidFill>
                <a:latin typeface="Arial" pitchFamily="34" charset="0"/>
                <a:cs typeface="Arial" pitchFamily="34" charset="0"/>
              </a:rPr>
              <a:t>Endemism &amp;Endemic </a:t>
            </a:r>
            <a:r>
              <a:rPr lang="ar-SA" sz="1800" b="1" dirty="0">
                <a:solidFill>
                  <a:srgbClr val="154BB7"/>
                </a:solidFill>
                <a:latin typeface="Arial" pitchFamily="34" charset="0"/>
                <a:cs typeface="Arial" pitchFamily="34" charset="0"/>
              </a:rPr>
              <a:t> (سبق الاشارة اليها )</a:t>
            </a:r>
            <a:endParaRPr lang="ar-SA" b="1" dirty="0">
              <a:solidFill>
                <a:srgbClr val="595959"/>
              </a:solidFill>
              <a:latin typeface="Arial" pitchFamily="34" charset="0"/>
              <a:cs typeface="Arial" pitchFamily="34" charset="0"/>
            </a:endParaRPr>
          </a:p>
          <a:p>
            <a:pPr marL="68263" indent="0" eaLnBrk="1" hangingPunct="1">
              <a:buFont typeface="Wingdings 2" pitchFamily="18" charset="2"/>
              <a:buNone/>
            </a:pPr>
            <a:r>
              <a:rPr lang="ar-SA" sz="2400" b="1" dirty="0">
                <a:solidFill>
                  <a:schemeClr val="tx1"/>
                </a:solidFill>
                <a:latin typeface="Arial" pitchFamily="34" charset="0"/>
                <a:cs typeface="Arial" pitchFamily="34" charset="0"/>
              </a:rPr>
              <a:t>تعيش بعض النباتية أو الوحدات التصنيفية الأكبر كالجنس والفصيلة وغيرها في رقعة محددة لا تزيد مساحتها عن مساحة اقليم  أو جزيرة  ولا تصادف في مكان أخر على سطح الكرة الأرضية. تسمى بالأنواع المتوطنة </a:t>
            </a:r>
            <a:r>
              <a:rPr lang="en-US" sz="2400" b="1" dirty="0">
                <a:solidFill>
                  <a:schemeClr val="tx1"/>
                </a:solidFill>
                <a:latin typeface="Arial" pitchFamily="34" charset="0"/>
                <a:cs typeface="Arial" pitchFamily="34" charset="0"/>
              </a:rPr>
              <a:t>Endemism</a:t>
            </a:r>
            <a:r>
              <a:rPr lang="ar-SA" sz="2400" b="1" dirty="0">
                <a:solidFill>
                  <a:schemeClr val="tx1"/>
                </a:solidFill>
                <a:latin typeface="Arial" pitchFamily="34" charset="0"/>
                <a:cs typeface="Arial" pitchFamily="34" charset="0"/>
              </a:rPr>
              <a:t>  وتنتشر هذه الأنواع في مساحاتها التي تكون متميزة بظروف مناخية وجغرافية خاصة تميزها عن الأقاليم المجاورة : لهذا نجد الجزر والجبال غنية بالأنواع المتوطنة .</a:t>
            </a:r>
          </a:p>
          <a:p>
            <a:pPr marL="68263" indent="0" eaLnBrk="1" hangingPunct="1">
              <a:buFont typeface="Wingdings 2" pitchFamily="18" charset="2"/>
              <a:buNone/>
            </a:pPr>
            <a:r>
              <a:rPr lang="ar-SA" sz="2400" b="1" dirty="0">
                <a:solidFill>
                  <a:schemeClr val="tx1"/>
                </a:solidFill>
                <a:latin typeface="Arial" pitchFamily="34" charset="0"/>
                <a:cs typeface="Arial" pitchFamily="34" charset="0"/>
              </a:rPr>
              <a:t>قد تنتشر فصيله في قارة وتنعدم في اخرى وتعتبر متوطنه في تلك القارة .  </a:t>
            </a:r>
          </a:p>
          <a:p>
            <a:pPr marL="68263" indent="0" eaLnBrk="1" hangingPunct="1">
              <a:buFont typeface="Wingdings 2" pitchFamily="18" charset="2"/>
              <a:buNone/>
            </a:pPr>
            <a:endParaRPr lang="ar-SA" sz="20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554410978"/>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defRPr/>
            </a:pPr>
            <a:r>
              <a:rPr lang="ar-SA" sz="3100" b="1" dirty="0">
                <a:solidFill>
                  <a:srgbClr val="FF0000"/>
                </a:solidFill>
                <a:latin typeface="Arial" pitchFamily="34" charset="0"/>
                <a:cs typeface="Arial" pitchFamily="34" charset="0"/>
              </a:rPr>
              <a:t>منطقة الانتشار (</a:t>
            </a:r>
            <a:r>
              <a:rPr lang="en-US" sz="3100" b="1" dirty="0">
                <a:solidFill>
                  <a:srgbClr val="FF0000"/>
                </a:solidFill>
                <a:latin typeface="Arial" pitchFamily="34" charset="0"/>
                <a:cs typeface="Arial" pitchFamily="34" charset="0"/>
              </a:rPr>
              <a:t>Distribution area</a:t>
            </a:r>
            <a:r>
              <a:rPr lang="ar-SA" sz="3100" b="1" dirty="0">
                <a:solidFill>
                  <a:srgbClr val="FF0000"/>
                </a:solidFill>
                <a:latin typeface="Arial" pitchFamily="34" charset="0"/>
                <a:cs typeface="Arial" pitchFamily="34" charset="0"/>
              </a:rPr>
              <a:t>) الرقعة </a:t>
            </a:r>
            <a:r>
              <a:rPr lang="en-US" sz="3200" b="1" i="1" dirty="0">
                <a:solidFill>
                  <a:srgbClr val="FF0000"/>
                </a:solidFill>
                <a:latin typeface="Arial" pitchFamily="34" charset="0"/>
                <a:cs typeface="Arial" pitchFamily="34" charset="0"/>
              </a:rPr>
              <a:t>Area</a:t>
            </a:r>
            <a:r>
              <a:rPr lang="ar-SA" sz="6000" b="1" dirty="0">
                <a:solidFill>
                  <a:srgbClr val="FF0000"/>
                </a:solidFill>
                <a:latin typeface="Arial" pitchFamily="34" charset="0"/>
                <a:cs typeface="Arial" pitchFamily="34" charset="0"/>
              </a:rPr>
              <a:t>.</a:t>
            </a:r>
            <a:endParaRPr lang="ar-SA" sz="2000" b="1" i="1" dirty="0">
              <a:solidFill>
                <a:srgbClr val="FF0000"/>
              </a:solidFill>
              <a:latin typeface="Cambria" pitchFamily="18" charset="0"/>
              <a:cs typeface="Arabic Typesetting" pitchFamily="66" charset="-78"/>
            </a:endParaRPr>
          </a:p>
        </p:txBody>
      </p:sp>
      <p:sp>
        <p:nvSpPr>
          <p:cNvPr id="3" name="عنصر نائب للمحتوى 2"/>
          <p:cNvSpPr>
            <a:spLocks noGrp="1"/>
          </p:cNvSpPr>
          <p:nvPr>
            <p:ph idx="1"/>
          </p:nvPr>
        </p:nvSpPr>
        <p:spPr>
          <a:xfrm>
            <a:off x="323528" y="1557338"/>
            <a:ext cx="8712968" cy="3311822"/>
          </a:xfrm>
        </p:spPr>
        <p:txBody>
          <a:bodyPr>
            <a:normAutofit fontScale="70000" lnSpcReduction="20000"/>
          </a:bodyPr>
          <a:lstStyle/>
          <a:p>
            <a:pPr marL="68263" indent="0">
              <a:buNone/>
              <a:defRPr/>
            </a:pPr>
            <a:r>
              <a:rPr lang="ar-SA" sz="3200" dirty="0">
                <a:solidFill>
                  <a:srgbClr val="595959"/>
                </a:solidFill>
                <a:latin typeface="Arial" pitchFamily="34" charset="0"/>
                <a:cs typeface="Arial" pitchFamily="34" charset="0"/>
              </a:rPr>
              <a:t>يوجد كل نوع نباتي على سطح الكرة الأرضية بأعداد كبيره من الأفراد تنتشر على مساحة معينة من الأرض. وهذه المساحة من الكرة الارضية التي يعيش عليها النوع (أو اي وحده تصنيفية اكبر مثل الجنس او الفصيلة او الخ ..)</a:t>
            </a:r>
            <a:r>
              <a:rPr lang="en-US" sz="3200" dirty="0">
                <a:solidFill>
                  <a:srgbClr val="595959"/>
                </a:solidFill>
                <a:latin typeface="Arial" pitchFamily="34" charset="0"/>
                <a:cs typeface="Arial" pitchFamily="34" charset="0"/>
              </a:rPr>
              <a:t> </a:t>
            </a:r>
            <a:r>
              <a:rPr lang="ar-SA" sz="3200" dirty="0">
                <a:solidFill>
                  <a:srgbClr val="595959"/>
                </a:solidFill>
                <a:latin typeface="Arial" pitchFamily="34" charset="0"/>
                <a:cs typeface="Arial" pitchFamily="34" charset="0"/>
              </a:rPr>
              <a:t>تسمى منطقة الانتشار (</a:t>
            </a:r>
            <a:r>
              <a:rPr lang="en-US" dirty="0">
                <a:solidFill>
                  <a:srgbClr val="595959"/>
                </a:solidFill>
                <a:latin typeface="Arial" pitchFamily="34" charset="0"/>
                <a:cs typeface="Arial" pitchFamily="34" charset="0"/>
              </a:rPr>
              <a:t>Distribution area</a:t>
            </a:r>
            <a:r>
              <a:rPr lang="ar-SA" sz="3200" dirty="0">
                <a:solidFill>
                  <a:srgbClr val="595959"/>
                </a:solidFill>
                <a:latin typeface="Arial" pitchFamily="34" charset="0"/>
                <a:cs typeface="Arial" pitchFamily="34" charset="0"/>
              </a:rPr>
              <a:t>) الرقعة </a:t>
            </a:r>
            <a:r>
              <a:rPr lang="en-US" sz="1800" b="1" i="1" dirty="0">
                <a:latin typeface="Arial" pitchFamily="34" charset="0"/>
                <a:cs typeface="Arial" pitchFamily="34" charset="0"/>
              </a:rPr>
              <a:t>Area</a:t>
            </a:r>
            <a:r>
              <a:rPr lang="ar-SA" sz="3200" dirty="0" smtClean="0">
                <a:solidFill>
                  <a:srgbClr val="595959"/>
                </a:solidFill>
                <a:latin typeface="Arial" pitchFamily="34" charset="0"/>
                <a:cs typeface="Arial" pitchFamily="34" charset="0"/>
              </a:rPr>
              <a:t>.</a:t>
            </a:r>
          </a:p>
          <a:p>
            <a:pPr marL="68263" indent="0">
              <a:buNone/>
              <a:defRPr/>
            </a:pPr>
            <a:r>
              <a:rPr lang="ar-SA" sz="3200" dirty="0" smtClean="0">
                <a:solidFill>
                  <a:srgbClr val="595959"/>
                </a:solidFill>
                <a:latin typeface="Arial" pitchFamily="34" charset="0"/>
                <a:cs typeface="Arial" pitchFamily="34" charset="0"/>
              </a:rPr>
              <a:t>ويجب </a:t>
            </a:r>
            <a:r>
              <a:rPr lang="ar-SA" sz="3200" dirty="0">
                <a:solidFill>
                  <a:srgbClr val="595959"/>
                </a:solidFill>
                <a:latin typeface="Arial" pitchFamily="34" charset="0"/>
                <a:cs typeface="Arial" pitchFamily="34" charset="0"/>
              </a:rPr>
              <a:t>معرفة مساحة وحدود منطقة الانتشار ,وبدونها لا يمكن ان تصل الى  الاستنتاجات الجغرافية للانواع </a:t>
            </a:r>
            <a:r>
              <a:rPr lang="ar-SA" sz="3200" dirty="0" smtClean="0">
                <a:solidFill>
                  <a:srgbClr val="595959"/>
                </a:solidFill>
                <a:latin typeface="Arial" pitchFamily="34" charset="0"/>
                <a:cs typeface="Arial" pitchFamily="34" charset="0"/>
              </a:rPr>
              <a:t>.</a:t>
            </a:r>
            <a:endParaRPr lang="en-US" sz="3200" dirty="0">
              <a:solidFill>
                <a:srgbClr val="595959"/>
              </a:solidFill>
              <a:latin typeface="Arial" pitchFamily="34" charset="0"/>
              <a:cs typeface="Arial" pitchFamily="34" charset="0"/>
            </a:endParaRPr>
          </a:p>
          <a:p>
            <a:pPr marL="68263" indent="0" eaLnBrk="1" hangingPunct="1">
              <a:buFont typeface="Wingdings 2" pitchFamily="18" charset="2"/>
              <a:buNone/>
              <a:defRPr/>
            </a:pPr>
            <a:r>
              <a:rPr lang="ar-SA" dirty="0">
                <a:solidFill>
                  <a:srgbClr val="800000"/>
                </a:solidFill>
                <a:latin typeface="Arial" pitchFamily="34" charset="0"/>
                <a:cs typeface="Arial" pitchFamily="34" charset="0"/>
              </a:rPr>
              <a:t>وتعتبر الرقعة  او منطقة الانتشار موضوعًا اساسيًا لدراسة الجغرافيا النباتية التي تهتم بالتالي : </a:t>
            </a:r>
            <a:endParaRPr lang="en-US" dirty="0">
              <a:solidFill>
                <a:srgbClr val="800000"/>
              </a:solidFill>
              <a:latin typeface="Arial" pitchFamily="34" charset="0"/>
              <a:cs typeface="Arial" pitchFamily="34" charset="0"/>
            </a:endParaRPr>
          </a:p>
          <a:p>
            <a:pPr marL="68263" indent="0" eaLnBrk="1" hangingPunct="1">
              <a:defRPr/>
            </a:pPr>
            <a:r>
              <a:rPr lang="ar-SA" dirty="0">
                <a:solidFill>
                  <a:srgbClr val="800000"/>
                </a:solidFill>
                <a:latin typeface="Arial" pitchFamily="34" charset="0"/>
                <a:cs typeface="Arial" pitchFamily="34" charset="0"/>
              </a:rPr>
              <a:t>رقعة الانواع النباتية والوحدات التصنيفية الأكبر (الجنس، الفصلية، وغيرها).</a:t>
            </a:r>
            <a:endParaRPr lang="en-US" dirty="0">
              <a:solidFill>
                <a:srgbClr val="800000"/>
              </a:solidFill>
              <a:latin typeface="Arial" pitchFamily="34" charset="0"/>
              <a:cs typeface="Arial" pitchFamily="34" charset="0"/>
            </a:endParaRPr>
          </a:p>
          <a:p>
            <a:pPr marL="68263" indent="0" eaLnBrk="1" hangingPunct="1">
              <a:defRPr/>
            </a:pPr>
            <a:r>
              <a:rPr lang="ar-SA" dirty="0">
                <a:solidFill>
                  <a:srgbClr val="800000"/>
                </a:solidFill>
                <a:latin typeface="Arial" pitchFamily="34" charset="0"/>
                <a:cs typeface="Arial" pitchFamily="34" charset="0"/>
              </a:rPr>
              <a:t>رقعة العشائر النباتية ووحدات الغطاء النباتي الأكبر كالتشكيل وغيره.</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12" y="4252776"/>
            <a:ext cx="8928484" cy="2605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37354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rtlCol="0">
            <a:noAutofit/>
          </a:bodyPr>
          <a:lstStyle/>
          <a:p>
            <a:pPr>
              <a:defRPr/>
            </a:pPr>
            <a:r>
              <a:rPr lang="ar-SA" b="1" dirty="0">
                <a:solidFill>
                  <a:srgbClr val="FF0000"/>
                </a:solidFill>
                <a:latin typeface="Arabic Typesetting" pitchFamily="66" charset="-78"/>
                <a:ea typeface="+mn-ea"/>
                <a:cs typeface="Arabic Typesetting" pitchFamily="66" charset="-78"/>
              </a:rPr>
              <a:t>مساحة وشكل منطقة الانتشار (الرقعة )</a:t>
            </a:r>
          </a:p>
        </p:txBody>
      </p:sp>
      <p:sp>
        <p:nvSpPr>
          <p:cNvPr id="7171" name="عنصر نائب للمحتوى 2"/>
          <p:cNvSpPr>
            <a:spLocks noGrp="1"/>
          </p:cNvSpPr>
          <p:nvPr>
            <p:ph idx="1"/>
          </p:nvPr>
        </p:nvSpPr>
        <p:spPr>
          <a:xfrm>
            <a:off x="395536" y="1772816"/>
            <a:ext cx="8136904" cy="3529012"/>
          </a:xfrm>
        </p:spPr>
        <p:txBody>
          <a:bodyPr/>
          <a:lstStyle/>
          <a:p>
            <a:pPr marL="525463" indent="-457200" eaLnBrk="1" hangingPunct="1">
              <a:spcBef>
                <a:spcPct val="0"/>
              </a:spcBef>
              <a:buFont typeface="Wingdings 2" pitchFamily="18" charset="2"/>
              <a:buNone/>
            </a:pPr>
            <a:r>
              <a:rPr lang="ar-SA" sz="2800" dirty="0">
                <a:solidFill>
                  <a:srgbClr val="8F5201"/>
                </a:solidFill>
                <a:latin typeface="Arial" pitchFamily="34" charset="0"/>
                <a:cs typeface="Arial" pitchFamily="34" charset="0"/>
              </a:rPr>
              <a:t>تختلف مساحة  منطقة انتشار (رقعة) الأنواع النباتية اختلافًا كبيرًا, يتراوح مدى هذا الاختلاف بين انواع تنتشر على كامل سطح الكره الارضية تقريبًا وأنواع اخرى ينحصر انتشارها في منطقة صغيره محددة</a:t>
            </a:r>
            <a:r>
              <a:rPr lang="ar-SA" sz="2800" dirty="0" smtClean="0">
                <a:solidFill>
                  <a:srgbClr val="8F5201"/>
                </a:solidFill>
                <a:latin typeface="Arial" pitchFamily="34" charset="0"/>
                <a:cs typeface="Arial" pitchFamily="34" charset="0"/>
              </a:rPr>
              <a:t>.</a:t>
            </a:r>
          </a:p>
          <a:p>
            <a:pPr marL="525463" indent="-457200" eaLnBrk="1" hangingPunct="1">
              <a:spcBef>
                <a:spcPct val="0"/>
              </a:spcBef>
              <a:buFont typeface="Wingdings 2" pitchFamily="18" charset="2"/>
              <a:buNone/>
            </a:pPr>
            <a:r>
              <a:rPr lang="ar-SA" sz="2800" dirty="0" smtClean="0">
                <a:solidFill>
                  <a:srgbClr val="FF0000"/>
                </a:solidFill>
                <a:latin typeface="Arial" pitchFamily="34" charset="0"/>
                <a:cs typeface="Arial" pitchFamily="34" charset="0"/>
              </a:rPr>
              <a:t>حيث </a:t>
            </a:r>
            <a:r>
              <a:rPr lang="ar-SA" sz="2800" dirty="0">
                <a:solidFill>
                  <a:srgbClr val="FF0000"/>
                </a:solidFill>
                <a:latin typeface="Arial" pitchFamily="34" charset="0"/>
                <a:cs typeface="Arial" pitchFamily="34" charset="0"/>
              </a:rPr>
              <a:t>تقسم الى قسمين هما </a:t>
            </a:r>
            <a:r>
              <a:rPr lang="ar-SA" sz="2800" dirty="0" smtClean="0">
                <a:solidFill>
                  <a:srgbClr val="FF0000"/>
                </a:solidFill>
                <a:latin typeface="Arial" pitchFamily="34" charset="0"/>
                <a:cs typeface="Arial" pitchFamily="34" charset="0"/>
              </a:rPr>
              <a:t>:</a:t>
            </a:r>
            <a:endParaRPr lang="ar-SA" sz="2800" dirty="0">
              <a:solidFill>
                <a:srgbClr val="FF0000"/>
              </a:solidFill>
              <a:latin typeface="Arial" pitchFamily="34" charset="0"/>
              <a:cs typeface="Arial" pitchFamily="34" charset="0"/>
            </a:endParaRPr>
          </a:p>
          <a:p>
            <a:pPr marL="525463" indent="-457200">
              <a:spcBef>
                <a:spcPct val="0"/>
              </a:spcBef>
              <a:buFont typeface="Wingdings 2" pitchFamily="18" charset="2"/>
              <a:buAutoNum type="arabicPeriod"/>
            </a:pPr>
            <a:r>
              <a:rPr lang="ar-SA" sz="2800" b="1" dirty="0">
                <a:solidFill>
                  <a:schemeClr val="tx1"/>
                </a:solidFill>
                <a:latin typeface="Arial" pitchFamily="34" charset="0"/>
                <a:cs typeface="Arial" pitchFamily="34" charset="0"/>
              </a:rPr>
              <a:t>الانواع العالمية (الكونية) </a:t>
            </a:r>
            <a:r>
              <a:rPr lang="en-US" sz="2800" b="1" dirty="0">
                <a:latin typeface="Arial" pitchFamily="34" charset="0"/>
                <a:cs typeface="Arial" pitchFamily="34" charset="0"/>
              </a:rPr>
              <a:t>Cosmopolitan </a:t>
            </a:r>
            <a:r>
              <a:rPr lang="en-US" sz="2800" b="1" dirty="0">
                <a:solidFill>
                  <a:schemeClr val="tx1"/>
                </a:solidFill>
                <a:latin typeface="Arial" pitchFamily="34" charset="0"/>
                <a:cs typeface="Arial" pitchFamily="34" charset="0"/>
              </a:rPr>
              <a:t>species </a:t>
            </a:r>
            <a:endParaRPr lang="ar-SA" sz="2800" b="1" dirty="0">
              <a:solidFill>
                <a:schemeClr val="tx1"/>
              </a:solidFill>
              <a:latin typeface="Arial" pitchFamily="34" charset="0"/>
              <a:cs typeface="Arial" pitchFamily="34" charset="0"/>
            </a:endParaRPr>
          </a:p>
          <a:p>
            <a:pPr marL="525463" indent="-457200">
              <a:spcBef>
                <a:spcPct val="0"/>
              </a:spcBef>
              <a:buFont typeface="Wingdings 2" pitchFamily="18" charset="2"/>
              <a:buAutoNum type="arabicPeriod"/>
            </a:pPr>
            <a:r>
              <a:rPr lang="ar-SA" sz="2800" b="1" dirty="0">
                <a:solidFill>
                  <a:schemeClr val="tx1"/>
                </a:solidFill>
                <a:latin typeface="Arial" pitchFamily="34" charset="0"/>
                <a:cs typeface="Arial" pitchFamily="34" charset="0"/>
              </a:rPr>
              <a:t>الأنواع المتوطنة</a:t>
            </a:r>
            <a:r>
              <a:rPr lang="en-US" sz="2800" b="1" dirty="0">
                <a:solidFill>
                  <a:schemeClr val="tx1"/>
                </a:solidFill>
                <a:latin typeface="Arial" pitchFamily="34" charset="0"/>
                <a:cs typeface="Arial" pitchFamily="34" charset="0"/>
              </a:rPr>
              <a:t>Endemic species </a:t>
            </a:r>
          </a:p>
          <a:p>
            <a:pPr marL="68263" indent="0">
              <a:spcBef>
                <a:spcPct val="0"/>
              </a:spcBef>
              <a:buNone/>
            </a:pPr>
            <a:r>
              <a:rPr lang="ar-SA" sz="2800" b="1" dirty="0">
                <a:solidFill>
                  <a:srgbClr val="00B050"/>
                </a:solidFill>
                <a:latin typeface="Arial" pitchFamily="34" charset="0"/>
                <a:cs typeface="Arial" pitchFamily="34" charset="0"/>
              </a:rPr>
              <a:t>وبينهما مراحل الانتقال </a:t>
            </a:r>
            <a:r>
              <a:rPr lang="ar-SA" sz="2800" b="1" dirty="0" smtClean="0">
                <a:solidFill>
                  <a:srgbClr val="00B050"/>
                </a:solidFill>
                <a:latin typeface="Arial" pitchFamily="34" charset="0"/>
                <a:cs typeface="Arial" pitchFamily="34" charset="0"/>
              </a:rPr>
              <a:t>كافة. </a:t>
            </a:r>
            <a:endParaRPr lang="ar-SA" sz="2800" b="1" dirty="0">
              <a:solidFill>
                <a:srgbClr val="00B050"/>
              </a:solidFill>
              <a:latin typeface="Arial" pitchFamily="34" charset="0"/>
              <a:cs typeface="Arial" pitchFamily="34" charset="0"/>
            </a:endParaRPr>
          </a:p>
        </p:txBody>
      </p:sp>
    </p:spTree>
    <p:extLst>
      <p:ext uri="{BB962C8B-B14F-4D97-AF65-F5344CB8AC3E}">
        <p14:creationId xmlns:p14="http://schemas.microsoft.com/office/powerpoint/2010/main" val="1538312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عنوان 1"/>
          <p:cNvSpPr>
            <a:spLocks noGrp="1"/>
          </p:cNvSpPr>
          <p:nvPr>
            <p:ph type="title"/>
          </p:nvPr>
        </p:nvSpPr>
        <p:spPr>
          <a:xfrm>
            <a:off x="1187624" y="5755"/>
            <a:ext cx="7024687" cy="830263"/>
          </a:xfrm>
        </p:spPr>
        <p:txBody>
          <a:bodyPr>
            <a:normAutofit/>
          </a:bodyPr>
          <a:lstStyle/>
          <a:p>
            <a:r>
              <a:rPr lang="ar-SA" sz="3600" u="sng" dirty="0">
                <a:solidFill>
                  <a:srgbClr val="FF0000"/>
                </a:solidFill>
                <a:latin typeface="Arabic Typesetting" pitchFamily="66" charset="-78"/>
              </a:rPr>
              <a:t>الانواع العالمية (الكونية) </a:t>
            </a:r>
            <a:r>
              <a:rPr lang="en-US" sz="3600" u="sng" dirty="0">
                <a:solidFill>
                  <a:srgbClr val="FF0000"/>
                </a:solidFill>
                <a:latin typeface="Arabic Typesetting" pitchFamily="66" charset="-78"/>
              </a:rPr>
              <a:t>Cosmopolitan species </a:t>
            </a:r>
          </a:p>
        </p:txBody>
      </p:sp>
      <p:sp>
        <p:nvSpPr>
          <p:cNvPr id="8195" name="عنصر نائب للمحتوى 2"/>
          <p:cNvSpPr>
            <a:spLocks noGrp="1"/>
          </p:cNvSpPr>
          <p:nvPr>
            <p:ph idx="1"/>
          </p:nvPr>
        </p:nvSpPr>
        <p:spPr>
          <a:xfrm>
            <a:off x="0" y="718469"/>
            <a:ext cx="8820472" cy="4392612"/>
          </a:xfrm>
        </p:spPr>
        <p:txBody>
          <a:bodyPr>
            <a:normAutofit fontScale="77500" lnSpcReduction="20000"/>
          </a:bodyPr>
          <a:lstStyle/>
          <a:p>
            <a:pPr marL="68263" indent="0" eaLnBrk="1" hangingPunct="1">
              <a:buFont typeface="Wingdings 2" pitchFamily="18" charset="2"/>
              <a:buNone/>
            </a:pPr>
            <a:r>
              <a:rPr lang="ar-SA" dirty="0">
                <a:solidFill>
                  <a:srgbClr val="002060"/>
                </a:solidFill>
                <a:latin typeface="Arial" pitchFamily="34" charset="0"/>
                <a:cs typeface="+mj-cs"/>
              </a:rPr>
              <a:t>وهي التي تشمل رقعة انتشارها القسم الاعظم من الكرة الارضية وهذه الانواع قليلة التخصص من حيث متطلباتها من الوسط المحيط، فهي تستطيع ان تنمو وتتكاثر في الظروف المختلفة ولكن لا يعني ذلك انها يمكن ان تعيش في المناطق المتطرفة من حيث الظروف البيئية ,كالتندرا او في المناطق الصحراوية الجافة او في الغابات الاستوائية. </a:t>
            </a:r>
            <a:endParaRPr lang="ar-SA" dirty="0" smtClean="0">
              <a:solidFill>
                <a:srgbClr val="002060"/>
              </a:solidFill>
              <a:latin typeface="Arial" pitchFamily="34" charset="0"/>
              <a:cs typeface="+mj-cs"/>
            </a:endParaRPr>
          </a:p>
          <a:p>
            <a:pPr marL="68263" indent="0" eaLnBrk="1" hangingPunct="1">
              <a:buFont typeface="Wingdings 2" pitchFamily="18" charset="2"/>
              <a:buNone/>
            </a:pPr>
            <a:endParaRPr lang="ar-SA" dirty="0">
              <a:solidFill>
                <a:srgbClr val="002060"/>
              </a:solidFill>
              <a:latin typeface="Arial" pitchFamily="34" charset="0"/>
              <a:cs typeface="+mj-cs"/>
            </a:endParaRPr>
          </a:p>
          <a:p>
            <a:pPr marL="68263" indent="0" eaLnBrk="1" hangingPunct="1">
              <a:buFont typeface="Wingdings 2" pitchFamily="18" charset="2"/>
              <a:buNone/>
            </a:pPr>
            <a:r>
              <a:rPr lang="ar-SA" dirty="0" smtClean="0">
                <a:solidFill>
                  <a:srgbClr val="002060"/>
                </a:solidFill>
                <a:latin typeface="Arial" pitchFamily="34" charset="0"/>
                <a:cs typeface="+mj-cs"/>
              </a:rPr>
              <a:t>ولكن </a:t>
            </a:r>
            <a:r>
              <a:rPr lang="ar-SA" dirty="0">
                <a:solidFill>
                  <a:srgbClr val="002060"/>
                </a:solidFill>
                <a:latin typeface="Arial" pitchFamily="34" charset="0"/>
                <a:cs typeface="+mj-cs"/>
              </a:rPr>
              <a:t>هي الانواع التي يمكن تواجدها في جميع القارات ولكن قد لا تكون موجودة في بعض المناطق.</a:t>
            </a:r>
            <a:endParaRPr lang="en-US" dirty="0">
              <a:solidFill>
                <a:srgbClr val="002060"/>
              </a:solidFill>
              <a:latin typeface="Arial" pitchFamily="34" charset="0"/>
              <a:cs typeface="+mj-cs"/>
            </a:endParaRPr>
          </a:p>
          <a:p>
            <a:pPr marL="68263" indent="0">
              <a:buNone/>
            </a:pPr>
            <a:r>
              <a:rPr lang="ar-SA" dirty="0">
                <a:solidFill>
                  <a:srgbClr val="002060"/>
                </a:solidFill>
                <a:latin typeface="Arial" pitchFamily="34" charset="0"/>
                <a:cs typeface="+mj-cs"/>
              </a:rPr>
              <a:t>من ضمن النباتات التي تكون كذلك النباتات المائية وهذا طبيعي بسبب التجانس النسبي للوسط المائي وسهولة الانتشار بواسطة الماء </a:t>
            </a:r>
            <a:r>
              <a:rPr lang="ar-SA" dirty="0">
                <a:solidFill>
                  <a:srgbClr val="002060"/>
                </a:solidFill>
                <a:latin typeface="Arial" pitchFamily="34" charset="0"/>
              </a:rPr>
              <a:t>وانعدام الحواجز التي تحول </a:t>
            </a:r>
            <a:r>
              <a:rPr lang="ar-SA" dirty="0" smtClean="0">
                <a:solidFill>
                  <a:srgbClr val="002060"/>
                </a:solidFill>
                <a:latin typeface="Arial" pitchFamily="34" charset="0"/>
              </a:rPr>
              <a:t>دونه. </a:t>
            </a:r>
            <a:endParaRPr lang="ar-SA" dirty="0">
              <a:solidFill>
                <a:srgbClr val="002060"/>
              </a:solidFill>
              <a:latin typeface="Arial" pitchFamily="34" charset="0"/>
              <a:cs typeface="+mj-cs"/>
            </a:endParaRPr>
          </a:p>
          <a:p>
            <a:pPr marL="68263" indent="0" eaLnBrk="1" hangingPunct="1">
              <a:buFont typeface="Wingdings 2" pitchFamily="18" charset="2"/>
              <a:buNone/>
            </a:pPr>
            <a:r>
              <a:rPr lang="ar-SA" dirty="0" smtClean="0">
                <a:solidFill>
                  <a:srgbClr val="002060"/>
                </a:solidFill>
                <a:latin typeface="Arial" pitchFamily="34" charset="0"/>
                <a:cs typeface="+mj-cs"/>
              </a:rPr>
              <a:t>ومن </a:t>
            </a:r>
            <a:r>
              <a:rPr lang="ar-SA" dirty="0">
                <a:solidFill>
                  <a:srgbClr val="002060"/>
                </a:solidFill>
                <a:latin typeface="Arial" pitchFamily="34" charset="0"/>
                <a:cs typeface="+mj-cs"/>
              </a:rPr>
              <a:t>امثلتها:</a:t>
            </a:r>
          </a:p>
          <a:p>
            <a:pPr marL="68263" indent="0" eaLnBrk="1" hangingPunct="1">
              <a:buFont typeface="Wingdings 2" pitchFamily="18" charset="2"/>
              <a:buNone/>
            </a:pPr>
            <a:r>
              <a:rPr lang="ar-SA" dirty="0">
                <a:solidFill>
                  <a:srgbClr val="002060"/>
                </a:solidFill>
                <a:latin typeface="Arial" pitchFamily="34" charset="0"/>
                <a:cs typeface="+mj-cs"/>
              </a:rPr>
              <a:t> لسان البحر </a:t>
            </a:r>
            <a:r>
              <a:rPr lang="en-US" i="1" dirty="0" err="1">
                <a:solidFill>
                  <a:srgbClr val="002060"/>
                </a:solidFill>
                <a:latin typeface="Arial" pitchFamily="34" charset="0"/>
                <a:cs typeface="+mj-cs"/>
              </a:rPr>
              <a:t>Potamogeton</a:t>
            </a:r>
            <a:r>
              <a:rPr lang="ar-SA" dirty="0">
                <a:solidFill>
                  <a:srgbClr val="002060"/>
                </a:solidFill>
                <a:latin typeface="Arial" pitchFamily="34" charset="0"/>
                <a:cs typeface="+mj-cs"/>
              </a:rPr>
              <a:t> </a:t>
            </a:r>
          </a:p>
          <a:p>
            <a:pPr marL="68263" indent="0" eaLnBrk="1" hangingPunct="1">
              <a:buFont typeface="Wingdings 2" pitchFamily="18" charset="2"/>
              <a:buNone/>
            </a:pPr>
            <a:r>
              <a:rPr lang="ar-SA" dirty="0">
                <a:solidFill>
                  <a:srgbClr val="002060"/>
                </a:solidFill>
                <a:latin typeface="Arial" pitchFamily="34" charset="0"/>
                <a:cs typeface="+mj-cs"/>
              </a:rPr>
              <a:t>عدس الماء </a:t>
            </a:r>
            <a:r>
              <a:rPr lang="en-US" i="1" dirty="0" err="1">
                <a:solidFill>
                  <a:srgbClr val="002060"/>
                </a:solidFill>
                <a:latin typeface="Arial" pitchFamily="34" charset="0"/>
                <a:cs typeface="+mj-cs"/>
              </a:rPr>
              <a:t>lemna</a:t>
            </a:r>
            <a:endParaRPr lang="ar-SA" i="1" dirty="0">
              <a:solidFill>
                <a:srgbClr val="002060"/>
              </a:solidFill>
              <a:latin typeface="Arial" pitchFamily="34" charset="0"/>
              <a:cs typeface="+mj-cs"/>
            </a:endParaRPr>
          </a:p>
        </p:txBody>
      </p:sp>
      <p:pic>
        <p:nvPicPr>
          <p:cNvPr id="8196" name="Picture 5" descr="صورة ذات صلة"/>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5239095"/>
            <a:ext cx="2817812"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3848" y="5136264"/>
            <a:ext cx="2817812" cy="150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5815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عنصر نائب للمحتوى 2"/>
          <p:cNvSpPr>
            <a:spLocks noGrp="1"/>
          </p:cNvSpPr>
          <p:nvPr>
            <p:ph idx="1"/>
          </p:nvPr>
        </p:nvSpPr>
        <p:spPr>
          <a:xfrm>
            <a:off x="0" y="718469"/>
            <a:ext cx="8820472" cy="4392612"/>
          </a:xfrm>
        </p:spPr>
        <p:txBody>
          <a:bodyPr>
            <a:normAutofit/>
          </a:bodyPr>
          <a:lstStyle/>
          <a:p>
            <a:pPr marL="525463" indent="-457200"/>
            <a:r>
              <a:rPr lang="ar-SA" dirty="0">
                <a:solidFill>
                  <a:srgbClr val="002060"/>
                </a:solidFill>
                <a:latin typeface="Arial" pitchFamily="34" charset="0"/>
                <a:cs typeface="+mj-cs"/>
              </a:rPr>
              <a:t> ت</a:t>
            </a:r>
            <a:r>
              <a:rPr lang="ar-SA" dirty="0">
                <a:solidFill>
                  <a:schemeClr val="tx1">
                    <a:lumMod val="95000"/>
                    <a:lumOff val="5000"/>
                  </a:schemeClr>
                </a:solidFill>
                <a:latin typeface="Arial" pitchFamily="34" charset="0"/>
                <a:cs typeface="+mj-cs"/>
              </a:rPr>
              <a:t>كثر الانواع العالمية </a:t>
            </a:r>
            <a:r>
              <a:rPr lang="ar-SA" dirty="0" smtClean="0">
                <a:solidFill>
                  <a:schemeClr val="tx1">
                    <a:lumMod val="95000"/>
                    <a:lumOff val="5000"/>
                  </a:schemeClr>
                </a:solidFill>
                <a:latin typeface="Arial" pitchFamily="34" charset="0"/>
                <a:cs typeface="+mj-cs"/>
              </a:rPr>
              <a:t>ضمن </a:t>
            </a:r>
            <a:r>
              <a:rPr lang="ar-SA" dirty="0">
                <a:solidFill>
                  <a:schemeClr val="tx1">
                    <a:lumMod val="95000"/>
                    <a:lumOff val="5000"/>
                  </a:schemeClr>
                </a:solidFill>
                <a:latin typeface="Arial" pitchFamily="34" charset="0"/>
                <a:cs typeface="+mj-cs"/>
              </a:rPr>
              <a:t>البرمائية مثل البوط </a:t>
            </a:r>
            <a:r>
              <a:rPr lang="en-US" i="1" dirty="0" err="1">
                <a:solidFill>
                  <a:schemeClr val="tx1">
                    <a:lumMod val="95000"/>
                    <a:lumOff val="5000"/>
                  </a:schemeClr>
                </a:solidFill>
                <a:cs typeface="+mj-cs"/>
              </a:rPr>
              <a:t>Typha</a:t>
            </a:r>
            <a:r>
              <a:rPr lang="en-US" i="1" dirty="0">
                <a:solidFill>
                  <a:schemeClr val="tx1">
                    <a:lumMod val="95000"/>
                    <a:lumOff val="5000"/>
                  </a:schemeClr>
                </a:solidFill>
                <a:cs typeface="+mj-cs"/>
              </a:rPr>
              <a:t> </a:t>
            </a:r>
            <a:r>
              <a:rPr lang="en-US" i="1" dirty="0" err="1">
                <a:solidFill>
                  <a:schemeClr val="tx1">
                    <a:lumMod val="95000"/>
                    <a:lumOff val="5000"/>
                  </a:schemeClr>
                </a:solidFill>
                <a:cs typeface="+mj-cs"/>
              </a:rPr>
              <a:t>latifolia</a:t>
            </a:r>
            <a:r>
              <a:rPr lang="ar-SA" i="1" dirty="0">
                <a:solidFill>
                  <a:schemeClr val="tx1">
                    <a:lumMod val="95000"/>
                    <a:lumOff val="5000"/>
                  </a:schemeClr>
                </a:solidFill>
                <a:cs typeface="+mj-cs"/>
              </a:rPr>
              <a:t> </a:t>
            </a:r>
          </a:p>
          <a:p>
            <a:pPr marL="525463" indent="-457200"/>
            <a:r>
              <a:rPr lang="ar-SA" i="1" dirty="0">
                <a:solidFill>
                  <a:srgbClr val="002060"/>
                </a:solidFill>
                <a:latin typeface="Arial" pitchFamily="34" charset="0"/>
                <a:cs typeface="+mj-cs"/>
              </a:rPr>
              <a:t>النباتات الارضية العالمية اقل بالمقارنة مع النباتات المائية حيث اغلبها اعشاب حولية قصيرة العمر وتوجد حول سكن الانسان مثل نبات السمار  </a:t>
            </a:r>
            <a:r>
              <a:rPr lang="en-US" i="1" dirty="0" err="1">
                <a:cs typeface="+mj-cs"/>
              </a:rPr>
              <a:t>Juncus</a:t>
            </a:r>
            <a:r>
              <a:rPr lang="en-US" i="1" dirty="0">
                <a:cs typeface="+mj-cs"/>
              </a:rPr>
              <a:t> sp.</a:t>
            </a:r>
            <a:r>
              <a:rPr lang="ar-SA" i="1" dirty="0">
                <a:cs typeface="+mj-cs"/>
              </a:rPr>
              <a:t> والقراص </a:t>
            </a:r>
            <a:r>
              <a:rPr lang="en-US" i="1" dirty="0" err="1">
                <a:cs typeface="+mj-cs"/>
              </a:rPr>
              <a:t>sp</a:t>
            </a:r>
            <a:r>
              <a:rPr lang="ar-SA" i="1" dirty="0">
                <a:cs typeface="+mj-cs"/>
              </a:rPr>
              <a:t> </a:t>
            </a:r>
            <a:r>
              <a:rPr lang="en-US" i="1" dirty="0" err="1">
                <a:cs typeface="+mj-cs"/>
              </a:rPr>
              <a:t>Urtica</a:t>
            </a:r>
            <a:r>
              <a:rPr lang="ar-SA" i="1" dirty="0">
                <a:cs typeface="+mj-cs"/>
              </a:rPr>
              <a:t> </a:t>
            </a:r>
          </a:p>
          <a:p>
            <a:pPr marL="525463" indent="-457200"/>
            <a:r>
              <a:rPr lang="ar-SA" dirty="0">
                <a:cs typeface="+mj-cs"/>
              </a:rPr>
              <a:t>يطلق اسم </a:t>
            </a:r>
            <a:r>
              <a:rPr lang="en-US" dirty="0" err="1">
                <a:cs typeface="+mj-cs"/>
              </a:rPr>
              <a:t>Eurychory</a:t>
            </a:r>
            <a:r>
              <a:rPr lang="en-US" dirty="0">
                <a:cs typeface="+mj-cs"/>
              </a:rPr>
              <a:t> species </a:t>
            </a:r>
            <a:r>
              <a:rPr lang="ar-SA" dirty="0">
                <a:cs typeface="+mj-cs"/>
              </a:rPr>
              <a:t>(</a:t>
            </a:r>
            <a:r>
              <a:rPr lang="ar-SA" dirty="0" err="1">
                <a:cs typeface="+mj-cs"/>
              </a:rPr>
              <a:t>يوريتشوري</a:t>
            </a:r>
            <a:r>
              <a:rPr lang="ar-SA" dirty="0">
                <a:cs typeface="+mj-cs"/>
              </a:rPr>
              <a:t>) على الانواع واسعة الانتشار أي التي لها مدى بيئي واسع.</a:t>
            </a:r>
          </a:p>
        </p:txBody>
      </p:sp>
      <p:pic>
        <p:nvPicPr>
          <p:cNvPr id="6" name="Picture 7" descr="نتيجة بحث الصور عن القراص"/>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8483" y="4470391"/>
            <a:ext cx="5041909" cy="1723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مستطيل 1"/>
          <p:cNvSpPr/>
          <p:nvPr/>
        </p:nvSpPr>
        <p:spPr>
          <a:xfrm>
            <a:off x="1256312" y="6008939"/>
            <a:ext cx="1792477" cy="369332"/>
          </a:xfrm>
          <a:prstGeom prst="rect">
            <a:avLst/>
          </a:prstGeom>
        </p:spPr>
        <p:txBody>
          <a:bodyPr wrap="none">
            <a:spAutoFit/>
          </a:bodyPr>
          <a:lstStyle/>
          <a:p>
            <a:pPr marL="68263" indent="0">
              <a:buNone/>
            </a:pPr>
            <a:r>
              <a:rPr lang="ar-SA" i="1" dirty="0"/>
              <a:t>القراص </a:t>
            </a:r>
            <a:r>
              <a:rPr lang="en-US" i="1" dirty="0" err="1"/>
              <a:t>sp</a:t>
            </a:r>
            <a:r>
              <a:rPr lang="ar-SA" i="1" dirty="0"/>
              <a:t> </a:t>
            </a:r>
            <a:r>
              <a:rPr lang="en-US" dirty="0" err="1"/>
              <a:t>Urtica</a:t>
            </a:r>
            <a:r>
              <a:rPr lang="ar-SA" dirty="0"/>
              <a:t> </a:t>
            </a:r>
          </a:p>
        </p:txBody>
      </p:sp>
    </p:spTree>
    <p:extLst>
      <p:ext uri="{BB962C8B-B14F-4D97-AF65-F5344CB8AC3E}">
        <p14:creationId xmlns:p14="http://schemas.microsoft.com/office/powerpoint/2010/main" val="2122776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عنوان 1"/>
          <p:cNvSpPr>
            <a:spLocks noGrp="1"/>
          </p:cNvSpPr>
          <p:nvPr>
            <p:ph type="title"/>
          </p:nvPr>
        </p:nvSpPr>
        <p:spPr>
          <a:xfrm>
            <a:off x="755576" y="0"/>
            <a:ext cx="8101012" cy="1143000"/>
          </a:xfrm>
        </p:spPr>
        <p:txBody>
          <a:bodyPr>
            <a:normAutofit/>
          </a:bodyPr>
          <a:lstStyle/>
          <a:p>
            <a:pPr marL="68263"/>
            <a:r>
              <a:rPr lang="ar-SA" sz="4000" b="1" u="sng" dirty="0">
                <a:solidFill>
                  <a:srgbClr val="FF0000"/>
                </a:solidFill>
                <a:latin typeface="Arial" pitchFamily="34" charset="0"/>
                <a:cs typeface="Arial" pitchFamily="34" charset="0"/>
              </a:rPr>
              <a:t>الأنواع المتوطنة</a:t>
            </a:r>
            <a:r>
              <a:rPr lang="en-US" sz="4000" b="1" u="sng" dirty="0">
                <a:solidFill>
                  <a:srgbClr val="FF0000"/>
                </a:solidFill>
                <a:latin typeface="Arial" pitchFamily="34" charset="0"/>
                <a:cs typeface="Arial" pitchFamily="34" charset="0"/>
              </a:rPr>
              <a:t>Endemic species </a:t>
            </a:r>
          </a:p>
        </p:txBody>
      </p:sp>
      <p:sp>
        <p:nvSpPr>
          <p:cNvPr id="10243" name="عنصر نائب للمحتوى 2"/>
          <p:cNvSpPr>
            <a:spLocks noGrp="1"/>
          </p:cNvSpPr>
          <p:nvPr>
            <p:ph idx="1"/>
          </p:nvPr>
        </p:nvSpPr>
        <p:spPr>
          <a:xfrm>
            <a:off x="395536" y="1052736"/>
            <a:ext cx="8229600" cy="5400600"/>
          </a:xfrm>
        </p:spPr>
        <p:txBody>
          <a:bodyPr>
            <a:normAutofit fontScale="55000" lnSpcReduction="20000"/>
          </a:bodyPr>
          <a:lstStyle/>
          <a:p>
            <a:pPr marL="639763" indent="-571500">
              <a:lnSpc>
                <a:spcPct val="95000"/>
              </a:lnSpc>
              <a:spcBef>
                <a:spcPct val="0"/>
              </a:spcBef>
              <a:spcAft>
                <a:spcPts val="1000"/>
              </a:spcAft>
            </a:pPr>
            <a:r>
              <a:rPr lang="ar-SA" sz="3600" b="1" dirty="0">
                <a:solidFill>
                  <a:schemeClr val="tx1"/>
                </a:solidFill>
                <a:latin typeface="Arial" pitchFamily="34" charset="0"/>
                <a:cs typeface="+mj-cs"/>
              </a:rPr>
              <a:t>على العكس من الأنواع العالمية  الكونية الانتشار فانتشارها محدود وإذا اقتصر انتشار النوع النباتي على منطقة محددة سمي النوع متوطناً.</a:t>
            </a:r>
          </a:p>
          <a:p>
            <a:pPr marL="639763" indent="-571500">
              <a:lnSpc>
                <a:spcPct val="95000"/>
              </a:lnSpc>
              <a:spcBef>
                <a:spcPct val="0"/>
              </a:spcBef>
              <a:spcAft>
                <a:spcPts val="1000"/>
              </a:spcAft>
            </a:pPr>
            <a:r>
              <a:rPr lang="ar-SA" sz="3600" b="1" dirty="0">
                <a:latin typeface="Arial" pitchFamily="34" charset="0"/>
                <a:cs typeface="+mj-cs"/>
              </a:rPr>
              <a:t>تنحصر الوحدات التصنيفية الاكبر كالجنس والفصيلة وغيرها على مساحة محددة لا تزيد عن مساحة اقليم او جزيرة ولا توجد في أي مكان اخر على سطح الكرة الارضية </a:t>
            </a:r>
            <a:r>
              <a:rPr lang="ar-SA" sz="3600" b="1" dirty="0" smtClean="0">
                <a:latin typeface="Arial" pitchFamily="34" charset="0"/>
                <a:cs typeface="+mj-cs"/>
              </a:rPr>
              <a:t>.</a:t>
            </a:r>
            <a:endParaRPr lang="ar-SA" sz="3600" b="1" dirty="0">
              <a:latin typeface="Arial" pitchFamily="34" charset="0"/>
              <a:cs typeface="+mj-cs"/>
            </a:endParaRPr>
          </a:p>
          <a:p>
            <a:pPr marL="639763" indent="-571500">
              <a:lnSpc>
                <a:spcPct val="95000"/>
              </a:lnSpc>
              <a:spcBef>
                <a:spcPct val="0"/>
              </a:spcBef>
              <a:spcAft>
                <a:spcPts val="1000"/>
              </a:spcAft>
            </a:pPr>
            <a:r>
              <a:rPr lang="ar-SA" sz="3600" b="1" dirty="0">
                <a:solidFill>
                  <a:schemeClr val="tx1"/>
                </a:solidFill>
                <a:latin typeface="Arial" pitchFamily="34" charset="0"/>
                <a:cs typeface="+mj-cs"/>
              </a:rPr>
              <a:t>يتحدد التوطن </a:t>
            </a:r>
            <a:r>
              <a:rPr lang="en-US" sz="3600" b="1" dirty="0">
                <a:solidFill>
                  <a:schemeClr val="tx1"/>
                </a:solidFill>
                <a:latin typeface="Arial" pitchFamily="34" charset="0"/>
                <a:cs typeface="+mj-cs"/>
              </a:rPr>
              <a:t>Endemism </a:t>
            </a:r>
            <a:r>
              <a:rPr lang="ar-SA" sz="3600" b="1" dirty="0">
                <a:solidFill>
                  <a:srgbClr val="00B050"/>
                </a:solidFill>
                <a:latin typeface="Arial" pitchFamily="34" charset="0"/>
                <a:cs typeface="+mj-cs"/>
              </a:rPr>
              <a:t>على مرتبة الوحدة التصنيفية (نوع ,جنس, فصيلة</a:t>
            </a:r>
            <a:r>
              <a:rPr lang="ar-SA" sz="3600" b="1" dirty="0" smtClean="0">
                <a:solidFill>
                  <a:srgbClr val="00B050"/>
                </a:solidFill>
                <a:latin typeface="Arial" pitchFamily="34" charset="0"/>
                <a:cs typeface="+mj-cs"/>
              </a:rPr>
              <a:t>).</a:t>
            </a:r>
            <a:endParaRPr lang="ar-SA" sz="3600" b="1" dirty="0">
              <a:solidFill>
                <a:srgbClr val="00B050"/>
              </a:solidFill>
              <a:latin typeface="Arial" pitchFamily="34" charset="0"/>
              <a:cs typeface="+mj-cs"/>
            </a:endParaRPr>
          </a:p>
          <a:p>
            <a:pPr marL="68263" indent="0">
              <a:lnSpc>
                <a:spcPct val="95000"/>
              </a:lnSpc>
              <a:spcBef>
                <a:spcPct val="0"/>
              </a:spcBef>
              <a:spcAft>
                <a:spcPts val="1000"/>
              </a:spcAft>
              <a:buNone/>
            </a:pPr>
            <a:r>
              <a:rPr lang="ar-SA" sz="3600" b="1" dirty="0">
                <a:solidFill>
                  <a:srgbClr val="FF0000"/>
                </a:solidFill>
                <a:latin typeface="Arial" pitchFamily="34" charset="0"/>
                <a:cs typeface="+mj-cs"/>
              </a:rPr>
              <a:t>الفصيلة</a:t>
            </a:r>
            <a:r>
              <a:rPr lang="ar-SA" sz="3600" b="1" dirty="0">
                <a:solidFill>
                  <a:srgbClr val="002060"/>
                </a:solidFill>
                <a:latin typeface="Arial" pitchFamily="34" charset="0"/>
                <a:cs typeface="+mj-cs"/>
              </a:rPr>
              <a:t> :تنحصر انتشارها في </a:t>
            </a:r>
            <a:r>
              <a:rPr lang="ar-SA" sz="3600" b="1" dirty="0">
                <a:solidFill>
                  <a:srgbClr val="FF0000"/>
                </a:solidFill>
                <a:latin typeface="Arial" pitchFamily="34" charset="0"/>
                <a:cs typeface="+mj-cs"/>
              </a:rPr>
              <a:t>قارة</a:t>
            </a:r>
            <a:r>
              <a:rPr lang="ar-SA" sz="3600" b="1" dirty="0">
                <a:solidFill>
                  <a:srgbClr val="002060"/>
                </a:solidFill>
                <a:latin typeface="Arial" pitchFamily="34" charset="0"/>
                <a:cs typeface="+mj-cs"/>
              </a:rPr>
              <a:t> واحدة سمي </a:t>
            </a:r>
            <a:r>
              <a:rPr lang="ar-SA" sz="3600" b="1" dirty="0" smtClean="0">
                <a:solidFill>
                  <a:srgbClr val="002060"/>
                </a:solidFill>
                <a:latin typeface="Arial" pitchFamily="34" charset="0"/>
                <a:cs typeface="+mj-cs"/>
              </a:rPr>
              <a:t>متوطن.</a:t>
            </a:r>
            <a:endParaRPr lang="ar-SA" sz="3600" b="1" dirty="0">
              <a:solidFill>
                <a:srgbClr val="002060"/>
              </a:solidFill>
              <a:latin typeface="Arial" pitchFamily="34" charset="0"/>
              <a:cs typeface="+mj-cs"/>
            </a:endParaRPr>
          </a:p>
          <a:p>
            <a:pPr marL="68263" indent="0">
              <a:lnSpc>
                <a:spcPct val="95000"/>
              </a:lnSpc>
              <a:spcBef>
                <a:spcPct val="0"/>
              </a:spcBef>
              <a:spcAft>
                <a:spcPts val="1000"/>
              </a:spcAft>
              <a:buNone/>
            </a:pPr>
            <a:r>
              <a:rPr lang="ar-SA" sz="3600" b="1" dirty="0">
                <a:solidFill>
                  <a:srgbClr val="FF0000"/>
                </a:solidFill>
                <a:latin typeface="Arial" pitchFamily="34" charset="0"/>
                <a:cs typeface="+mj-cs"/>
              </a:rPr>
              <a:t>الجنس</a:t>
            </a:r>
            <a:r>
              <a:rPr lang="ar-SA" sz="3600" b="1" dirty="0">
                <a:solidFill>
                  <a:srgbClr val="002060"/>
                </a:solidFill>
                <a:latin typeface="Arial" pitchFamily="34" charset="0"/>
                <a:cs typeface="+mj-cs"/>
              </a:rPr>
              <a:t> :ينحصر في </a:t>
            </a:r>
            <a:r>
              <a:rPr lang="ar-SA" sz="3600" b="1" dirty="0">
                <a:solidFill>
                  <a:srgbClr val="FF0000"/>
                </a:solidFill>
                <a:latin typeface="Arial" pitchFamily="34" charset="0"/>
                <a:cs typeface="+mj-cs"/>
              </a:rPr>
              <a:t>بلد</a:t>
            </a:r>
            <a:r>
              <a:rPr lang="ar-SA" sz="3600" b="1" dirty="0">
                <a:solidFill>
                  <a:srgbClr val="002060"/>
                </a:solidFill>
                <a:latin typeface="Arial" pitchFamily="34" charset="0"/>
                <a:cs typeface="+mj-cs"/>
              </a:rPr>
              <a:t> واحد سمي </a:t>
            </a:r>
            <a:r>
              <a:rPr lang="ar-SA" sz="3600" b="1" dirty="0" smtClean="0">
                <a:solidFill>
                  <a:srgbClr val="002060"/>
                </a:solidFill>
                <a:latin typeface="Arial" pitchFamily="34" charset="0"/>
                <a:cs typeface="+mj-cs"/>
              </a:rPr>
              <a:t>متوطن.</a:t>
            </a:r>
            <a:endParaRPr lang="ar-SA" sz="3600" b="1" dirty="0">
              <a:solidFill>
                <a:srgbClr val="002060"/>
              </a:solidFill>
              <a:latin typeface="Arial" pitchFamily="34" charset="0"/>
              <a:cs typeface="+mj-cs"/>
            </a:endParaRPr>
          </a:p>
          <a:p>
            <a:pPr marL="68263" indent="0">
              <a:lnSpc>
                <a:spcPct val="95000"/>
              </a:lnSpc>
              <a:spcBef>
                <a:spcPct val="0"/>
              </a:spcBef>
              <a:spcAft>
                <a:spcPts val="1000"/>
              </a:spcAft>
              <a:buNone/>
            </a:pPr>
            <a:r>
              <a:rPr lang="ar-SA" sz="3600" b="1" dirty="0">
                <a:solidFill>
                  <a:srgbClr val="FF0000"/>
                </a:solidFill>
                <a:latin typeface="Arial" pitchFamily="34" charset="0"/>
                <a:cs typeface="+mj-cs"/>
              </a:rPr>
              <a:t>الانواع</a:t>
            </a:r>
            <a:r>
              <a:rPr lang="ar-SA" sz="3600" b="1" dirty="0">
                <a:solidFill>
                  <a:srgbClr val="002060"/>
                </a:solidFill>
                <a:latin typeface="Arial" pitchFamily="34" charset="0"/>
                <a:cs typeface="+mj-cs"/>
              </a:rPr>
              <a:t>: ينحصر منطقة انتشاره في بقعة صغيرة </a:t>
            </a:r>
            <a:r>
              <a:rPr lang="ar-SA" sz="3600" b="1" dirty="0" smtClean="0">
                <a:solidFill>
                  <a:srgbClr val="002060"/>
                </a:solidFill>
                <a:latin typeface="Arial" pitchFamily="34" charset="0"/>
                <a:cs typeface="+mj-cs"/>
              </a:rPr>
              <a:t>.</a:t>
            </a:r>
            <a:endParaRPr lang="ar-SA" sz="3600" b="1" dirty="0">
              <a:solidFill>
                <a:srgbClr val="002060"/>
              </a:solidFill>
              <a:latin typeface="Arial" pitchFamily="34" charset="0"/>
              <a:cs typeface="+mj-cs"/>
            </a:endParaRPr>
          </a:p>
          <a:p>
            <a:pPr marL="639763" indent="-571500">
              <a:lnSpc>
                <a:spcPct val="95000"/>
              </a:lnSpc>
              <a:spcBef>
                <a:spcPct val="0"/>
              </a:spcBef>
              <a:spcAft>
                <a:spcPts val="1000"/>
              </a:spcAft>
            </a:pPr>
            <a:r>
              <a:rPr lang="ar-SA" sz="3600" b="1" dirty="0">
                <a:solidFill>
                  <a:schemeClr val="tx1"/>
                </a:solidFill>
                <a:latin typeface="Arial" pitchFamily="34" charset="0"/>
                <a:cs typeface="+mj-cs"/>
              </a:rPr>
              <a:t>تسمى الانواع النباتية  ذات منطقة انتشار غير واسعة </a:t>
            </a:r>
            <a:r>
              <a:rPr lang="ar-SA" sz="3600" b="1" dirty="0" err="1">
                <a:solidFill>
                  <a:schemeClr val="tx1"/>
                </a:solidFill>
                <a:latin typeface="Arial" pitchFamily="34" charset="0"/>
                <a:cs typeface="+mj-cs"/>
              </a:rPr>
              <a:t>بالانواع</a:t>
            </a:r>
            <a:r>
              <a:rPr lang="ar-SA" sz="3600" b="1" dirty="0">
                <a:solidFill>
                  <a:schemeClr val="tx1"/>
                </a:solidFill>
                <a:latin typeface="Arial" pitchFamily="34" charset="0"/>
                <a:cs typeface="+mj-cs"/>
              </a:rPr>
              <a:t> </a:t>
            </a:r>
            <a:r>
              <a:rPr lang="ar-SA" sz="3600" b="1" dirty="0">
                <a:solidFill>
                  <a:schemeClr val="tx1"/>
                </a:solidFill>
                <a:highlight>
                  <a:srgbClr val="FFFF00"/>
                </a:highlight>
                <a:latin typeface="Arial" pitchFamily="34" charset="0"/>
                <a:cs typeface="+mj-cs"/>
              </a:rPr>
              <a:t>محدودة الانتشار  </a:t>
            </a:r>
            <a:r>
              <a:rPr lang="ar-SA" sz="3600" b="1" dirty="0">
                <a:solidFill>
                  <a:schemeClr val="tx1"/>
                </a:solidFill>
                <a:latin typeface="Arial" pitchFamily="34" charset="0"/>
                <a:cs typeface="+mj-cs"/>
              </a:rPr>
              <a:t>وترتبط هذه الانواع بظروف معينة ترتبط بوجودها مثل الترب الكلسية أو الملحية أو الحمضية أو بعوامل مناخية كالرطوبة الزائدة.</a:t>
            </a:r>
          </a:p>
          <a:p>
            <a:pPr marL="639763" indent="-571500">
              <a:lnSpc>
                <a:spcPct val="95000"/>
              </a:lnSpc>
              <a:spcBef>
                <a:spcPct val="0"/>
              </a:spcBef>
              <a:spcAft>
                <a:spcPts val="1000"/>
              </a:spcAft>
            </a:pPr>
            <a:r>
              <a:rPr lang="ar-SA" sz="3600" b="1" dirty="0">
                <a:solidFill>
                  <a:srgbClr val="00B050"/>
                </a:solidFill>
                <a:latin typeface="Arial" pitchFamily="34" charset="0"/>
                <a:cs typeface="+mj-cs"/>
              </a:rPr>
              <a:t>تكثر الوحدات التصنيفية </a:t>
            </a:r>
            <a:r>
              <a:rPr lang="ar-SA" sz="3600" b="1" dirty="0" err="1">
                <a:solidFill>
                  <a:srgbClr val="00B050"/>
                </a:solidFill>
                <a:latin typeface="Arial" pitchFamily="34" charset="0"/>
                <a:cs typeface="+mj-cs"/>
              </a:rPr>
              <a:t>المتواطنة</a:t>
            </a:r>
            <a:r>
              <a:rPr lang="ar-SA" sz="3600" b="1" dirty="0">
                <a:solidFill>
                  <a:srgbClr val="00B050"/>
                </a:solidFill>
                <a:latin typeface="Arial" pitchFamily="34" charset="0"/>
                <a:cs typeface="+mj-cs"/>
              </a:rPr>
              <a:t> في جنوب الكرة الارضية مقارنة مع الشمالية ؟؟</a:t>
            </a:r>
          </a:p>
          <a:p>
            <a:pPr marL="68263" indent="0" eaLnBrk="1" hangingPunct="1">
              <a:lnSpc>
                <a:spcPct val="95000"/>
              </a:lnSpc>
              <a:spcBef>
                <a:spcPct val="0"/>
              </a:spcBef>
              <a:spcAft>
                <a:spcPts val="1000"/>
              </a:spcAft>
              <a:buFont typeface="Wingdings 2" pitchFamily="18" charset="2"/>
              <a:buNone/>
            </a:pPr>
            <a:r>
              <a:rPr lang="ar-SA" sz="3600" b="1" dirty="0">
                <a:solidFill>
                  <a:srgbClr val="002060"/>
                </a:solidFill>
                <a:latin typeface="Arial" pitchFamily="34" charset="0"/>
                <a:cs typeface="+mj-cs"/>
              </a:rPr>
              <a:t>جزيرة القديسة  نسبة الانواع المتوطنة 85% </a:t>
            </a:r>
            <a:r>
              <a:rPr lang="ar-SA" sz="3600" b="1" dirty="0" smtClean="0">
                <a:solidFill>
                  <a:srgbClr val="002060"/>
                </a:solidFill>
                <a:latin typeface="Arial" pitchFamily="34" charset="0"/>
                <a:cs typeface="+mj-cs"/>
              </a:rPr>
              <a:t>، وفي </a:t>
            </a:r>
            <a:r>
              <a:rPr lang="ar-SA" sz="3600" b="1" dirty="0">
                <a:solidFill>
                  <a:srgbClr val="002060"/>
                </a:solidFill>
                <a:latin typeface="Arial" pitchFamily="34" charset="0"/>
                <a:cs typeface="+mj-cs"/>
              </a:rPr>
              <a:t>مناطق السهوب الروسية نسبة التوطن صفر </a:t>
            </a:r>
          </a:p>
          <a:p>
            <a:pPr marL="68263" indent="0" eaLnBrk="1" hangingPunct="1">
              <a:lnSpc>
                <a:spcPct val="95000"/>
              </a:lnSpc>
              <a:spcBef>
                <a:spcPct val="0"/>
              </a:spcBef>
              <a:spcAft>
                <a:spcPts val="1000"/>
              </a:spcAft>
              <a:buFont typeface="Wingdings 2" pitchFamily="18" charset="2"/>
              <a:buNone/>
            </a:pPr>
            <a:endParaRPr lang="ar-SA" sz="2300" u="sng" dirty="0">
              <a:solidFill>
                <a:srgbClr val="002060"/>
              </a:solidFill>
              <a:latin typeface="Arial" pitchFamily="34" charset="0"/>
              <a:cs typeface="+mj-cs"/>
            </a:endParaRPr>
          </a:p>
          <a:p>
            <a:pPr marL="639763" indent="-571500">
              <a:lnSpc>
                <a:spcPct val="95000"/>
              </a:lnSpc>
              <a:spcBef>
                <a:spcPct val="0"/>
              </a:spcBef>
              <a:spcAft>
                <a:spcPts val="1000"/>
              </a:spcAft>
              <a:buSzPct val="86000"/>
            </a:pPr>
            <a:r>
              <a:rPr lang="ar-SA" sz="3600" b="1" dirty="0">
                <a:solidFill>
                  <a:schemeClr val="tx1"/>
                </a:solidFill>
                <a:latin typeface="Arial" pitchFamily="34" charset="0"/>
                <a:cs typeface="+mj-cs"/>
              </a:rPr>
              <a:t>التوطن ناجم عن انعزال الأنواع وانعدام التبادل والانتقال للمناطق الأخرى لهذا غالبية الأنواع المتوطنة توجد في الجزر والجبال المرتفعة مثل نوع الصنوبر الذي يوجد في أفغانستان فقط على مساحة لا تزيد عن 50 هكتار.</a:t>
            </a:r>
          </a:p>
        </p:txBody>
      </p:sp>
    </p:spTree>
    <p:extLst>
      <p:ext uri="{BB962C8B-B14F-4D97-AF65-F5344CB8AC3E}">
        <p14:creationId xmlns:p14="http://schemas.microsoft.com/office/powerpoint/2010/main" val="7376795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extLst>
              <p:ext uri="{D42A27DB-BD31-4B8C-83A1-F6EECF244321}">
                <p14:modId xmlns:p14="http://schemas.microsoft.com/office/powerpoint/2010/main" val="329066931"/>
              </p:ext>
            </p:extLst>
          </p:nvPr>
        </p:nvGraphicFramePr>
        <p:xfrm>
          <a:off x="223493" y="980728"/>
          <a:ext cx="8236939" cy="5084048"/>
        </p:xfrm>
        <a:graphic>
          <a:graphicData uri="http://schemas.openxmlformats.org/drawingml/2006/table">
            <a:tbl>
              <a:tblPr rtl="1" firstRow="1" bandRow="1">
                <a:tableStyleId>{5C22544A-7EE6-4342-B048-85BDC9FD1C3A}</a:tableStyleId>
              </a:tblPr>
              <a:tblGrid>
                <a:gridCol w="2387752">
                  <a:extLst>
                    <a:ext uri="{9D8B030D-6E8A-4147-A177-3AD203B41FA5}">
                      <a16:colId xmlns:a16="http://schemas.microsoft.com/office/drawing/2014/main" val="20000"/>
                    </a:ext>
                  </a:extLst>
                </a:gridCol>
                <a:gridCol w="2387752">
                  <a:extLst>
                    <a:ext uri="{9D8B030D-6E8A-4147-A177-3AD203B41FA5}">
                      <a16:colId xmlns:a16="http://schemas.microsoft.com/office/drawing/2014/main" val="20001"/>
                    </a:ext>
                  </a:extLst>
                </a:gridCol>
                <a:gridCol w="3461435">
                  <a:extLst>
                    <a:ext uri="{9D8B030D-6E8A-4147-A177-3AD203B41FA5}">
                      <a16:colId xmlns:a16="http://schemas.microsoft.com/office/drawing/2014/main" val="20002"/>
                    </a:ext>
                  </a:extLst>
                </a:gridCol>
              </a:tblGrid>
              <a:tr h="801480">
                <a:tc>
                  <a:txBody>
                    <a:bodyPr/>
                    <a:lstStyle/>
                    <a:p>
                      <a:pPr rtl="1"/>
                      <a:r>
                        <a:rPr lang="ar-SA" dirty="0"/>
                        <a:t> </a:t>
                      </a:r>
                      <a:r>
                        <a:rPr lang="en-US" dirty="0"/>
                        <a:t> families</a:t>
                      </a:r>
                      <a:r>
                        <a:rPr lang="ar-SA" dirty="0"/>
                        <a:t> </a:t>
                      </a:r>
                      <a:r>
                        <a:rPr lang="en-US" dirty="0"/>
                        <a:t>Endemic</a:t>
                      </a:r>
                      <a:endParaRPr lang="ar-SA" dirty="0"/>
                    </a:p>
                    <a:p>
                      <a:pPr rtl="1"/>
                      <a:r>
                        <a:rPr lang="ar-SA" dirty="0"/>
                        <a:t>الفصائل المتوطنة</a:t>
                      </a:r>
                    </a:p>
                  </a:txBody>
                  <a:tcPr/>
                </a:tc>
                <a:tc>
                  <a:txBody>
                    <a:bodyPr/>
                    <a:lstStyle/>
                    <a:p>
                      <a:pPr rtl="1"/>
                      <a:r>
                        <a:rPr lang="en-US" dirty="0"/>
                        <a:t>Endemic Genera </a:t>
                      </a:r>
                      <a:r>
                        <a:rPr lang="ar-SA" dirty="0"/>
                        <a:t> </a:t>
                      </a:r>
                    </a:p>
                    <a:p>
                      <a:pPr rtl="1"/>
                      <a:r>
                        <a:rPr lang="ar-SA" dirty="0"/>
                        <a:t>الاجناس المتوطنة</a:t>
                      </a:r>
                    </a:p>
                  </a:txBody>
                  <a:tcPr/>
                </a:tc>
                <a:tc>
                  <a:txBody>
                    <a:bodyPr/>
                    <a:lstStyle/>
                    <a:p>
                      <a:pPr rtl="1"/>
                      <a:r>
                        <a:rPr lang="en-US" dirty="0"/>
                        <a:t> Endemic species</a:t>
                      </a:r>
                      <a:endParaRPr lang="ar-SA" dirty="0"/>
                    </a:p>
                    <a:p>
                      <a:pPr rtl="1"/>
                      <a:r>
                        <a:rPr lang="ar-SA" dirty="0"/>
                        <a:t>الانواع المتوطنة</a:t>
                      </a:r>
                    </a:p>
                  </a:txBody>
                  <a:tcPr/>
                </a:tc>
                <a:extLst>
                  <a:ext uri="{0D108BD9-81ED-4DB2-BD59-A6C34878D82A}">
                    <a16:rowId xmlns:a16="http://schemas.microsoft.com/office/drawing/2014/main" val="10000"/>
                  </a:ext>
                </a:extLst>
              </a:tr>
              <a:tr h="4282568">
                <a:tc>
                  <a:txBody>
                    <a:bodyPr/>
                    <a:lstStyle/>
                    <a:p>
                      <a:pPr rtl="1"/>
                      <a:r>
                        <a:rPr lang="ar-SA" dirty="0"/>
                        <a:t>تعد معظم</a:t>
                      </a:r>
                      <a:r>
                        <a:rPr lang="ar-SA" baseline="0" dirty="0"/>
                        <a:t> الفصائل المتوطنة وحيدة النمط</a:t>
                      </a:r>
                      <a:r>
                        <a:rPr lang="en-US" dirty="0"/>
                        <a:t>Monotypic</a:t>
                      </a:r>
                      <a:r>
                        <a:rPr lang="ar-SA" dirty="0"/>
                        <a:t> او تضم عدد قليل من الاجناس</a:t>
                      </a:r>
                    </a:p>
                    <a:p>
                      <a:pPr rtl="1"/>
                      <a:r>
                        <a:rPr lang="ar-SA" dirty="0"/>
                        <a:t>من بين 149 فصيلة متوطنة يوجد 52 وحيدة النمط مثل فصيلة </a:t>
                      </a:r>
                      <a:r>
                        <a:rPr lang="en-US" dirty="0" err="1"/>
                        <a:t>Dirachmaceae</a:t>
                      </a:r>
                      <a:endParaRPr lang="ar-SA" dirty="0"/>
                    </a:p>
                    <a:p>
                      <a:pPr rtl="1"/>
                      <a:r>
                        <a:rPr lang="ar-SA" dirty="0"/>
                        <a:t>نبات دم الاخوين (</a:t>
                      </a:r>
                      <a:r>
                        <a:rPr lang="en-US" sz="1800" b="0" i="0" kern="1200" dirty="0">
                          <a:solidFill>
                            <a:schemeClr val="dk1"/>
                          </a:solidFill>
                          <a:effectLst/>
                          <a:latin typeface="+mn-lt"/>
                          <a:ea typeface="+mn-ea"/>
                          <a:cs typeface="+mn-cs"/>
                        </a:rPr>
                        <a:t> </a:t>
                      </a:r>
                      <a:r>
                        <a:rPr lang="en-US" sz="1800" b="0" i="1" kern="1200" dirty="0">
                          <a:solidFill>
                            <a:schemeClr val="dk1"/>
                          </a:solidFill>
                          <a:effectLst/>
                          <a:latin typeface="+mn-lt"/>
                          <a:ea typeface="+mn-ea"/>
                          <a:cs typeface="+mn-cs"/>
                        </a:rPr>
                        <a:t>Dracaena</a:t>
                      </a:r>
                      <a:r>
                        <a:rPr lang="en-US" sz="1800" b="0" i="0" kern="1200" dirty="0">
                          <a:solidFill>
                            <a:schemeClr val="dk1"/>
                          </a:solidFill>
                          <a:effectLst/>
                          <a:latin typeface="+mn-lt"/>
                          <a:ea typeface="+mn-ea"/>
                          <a:cs typeface="+mn-cs"/>
                        </a:rPr>
                        <a:t> </a:t>
                      </a:r>
                      <a:r>
                        <a:rPr lang="en-US" sz="1800" b="0" i="1" kern="1200" dirty="0" err="1">
                          <a:solidFill>
                            <a:schemeClr val="dk1"/>
                          </a:solidFill>
                          <a:effectLst/>
                          <a:latin typeface="+mn-lt"/>
                          <a:ea typeface="+mn-ea"/>
                          <a:cs typeface="+mn-cs"/>
                        </a:rPr>
                        <a:t>cinnabari</a:t>
                      </a:r>
                      <a:r>
                        <a:rPr lang="ar-SA" dirty="0"/>
                        <a:t>)</a:t>
                      </a:r>
                    </a:p>
                  </a:txBody>
                  <a:tcPr/>
                </a:tc>
                <a:tc>
                  <a:txBody>
                    <a:bodyPr/>
                    <a:lstStyle/>
                    <a:p>
                      <a:pPr rtl="1"/>
                      <a:r>
                        <a:rPr lang="ar-SA" dirty="0"/>
                        <a:t>الاجناس المتوطنة</a:t>
                      </a:r>
                      <a:r>
                        <a:rPr lang="ar-SA" baseline="0" dirty="0"/>
                        <a:t> كثيرة العدد تفوق 3000 جنس تكثر في الجزر المنعزلة مثل مدغشقر هاواي </a:t>
                      </a:r>
                    </a:p>
                    <a:p>
                      <a:pPr rtl="1"/>
                      <a:r>
                        <a:rPr lang="ar-SA" baseline="0" dirty="0"/>
                        <a:t>ويصعب انتشارها بسبب انعزالها</a:t>
                      </a:r>
                      <a:endParaRPr lang="ar-SA" dirty="0"/>
                    </a:p>
                  </a:txBody>
                  <a:tcPr/>
                </a:tc>
                <a:tc>
                  <a:txBody>
                    <a:bodyPr/>
                    <a:lstStyle/>
                    <a:p>
                      <a:pPr rtl="1"/>
                      <a:r>
                        <a:rPr lang="ar-SA" dirty="0"/>
                        <a:t>تنتشر في اقليم معين ولها ظروف مناخية وجغرافية مميزة</a:t>
                      </a:r>
                      <a:r>
                        <a:rPr lang="ar-SA" baseline="0" dirty="0"/>
                        <a:t> كجبال. تضم عدد كبير من الانواع </a:t>
                      </a:r>
                      <a:r>
                        <a:rPr lang="ar-SA" baseline="0" dirty="0" smtClean="0"/>
                        <a:t>المتوطنة.</a:t>
                      </a:r>
                      <a:endParaRPr lang="ar-SA" baseline="0" dirty="0"/>
                    </a:p>
                    <a:p>
                      <a:pPr rtl="1"/>
                      <a:r>
                        <a:rPr lang="ar-SA" baseline="0" dirty="0">
                          <a:solidFill>
                            <a:srgbClr val="00B050"/>
                          </a:solidFill>
                        </a:rPr>
                        <a:t>ولها نمطين :</a:t>
                      </a:r>
                    </a:p>
                    <a:p>
                      <a:pPr rtl="1"/>
                      <a:r>
                        <a:rPr lang="ar-SA" baseline="0" dirty="0"/>
                        <a:t>1-يشمل الانواع القديمة التي كانت واسعة الانتشار في الحقبات الجيولوجية القديمة,لكنها بدأت في الانحسار (تسمى نوع باقي او متوطن قديم</a:t>
                      </a:r>
                      <a:r>
                        <a:rPr lang="ar-SA" baseline="0" dirty="0" smtClean="0"/>
                        <a:t>).</a:t>
                      </a:r>
                      <a:endParaRPr lang="ar-SA" baseline="0" dirty="0"/>
                    </a:p>
                    <a:p>
                      <a:pPr rtl="1"/>
                      <a:r>
                        <a:rPr lang="ar-SA" baseline="0" dirty="0"/>
                        <a:t>2- يشمل الانواع الحديثة المتوطنة حديثة التشكل ولم يسمح الوقت لها بالانتشار.</a:t>
                      </a:r>
                    </a:p>
                    <a:p>
                      <a:pPr rtl="1"/>
                      <a:r>
                        <a:rPr lang="ar-SA" baseline="0" dirty="0"/>
                        <a:t>تكثر في المناطق التي اصبحت صالحة للحياة كالمناطق التي تراجع عنها الجليد او </a:t>
                      </a:r>
                      <a:r>
                        <a:rPr lang="ar-SA" baseline="0" dirty="0" err="1"/>
                        <a:t>غطتها</a:t>
                      </a:r>
                      <a:r>
                        <a:rPr lang="ar-SA" baseline="0" dirty="0"/>
                        <a:t> البراكين منذ فترة ليست بعيدة</a:t>
                      </a:r>
                    </a:p>
                    <a:p>
                      <a:pPr rtl="1"/>
                      <a:r>
                        <a:rPr lang="ar-SA" baseline="0" dirty="0"/>
                        <a:t>مثل منطقة الكاب .</a:t>
                      </a:r>
                      <a:endParaRPr lang="ar-SA" dirty="0"/>
                    </a:p>
                  </a:txBody>
                  <a:tcPr/>
                </a:tc>
                <a:extLst>
                  <a:ext uri="{0D108BD9-81ED-4DB2-BD59-A6C34878D82A}">
                    <a16:rowId xmlns:a16="http://schemas.microsoft.com/office/drawing/2014/main" val="10001"/>
                  </a:ext>
                </a:extLst>
              </a:tr>
            </a:tbl>
          </a:graphicData>
        </a:graphic>
      </p:graphicFrame>
      <p:sp>
        <p:nvSpPr>
          <p:cNvPr id="4" name="مستطيل 3"/>
          <p:cNvSpPr/>
          <p:nvPr/>
        </p:nvSpPr>
        <p:spPr>
          <a:xfrm>
            <a:off x="0" y="302705"/>
            <a:ext cx="8604448" cy="443198"/>
          </a:xfrm>
          <a:prstGeom prst="rect">
            <a:avLst/>
          </a:prstGeom>
        </p:spPr>
        <p:txBody>
          <a:bodyPr wrap="square">
            <a:spAutoFit/>
          </a:bodyPr>
          <a:lstStyle/>
          <a:p>
            <a:pPr marL="639763" indent="-571500" algn="ctr">
              <a:lnSpc>
                <a:spcPct val="95000"/>
              </a:lnSpc>
              <a:spcBef>
                <a:spcPct val="0"/>
              </a:spcBef>
              <a:spcAft>
                <a:spcPts val="1000"/>
              </a:spcAft>
            </a:pPr>
            <a:r>
              <a:rPr lang="ar-SA" sz="2400" b="1" dirty="0">
                <a:latin typeface="Arial" pitchFamily="34" charset="0"/>
              </a:rPr>
              <a:t>يتحدد التوطن </a:t>
            </a:r>
            <a:r>
              <a:rPr lang="en-US" sz="2400" b="1" dirty="0">
                <a:latin typeface="Arial" pitchFamily="34" charset="0"/>
              </a:rPr>
              <a:t>Endemism </a:t>
            </a:r>
            <a:r>
              <a:rPr lang="ar-SA" sz="2400" b="1" dirty="0">
                <a:latin typeface="Arial" pitchFamily="34" charset="0"/>
              </a:rPr>
              <a:t>على مرتبة الوحدة التصنيفية (نوع ,جنس, فصيلة)</a:t>
            </a:r>
          </a:p>
        </p:txBody>
      </p:sp>
    </p:spTree>
    <p:extLst>
      <p:ext uri="{BB962C8B-B14F-4D97-AF65-F5344CB8AC3E}">
        <p14:creationId xmlns:p14="http://schemas.microsoft.com/office/powerpoint/2010/main" val="6074188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صورة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50519"/>
            <a:ext cx="2092325" cy="3641725"/>
          </a:xfrm>
          <a:prstGeom prst="rect">
            <a:avLst/>
          </a:prstGeom>
          <a:noFill/>
          <a:ln w="12700">
            <a:solidFill>
              <a:schemeClr val="accent2"/>
            </a:solidFill>
            <a:prstDash val="dash"/>
            <a:miter lim="800000"/>
            <a:headEnd/>
            <a:tailEnd/>
          </a:ln>
          <a:extLst>
            <a:ext uri="{909E8E84-426E-40DD-AFC4-6F175D3DCCD1}">
              <a14:hiddenFill xmlns:a14="http://schemas.microsoft.com/office/drawing/2010/main">
                <a:solidFill>
                  <a:srgbClr val="FFFFFF"/>
                </a:solidFill>
              </a14:hiddenFill>
            </a:ext>
          </a:extLst>
        </p:spPr>
      </p:pic>
      <p:sp>
        <p:nvSpPr>
          <p:cNvPr id="11267" name="مربع نص 2"/>
          <p:cNvSpPr txBox="1">
            <a:spLocks noChangeArrowheads="1"/>
          </p:cNvSpPr>
          <p:nvPr/>
        </p:nvSpPr>
        <p:spPr bwMode="auto">
          <a:xfrm flipH="1">
            <a:off x="1187488" y="3892244"/>
            <a:ext cx="2085975" cy="419100"/>
          </a:xfrm>
          <a:prstGeom prst="rect">
            <a:avLst/>
          </a:prstGeom>
          <a:solidFill>
            <a:schemeClr val="bg1"/>
          </a:solidFill>
          <a:ln w="12700">
            <a:solidFill>
              <a:schemeClr val="accent2"/>
            </a:solidFill>
            <a:prstDash val="dash"/>
            <a:miter lim="800000"/>
            <a:headEnd/>
            <a:tailEnd/>
          </a:ln>
        </p:spPr>
        <p:txBody>
          <a:bodyPr/>
          <a:lstStyle>
            <a:lvl1pPr marL="68263"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lnSpc>
                <a:spcPct val="95000"/>
              </a:lnSpc>
              <a:spcAft>
                <a:spcPts val="1000"/>
              </a:spcAft>
              <a:buClr>
                <a:schemeClr val="accent1"/>
              </a:buClr>
              <a:buSzPct val="76000"/>
            </a:pPr>
            <a:r>
              <a:rPr lang="en-US" altLang="ar-SA" sz="2000" b="1" dirty="0" err="1">
                <a:solidFill>
                  <a:srgbClr val="97354A"/>
                </a:solidFill>
              </a:rPr>
              <a:t>Pinus</a:t>
            </a:r>
            <a:r>
              <a:rPr lang="en-US" altLang="ar-SA" sz="2000" b="1" dirty="0">
                <a:solidFill>
                  <a:srgbClr val="97354A"/>
                </a:solidFill>
              </a:rPr>
              <a:t> </a:t>
            </a:r>
            <a:r>
              <a:rPr lang="en-US" altLang="ar-SA" sz="2000" b="1" dirty="0" err="1">
                <a:solidFill>
                  <a:srgbClr val="97354A"/>
                </a:solidFill>
              </a:rPr>
              <a:t>eldarica</a:t>
            </a:r>
            <a:endParaRPr lang="ar-SA" altLang="ar-SA" sz="2000" b="1" dirty="0">
              <a:solidFill>
                <a:srgbClr val="97354A"/>
              </a:solidFill>
            </a:endParaRPr>
          </a:p>
        </p:txBody>
      </p:sp>
      <p:pic>
        <p:nvPicPr>
          <p:cNvPr id="11268" name="صورة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250519"/>
            <a:ext cx="2595563" cy="1757362"/>
          </a:xfrm>
          <a:prstGeom prst="rect">
            <a:avLst/>
          </a:prstGeom>
          <a:noFill/>
          <a:ln w="12700">
            <a:solidFill>
              <a:schemeClr val="accent2"/>
            </a:solidFill>
            <a:prstDash val="dash"/>
            <a:miter lim="800000"/>
            <a:headEnd/>
            <a:tailEnd/>
          </a:ln>
          <a:extLst>
            <a:ext uri="{909E8E84-426E-40DD-AFC4-6F175D3DCCD1}">
              <a14:hiddenFill xmlns:a14="http://schemas.microsoft.com/office/drawing/2010/main">
                <a:solidFill>
                  <a:srgbClr val="FFFFFF"/>
                </a:solidFill>
              </a14:hiddenFill>
            </a:ext>
          </a:extLst>
        </p:spPr>
      </p:pic>
      <p:sp>
        <p:nvSpPr>
          <p:cNvPr id="11269" name="Text Box 4"/>
          <p:cNvSpPr txBox="1">
            <a:spLocks noChangeArrowheads="1"/>
          </p:cNvSpPr>
          <p:nvPr/>
        </p:nvSpPr>
        <p:spPr bwMode="auto">
          <a:xfrm flipH="1">
            <a:off x="5407496" y="2071382"/>
            <a:ext cx="2595563" cy="379413"/>
          </a:xfrm>
          <a:prstGeom prst="rect">
            <a:avLst/>
          </a:prstGeom>
          <a:solidFill>
            <a:srgbClr val="FFFFFF"/>
          </a:solidFill>
          <a:ln w="12700">
            <a:solidFill>
              <a:schemeClr val="accent2"/>
            </a:solidFill>
            <a:prstDash val="dash"/>
            <a:miter lim="800000"/>
            <a:headEnd/>
            <a:tailEnd/>
          </a:ln>
        </p:spPr>
        <p:txBody>
          <a:bodyPr/>
          <a:lstStyle>
            <a:lvl1pPr marL="68263"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lnSpc>
                <a:spcPct val="95000"/>
              </a:lnSpc>
              <a:spcAft>
                <a:spcPts val="1000"/>
              </a:spcAft>
              <a:buClr>
                <a:schemeClr val="accent1"/>
              </a:buClr>
              <a:buSzPct val="76000"/>
            </a:pPr>
            <a:r>
              <a:rPr lang="en-US" altLang="ar-SA" b="1">
                <a:solidFill>
                  <a:srgbClr val="97354A"/>
                </a:solidFill>
              </a:rPr>
              <a:t>Dracaena cinnabari</a:t>
            </a:r>
            <a:endParaRPr lang="ar-SA" altLang="ar-SA" b="1">
              <a:solidFill>
                <a:srgbClr val="97354A"/>
              </a:solidFill>
            </a:endParaRPr>
          </a:p>
        </p:txBody>
      </p:sp>
      <p:sp>
        <p:nvSpPr>
          <p:cNvPr id="11270" name="Text Box 5"/>
          <p:cNvSpPr txBox="1">
            <a:spLocks noChangeArrowheads="1"/>
          </p:cNvSpPr>
          <p:nvPr/>
        </p:nvSpPr>
        <p:spPr bwMode="auto">
          <a:xfrm flipH="1">
            <a:off x="5407496" y="2624137"/>
            <a:ext cx="3144019" cy="2314922"/>
          </a:xfrm>
          <a:prstGeom prst="rect">
            <a:avLst/>
          </a:prstGeom>
          <a:noFill/>
          <a:ln w="19050">
            <a:solidFill>
              <a:schemeClr val="accent2"/>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lvl1pPr marL="68263"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95000"/>
              </a:lnSpc>
              <a:spcAft>
                <a:spcPts val="1000"/>
              </a:spcAft>
              <a:buClr>
                <a:schemeClr val="accent1"/>
              </a:buClr>
              <a:buSzPct val="76000"/>
            </a:pPr>
            <a:r>
              <a:rPr lang="ar-SA" altLang="ar-SA" b="1" dirty="0">
                <a:solidFill>
                  <a:srgbClr val="7F7F7F"/>
                </a:solidFill>
                <a:latin typeface="Arabic Typesetting" pitchFamily="66" charset="-78"/>
              </a:rPr>
              <a:t>نبات دم الأخوين أو دم العنقاء من فصيلة </a:t>
            </a:r>
            <a:r>
              <a:rPr lang="en-US" dirty="0" err="1"/>
              <a:t>Dirachmaceae</a:t>
            </a:r>
            <a:r>
              <a:rPr lang="en-US" dirty="0"/>
              <a:t> </a:t>
            </a:r>
            <a:r>
              <a:rPr lang="ar-SA" altLang="ar-SA" b="1" dirty="0">
                <a:solidFill>
                  <a:srgbClr val="7F7F7F"/>
                </a:solidFill>
                <a:latin typeface="Arabic Typesetting" pitchFamily="66" charset="-78"/>
              </a:rPr>
              <a:t>وهي نوع نادر يتواجد في </a:t>
            </a:r>
            <a:r>
              <a:rPr lang="ar-SA" altLang="ar-SA" b="1" u="sng" dirty="0">
                <a:solidFill>
                  <a:srgbClr val="0070C0"/>
                </a:solidFill>
                <a:latin typeface="Arabic Typesetting" pitchFamily="66" charset="-78"/>
              </a:rPr>
              <a:t>جزيرة</a:t>
            </a:r>
            <a:r>
              <a:rPr lang="en-US" altLang="ar-SA" b="1" u="sng" dirty="0">
                <a:solidFill>
                  <a:srgbClr val="0070C0"/>
                </a:solidFill>
              </a:rPr>
              <a:t> </a:t>
            </a:r>
            <a:r>
              <a:rPr lang="ar-SA" altLang="ar-SA" b="1" u="sng" dirty="0" err="1">
                <a:solidFill>
                  <a:srgbClr val="0070C0"/>
                </a:solidFill>
                <a:latin typeface="Arabic Typesetting" pitchFamily="66" charset="-78"/>
              </a:rPr>
              <a:t>سقطرى</a:t>
            </a:r>
            <a:r>
              <a:rPr lang="ar-SA" altLang="ar-SA" b="1" u="sng" dirty="0">
                <a:solidFill>
                  <a:srgbClr val="0070C0"/>
                </a:solidFill>
                <a:latin typeface="Arabic Typesetting" pitchFamily="66" charset="-78"/>
              </a:rPr>
              <a:t> اليمنية </a:t>
            </a:r>
            <a:r>
              <a:rPr lang="ar-SA" altLang="ar-SA" b="1" dirty="0">
                <a:solidFill>
                  <a:srgbClr val="7F7F7F"/>
                </a:solidFill>
                <a:latin typeface="Arabic Typesetting" pitchFamily="66" charset="-78"/>
              </a:rPr>
              <a:t>, وقد سجل في جزيرة </a:t>
            </a:r>
            <a:r>
              <a:rPr lang="ar-SA" altLang="ar-SA" b="1" dirty="0" err="1">
                <a:solidFill>
                  <a:srgbClr val="7F7F7F"/>
                </a:solidFill>
                <a:latin typeface="Arabic Typesetting" pitchFamily="66" charset="-78"/>
              </a:rPr>
              <a:t>سقطرى</a:t>
            </a:r>
            <a:r>
              <a:rPr lang="ar-SA" altLang="ar-SA" b="1" dirty="0">
                <a:solidFill>
                  <a:srgbClr val="7F7F7F"/>
                </a:solidFill>
                <a:latin typeface="Arabic Typesetting" pitchFamily="66" charset="-78"/>
              </a:rPr>
              <a:t> 850 نوع من أنواع النباتات، 270نوع منها مستوطن أي أنه يوجد في الجزيرة ولا يوجد في أي مكان آخر في العالم.</a:t>
            </a:r>
          </a:p>
          <a:p>
            <a:pPr algn="l" rtl="0"/>
            <a:endParaRPr lang="ar-SA" altLang="ar-SA" sz="1200" dirty="0"/>
          </a:p>
        </p:txBody>
      </p:sp>
      <p:sp>
        <p:nvSpPr>
          <p:cNvPr id="2" name="مستطيل 1"/>
          <p:cNvSpPr/>
          <p:nvPr/>
        </p:nvSpPr>
        <p:spPr>
          <a:xfrm>
            <a:off x="793247" y="4311344"/>
            <a:ext cx="2881077" cy="923330"/>
          </a:xfrm>
          <a:prstGeom prst="rect">
            <a:avLst/>
          </a:prstGeom>
          <a:ln>
            <a:prstDash val="dash"/>
          </a:ln>
        </p:spPr>
        <p:style>
          <a:lnRef idx="2">
            <a:schemeClr val="accent2"/>
          </a:lnRef>
          <a:fillRef idx="1">
            <a:schemeClr val="lt1"/>
          </a:fillRef>
          <a:effectRef idx="0">
            <a:schemeClr val="accent2"/>
          </a:effectRef>
          <a:fontRef idx="minor">
            <a:schemeClr val="dk1"/>
          </a:fontRef>
        </p:style>
        <p:txBody>
          <a:bodyPr wrap="square">
            <a:spAutoFit/>
          </a:bodyPr>
          <a:lstStyle/>
          <a:p>
            <a:r>
              <a:rPr lang="ar-SA" b="1" dirty="0">
                <a:latin typeface="Arial" pitchFamily="34" charset="0"/>
              </a:rPr>
              <a:t>نوع الصنوبر الذي يوجد في </a:t>
            </a:r>
            <a:r>
              <a:rPr lang="ar-SA" b="1" u="sng" dirty="0">
                <a:solidFill>
                  <a:srgbClr val="0070C0"/>
                </a:solidFill>
                <a:latin typeface="Arial" pitchFamily="34" charset="0"/>
              </a:rPr>
              <a:t>أفغانستان فقط </a:t>
            </a:r>
            <a:r>
              <a:rPr lang="ar-SA" b="1" dirty="0">
                <a:latin typeface="Arial" pitchFamily="34" charset="0"/>
              </a:rPr>
              <a:t>على مساحة لا تزيد عن 50 هكتار.</a:t>
            </a:r>
            <a:endParaRPr lang="ar-SA" dirty="0"/>
          </a:p>
        </p:txBody>
      </p:sp>
    </p:spTree>
    <p:extLst>
      <p:ext uri="{BB962C8B-B14F-4D97-AF65-F5344CB8AC3E}">
        <p14:creationId xmlns:p14="http://schemas.microsoft.com/office/powerpoint/2010/main" val="4014053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مربع نص 4"/>
          <p:cNvSpPr txBox="1">
            <a:spLocks noChangeArrowheads="1"/>
          </p:cNvSpPr>
          <p:nvPr/>
        </p:nvSpPr>
        <p:spPr bwMode="auto">
          <a:xfrm>
            <a:off x="1258888" y="835025"/>
            <a:ext cx="6989762" cy="4644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8263"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lnSpc>
                <a:spcPct val="95000"/>
              </a:lnSpc>
              <a:spcAft>
                <a:spcPts val="1000"/>
              </a:spcAft>
              <a:buClr>
                <a:schemeClr val="accent1"/>
              </a:buClr>
              <a:buSzPct val="76000"/>
            </a:pPr>
            <a:r>
              <a:rPr lang="ar-SA" sz="4000" u="sng" dirty="0">
                <a:solidFill>
                  <a:srgbClr val="FF0000"/>
                </a:solidFill>
                <a:latin typeface="Arabic Typesetting" pitchFamily="66" charset="-78"/>
                <a:cs typeface="+mj-cs"/>
              </a:rPr>
              <a:t>أنماط منطقة الانتشار</a:t>
            </a:r>
          </a:p>
          <a:p>
            <a:pPr algn="ctr" eaLnBrk="1" hangingPunct="1">
              <a:lnSpc>
                <a:spcPct val="95000"/>
              </a:lnSpc>
              <a:spcAft>
                <a:spcPts val="1000"/>
              </a:spcAft>
              <a:buClr>
                <a:schemeClr val="accent1"/>
              </a:buClr>
              <a:buSzPct val="76000"/>
            </a:pPr>
            <a:r>
              <a:rPr lang="ar-SA" sz="4000" dirty="0">
                <a:solidFill>
                  <a:srgbClr val="FF0000"/>
                </a:solidFill>
                <a:latin typeface="Arabic Typesetting" pitchFamily="66" charset="-78"/>
              </a:rPr>
              <a:t>(أنماط </a:t>
            </a:r>
            <a:r>
              <a:rPr lang="ar-SA" sz="4000" dirty="0">
                <a:solidFill>
                  <a:srgbClr val="FF0000"/>
                </a:solidFill>
                <a:latin typeface="Arabic Typesetting" pitchFamily="66" charset="-78"/>
                <a:cs typeface="+mj-cs"/>
              </a:rPr>
              <a:t>الرقعة)</a:t>
            </a:r>
            <a:endParaRPr lang="en-US" sz="4000" dirty="0">
              <a:solidFill>
                <a:srgbClr val="FF0000"/>
              </a:solidFill>
              <a:latin typeface="Arabic Typesetting" pitchFamily="66" charset="-78"/>
              <a:cs typeface="+mj-cs"/>
            </a:endParaRPr>
          </a:p>
          <a:p>
            <a:pPr eaLnBrk="1" hangingPunct="1">
              <a:lnSpc>
                <a:spcPct val="95000"/>
              </a:lnSpc>
              <a:spcAft>
                <a:spcPts val="1000"/>
              </a:spcAft>
              <a:buClr>
                <a:schemeClr val="accent1"/>
              </a:buClr>
              <a:buSzPct val="76000"/>
            </a:pPr>
            <a:r>
              <a:rPr lang="ar-SA" sz="2000" b="1" dirty="0"/>
              <a:t>لكل نوع نباتي منطقة توزع جغرافي يمكنه النمو والتكاثر فيها وتتأثر مساحة وشكل منطقة انتشار النوع بتاريخ النوع النباتي و قدرته على الهجرة والتكيف للظروف البيئية الجديدة (مناخية ,حيوية, تربة ...الخ)التي يهاجر اليها وبغض النظر عن مساحة وأبعاد الرقعة يمكن تمييز خمس أنماط اساسية للرقعة:</a:t>
            </a:r>
          </a:p>
          <a:p>
            <a:pPr eaLnBrk="1" hangingPunct="1">
              <a:lnSpc>
                <a:spcPct val="95000"/>
              </a:lnSpc>
              <a:spcAft>
                <a:spcPts val="1000"/>
              </a:spcAft>
              <a:buClr>
                <a:schemeClr val="accent1"/>
              </a:buClr>
              <a:buSzPct val="76000"/>
            </a:pPr>
            <a:r>
              <a:rPr lang="ar-SA" b="1" dirty="0">
                <a:solidFill>
                  <a:srgbClr val="154BB7"/>
                </a:solidFill>
              </a:rPr>
              <a:t>1- منطقة انتشار (الرقعة) المتصلة " المستمرة " </a:t>
            </a:r>
            <a:r>
              <a:rPr lang="en-US" b="1" dirty="0">
                <a:solidFill>
                  <a:srgbClr val="154BB7"/>
                </a:solidFill>
              </a:rPr>
              <a:t>Continuous</a:t>
            </a:r>
            <a:endParaRPr lang="ar-SA" b="1" dirty="0">
              <a:solidFill>
                <a:srgbClr val="154BB7"/>
              </a:solidFill>
            </a:endParaRPr>
          </a:p>
          <a:p>
            <a:pPr eaLnBrk="1" hangingPunct="1">
              <a:lnSpc>
                <a:spcPct val="95000"/>
              </a:lnSpc>
              <a:spcAft>
                <a:spcPts val="1000"/>
              </a:spcAft>
              <a:buClr>
                <a:schemeClr val="accent1"/>
              </a:buClr>
              <a:buSzPct val="76000"/>
            </a:pPr>
            <a:r>
              <a:rPr lang="ar-SA" b="1" dirty="0">
                <a:solidFill>
                  <a:srgbClr val="154BB7"/>
                </a:solidFill>
              </a:rPr>
              <a:t>2- منطقة انتشار (الرقعة) المتقطعة  " غير متصلة " </a:t>
            </a:r>
            <a:r>
              <a:rPr lang="en-US" b="1" dirty="0">
                <a:solidFill>
                  <a:srgbClr val="154BB7"/>
                </a:solidFill>
              </a:rPr>
              <a:t>Discontinuous </a:t>
            </a:r>
            <a:r>
              <a:rPr lang="ar-SA" b="1" dirty="0">
                <a:solidFill>
                  <a:srgbClr val="154BB7"/>
                </a:solidFill>
              </a:rPr>
              <a:t>:</a:t>
            </a:r>
          </a:p>
          <a:p>
            <a:pPr eaLnBrk="1" hangingPunct="1">
              <a:lnSpc>
                <a:spcPct val="95000"/>
              </a:lnSpc>
              <a:spcAft>
                <a:spcPts val="1000"/>
              </a:spcAft>
              <a:buClr>
                <a:schemeClr val="accent1"/>
              </a:buClr>
              <a:buSzPct val="76000"/>
            </a:pPr>
            <a:r>
              <a:rPr lang="ar-SA" b="1" dirty="0">
                <a:solidFill>
                  <a:srgbClr val="154BB7"/>
                </a:solidFill>
              </a:rPr>
              <a:t>3- منطقة انتشار (الرقعة) الباقية (البقية) </a:t>
            </a:r>
            <a:r>
              <a:rPr lang="en-US" b="1" dirty="0">
                <a:solidFill>
                  <a:srgbClr val="154BB7"/>
                </a:solidFill>
              </a:rPr>
              <a:t>Relic area</a:t>
            </a:r>
          </a:p>
          <a:p>
            <a:pPr eaLnBrk="1" hangingPunct="1">
              <a:lnSpc>
                <a:spcPct val="95000"/>
              </a:lnSpc>
              <a:spcAft>
                <a:spcPts val="1000"/>
              </a:spcAft>
              <a:buClr>
                <a:schemeClr val="accent1"/>
              </a:buClr>
              <a:buSzPct val="76000"/>
            </a:pPr>
            <a:r>
              <a:rPr lang="ar-SA" b="1" dirty="0">
                <a:solidFill>
                  <a:srgbClr val="154BB7"/>
                </a:solidFill>
              </a:rPr>
              <a:t>4. منطقة انتشار (رقعة ) الأنواع ذات القرابة </a:t>
            </a:r>
            <a:r>
              <a:rPr lang="en-US" b="1" dirty="0">
                <a:solidFill>
                  <a:srgbClr val="154BB7"/>
                </a:solidFill>
              </a:rPr>
              <a:t>Vicarious </a:t>
            </a:r>
          </a:p>
          <a:p>
            <a:pPr eaLnBrk="1" hangingPunct="1">
              <a:lnSpc>
                <a:spcPct val="95000"/>
              </a:lnSpc>
              <a:spcAft>
                <a:spcPts val="1000"/>
              </a:spcAft>
              <a:buClr>
                <a:schemeClr val="accent1"/>
              </a:buClr>
              <a:buSzPct val="76000"/>
            </a:pPr>
            <a:r>
              <a:rPr lang="ar-SA" b="1" dirty="0">
                <a:solidFill>
                  <a:srgbClr val="154BB7"/>
                </a:solidFill>
              </a:rPr>
              <a:t>5. منطقة انتشار التوطن ورقعة الأنواع المتوطنة </a:t>
            </a:r>
            <a:r>
              <a:rPr lang="en-US" b="1" dirty="0">
                <a:solidFill>
                  <a:srgbClr val="154BB7"/>
                </a:solidFill>
              </a:rPr>
              <a:t>Endemism &amp; Endemic </a:t>
            </a:r>
            <a:endParaRPr lang="en-US" b="1" dirty="0"/>
          </a:p>
        </p:txBody>
      </p:sp>
    </p:spTree>
    <p:extLst>
      <p:ext uri="{BB962C8B-B14F-4D97-AF65-F5344CB8AC3E}">
        <p14:creationId xmlns:p14="http://schemas.microsoft.com/office/powerpoint/2010/main" val="2198790141"/>
      </p:ext>
    </p:extLst>
  </p:cSld>
  <p:clrMapOvr>
    <a:masterClrMapping/>
  </p:clrMapOvr>
  <p:transition spd="slow">
    <p:push dir="u"/>
  </p:transition>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237</TotalTime>
  <Words>1672</Words>
  <Application>Microsoft Office PowerPoint</Application>
  <PresentationFormat>On-screen Show (4:3)</PresentationFormat>
  <Paragraphs>112</Paragraphs>
  <Slides>17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Andalus</vt:lpstr>
      <vt:lpstr>Arabic Typesetting</vt:lpstr>
      <vt:lpstr>Arial</vt:lpstr>
      <vt:lpstr>Calibri</vt:lpstr>
      <vt:lpstr>Cambria</vt:lpstr>
      <vt:lpstr>Century Gothic</vt:lpstr>
      <vt:lpstr>Times New Roman</vt:lpstr>
      <vt:lpstr>Wingdings 2</vt:lpstr>
      <vt:lpstr>نسق Office</vt:lpstr>
      <vt:lpstr>الجغرافيا النباتية نبت347 محاضرة 6 ص 99-121</vt:lpstr>
      <vt:lpstr>منطقة الانتشار (Distribution area) الرقعة Area.</vt:lpstr>
      <vt:lpstr>مساحة وشكل منطقة الانتشار (الرقعة )</vt:lpstr>
      <vt:lpstr>الانواع العالمية (الكونية) Cosmopolitan species </vt:lpstr>
      <vt:lpstr>PowerPoint Presentation</vt:lpstr>
      <vt:lpstr>الأنواع المتوطنةEndemic species </vt:lpstr>
      <vt:lpstr>PowerPoint Presentation</vt:lpstr>
      <vt:lpstr>PowerPoint Presentation</vt:lpstr>
      <vt:lpstr>PowerPoint Presentation</vt:lpstr>
      <vt:lpstr>1-الرقعة المتصلة " المستمرة " Continuous: منطقة انتشار  المتصلة " المستمرة  </vt:lpstr>
      <vt:lpstr>PowerPoint Presentation</vt:lpstr>
      <vt:lpstr>PowerPoint Presentation</vt:lpstr>
      <vt:lpstr>اشكال(انواع) التقطع في الرقعة</vt:lpstr>
      <vt:lpstr>3-الرقعة الباقية (البقية) Relic area منطقة انتشار الباقية </vt:lpstr>
      <vt:lpstr>ويمكن ان تظل رقعة النوع باقية تحت تأثير العوامل التالية:</vt:lpstr>
      <vt:lpstr> أنواع الرقعة الباقي:    يمكن تميز ثلاث انواع منها :</vt:lpstr>
      <vt:lpstr>PowerPoint Presentation</vt:lpstr>
    </vt:vector>
  </TitlesOfParts>
  <Company>Ahmed-Under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الجغرافيا النباتية نبت347 محاضرة 6 ص 99-121</dc:title>
  <dc:creator>yasmeen</dc:creator>
  <cp:lastModifiedBy>maha abanomai</cp:lastModifiedBy>
  <cp:revision>35</cp:revision>
  <dcterms:created xsi:type="dcterms:W3CDTF">2022-03-01T11:31:43Z</dcterms:created>
  <dcterms:modified xsi:type="dcterms:W3CDTF">2026-02-06T12:18:27Z</dcterms:modified>
</cp:coreProperties>
</file>