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a:srgbClr val="9900FF"/>
    <a:srgbClr val="DA58CB"/>
    <a:srgbClr val="6ADB57"/>
    <a:srgbClr val="99FF99"/>
    <a:srgbClr val="000000"/>
    <a:srgbClr val="8AD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920" y="-6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2973AE21-AE15-4475-9B04-2BDF486941EA}" type="datetimeFigureOut">
              <a:rPr lang="ar-SA"/>
              <a:pPr>
                <a:defRPr/>
              </a:pPr>
              <a:t>16/01/33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2EE570F6-DDF7-418B-A581-F2D9F17329F4}"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15362"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15363"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A69C80-C078-4A3D-BF98-3A6C3497D791}" type="slidenum">
              <a:rPr lang="ar-SA"/>
              <a:pPr fontAlgn="base">
                <a:spcBef>
                  <a:spcPct val="0"/>
                </a:spcBef>
                <a:spcAft>
                  <a:spcPct val="0"/>
                </a:spcAft>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0.wav"/><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4"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عنوان 11"/>
          <p:cNvSpPr>
            <a:spLocks noGrp="1"/>
          </p:cNvSpPr>
          <p:nvPr>
            <p:ph type="ctrTitle"/>
          </p:nvPr>
        </p:nvSpPr>
        <p:spPr>
          <a:xfrm>
            <a:off x="3366868" y="533400"/>
            <a:ext cx="5105400" cy="2868168"/>
          </a:xfrm>
        </p:spPr>
        <p:txBody>
          <a:bodyPr>
            <a:noAutofit/>
          </a:bodyPr>
          <a:lstStyle>
            <a:lvl1pPr algn="r">
              <a:defRPr sz="4200" b="1"/>
            </a:lvl1pPr>
            <a:extLst/>
          </a:lstStyle>
          <a:p>
            <a:r>
              <a:rPr lang="ar-SA" smtClean="0"/>
              <a:t>انقر لتحرير نمط العنوان الرئيسي</a:t>
            </a:r>
            <a:endParaRPr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DE31DFAE-E951-4FCE-A7B3-D6F7C0975D59}" type="datetimeFigureOut">
              <a:rPr lang="ar-SA"/>
              <a:pPr>
                <a:defRPr/>
              </a:pPr>
              <a:t>16/01/33</a:t>
            </a:fld>
            <a:endParaRPr lang="ar-SA"/>
          </a:p>
        </p:txBody>
      </p:sp>
      <p:sp>
        <p:nvSpPr>
          <p:cNvPr id="7" name="عنصر نائب للتذييل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ar-SA"/>
          </a:p>
        </p:txBody>
      </p:sp>
      <p:sp>
        <p:nvSpPr>
          <p:cNvPr id="8" name="عنصر نائب لرقم الشريحة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FE68FCB5-E765-4B9E-99F0-20064E04D1F8}"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5D393F0A-6942-44FC-B899-0C6910099323}" type="datetimeFigureOut">
              <a:rPr lang="ar-SA"/>
              <a:pPr>
                <a:defRPr/>
              </a:pPr>
              <a:t>16/01/33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08BE334A-6FA6-44C9-BFFA-1254302FD82C}"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a:xfrm>
            <a:off x="4243388" y="6557963"/>
            <a:ext cx="2001837" cy="227012"/>
          </a:xfrm>
        </p:spPr>
        <p:txBody>
          <a:bodyPr/>
          <a:lstStyle>
            <a:lvl1pPr>
              <a:defRPr/>
            </a:lvl1pPr>
            <a:extLst/>
          </a:lstStyle>
          <a:p>
            <a:pPr>
              <a:defRPr/>
            </a:pPr>
            <a:fld id="{F5F5007E-8CAC-42E2-A56C-58CA744731CE}" type="datetimeFigureOut">
              <a:rPr lang="ar-SA"/>
              <a:pPr>
                <a:defRPr/>
              </a:pPr>
              <a:t>16/01/33</a:t>
            </a:fld>
            <a:endParaRPr lang="ar-SA"/>
          </a:p>
        </p:txBody>
      </p:sp>
      <p:sp>
        <p:nvSpPr>
          <p:cNvPr id="5" name="عنصر نائب للتذييل 4"/>
          <p:cNvSpPr>
            <a:spLocks noGrp="1"/>
          </p:cNvSpPr>
          <p:nvPr>
            <p:ph type="ftr" sz="quarter" idx="11"/>
          </p:nvPr>
        </p:nvSpPr>
        <p:spPr>
          <a:xfrm>
            <a:off x="457200" y="6556375"/>
            <a:ext cx="3657600" cy="228600"/>
          </a:xfrm>
        </p:spPr>
        <p:txBody>
          <a:bodyPr/>
          <a:lstStyle>
            <a:lvl1pPr>
              <a:defRPr/>
            </a:lvl1pPr>
            <a:extLst/>
          </a:lstStyle>
          <a:p>
            <a:pPr>
              <a:defRPr/>
            </a:pPr>
            <a:endParaRPr lang="ar-SA"/>
          </a:p>
        </p:txBody>
      </p:sp>
      <p:sp>
        <p:nvSpPr>
          <p:cNvPr id="6" name="عنصر نائب لرقم الشريحة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DBDBAEE3-8091-403C-9348-4609BECC4CF4}" type="slidenum">
              <a:rPr lang="ar-SA"/>
              <a:pPr>
                <a:defRPr/>
              </a:pPr>
              <a:t>‹#›</a:t>
            </a:fld>
            <a:endParaRPr lang="ar-SA"/>
          </a:p>
        </p:txBody>
      </p:sp>
    </p:spTree>
  </p:cSld>
  <p:clrMapOvr>
    <a:masterClrMapping/>
  </p:clrMapOvr>
  <p:transition>
    <p:cut/>
    <p:sndAc>
      <p:stSnd>
        <p:snd r:embed="rId1" name="cashreg.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5581F8C4-EA8E-48A8-95CD-FB55ECC200D5}" type="datetimeFigureOut">
              <a:rPr lang="ar-SA"/>
              <a:pPr>
                <a:defRPr/>
              </a:pPr>
              <a:t>16/01/33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6A7A5A80-58F4-45D5-AE46-2F50CDE48811}"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anchor="t"/>
          <a:lstStyle>
            <a:lvl1pPr algn="r">
              <a:buNone/>
              <a:defRPr sz="42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4" name="عنصر نائب للتاريخ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29B0BA31-5D45-4A07-A924-69F58C6F8351}" type="datetimeFigureOut">
              <a:rPr lang="ar-SA"/>
              <a:pPr>
                <a:defRPr/>
              </a:pPr>
              <a:t>16/01/33</a:t>
            </a:fld>
            <a:endParaRPr lang="ar-SA"/>
          </a:p>
        </p:txBody>
      </p:sp>
      <p:sp>
        <p:nvSpPr>
          <p:cNvPr id="5" name="عنصر نائب للتذييل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ar-SA"/>
          </a:p>
        </p:txBody>
      </p:sp>
      <p:sp>
        <p:nvSpPr>
          <p:cNvPr id="6" name="عنصر نائب لرقم الشريحة 5"/>
          <p:cNvSpPr>
            <a:spLocks noGrp="1"/>
          </p:cNvSpPr>
          <p:nvPr>
            <p:ph type="sldNum" sz="quarter" idx="12"/>
          </p:nvPr>
        </p:nvSpPr>
        <p:spPr>
          <a:xfrm>
            <a:off x="6734175" y="6554788"/>
            <a:ext cx="587375" cy="228600"/>
          </a:xfrm>
        </p:spPr>
        <p:txBody>
          <a:bodyPr/>
          <a:lstStyle>
            <a:lvl1pPr>
              <a:defRPr/>
            </a:lvl1pPr>
            <a:extLst/>
          </a:lstStyle>
          <a:p>
            <a:pPr>
              <a:defRPr/>
            </a:pPr>
            <a:fld id="{77D2F5C0-06C0-4001-BE68-AD6AB315D73E}"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971E9431-CCDA-46F6-A291-19E95853C556}" type="datetimeFigureOut">
              <a:rPr lang="ar-SA"/>
              <a:pPr>
                <a:defRPr/>
              </a:pPr>
              <a:t>16/01/33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D39F20D9-6FC3-437A-BB87-AF139797E4E2}"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6"/>
          <p:cNvSpPr>
            <a:spLocks noGrp="1"/>
          </p:cNvSpPr>
          <p:nvPr>
            <p:ph type="dt" sz="half" idx="10"/>
          </p:nvPr>
        </p:nvSpPr>
        <p:spPr/>
        <p:txBody>
          <a:bodyPr/>
          <a:lstStyle>
            <a:lvl1pPr>
              <a:defRPr/>
            </a:lvl1pPr>
          </a:lstStyle>
          <a:p>
            <a:pPr>
              <a:defRPr/>
            </a:pPr>
            <a:fld id="{4EAC52C5-1688-4C61-90FD-26FF1937DA66}" type="datetimeFigureOut">
              <a:rPr lang="ar-SA"/>
              <a:pPr>
                <a:defRPr/>
              </a:pPr>
              <a:t>16/01/33</a:t>
            </a:fld>
            <a:endParaRPr lang="ar-SA"/>
          </a:p>
        </p:txBody>
      </p:sp>
      <p:sp>
        <p:nvSpPr>
          <p:cNvPr id="8" name="عنصر نائب للتذييل 3"/>
          <p:cNvSpPr>
            <a:spLocks noGrp="1"/>
          </p:cNvSpPr>
          <p:nvPr>
            <p:ph type="ftr" sz="quarter" idx="11"/>
          </p:nvPr>
        </p:nvSpPr>
        <p:spPr/>
        <p:txBody>
          <a:bodyPr/>
          <a:lstStyle>
            <a:lvl1pPr>
              <a:defRPr/>
            </a:lvl1pPr>
          </a:lstStyle>
          <a:p>
            <a:pPr>
              <a:defRPr/>
            </a:pPr>
            <a:endParaRPr lang="ar-SA"/>
          </a:p>
        </p:txBody>
      </p:sp>
      <p:sp>
        <p:nvSpPr>
          <p:cNvPr id="9" name="عنصر نائب لرقم الشريحة 15"/>
          <p:cNvSpPr>
            <a:spLocks noGrp="1"/>
          </p:cNvSpPr>
          <p:nvPr>
            <p:ph type="sldNum" sz="quarter" idx="12"/>
          </p:nvPr>
        </p:nvSpPr>
        <p:spPr/>
        <p:txBody>
          <a:bodyPr/>
          <a:lstStyle>
            <a:lvl1pPr>
              <a:defRPr/>
            </a:lvl1pPr>
          </a:lstStyle>
          <a:p>
            <a:pPr>
              <a:defRPr/>
            </a:pPr>
            <a:fld id="{7C6BE869-EA38-4A24-8DAA-636716B889E3}"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تاريخ 26"/>
          <p:cNvSpPr>
            <a:spLocks noGrp="1"/>
          </p:cNvSpPr>
          <p:nvPr>
            <p:ph type="dt" sz="half" idx="10"/>
          </p:nvPr>
        </p:nvSpPr>
        <p:spPr/>
        <p:txBody>
          <a:bodyPr/>
          <a:lstStyle>
            <a:lvl1pPr>
              <a:defRPr/>
            </a:lvl1pPr>
          </a:lstStyle>
          <a:p>
            <a:pPr>
              <a:defRPr/>
            </a:pPr>
            <a:fld id="{FEB40A5D-6B4C-416F-B5A2-D7317ECA5487}" type="datetimeFigureOut">
              <a:rPr lang="ar-SA"/>
              <a:pPr>
                <a:defRPr/>
              </a:pPr>
              <a:t>16/01/33</a:t>
            </a:fld>
            <a:endParaRPr lang="ar-SA"/>
          </a:p>
        </p:txBody>
      </p:sp>
      <p:sp>
        <p:nvSpPr>
          <p:cNvPr id="4" name="عنصر نائب للتذييل 3"/>
          <p:cNvSpPr>
            <a:spLocks noGrp="1"/>
          </p:cNvSpPr>
          <p:nvPr>
            <p:ph type="ftr" sz="quarter" idx="11"/>
          </p:nvPr>
        </p:nvSpPr>
        <p:spPr/>
        <p:txBody>
          <a:bodyPr/>
          <a:lstStyle>
            <a:lvl1pPr>
              <a:defRPr/>
            </a:lvl1pPr>
          </a:lstStyle>
          <a:p>
            <a:pPr>
              <a:defRPr/>
            </a:pPr>
            <a:endParaRPr lang="ar-SA"/>
          </a:p>
        </p:txBody>
      </p:sp>
      <p:sp>
        <p:nvSpPr>
          <p:cNvPr id="5" name="عنصر نائب لرقم الشريحة 15"/>
          <p:cNvSpPr>
            <a:spLocks noGrp="1"/>
          </p:cNvSpPr>
          <p:nvPr>
            <p:ph type="sldNum" sz="quarter" idx="12"/>
          </p:nvPr>
        </p:nvSpPr>
        <p:spPr/>
        <p:txBody>
          <a:bodyPr/>
          <a:lstStyle>
            <a:lvl1pPr>
              <a:defRPr/>
            </a:lvl1pPr>
          </a:lstStyle>
          <a:p>
            <a:pPr>
              <a:defRPr/>
            </a:pPr>
            <a:fld id="{80F56F68-6476-499D-B0A8-3DC6862D6279}"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26"/>
          <p:cNvSpPr>
            <a:spLocks noGrp="1"/>
          </p:cNvSpPr>
          <p:nvPr>
            <p:ph type="dt" sz="half" idx="10"/>
          </p:nvPr>
        </p:nvSpPr>
        <p:spPr/>
        <p:txBody>
          <a:bodyPr/>
          <a:lstStyle>
            <a:lvl1pPr>
              <a:defRPr/>
            </a:lvl1pPr>
          </a:lstStyle>
          <a:p>
            <a:pPr>
              <a:defRPr/>
            </a:pPr>
            <a:fld id="{64F72C31-E138-472D-A559-2FB33D82A4A1}" type="datetimeFigureOut">
              <a:rPr lang="ar-SA"/>
              <a:pPr>
                <a:defRPr/>
              </a:pPr>
              <a:t>16/01/33</a:t>
            </a:fld>
            <a:endParaRPr lang="ar-SA"/>
          </a:p>
        </p:txBody>
      </p:sp>
      <p:sp>
        <p:nvSpPr>
          <p:cNvPr id="3" name="عنصر نائب للتذييل 3"/>
          <p:cNvSpPr>
            <a:spLocks noGrp="1"/>
          </p:cNvSpPr>
          <p:nvPr>
            <p:ph type="ftr" sz="quarter" idx="11"/>
          </p:nvPr>
        </p:nvSpPr>
        <p:spPr/>
        <p:txBody>
          <a:bodyPr/>
          <a:lstStyle>
            <a:lvl1pPr>
              <a:defRPr/>
            </a:lvl1pPr>
          </a:lstStyle>
          <a:p>
            <a:pPr>
              <a:defRPr/>
            </a:pPr>
            <a:endParaRPr lang="ar-SA"/>
          </a:p>
        </p:txBody>
      </p:sp>
      <p:sp>
        <p:nvSpPr>
          <p:cNvPr id="4" name="عنصر نائب لرقم الشريحة 15"/>
          <p:cNvSpPr>
            <a:spLocks noGrp="1"/>
          </p:cNvSpPr>
          <p:nvPr>
            <p:ph type="sldNum" sz="quarter" idx="12"/>
          </p:nvPr>
        </p:nvSpPr>
        <p:spPr/>
        <p:txBody>
          <a:bodyPr/>
          <a:lstStyle>
            <a:lvl1pPr>
              <a:defRPr/>
            </a:lvl1pPr>
          </a:lstStyle>
          <a:p>
            <a:pPr>
              <a:defRPr/>
            </a:pPr>
            <a:fld id="{E9F234C6-ED01-4B9E-B30D-1AF414AA76AA}"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a:lstStyle>
            <a:lvl1pPr algn="l">
              <a:buNone/>
              <a:defRPr lang="en-US" sz="2400" baseline="0" smtClean="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E9320DFD-E7A8-4F62-A021-CA3F73790CDE}" type="datetimeFigureOut">
              <a:rPr lang="ar-SA"/>
              <a:pPr>
                <a:defRPr/>
              </a:pPr>
              <a:t>16/01/33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324EE982-4DC4-4EF4-A9EA-11C5F6AFF98F}"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5" name="مستطيل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مستطيل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عنوان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ar-SA" smtClean="0"/>
              <a:t>انقر لتحرير نمط العنوان الرئيسي</a:t>
            </a:r>
            <a:endParaRPr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ar-SA" noProof="0" smtClean="0"/>
              <a:t>انقر فوق الرمز لإضافة صورة</a:t>
            </a:r>
            <a:endParaRPr lang="en-US" noProof="0" dirty="0"/>
          </a:p>
        </p:txBody>
      </p:sp>
      <p:sp>
        <p:nvSpPr>
          <p:cNvPr id="7" name="عنصر نائب للتاريخ 4"/>
          <p:cNvSpPr>
            <a:spLocks noGrp="1"/>
          </p:cNvSpPr>
          <p:nvPr>
            <p:ph type="dt" sz="half" idx="10"/>
          </p:nvPr>
        </p:nvSpPr>
        <p:spPr/>
        <p:txBody>
          <a:bodyPr/>
          <a:lstStyle>
            <a:lvl1pPr>
              <a:defRPr/>
            </a:lvl1pPr>
            <a:extLst/>
          </a:lstStyle>
          <a:p>
            <a:pPr>
              <a:defRPr/>
            </a:pPr>
            <a:fld id="{9B0E09B0-B50A-4CD4-8D66-068499528F81}" type="datetimeFigureOut">
              <a:rPr lang="ar-SA"/>
              <a:pPr>
                <a:defRPr/>
              </a:pPr>
              <a:t>16/01/33</a:t>
            </a:fld>
            <a:endParaRPr lang="ar-SA"/>
          </a:p>
        </p:txBody>
      </p:sp>
      <p:sp>
        <p:nvSpPr>
          <p:cNvPr id="8" name="عنصر نائب للتذييل 5"/>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6"/>
          <p:cNvSpPr>
            <a:spLocks noGrp="1"/>
          </p:cNvSpPr>
          <p:nvPr>
            <p:ph type="sldNum" sz="quarter" idx="12"/>
          </p:nvPr>
        </p:nvSpPr>
        <p:spPr/>
        <p:txBody>
          <a:bodyPr/>
          <a:lstStyle>
            <a:lvl1pPr>
              <a:defRPr/>
            </a:lvl1pPr>
            <a:extLst/>
          </a:lstStyle>
          <a:p>
            <a:pPr>
              <a:defRPr/>
            </a:pPr>
            <a:fld id="{730A7983-E43A-4DAD-9A0C-067322805945}"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transition>
    <p:cut/>
    <p:sndAc>
      <p:stSnd>
        <p:snd r:embed="rId2" name="cashreg.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عنصر نائب للعنوان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ar-SA" smtClean="0"/>
              <a:t>انقر لتحرير نمط العنوان الرئيسي</a:t>
            </a:r>
          </a:p>
        </p:txBody>
      </p:sp>
      <p:sp>
        <p:nvSpPr>
          <p:cNvPr id="1030" name="عنصر نائب للنص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7" name="عنصر نائب للتاريخ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3982F1D3-E917-4672-868F-207376075897}" type="datetimeFigureOut">
              <a:rPr lang="ar-SA"/>
              <a:pPr>
                <a:defRPr/>
              </a:pPr>
              <a:t>16/01/33</a:t>
            </a:fld>
            <a:endParaRPr lang="ar-SA"/>
          </a:p>
        </p:txBody>
      </p:sp>
      <p:sp>
        <p:nvSpPr>
          <p:cNvPr id="4" name="عنصر نائب للتذييل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ar-SA"/>
          </a:p>
        </p:txBody>
      </p:sp>
      <p:sp>
        <p:nvSpPr>
          <p:cNvPr id="16" name="عنصر نائب لرقم الشريحة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6CCF78DE-10F4-4EEC-BF02-9E76FC2AE6CB}"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1" r:id="rId5"/>
    <p:sldLayoutId id="2147483800" r:id="rId6"/>
    <p:sldLayoutId id="2147483799" r:id="rId7"/>
    <p:sldLayoutId id="2147483798" r:id="rId8"/>
    <p:sldLayoutId id="2147483806" r:id="rId9"/>
    <p:sldLayoutId id="2147483797" r:id="rId10"/>
    <p:sldLayoutId id="2147483807" r:id="rId11"/>
  </p:sldLayoutIdLst>
  <p:transition>
    <p:cut/>
    <p:sndAc>
      <p:stSnd>
        <p:snd r:embed="rId13" name="cashreg.wav"/>
      </p:stSnd>
    </p:sndAc>
  </p:transition>
  <p:timing>
    <p:tnLst>
      <p:par>
        <p:cTn id="1" dur="indefinite" restart="never" nodeType="tmRoot"/>
      </p:par>
    </p:tnLst>
  </p:timing>
  <p:txStyles>
    <p:titleStyle>
      <a:lvl1pPr algn="l" rtl="1"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fontAlgn="base">
        <a:spcBef>
          <a:spcPct val="0"/>
        </a:spcBef>
        <a:spcAft>
          <a:spcPct val="0"/>
        </a:spcAft>
        <a:defRPr sz="3800" b="1">
          <a:solidFill>
            <a:schemeClr val="tx1"/>
          </a:solidFill>
          <a:latin typeface="Trebuchet MS" pitchFamily="34" charset="0"/>
          <a:cs typeface="Tahoma" pitchFamily="34" charset="0"/>
        </a:defRPr>
      </a:lvl2pPr>
      <a:lvl3pPr algn="l" rtl="1" fontAlgn="base">
        <a:spcBef>
          <a:spcPct val="0"/>
        </a:spcBef>
        <a:spcAft>
          <a:spcPct val="0"/>
        </a:spcAft>
        <a:defRPr sz="3800" b="1">
          <a:solidFill>
            <a:schemeClr val="tx1"/>
          </a:solidFill>
          <a:latin typeface="Trebuchet MS" pitchFamily="34" charset="0"/>
          <a:cs typeface="Tahoma" pitchFamily="34" charset="0"/>
        </a:defRPr>
      </a:lvl3pPr>
      <a:lvl4pPr algn="l" rtl="1" fontAlgn="base">
        <a:spcBef>
          <a:spcPct val="0"/>
        </a:spcBef>
        <a:spcAft>
          <a:spcPct val="0"/>
        </a:spcAft>
        <a:defRPr sz="3800" b="1">
          <a:solidFill>
            <a:schemeClr val="tx1"/>
          </a:solidFill>
          <a:latin typeface="Trebuchet MS" pitchFamily="34" charset="0"/>
          <a:cs typeface="Tahoma" pitchFamily="34" charset="0"/>
        </a:defRPr>
      </a:lvl4pPr>
      <a:lvl5pPr algn="l" rtl="1" fontAlgn="base">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r" rtl="1"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r" rtl="1"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r" rtl="1"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00364" y="285728"/>
            <a:ext cx="5929354" cy="1785950"/>
          </a:xfrm>
          <a:ln>
            <a:solidFill>
              <a:schemeClr val="accent1"/>
            </a:solidFill>
          </a:ln>
          <a:effectLst>
            <a:glow rad="139700">
              <a:schemeClr val="accent5">
                <a:satMod val="175000"/>
                <a:alpha val="40000"/>
              </a:schemeClr>
            </a:glow>
          </a:effectLst>
        </p:spPr>
        <p:txBody>
          <a:bodyPr anchor="ctr"/>
          <a:lstStyle/>
          <a:p>
            <a:pPr algn="ctr" fontAlgn="auto">
              <a:spcAft>
                <a:spcPts val="0"/>
              </a:spcAft>
              <a:defRPr/>
            </a:pPr>
            <a:r>
              <a:rPr lang="ar-SA" sz="6600" dirty="0" smtClean="0">
                <a:solidFill>
                  <a:srgbClr val="FFC000"/>
                </a:solidFill>
                <a:latin typeface="Estrangelo Edessa" pitchFamily="66"/>
                <a:cs typeface="Estrangelo Edessa" pitchFamily="66"/>
              </a:rPr>
              <a:t>محتوى التعليم وأساليبه في التربية الإسلامية</a:t>
            </a:r>
            <a:endParaRPr lang="ar-SA" sz="6600" dirty="0">
              <a:solidFill>
                <a:srgbClr val="FFC000"/>
              </a:solidFill>
              <a:latin typeface="Estrangelo Edessa" pitchFamily="66"/>
              <a:cs typeface="Estrangelo Edessa" pitchFamily="66"/>
            </a:endParaRPr>
          </a:p>
        </p:txBody>
      </p:sp>
      <p:sp>
        <p:nvSpPr>
          <p:cNvPr id="3" name="عنوان فرعي 2"/>
          <p:cNvSpPr>
            <a:spLocks noGrp="1"/>
          </p:cNvSpPr>
          <p:nvPr>
            <p:ph type="subTitle" idx="1"/>
          </p:nvPr>
        </p:nvSpPr>
        <p:spPr>
          <a:xfrm>
            <a:off x="2786063" y="2357438"/>
            <a:ext cx="6143625" cy="3786187"/>
          </a:xfrm>
          <a:solidFill>
            <a:schemeClr val="accent1">
              <a:lumMod val="20000"/>
              <a:lumOff val="80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ar-SA" sz="3000" smtClean="0">
                <a:solidFill>
                  <a:srgbClr val="E36406"/>
                </a:solidFill>
              </a:rPr>
              <a:t>             </a:t>
            </a:r>
          </a:p>
          <a:p>
            <a:r>
              <a:rPr lang="ar-SA" sz="3000" smtClean="0">
                <a:solidFill>
                  <a:srgbClr val="E36406"/>
                </a:solidFill>
              </a:rPr>
              <a:t>            *مقدمة*</a:t>
            </a:r>
          </a:p>
          <a:p>
            <a:r>
              <a:rPr lang="ar-SA" sz="3000" smtClean="0">
                <a:solidFill>
                  <a:srgbClr val="E36406"/>
                </a:solidFill>
              </a:rPr>
              <a:t>  1- مجالات محتوى التعليم .</a:t>
            </a:r>
          </a:p>
          <a:p>
            <a:r>
              <a:rPr lang="ar-SA" sz="3000" smtClean="0">
                <a:solidFill>
                  <a:srgbClr val="E36406"/>
                </a:solidFill>
              </a:rPr>
              <a:t>  2-المواد الدراسية التي تضمنها   المحتوى .</a:t>
            </a:r>
          </a:p>
          <a:p>
            <a:r>
              <a:rPr lang="ar-SA" sz="3000" smtClean="0">
                <a:solidFill>
                  <a:srgbClr val="E36406"/>
                </a:solidFill>
              </a:rPr>
              <a:t> 3- أساليب التعليم . </a:t>
            </a:r>
          </a:p>
        </p:txBody>
      </p:sp>
      <p:sp>
        <p:nvSpPr>
          <p:cNvPr id="4" name="مستطيل 3"/>
          <p:cNvSpPr/>
          <p:nvPr/>
        </p:nvSpPr>
        <p:spPr>
          <a:xfrm>
            <a:off x="214313" y="285750"/>
            <a:ext cx="2286000" cy="857250"/>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rtlCol="1" anchor="ctr"/>
          <a:lstStyle/>
          <a:p>
            <a:pPr algn="ctr" fontAlgn="auto">
              <a:spcBef>
                <a:spcPts val="0"/>
              </a:spcBef>
              <a:spcAft>
                <a:spcPts val="0"/>
              </a:spcAft>
              <a:defRPr/>
            </a:pPr>
            <a:r>
              <a:rPr lang="ar-SA" sz="2800" dirty="0"/>
              <a:t>المحاضرة الخامسة</a:t>
            </a:r>
            <a:endParaRPr lang="ar-SA" sz="2800" dirty="0"/>
          </a:p>
        </p:txBody>
      </p:sp>
    </p:spTree>
  </p:cSld>
  <p:clrMapOvr>
    <a:masterClrMapping/>
  </p:clrMapOvr>
  <p:transition spd="med">
    <p:wheel spokes="8"/>
    <p:sndAc>
      <p:stSnd>
        <p:snd r:embed="rId3"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14290"/>
            <a:ext cx="7239000" cy="857256"/>
          </a:xfrm>
          <a:solidFill>
            <a:schemeClr val="bg2"/>
          </a:solidFill>
        </p:spPr>
        <p:style>
          <a:lnRef idx="2">
            <a:schemeClr val="accent3"/>
          </a:lnRef>
          <a:fillRef idx="1">
            <a:schemeClr val="lt1"/>
          </a:fillRef>
          <a:effectRef idx="0">
            <a:schemeClr val="accent3"/>
          </a:effectRef>
          <a:fontRef idx="minor">
            <a:schemeClr val="dk1"/>
          </a:fontRef>
        </p:style>
        <p:txBody>
          <a:bodyPr anchor="ctr"/>
          <a:lstStyle/>
          <a:p>
            <a:pPr algn="ctr" fontAlgn="auto">
              <a:spcAft>
                <a:spcPts val="0"/>
              </a:spcAft>
              <a:defRPr/>
            </a:pPr>
            <a:r>
              <a:rPr lang="ar-SA" sz="3600" b="0"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4- أساليب التعليم </a:t>
            </a:r>
            <a:endParaRPr lang="ar-SA" b="0" dirty="0"/>
          </a:p>
        </p:txBody>
      </p:sp>
      <p:sp>
        <p:nvSpPr>
          <p:cNvPr id="3" name="عنصر نائب للمحتوى 2"/>
          <p:cNvSpPr>
            <a:spLocks noGrp="1"/>
          </p:cNvSpPr>
          <p:nvPr>
            <p:ph idx="1"/>
          </p:nvPr>
        </p:nvSpPr>
        <p:spPr>
          <a:xfrm>
            <a:off x="0" y="1143000"/>
            <a:ext cx="8143875" cy="5715000"/>
          </a:xfrm>
          <a:solidFill>
            <a:schemeClr val="tx2">
              <a:lumMod val="20000"/>
              <a:lumOff val="8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lnSpc>
                <a:spcPct val="90000"/>
              </a:lnSpc>
              <a:buFont typeface="Wingdings 2" pitchFamily="18" charset="2"/>
              <a:buNone/>
            </a:pPr>
            <a:r>
              <a:rPr lang="ar-SA" sz="2200" smtClean="0">
                <a:solidFill>
                  <a:srgbClr val="00B050"/>
                </a:solidFill>
              </a:rPr>
              <a:t>* اعترف كثير من المربين المسلمين باختلاف تفكير الطفل وإدراكه عن تفكير الرجل وإدراكه .وطالبوا بمرعاه ذلك في طرق التدريس  فتعددت إلى :</a:t>
            </a:r>
          </a:p>
          <a:p>
            <a:pPr>
              <a:lnSpc>
                <a:spcPct val="90000"/>
              </a:lnSpc>
              <a:buFont typeface="Wingdings 2" pitchFamily="18" charset="2"/>
              <a:buNone/>
            </a:pPr>
            <a:r>
              <a:rPr lang="ar-SA" sz="2200" smtClean="0">
                <a:solidFill>
                  <a:srgbClr val="FF0000"/>
                </a:solidFill>
              </a:rPr>
              <a:t>1- طرق التدريس المستخدمة في تعليم الصغار :</a:t>
            </a:r>
          </a:p>
          <a:p>
            <a:pPr>
              <a:lnSpc>
                <a:spcPct val="90000"/>
              </a:lnSpc>
              <a:buFont typeface="Wingdings 2" pitchFamily="18" charset="2"/>
              <a:buNone/>
            </a:pPr>
            <a:r>
              <a:rPr lang="ar-SA" sz="2200" smtClean="0">
                <a:solidFill>
                  <a:srgbClr val="002060"/>
                </a:solidFill>
              </a:rPr>
              <a:t>كانت الدراسة تبدأ بالكتاتيب في الصباح الباكر ويظل الأطفال بها إلى منتصف النهار ,ثم يذهبون إلى منازلهم للغداء والراحة , ثم يعودون مرة أخرى إلى الكتاب حيث تبدأ الفترة الثانية من الدراسة وتستمر حتى بعد العصر بقليل ثم ينصرف الأطفال إلى منازلهم ويعودون صباح اليوم التالي. وتنوعت الطرق المستخدمة للتدريس : </a:t>
            </a:r>
          </a:p>
          <a:p>
            <a:pPr>
              <a:lnSpc>
                <a:spcPct val="90000"/>
              </a:lnSpc>
              <a:buFont typeface="Wingdings 2" pitchFamily="18" charset="2"/>
              <a:buNone/>
            </a:pPr>
            <a:r>
              <a:rPr lang="ar-SA" sz="2200" smtClean="0">
                <a:solidFill>
                  <a:srgbClr val="00B050"/>
                </a:solidFill>
              </a:rPr>
              <a:t>أ-التلقين والتكرار : </a:t>
            </a:r>
          </a:p>
          <a:p>
            <a:pPr>
              <a:lnSpc>
                <a:spcPct val="90000"/>
              </a:lnSpc>
              <a:buFont typeface="Wingdings 2" pitchFamily="18" charset="2"/>
              <a:buNone/>
            </a:pPr>
            <a:r>
              <a:rPr lang="ar-SA" sz="2200" smtClean="0">
                <a:solidFill>
                  <a:srgbClr val="FF0066"/>
                </a:solidFill>
              </a:rPr>
              <a:t>_سادت طريقة التلقين والتكرار أساليب التدريس في المرحلة الابتدائية  عللي ؟</a:t>
            </a:r>
          </a:p>
          <a:p>
            <a:pPr>
              <a:lnSpc>
                <a:spcPct val="90000"/>
              </a:lnSpc>
              <a:buFont typeface="Wingdings 2" pitchFamily="18" charset="2"/>
              <a:buNone/>
            </a:pPr>
            <a:r>
              <a:rPr lang="ar-SA" sz="2200" smtClean="0">
                <a:solidFill>
                  <a:srgbClr val="002060"/>
                </a:solidFill>
              </a:rPr>
              <a:t>لأن محور التعليم بهذه المرحلة كان يدور حول حفظ القران الكريم .</a:t>
            </a:r>
          </a:p>
          <a:p>
            <a:pPr>
              <a:lnSpc>
                <a:spcPct val="90000"/>
              </a:lnSpc>
              <a:buFont typeface="Wingdings 2" pitchFamily="18" charset="2"/>
              <a:buNone/>
            </a:pPr>
            <a:r>
              <a:rPr lang="ar-SA" sz="2200" smtClean="0">
                <a:solidFill>
                  <a:srgbClr val="0070C0"/>
                </a:solidFill>
              </a:rPr>
              <a:t>  * لذلك يشكل الحفظ عنصراً هاماً في الثقافة الإسلامية ,ولم يقتصر الحفظ على القران الكريم والحديث الشريف , وإنما تعدى العلوم النقلية إلى العلوم العقلية.</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215313" cy="6858000"/>
          </a:xfrm>
          <a:solidFill>
            <a:schemeClr val="accent6">
              <a:lumMod val="20000"/>
              <a:lumOff val="80000"/>
            </a:schemeClr>
          </a:solidFill>
        </p:spPr>
        <p:txBody>
          <a:bodyPr>
            <a:normAutofit/>
          </a:bodyPr>
          <a:lstStyle/>
          <a:p>
            <a:pPr>
              <a:lnSpc>
                <a:spcPct val="80000"/>
              </a:lnSpc>
              <a:buFont typeface="Wingdings 2" pitchFamily="18" charset="2"/>
              <a:buNone/>
            </a:pPr>
            <a:r>
              <a:rPr lang="ar-SA" sz="2400" smtClean="0">
                <a:solidFill>
                  <a:srgbClr val="00B050"/>
                </a:solidFill>
              </a:rPr>
              <a:t>ب- القراءة الجهرية :</a:t>
            </a:r>
          </a:p>
          <a:p>
            <a:pPr>
              <a:lnSpc>
                <a:spcPct val="80000"/>
              </a:lnSpc>
              <a:buFont typeface="Wingdings 2" pitchFamily="18" charset="2"/>
              <a:buNone/>
            </a:pPr>
            <a:r>
              <a:rPr lang="ar-SA" sz="2400" smtClean="0">
                <a:solidFill>
                  <a:srgbClr val="0070C0"/>
                </a:solidFill>
              </a:rPr>
              <a:t>كانت القراءة وسيلة شائعة في تعليم الأطفال حيث يرددون آيات القرآن الكريم خلف معلمهم , واستخدمت القراءة الجهرية في الكتاتيب بدرجة أكبر من المدارس.</a:t>
            </a:r>
          </a:p>
          <a:p>
            <a:pPr>
              <a:lnSpc>
                <a:spcPct val="80000"/>
              </a:lnSpc>
              <a:buFont typeface="Wingdings 2" pitchFamily="18" charset="2"/>
              <a:buNone/>
            </a:pPr>
            <a:r>
              <a:rPr lang="ar-SA" sz="2400" smtClean="0">
                <a:solidFill>
                  <a:srgbClr val="C00000"/>
                </a:solidFill>
              </a:rPr>
              <a:t>*يأخذ بعض المربين على طريقة القراءة الجهرية تواري الضعيف خلف القوي واللهو والبعد عن التعلم.</a:t>
            </a:r>
          </a:p>
          <a:p>
            <a:pPr>
              <a:lnSpc>
                <a:spcPct val="80000"/>
              </a:lnSpc>
              <a:buFont typeface="Wingdings 2" pitchFamily="18" charset="2"/>
              <a:buNone/>
            </a:pPr>
            <a:r>
              <a:rPr lang="ar-SA" sz="2400" smtClean="0">
                <a:solidFill>
                  <a:srgbClr val="00B050"/>
                </a:solidFill>
              </a:rPr>
              <a:t>ج- القصة :</a:t>
            </a:r>
          </a:p>
          <a:p>
            <a:pPr>
              <a:lnSpc>
                <a:spcPct val="80000"/>
              </a:lnSpc>
              <a:buFont typeface="Wingdings 2" pitchFamily="18" charset="2"/>
              <a:buNone/>
            </a:pPr>
            <a:r>
              <a:rPr lang="ar-SA" sz="2400" smtClean="0">
                <a:solidFill>
                  <a:srgbClr val="0070C0"/>
                </a:solidFill>
              </a:rPr>
              <a:t>استخدمت القصة في التربية والتعليم وبخاصة في المرحلة الأولى من العمر لتأثيره في نفوس الأطفال من تأثير وجداني .</a:t>
            </a:r>
          </a:p>
          <a:p>
            <a:pPr>
              <a:lnSpc>
                <a:spcPct val="80000"/>
              </a:lnSpc>
              <a:buFontTx/>
              <a:buChar char="-"/>
            </a:pPr>
            <a:r>
              <a:rPr lang="ar-SA" sz="2400" smtClean="0">
                <a:solidFill>
                  <a:srgbClr val="852F74"/>
                </a:solidFill>
              </a:rPr>
              <a:t>تأثير القصة في نفوس مستمعيها يقع عن طريقين اثنين في وقت واحد إحداهما : المشاركة الوجدانية للمستمع أو القارئ حينما يتابع حركة الأشخاص في القصة . </a:t>
            </a:r>
          </a:p>
          <a:p>
            <a:pPr>
              <a:lnSpc>
                <a:spcPct val="80000"/>
              </a:lnSpc>
              <a:buFontTx/>
              <a:buChar char="-"/>
            </a:pPr>
            <a:r>
              <a:rPr lang="ar-SA" sz="2400" smtClean="0">
                <a:solidFill>
                  <a:srgbClr val="852F74"/>
                </a:solidFill>
              </a:rPr>
              <a:t>- والطريق الآخر لتأثير القصة غير المباشر على القارئ أو المستمع من خلال عقد المقارنات الخفية بينه وبين أبطال القصة </a:t>
            </a:r>
            <a:r>
              <a:rPr lang="ar-SA" sz="2400" smtClean="0">
                <a:solidFill>
                  <a:srgbClr val="00B050"/>
                </a:solidFill>
              </a:rPr>
              <a:t>.وبهذا التأثير المزدوج للقصة تصبح وسيلة هامة في التربية .</a:t>
            </a:r>
          </a:p>
          <a:p>
            <a:pPr>
              <a:lnSpc>
                <a:spcPct val="80000"/>
              </a:lnSpc>
              <a:buFontTx/>
              <a:buChar char="-"/>
            </a:pPr>
            <a:r>
              <a:rPr lang="ar-SA" sz="2400" smtClean="0">
                <a:solidFill>
                  <a:srgbClr val="C00000"/>
                </a:solidFill>
              </a:rPr>
              <a:t>استخدمت في تربية الأطفال كل أنواع القصص ومنها : القصة التاريخية , وقصص الأنبياء , والقصص الواقعية , والقصص التمثيلية .</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214313" y="1071563"/>
            <a:ext cx="7715250" cy="5786437"/>
          </a:xfrm>
          <a:solidFill>
            <a:schemeClr val="accent6">
              <a:lumMod val="20000"/>
              <a:lumOff val="80000"/>
            </a:schemeClr>
          </a:solidFill>
        </p:spPr>
        <p:txBody>
          <a:bodyPr>
            <a:normAutofit/>
          </a:bodyPr>
          <a:lstStyle/>
          <a:p>
            <a:pPr>
              <a:buFont typeface="Wingdings 2" pitchFamily="18" charset="2"/>
              <a:buNone/>
            </a:pPr>
            <a:r>
              <a:rPr lang="ar-SA" smtClean="0">
                <a:solidFill>
                  <a:srgbClr val="00B050"/>
                </a:solidFill>
              </a:rPr>
              <a:t>4- اللعب : </a:t>
            </a:r>
          </a:p>
          <a:p>
            <a:pPr>
              <a:buFont typeface="Wingdings 2" pitchFamily="18" charset="2"/>
              <a:buNone/>
            </a:pPr>
            <a:r>
              <a:rPr lang="ar-SA" smtClean="0">
                <a:solidFill>
                  <a:srgbClr val="C00000"/>
                </a:solidFill>
              </a:rPr>
              <a:t>على الرغم من أن محتوى التعليم في الكتاتيب  الإسلامية أغفل التمرينات الرياضية , إلا أن المربين حرصوا على إتاحة الفرصة للطفل لممارسة اللعب ومشاركة رفاقه في أنشطتهم الترويحية , أيماناً منهم بأهمية اللعب في تحقيق النضج الجسمي والعقلي والانفعالي والاجتماعي للطفل .</a:t>
            </a:r>
          </a:p>
          <a:p>
            <a:pPr>
              <a:buFont typeface="Wingdings 2" pitchFamily="18" charset="2"/>
              <a:buNone/>
            </a:pPr>
            <a:r>
              <a:rPr lang="ar-SA" smtClean="0">
                <a:solidFill>
                  <a:srgbClr val="874396"/>
                </a:solidFill>
              </a:rPr>
              <a:t>-عرف المسلمون الأوائل أن اللعب نشاط تلقائي للطفل فلم يعارضوا ممارسة الأطفال لألعابهم.</a:t>
            </a:r>
          </a:p>
          <a:p>
            <a:pPr>
              <a:buFont typeface="Wingdings 2" pitchFamily="18" charset="2"/>
              <a:buNone/>
            </a:pPr>
            <a:r>
              <a:rPr lang="ar-SA" smtClean="0">
                <a:solidFill>
                  <a:srgbClr val="0070C0"/>
                </a:solidFill>
              </a:rPr>
              <a:t>-حرصت التربية الإسلامية على تزويد الصبيان بمهارات الرمي والسباحة والجري والفروسية .</a:t>
            </a: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313"/>
            <a:ext cx="7239000" cy="6242050"/>
          </a:xfrm>
          <a:solidFill>
            <a:schemeClr val="bg2"/>
          </a:solidFill>
        </p:spPr>
        <p:txBody>
          <a:bodyPr>
            <a:normAutofit/>
          </a:bodyPr>
          <a:lstStyle/>
          <a:p>
            <a:pPr>
              <a:buFont typeface="Wingdings 2" pitchFamily="18" charset="2"/>
              <a:buNone/>
            </a:pPr>
            <a:r>
              <a:rPr lang="ar-SA" sz="2800" smtClean="0">
                <a:solidFill>
                  <a:srgbClr val="FF0000"/>
                </a:solidFill>
              </a:rPr>
              <a:t>2- طرق التدريس المستخدمة في تعليم الكبار:</a:t>
            </a:r>
          </a:p>
          <a:p>
            <a:pPr>
              <a:buFont typeface="Wingdings 2" pitchFamily="18" charset="2"/>
              <a:buNone/>
            </a:pPr>
            <a:r>
              <a:rPr lang="ar-SA" sz="2800" smtClean="0">
                <a:solidFill>
                  <a:srgbClr val="0070C0"/>
                </a:solidFill>
              </a:rPr>
              <a:t>كان أمام الطالب بعد الانتهاء من تعليمه الأولي طريقان : إما مواصلة التعليم , أو الالتحاق بالمهنة   التي تناسب ميوله وتدريبه.</a:t>
            </a:r>
          </a:p>
          <a:p>
            <a:pPr>
              <a:buFontTx/>
              <a:buChar char="-"/>
            </a:pPr>
            <a:r>
              <a:rPr lang="ar-SA" sz="2800" smtClean="0">
                <a:solidFill>
                  <a:srgbClr val="00B050"/>
                </a:solidFill>
              </a:rPr>
              <a:t>طرق التدريب المستخدمة في الحلقات الدراسية :</a:t>
            </a:r>
          </a:p>
          <a:p>
            <a:pPr>
              <a:buFontTx/>
              <a:buChar char="-"/>
            </a:pPr>
            <a:r>
              <a:rPr lang="ar-SA" sz="2800" smtClean="0">
                <a:solidFill>
                  <a:srgbClr val="E36406"/>
                </a:solidFill>
              </a:rPr>
              <a:t>أ- المحاضرة : </a:t>
            </a:r>
            <a:r>
              <a:rPr lang="ar-SA" sz="2800" smtClean="0">
                <a:solidFill>
                  <a:srgbClr val="595959"/>
                </a:solidFill>
              </a:rPr>
              <a:t>اعتمدت طريقة المحاضرة على الإلقاء والتكرار ,وتميزت بإتاحة الفرصة أمام الطلاب للمناقشة والاستفسار عن الغامض .</a:t>
            </a:r>
          </a:p>
          <a:p>
            <a:pPr>
              <a:buFont typeface="Wingdings 2" pitchFamily="18" charset="2"/>
              <a:buNone/>
            </a:pPr>
            <a:r>
              <a:rPr lang="ar-SA" sz="2800" smtClean="0">
                <a:solidFill>
                  <a:srgbClr val="B23B7E"/>
                </a:solidFill>
              </a:rPr>
              <a:t>تفرعت عن المحاضرة طريقان : </a:t>
            </a:r>
          </a:p>
          <a:p>
            <a:pPr>
              <a:buFont typeface="Wingdings 2" pitchFamily="18" charset="2"/>
              <a:buNone/>
            </a:pPr>
            <a:r>
              <a:rPr lang="ar-SA" sz="2800" smtClean="0">
                <a:solidFill>
                  <a:srgbClr val="B23B7E"/>
                </a:solidFill>
              </a:rPr>
              <a:t>_</a:t>
            </a:r>
            <a:r>
              <a:rPr lang="ar-SA" sz="2800" smtClean="0">
                <a:solidFill>
                  <a:srgbClr val="7F7F7F"/>
                </a:solidFill>
              </a:rPr>
              <a:t>إحداهما طريقة الإملاء  </a:t>
            </a:r>
          </a:p>
          <a:p>
            <a:pPr>
              <a:buFont typeface="Wingdings 2" pitchFamily="18" charset="2"/>
              <a:buNone/>
            </a:pPr>
            <a:r>
              <a:rPr lang="ar-SA" sz="2800" smtClean="0">
                <a:solidFill>
                  <a:srgbClr val="7F7F7F"/>
                </a:solidFill>
              </a:rPr>
              <a:t>_ القراءة على الشيخ </a:t>
            </a:r>
          </a:p>
          <a:p>
            <a:pPr>
              <a:buFont typeface="Wingdings 2" pitchFamily="18" charset="2"/>
              <a:buNone/>
            </a:pPr>
            <a:endParaRPr lang="ar-SA" sz="2800" smtClean="0">
              <a:solidFill>
                <a:srgbClr val="595959"/>
              </a:solidFill>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313" y="357188"/>
            <a:ext cx="7643812" cy="6286500"/>
          </a:xfrm>
          <a:solidFill>
            <a:schemeClr val="bg2"/>
          </a:solidFill>
        </p:spPr>
        <p:txBody>
          <a:bodyPr>
            <a:normAutofit/>
          </a:bodyPr>
          <a:lstStyle/>
          <a:p>
            <a:pPr>
              <a:buFont typeface="Wingdings 2" pitchFamily="18" charset="2"/>
              <a:buNone/>
            </a:pPr>
            <a:r>
              <a:rPr lang="ar-SA" sz="2800" smtClean="0">
                <a:solidFill>
                  <a:srgbClr val="E36406"/>
                </a:solidFill>
              </a:rPr>
              <a:t>ب- المناظرة : </a:t>
            </a:r>
          </a:p>
          <a:p>
            <a:pPr>
              <a:buFont typeface="Wingdings 2" pitchFamily="18" charset="2"/>
              <a:buNone/>
            </a:pPr>
            <a:r>
              <a:rPr lang="ar-SA" smtClean="0">
                <a:solidFill>
                  <a:srgbClr val="00B050"/>
                </a:solidFill>
              </a:rPr>
              <a:t>لقيت المناظرة جانب كبير من اهتمام العلماء المسلمين  فقد كانوا يشجعون الطلاب على المناظرة والمناقشة عللي ؟ </a:t>
            </a:r>
          </a:p>
          <a:p>
            <a:pPr>
              <a:buFont typeface="Wingdings 2" pitchFamily="18" charset="2"/>
              <a:buNone/>
            </a:pPr>
            <a:r>
              <a:rPr lang="ar-SA" smtClean="0">
                <a:solidFill>
                  <a:srgbClr val="0070C0"/>
                </a:solidFill>
              </a:rPr>
              <a:t>لما لها من أثر في شحذ الذهن وتقوية الحجة , والتمرن على سرعة التعبير , والتفوق على الأقران , وتعويد المناظرين على الثقة بالنفس والقدرة على الارتجال.</a:t>
            </a:r>
          </a:p>
          <a:p>
            <a:pPr>
              <a:buFont typeface="Arial" charset="0"/>
              <a:buChar char="•"/>
            </a:pPr>
            <a:endParaRPr lang="ar-SA" smtClean="0">
              <a:solidFill>
                <a:srgbClr val="002060"/>
              </a:solidFill>
            </a:endParaRPr>
          </a:p>
          <a:p>
            <a:pPr>
              <a:buFont typeface="Arial" charset="0"/>
              <a:buChar char="•"/>
            </a:pPr>
            <a:r>
              <a:rPr lang="ar-SA" smtClean="0">
                <a:solidFill>
                  <a:srgbClr val="002060"/>
                </a:solidFill>
              </a:rPr>
              <a:t>_ساعد المناظرة على ذيوع شهرة بعض المناظرين والعلماء فهرع إليهم الكثير من طلاب العلم  سعيا وراء طلب العلم . </a:t>
            </a:r>
          </a:p>
          <a:p>
            <a:pPr>
              <a:buFont typeface="Arial" charset="0"/>
              <a:buChar char="•"/>
            </a:pPr>
            <a:endParaRPr lang="ar-SA" smtClean="0">
              <a:solidFill>
                <a:srgbClr val="002060"/>
              </a:solidFill>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50" y="285750"/>
            <a:ext cx="7572375" cy="6572250"/>
          </a:xfrm>
          <a:solidFill>
            <a:schemeClr val="bg2"/>
          </a:solidFill>
        </p:spPr>
        <p:txBody>
          <a:bodyPr>
            <a:normAutofit/>
          </a:bodyPr>
          <a:lstStyle/>
          <a:p>
            <a:r>
              <a:rPr lang="ar-SA" smtClean="0">
                <a:solidFill>
                  <a:srgbClr val="E36406"/>
                </a:solidFill>
              </a:rPr>
              <a:t>3- المراسلة :</a:t>
            </a:r>
          </a:p>
          <a:p>
            <a:pPr>
              <a:buFont typeface="Wingdings 2" pitchFamily="18" charset="2"/>
              <a:buNone/>
            </a:pPr>
            <a:r>
              <a:rPr lang="ar-SA" smtClean="0">
                <a:solidFill>
                  <a:srgbClr val="00B050"/>
                </a:solidFill>
              </a:rPr>
              <a:t>كانت المراسلة إحدى طرق التدريس التي انتشرت في القرن الرابع الهجري .إذ كان الطالب يرسل إلى أستاذه الأسئلة والاستفسارات ويتلقى منه الإجابة مكتوبة .فإذا أشتهر عالم في أي بلد إسلامي جاءته الرسائل من طلاب العلم في أرجاء الدولة الإسلامية حاملة استفساراتهم وكان يجيب عليها ويرسل أجوبته للسائلين.</a:t>
            </a:r>
          </a:p>
          <a:p>
            <a:pPr>
              <a:buFont typeface="Wingdings 2" pitchFamily="18" charset="2"/>
              <a:buNone/>
            </a:pPr>
            <a:endParaRPr lang="ar-SA" smtClean="0">
              <a:solidFill>
                <a:srgbClr val="00B050"/>
              </a:solidFill>
            </a:endParaRPr>
          </a:p>
          <a:p>
            <a:pPr>
              <a:buFont typeface="Wingdings 2" pitchFamily="18" charset="2"/>
              <a:buNone/>
            </a:pPr>
            <a:r>
              <a:rPr lang="ar-SA" smtClean="0">
                <a:solidFill>
                  <a:srgbClr val="0070C0"/>
                </a:solidFill>
              </a:rPr>
              <a:t>-ساعدت الحرية الأكاديمية التي تمتع بها العلماء والفقهاء المسلمين , وحرية الطالب في اختيار موضوعات دراسته وشيوخه , على جعل وقت الدراسة في هذه المرحلة مرناً . ولم يكن هناك وقت محدد لحضور الدروس في هذه المرحلة حيث كان يرتبط بوقت الأستاذ .</a:t>
            </a: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39000" cy="82294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40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مقدمة </a:t>
            </a:r>
            <a:endParaRPr lang="ar-SA" spc="-150"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285750" y="1357313"/>
            <a:ext cx="7643813" cy="5275262"/>
          </a:xfrm>
          <a:solidFill>
            <a:schemeClr val="accent4">
              <a:lumMod val="40000"/>
              <a:lumOff val="60000"/>
            </a:schemeClr>
          </a:solidFill>
        </p:spPr>
        <p:txBody>
          <a:bodyPr>
            <a:normAutofit/>
          </a:bodyPr>
          <a:lstStyle/>
          <a:p>
            <a:pPr>
              <a:lnSpc>
                <a:spcPct val="80000"/>
              </a:lnSpc>
              <a:buFont typeface="Wingdings 2" pitchFamily="18" charset="2"/>
              <a:buNone/>
            </a:pPr>
            <a:r>
              <a:rPr lang="ar-SA" sz="2200" smtClean="0">
                <a:solidFill>
                  <a:srgbClr val="852F74"/>
                </a:solidFill>
              </a:rPr>
              <a:t>*يعد محتوى التعليم هو الوسيلة الرئيسة التي تحقق من خلالها أهداف التربية ,وينفرد محتوى التعليم في التربية الإسلامية بسمات متميزة عكست الواقع الثقافي للمجتمع الإسلامي .</a:t>
            </a:r>
          </a:p>
          <a:p>
            <a:pPr>
              <a:lnSpc>
                <a:spcPct val="80000"/>
              </a:lnSpc>
              <a:buFont typeface="Wingdings 2" pitchFamily="18" charset="2"/>
              <a:buNone/>
            </a:pPr>
            <a:r>
              <a:rPr lang="ar-SA" sz="2400" smtClean="0">
                <a:solidFill>
                  <a:srgbClr val="FF0000"/>
                </a:solidFill>
              </a:rPr>
              <a:t>* محتوى التعليم:</a:t>
            </a:r>
          </a:p>
          <a:p>
            <a:pPr>
              <a:lnSpc>
                <a:spcPct val="80000"/>
              </a:lnSpc>
              <a:buFont typeface="Wingdings 2" pitchFamily="18" charset="2"/>
              <a:buNone/>
            </a:pPr>
            <a:r>
              <a:rPr lang="ar-SA" sz="2400" smtClean="0">
                <a:solidFill>
                  <a:srgbClr val="00B050"/>
                </a:solidFill>
              </a:rPr>
              <a:t>يتضمن جميع الخبرات التي تسهم في تنمية وجدان الفرد وعقله وجسمه تنمية متزنة متكاملة ,واكتساب أنماط السلوك التي تتفق مع نص الإسلام وروحه , ليكون قادراً على تحمل الأمانة في عمارة الأرض وتطبيق منهج الله فيها .</a:t>
            </a:r>
          </a:p>
          <a:p>
            <a:pPr>
              <a:lnSpc>
                <a:spcPct val="80000"/>
              </a:lnSpc>
              <a:buFont typeface="Arial" charset="0"/>
              <a:buChar char="•"/>
            </a:pPr>
            <a:r>
              <a:rPr lang="ar-SA" sz="2400" smtClean="0">
                <a:solidFill>
                  <a:srgbClr val="C00000"/>
                </a:solidFill>
              </a:rPr>
              <a:t>الثقافة الإسلامية تتميز بالشمول والتكامل والعالمية فهي تتسع لتشمل جوانب الإسلام المتعددة  من عقائد وعبادات وتشريعات وأخلاق وسياسة وحضارة،وتنظر إلى جوانب الحياة الإنسانية المادية والروحية نظرة متكاملة .</a:t>
            </a:r>
          </a:p>
          <a:p>
            <a:pPr>
              <a:lnSpc>
                <a:spcPct val="80000"/>
              </a:lnSpc>
              <a:buFont typeface="Arial" charset="0"/>
              <a:buChar char="•"/>
            </a:pPr>
            <a:r>
              <a:rPr lang="ar-SA" sz="2400" smtClean="0">
                <a:solidFill>
                  <a:srgbClr val="C00000"/>
                </a:solidFill>
              </a:rPr>
              <a:t>*تميزت الثقافة الإسلامية عن غيرها بالقيم الروحية والانجازات الثقافية والعلمية التي تجمع بين العلم والعمل وتسند إلى العقل والوحي معاً.</a:t>
            </a: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313" y="1071563"/>
            <a:ext cx="7715250" cy="5786437"/>
          </a:xfrm>
          <a:solidFill>
            <a:schemeClr val="accent4">
              <a:lumMod val="40000"/>
              <a:lumOff val="60000"/>
            </a:schemeClr>
          </a:solidFill>
        </p:spPr>
        <p:txBody>
          <a:bodyPr>
            <a:normAutofit/>
          </a:bodyPr>
          <a:lstStyle/>
          <a:p>
            <a:pPr>
              <a:lnSpc>
                <a:spcPct val="90000"/>
              </a:lnSpc>
              <a:buFont typeface="Wingdings 2" pitchFamily="18" charset="2"/>
              <a:buNone/>
            </a:pPr>
            <a:r>
              <a:rPr lang="ar-SA" sz="3000" smtClean="0">
                <a:solidFill>
                  <a:srgbClr val="00B050"/>
                </a:solidFill>
              </a:rPr>
              <a:t>1- اختلاف المحتوى :</a:t>
            </a:r>
          </a:p>
          <a:p>
            <a:pPr>
              <a:lnSpc>
                <a:spcPct val="90000"/>
              </a:lnSpc>
              <a:buFont typeface="Wingdings 2" pitchFamily="18" charset="2"/>
              <a:buNone/>
            </a:pPr>
            <a:r>
              <a:rPr lang="ar-SA" sz="2700" smtClean="0">
                <a:solidFill>
                  <a:srgbClr val="0070C0"/>
                </a:solidFill>
              </a:rPr>
              <a:t>اختلف محتوى التعليم في التربية الإسلامية باختلاف مؤسسات التعليم ومراحله , فما يعلم للتلاميذ في الكُتاب غير ما يعلم لهم في المدرسة . </a:t>
            </a:r>
          </a:p>
          <a:p>
            <a:pPr>
              <a:lnSpc>
                <a:spcPct val="90000"/>
              </a:lnSpc>
              <a:buFont typeface="Wingdings 2" pitchFamily="18" charset="2"/>
              <a:buNone/>
            </a:pPr>
            <a:r>
              <a:rPr lang="ar-SA" sz="2700" smtClean="0">
                <a:solidFill>
                  <a:srgbClr val="C00000"/>
                </a:solidFill>
              </a:rPr>
              <a:t>*رغم اختلاف المحتوى يظل تعليم القرآن الكريم وتحفيظه هو العامل المشترك في محتوى تعليم الصبيان في كافة أنحاء البلاد الإسلامية . </a:t>
            </a:r>
          </a:p>
          <a:p>
            <a:pPr>
              <a:lnSpc>
                <a:spcPct val="90000"/>
              </a:lnSpc>
              <a:buFontTx/>
              <a:buChar char="-"/>
            </a:pPr>
            <a:r>
              <a:rPr lang="ar-SA" sz="2700" smtClean="0">
                <a:solidFill>
                  <a:srgbClr val="51253A"/>
                </a:solidFill>
              </a:rPr>
              <a:t>القران الكريم يعتبر المصدر الأول لمحتوى منهج  التربية الإسلامية فهو أداة التربة الإسلامية.</a:t>
            </a:r>
          </a:p>
          <a:p>
            <a:pPr>
              <a:lnSpc>
                <a:spcPct val="90000"/>
              </a:lnSpc>
              <a:buFontTx/>
              <a:buChar char="-"/>
            </a:pPr>
            <a:r>
              <a:rPr lang="ar-SA" sz="2700" smtClean="0">
                <a:solidFill>
                  <a:srgbClr val="00B050"/>
                </a:solidFill>
              </a:rPr>
              <a:t>* حث القران الكريم على دراسة آيات الله في خلق الكون والإنسان فأصبح الكون كتاب مفتوح ينهل منه محتوى التعليم في التربية الإسلامية لذلك تضمن المنهج دراسة العلوم الرياضية والطبيعية .</a:t>
            </a:r>
          </a:p>
        </p:txBody>
      </p:sp>
      <p:sp>
        <p:nvSpPr>
          <p:cNvPr id="4" name="عنوان 1"/>
          <p:cNvSpPr>
            <a:spLocks noGrp="1"/>
          </p:cNvSpPr>
          <p:nvPr>
            <p:ph type="title"/>
          </p:nvPr>
        </p:nvSpPr>
        <p:spPr>
          <a:xfrm>
            <a:off x="500034" y="214290"/>
            <a:ext cx="7143800" cy="714380"/>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4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أولاً : مجالات محتوى التعليم</a:t>
            </a:r>
            <a:endParaRPr lang="ar-SA" sz="3400" spc="-15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143875" cy="6858000"/>
          </a:xfrm>
          <a:solidFill>
            <a:schemeClr val="accent4">
              <a:lumMod val="40000"/>
              <a:lumOff val="60000"/>
            </a:schemeClr>
          </a:solidFill>
        </p:spPr>
        <p:txBody>
          <a:bodyPr>
            <a:normAutofit/>
          </a:bodyPr>
          <a:lstStyle/>
          <a:p>
            <a:pPr>
              <a:lnSpc>
                <a:spcPct val="80000"/>
              </a:lnSpc>
              <a:buFont typeface="Wingdings 2" pitchFamily="18" charset="2"/>
              <a:buNone/>
            </a:pPr>
            <a:r>
              <a:rPr lang="ar-SA" smtClean="0">
                <a:solidFill>
                  <a:srgbClr val="00B050"/>
                </a:solidFill>
              </a:rPr>
              <a:t>2- تقسيم المحتوى :</a:t>
            </a:r>
          </a:p>
          <a:p>
            <a:pPr>
              <a:lnSpc>
                <a:spcPct val="80000"/>
              </a:lnSpc>
              <a:buFont typeface="Wingdings 2" pitchFamily="18" charset="2"/>
              <a:buNone/>
            </a:pPr>
            <a:r>
              <a:rPr lang="ar-SA" sz="2200" smtClean="0">
                <a:solidFill>
                  <a:srgbClr val="FF0066"/>
                </a:solidFill>
              </a:rPr>
              <a:t>يقسم المنهج إلى قسمين رئيسين :</a:t>
            </a:r>
          </a:p>
          <a:p>
            <a:pPr>
              <a:lnSpc>
                <a:spcPct val="80000"/>
              </a:lnSpc>
              <a:buFont typeface="Wingdings 2" pitchFamily="18" charset="2"/>
              <a:buNone/>
            </a:pPr>
            <a:r>
              <a:rPr lang="ar-SA" sz="2200" smtClean="0">
                <a:solidFill>
                  <a:srgbClr val="0D0D0D"/>
                </a:solidFill>
              </a:rPr>
              <a:t>أ-المناهج الدينية الأدبية  ب- المناهج العلمية الأدبية </a:t>
            </a:r>
          </a:p>
          <a:p>
            <a:pPr>
              <a:lnSpc>
                <a:spcPct val="80000"/>
              </a:lnSpc>
              <a:buFont typeface="Wingdings 2" pitchFamily="18" charset="2"/>
              <a:buNone/>
            </a:pPr>
            <a:r>
              <a:rPr lang="ar-SA" smtClean="0">
                <a:solidFill>
                  <a:srgbClr val="FF0000"/>
                </a:solidFill>
              </a:rPr>
              <a:t>-المناهج الدينية الأدبية :</a:t>
            </a:r>
          </a:p>
          <a:p>
            <a:pPr>
              <a:lnSpc>
                <a:spcPct val="80000"/>
              </a:lnSpc>
              <a:buFont typeface="Wingdings 2" pitchFamily="18" charset="2"/>
              <a:buNone/>
            </a:pPr>
            <a:r>
              <a:rPr lang="ar-SA" smtClean="0">
                <a:solidFill>
                  <a:srgbClr val="0070C0"/>
                </a:solidFill>
              </a:rPr>
              <a:t>يلخصها الخوارزمي في : علم الفقه , علم النحو , علم الكلام , والكتابة , والعروض , والأخبار ,والحساب .</a:t>
            </a:r>
          </a:p>
          <a:p>
            <a:pPr>
              <a:lnSpc>
                <a:spcPct val="80000"/>
              </a:lnSpc>
              <a:buFont typeface="Wingdings 2" pitchFamily="18" charset="2"/>
              <a:buNone/>
            </a:pPr>
            <a:r>
              <a:rPr lang="ar-SA" smtClean="0">
                <a:solidFill>
                  <a:srgbClr val="FF0000"/>
                </a:solidFill>
              </a:rPr>
              <a:t>-المناهج العلمية الأدبية :</a:t>
            </a:r>
          </a:p>
          <a:p>
            <a:pPr>
              <a:lnSpc>
                <a:spcPct val="80000"/>
              </a:lnSpc>
              <a:buFont typeface="Wingdings 2" pitchFamily="18" charset="2"/>
              <a:buNone/>
            </a:pPr>
            <a:r>
              <a:rPr lang="ar-SA" smtClean="0">
                <a:solidFill>
                  <a:srgbClr val="0070C0"/>
                </a:solidFill>
              </a:rPr>
              <a:t>ظهرت مع تقدم الفكر الإسلامي وتطور العلوم والصناعات عند العرب , ويلخصها الخوارزمي في : العلوم الطبيعية وتشمل الطب بفروعه المختلفة , وعلم المعادن والنبات والحيوان والكيمياء والعلوم الرياضية والفلك والموسيقى والمنطق والفلسفة. </a:t>
            </a:r>
          </a:p>
          <a:p>
            <a:pPr>
              <a:lnSpc>
                <a:spcPct val="80000"/>
              </a:lnSpc>
              <a:buFont typeface="Wingdings 2" pitchFamily="18" charset="2"/>
              <a:buNone/>
            </a:pPr>
            <a:r>
              <a:rPr lang="ar-SA" smtClean="0">
                <a:solidFill>
                  <a:srgbClr val="C00000"/>
                </a:solidFill>
              </a:rPr>
              <a:t>*تصنيف ابن سينا للعلوم : </a:t>
            </a:r>
            <a:r>
              <a:rPr lang="ar-SA" smtClean="0">
                <a:solidFill>
                  <a:srgbClr val="00B050"/>
                </a:solidFill>
              </a:rPr>
              <a:t>يرى أن الحكمة نظرية أو عملية .وانطلاقا من نظرته إلى الحكمة يقسم العلوم إلى نظرية وعملية .</a:t>
            </a:r>
          </a:p>
          <a:p>
            <a:pPr>
              <a:lnSpc>
                <a:spcPct val="80000"/>
              </a:lnSpc>
              <a:buFont typeface="Wingdings 2" pitchFamily="18" charset="2"/>
              <a:buNone/>
            </a:pPr>
            <a:r>
              <a:rPr lang="ar-SA" smtClean="0">
                <a:solidFill>
                  <a:srgbClr val="9900FF"/>
                </a:solidFill>
              </a:rPr>
              <a:t>-العلوم النظرية  : </a:t>
            </a:r>
            <a:r>
              <a:rPr lang="ar-SA" smtClean="0">
                <a:solidFill>
                  <a:srgbClr val="002060"/>
                </a:solidFill>
              </a:rPr>
              <a:t>وغايتها معرفة الحق تتضمن العلم الطبيعي , والعلم الرياضي .</a:t>
            </a:r>
          </a:p>
          <a:p>
            <a:pPr>
              <a:lnSpc>
                <a:spcPct val="80000"/>
              </a:lnSpc>
              <a:buFont typeface="Wingdings 2" pitchFamily="18" charset="2"/>
              <a:buNone/>
            </a:pPr>
            <a:r>
              <a:rPr lang="ar-SA" smtClean="0">
                <a:solidFill>
                  <a:srgbClr val="9900FF"/>
                </a:solidFill>
              </a:rPr>
              <a:t>-العلوم العلمية </a:t>
            </a:r>
            <a:r>
              <a:rPr lang="ar-SA" smtClean="0">
                <a:solidFill>
                  <a:srgbClr val="002060"/>
                </a:solidFill>
              </a:rPr>
              <a:t>: وغايتها معرفة الخير تشمل علم  الأخلاق , علم السياسة , والفلسفة النظرية والعملية </a:t>
            </a:r>
          </a:p>
          <a:p>
            <a:pPr>
              <a:lnSpc>
                <a:spcPct val="80000"/>
              </a:lnSpc>
              <a:buFont typeface="Wingdings 2" pitchFamily="18" charset="2"/>
              <a:buNone/>
            </a:pPr>
            <a:endParaRPr lang="ar-SA"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072438" cy="6858000"/>
          </a:xfrm>
          <a:solidFill>
            <a:schemeClr val="accent2">
              <a:lumMod val="20000"/>
              <a:lumOff val="80000"/>
            </a:schemeClr>
          </a:solidFill>
        </p:spPr>
        <p:txBody>
          <a:bodyPr>
            <a:normAutofit/>
          </a:bodyPr>
          <a:lstStyle/>
          <a:p>
            <a:pPr>
              <a:lnSpc>
                <a:spcPct val="80000"/>
              </a:lnSpc>
            </a:pPr>
            <a:r>
              <a:rPr lang="ar-SA" sz="2800" smtClean="0">
                <a:solidFill>
                  <a:srgbClr val="00B050"/>
                </a:solidFill>
              </a:rPr>
              <a:t>3- أسس اختيار المحتوى التعليمي</a:t>
            </a:r>
          </a:p>
          <a:p>
            <a:pPr>
              <a:lnSpc>
                <a:spcPct val="80000"/>
              </a:lnSpc>
            </a:pPr>
            <a:r>
              <a:rPr lang="ar-SA" sz="2400" smtClean="0"/>
              <a:t>أستند المربون المسلمون في أختيارهم محتوى التعليم إلى أربعة معايير رئيسية :</a:t>
            </a:r>
          </a:p>
          <a:p>
            <a:pPr>
              <a:lnSpc>
                <a:spcPct val="80000"/>
              </a:lnSpc>
            </a:pPr>
            <a:r>
              <a:rPr lang="ar-SA" sz="2400" smtClean="0">
                <a:solidFill>
                  <a:srgbClr val="FF0000"/>
                </a:solidFill>
              </a:rPr>
              <a:t>أ- قيمة المادة من الوجهة الدينية :</a:t>
            </a:r>
          </a:p>
          <a:p>
            <a:pPr>
              <a:lnSpc>
                <a:spcPct val="80000"/>
              </a:lnSpc>
              <a:buFont typeface="Wingdings 2" pitchFamily="18" charset="2"/>
              <a:buNone/>
            </a:pPr>
            <a:r>
              <a:rPr lang="ar-SA" sz="2400" smtClean="0">
                <a:solidFill>
                  <a:srgbClr val="0070C0"/>
                </a:solidFill>
              </a:rPr>
              <a:t>ذلك لأن أشرف العلوم معرفة الله بصفاته اللائقة به ,وهذا أمر يتمشى مع الهدف الأسمى من التربية الإسلامية وهو معرفة الخالق .</a:t>
            </a:r>
          </a:p>
          <a:p>
            <a:pPr>
              <a:lnSpc>
                <a:spcPct val="80000"/>
              </a:lnSpc>
              <a:buFont typeface="Wingdings 2" pitchFamily="18" charset="2"/>
              <a:buNone/>
            </a:pPr>
            <a:r>
              <a:rPr lang="ar-SA" sz="2400" smtClean="0">
                <a:solidFill>
                  <a:srgbClr val="0D0D0D"/>
                </a:solidFill>
              </a:rPr>
              <a:t> *يضع الفارابي الإلهيات في المرتبة الأولى من الشرف والأهمية , ويعتبرها أسمى العلوم وأعظمها ويضع في المرتبة الأخيرة العلوم الطبيعية أو الصناعات والفنون العلمية , كما يرى أن فضيلة العلوم تكون بإحدى ثلاث :  إما بشرف الموضوع , وإما باستقصاء البراهين , وإما بعظم الجدوى منه   .</a:t>
            </a:r>
          </a:p>
          <a:p>
            <a:pPr>
              <a:lnSpc>
                <a:spcPct val="80000"/>
              </a:lnSpc>
              <a:buFont typeface="Arial" charset="0"/>
              <a:buChar char="•"/>
            </a:pPr>
            <a:r>
              <a:rPr lang="ar-SA" sz="2200" smtClean="0">
                <a:solidFill>
                  <a:srgbClr val="00B050"/>
                </a:solidFill>
              </a:rPr>
              <a:t>وبوجه عام يرى كثير من علماء المسلمين أن دراسة العلوم سواء كانت دينية أو فلسفية تؤدي إلى تحقيق الغاية الروحية والخلقية وربطوا أي علم من العلوم بهدف ديني .</a:t>
            </a:r>
          </a:p>
          <a:p>
            <a:pPr>
              <a:lnSpc>
                <a:spcPct val="80000"/>
              </a:lnSpc>
              <a:buFont typeface="Wingdings 2" pitchFamily="18" charset="2"/>
              <a:buNone/>
            </a:pPr>
            <a:r>
              <a:rPr lang="ar-SA" sz="2400" smtClean="0">
                <a:solidFill>
                  <a:srgbClr val="FF0000"/>
                </a:solidFill>
              </a:rPr>
              <a:t>ب- قيمة المادة من حيث أثرها التدريبي :</a:t>
            </a:r>
          </a:p>
          <a:p>
            <a:pPr>
              <a:lnSpc>
                <a:spcPct val="80000"/>
              </a:lnSpc>
              <a:buFont typeface="Wingdings 2" pitchFamily="18" charset="2"/>
              <a:buNone/>
            </a:pPr>
            <a:r>
              <a:rPr lang="ar-SA" sz="2400" smtClean="0">
                <a:solidFill>
                  <a:srgbClr val="0070C0"/>
                </a:solidFill>
              </a:rPr>
              <a:t>اهتم بعض المربين المسلمين بالقيمة التثقيفية والتدريبية للعلوم , ودورها في تنمية الملكات وانتقال أثر التدريب إلى ميادين أخرى ومواد أخرى ,لذلك يرى المربون أن المنطق آلة قانونية تعصم مراعتها الذهن عن الخطأ في الفكر . </a:t>
            </a:r>
          </a:p>
          <a:p>
            <a:pPr>
              <a:lnSpc>
                <a:spcPct val="80000"/>
              </a:lnSpc>
              <a:buFont typeface="Arial" charset="0"/>
              <a:buChar char="•"/>
            </a:pPr>
            <a:endParaRPr lang="ar-SA" sz="2200" smtClean="0">
              <a:solidFill>
                <a:srgbClr val="00B050"/>
              </a:solidFill>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143875" cy="6858000"/>
          </a:xfrm>
          <a:solidFill>
            <a:schemeClr val="accent2">
              <a:lumMod val="20000"/>
              <a:lumOff val="80000"/>
            </a:schemeClr>
          </a:solidFill>
        </p:spPr>
        <p:txBody>
          <a:bodyPr>
            <a:normAutofit/>
          </a:bodyPr>
          <a:lstStyle/>
          <a:p>
            <a:pPr>
              <a:lnSpc>
                <a:spcPct val="80000"/>
              </a:lnSpc>
              <a:buFont typeface="Wingdings 2" pitchFamily="18" charset="2"/>
              <a:buNone/>
            </a:pPr>
            <a:r>
              <a:rPr lang="ar-SA" sz="2400" smtClean="0">
                <a:solidFill>
                  <a:srgbClr val="0070C0"/>
                </a:solidFill>
              </a:rPr>
              <a:t>. </a:t>
            </a:r>
          </a:p>
          <a:p>
            <a:pPr>
              <a:lnSpc>
                <a:spcPct val="80000"/>
              </a:lnSpc>
              <a:buFontTx/>
              <a:buChar char="-"/>
            </a:pPr>
            <a:r>
              <a:rPr lang="ar-SA" sz="2800" smtClean="0">
                <a:solidFill>
                  <a:srgbClr val="FF0000"/>
                </a:solidFill>
              </a:rPr>
              <a:t>ج- قيمة المادة التثقيفية :</a:t>
            </a:r>
          </a:p>
          <a:p>
            <a:pPr>
              <a:lnSpc>
                <a:spcPct val="80000"/>
              </a:lnSpc>
              <a:buFontTx/>
              <a:buChar char="-"/>
            </a:pPr>
            <a:r>
              <a:rPr lang="ar-SA" sz="2400" smtClean="0">
                <a:solidFill>
                  <a:srgbClr val="0070C0"/>
                </a:solidFill>
              </a:rPr>
              <a:t>عرف المسلمون العلم من أجل لذة الاستمتاع العقلي , والمتعة الناشئة عن إشباع ميل الإنسان الطبيعي إلى المعرفة.</a:t>
            </a:r>
          </a:p>
          <a:p>
            <a:pPr>
              <a:lnSpc>
                <a:spcPct val="80000"/>
              </a:lnSpc>
              <a:buFontTx/>
              <a:buChar char="-"/>
            </a:pPr>
            <a:r>
              <a:rPr lang="ar-SA" sz="2400" smtClean="0">
                <a:solidFill>
                  <a:srgbClr val="0070C0"/>
                </a:solidFill>
              </a:rPr>
              <a:t>واللذة الروحية من العلم هي التي تدفع الفرد إلى التعلم والبحث عن الحقيقة وتقصي دقائق المعرفة .  فاللذة العلمية العلمية والروحية تغلبتا على الناحية المادية ولم يقصد الكسب لذاته وإنما كان أمر ثانوي في التعليم.</a:t>
            </a:r>
          </a:p>
          <a:p>
            <a:pPr>
              <a:lnSpc>
                <a:spcPct val="80000"/>
              </a:lnSpc>
              <a:buFontTx/>
              <a:buChar char="-"/>
            </a:pPr>
            <a:r>
              <a:rPr lang="ar-SA" smtClean="0">
                <a:solidFill>
                  <a:srgbClr val="FF0000"/>
                </a:solidFill>
              </a:rPr>
              <a:t>د- قيمة المادة النفعية المهنية :</a:t>
            </a:r>
          </a:p>
          <a:p>
            <a:pPr>
              <a:lnSpc>
                <a:spcPct val="80000"/>
              </a:lnSpc>
              <a:buFontTx/>
              <a:buChar char="-"/>
            </a:pPr>
            <a:r>
              <a:rPr lang="ar-SA" smtClean="0">
                <a:solidFill>
                  <a:srgbClr val="0070C0"/>
                </a:solidFill>
              </a:rPr>
              <a:t>تكثر في كتابات المسلمين الإشارة إلى القيمة المادية للعلم وما يوفره لصاحبه من رزق كريم , بالإضافة إلى دوره للقضاء على الفروق الطبقية في المجتمع  ويرى أبن خلدون أن الصلة بين الفكر والعمل صلة عضوية وأنه كما تكسب الصنائع صاحبها عقلاً , فلابد للصانع من العلم . وشعر فلاسفة المسلمين بأثر العلم وزيادة أثره ,فنادوا بتوجيه المتعلم لدراسة بعض المواد والتدريب على بعض المهن والفنون والصناعات بعد الانتهاء من حفظ القران ودروس الدين . وذلك لأعدادهم لكسب رزقهم في الحياة .</a:t>
            </a:r>
          </a:p>
          <a:p>
            <a:pPr>
              <a:lnSpc>
                <a:spcPct val="80000"/>
              </a:lnSpc>
              <a:buFontTx/>
              <a:buChar char="-"/>
            </a:pPr>
            <a:endParaRPr lang="ar-SA" sz="220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1143000"/>
            <a:ext cx="8143875" cy="5715000"/>
          </a:xfrm>
          <a:solidFill>
            <a:schemeClr val="accent6">
              <a:lumMod val="20000"/>
              <a:lumOff val="80000"/>
            </a:schemeClr>
          </a:solidFill>
        </p:spPr>
        <p:txBody>
          <a:bodyPr>
            <a:normAutofit/>
          </a:bodyPr>
          <a:lstStyle/>
          <a:p>
            <a:pPr>
              <a:lnSpc>
                <a:spcPct val="80000"/>
              </a:lnSpc>
            </a:pPr>
            <a:r>
              <a:rPr lang="ar-SA" sz="2400" smtClean="0">
                <a:solidFill>
                  <a:srgbClr val="C00000"/>
                </a:solidFill>
              </a:rPr>
              <a:t>تضمن محتوى التعليم في التربية الإسلامية :</a:t>
            </a:r>
          </a:p>
          <a:p>
            <a:pPr>
              <a:lnSpc>
                <a:spcPct val="80000"/>
              </a:lnSpc>
              <a:buFont typeface="Wingdings 2" pitchFamily="18" charset="2"/>
              <a:buNone/>
            </a:pPr>
            <a:r>
              <a:rPr lang="ar-SA" sz="2400" smtClean="0">
                <a:solidFill>
                  <a:srgbClr val="00B050"/>
                </a:solidFill>
              </a:rPr>
              <a:t>1- العلوم الشريعة:</a:t>
            </a:r>
          </a:p>
          <a:p>
            <a:pPr>
              <a:lnSpc>
                <a:spcPct val="80000"/>
              </a:lnSpc>
              <a:buFont typeface="Wingdings 2" pitchFamily="18" charset="2"/>
              <a:buNone/>
            </a:pPr>
            <a:r>
              <a:rPr lang="ar-SA" sz="2400" smtClean="0">
                <a:solidFill>
                  <a:srgbClr val="852F74"/>
                </a:solidFill>
              </a:rPr>
              <a:t>هي العلوم التي انتقلت إلينا عن الشارع الحكيم ولا مجال لإبداع العقلي فيها .</a:t>
            </a:r>
          </a:p>
          <a:p>
            <a:pPr>
              <a:lnSpc>
                <a:spcPct val="80000"/>
              </a:lnSpc>
              <a:buFont typeface="Wingdings 2" pitchFamily="18" charset="2"/>
              <a:buNone/>
            </a:pPr>
            <a:r>
              <a:rPr lang="ar-SA" sz="2400" smtClean="0">
                <a:solidFill>
                  <a:srgbClr val="C00000"/>
                </a:solidFill>
              </a:rPr>
              <a:t>*وأدى انصراف العلماء إلى الاهتمام بالقران الكريم والسنة النبوية الشريفة إلى ظهور عدد من العلوم الشرعية منها : </a:t>
            </a:r>
          </a:p>
          <a:p>
            <a:pPr>
              <a:lnSpc>
                <a:spcPct val="80000"/>
              </a:lnSpc>
              <a:buFontTx/>
              <a:buChar char="-"/>
            </a:pPr>
            <a:r>
              <a:rPr lang="ar-SA" sz="2400" smtClean="0">
                <a:solidFill>
                  <a:srgbClr val="FF0000"/>
                </a:solidFill>
              </a:rPr>
              <a:t>علوم القرآن : </a:t>
            </a:r>
            <a:r>
              <a:rPr lang="ar-SA" sz="2400" smtClean="0">
                <a:solidFill>
                  <a:srgbClr val="0070C0"/>
                </a:solidFill>
              </a:rPr>
              <a:t>تتناول تفسير القرآن وبيان إعجازه وأسباب نزول آياته وقراءاته .</a:t>
            </a:r>
          </a:p>
          <a:p>
            <a:pPr>
              <a:lnSpc>
                <a:spcPct val="80000"/>
              </a:lnSpc>
              <a:buFontTx/>
              <a:buChar char="-"/>
            </a:pPr>
            <a:r>
              <a:rPr lang="ar-SA" sz="2400" smtClean="0">
                <a:solidFill>
                  <a:srgbClr val="FF0000"/>
                </a:solidFill>
              </a:rPr>
              <a:t>علوم السنة </a:t>
            </a:r>
            <a:r>
              <a:rPr lang="ar-SA" sz="2400" smtClean="0">
                <a:solidFill>
                  <a:srgbClr val="0070C0"/>
                </a:solidFill>
              </a:rPr>
              <a:t>: تتناول الحديث وتبع الرواة للتحقق من صدقهم وتوضيح الأحكام الواردة من القرآن.</a:t>
            </a:r>
          </a:p>
          <a:p>
            <a:pPr>
              <a:lnSpc>
                <a:spcPct val="80000"/>
              </a:lnSpc>
              <a:buFontTx/>
              <a:buChar char="-"/>
            </a:pPr>
            <a:r>
              <a:rPr lang="ar-SA" sz="2400" smtClean="0">
                <a:solidFill>
                  <a:srgbClr val="FF0000"/>
                </a:solidFill>
              </a:rPr>
              <a:t>علوم الفقه </a:t>
            </a:r>
            <a:r>
              <a:rPr lang="ar-SA" sz="2400" smtClean="0">
                <a:solidFill>
                  <a:srgbClr val="0070C0"/>
                </a:solidFill>
              </a:rPr>
              <a:t>: تتناول الأحكام التي تنظم حياة الفرد والأسرة والمجتمع والدولة ومن علمائها أصحاب المذاهب الأربعة .</a:t>
            </a:r>
          </a:p>
          <a:p>
            <a:pPr>
              <a:lnSpc>
                <a:spcPct val="80000"/>
              </a:lnSpc>
              <a:buFontTx/>
              <a:buChar char="-"/>
            </a:pPr>
            <a:r>
              <a:rPr lang="ar-SA" sz="2400" smtClean="0">
                <a:solidFill>
                  <a:srgbClr val="0070C0"/>
                </a:solidFill>
              </a:rPr>
              <a:t>علوم العقيدة : تهدف إلى تصحيح العقيدة لدى الإنسان وتحرير العقل البشري من العقائد الباطلة ومنها علم التوحيد علم الملل والنحل وهو </a:t>
            </a:r>
            <a:r>
              <a:rPr lang="ar-SA" sz="2400" smtClean="0"/>
              <a:t>المناهج العقائديّة لأُمّة خاصّة أو جميع الأُمم، سواء كانت حقّاً أم باطلاً</a:t>
            </a:r>
            <a:r>
              <a:rPr lang="ar-SA" sz="2400" smtClean="0">
                <a:solidFill>
                  <a:srgbClr val="0070C0"/>
                </a:solidFill>
              </a:rPr>
              <a:t>, وعلم الكلام . </a:t>
            </a:r>
          </a:p>
        </p:txBody>
      </p:sp>
      <p:sp>
        <p:nvSpPr>
          <p:cNvPr id="6" name="عنوان 1"/>
          <p:cNvSpPr>
            <a:spLocks noGrp="1"/>
          </p:cNvSpPr>
          <p:nvPr>
            <p:ph type="title"/>
          </p:nvPr>
        </p:nvSpPr>
        <p:spPr>
          <a:xfrm>
            <a:off x="500034" y="214290"/>
            <a:ext cx="7143800" cy="714380"/>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28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ثانياً:المواد الدراسية التي تضمنها المحتوى</a:t>
            </a:r>
            <a:endParaRPr lang="ar-SA" sz="28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214313" y="214313"/>
            <a:ext cx="7786687" cy="6643687"/>
          </a:xfrm>
          <a:solidFill>
            <a:schemeClr val="accent6">
              <a:lumMod val="20000"/>
              <a:lumOff val="80000"/>
            </a:schemeClr>
          </a:solidFill>
        </p:spPr>
        <p:txBody>
          <a:bodyPr>
            <a:normAutofit/>
          </a:bodyPr>
          <a:lstStyle/>
          <a:p>
            <a:pPr>
              <a:lnSpc>
                <a:spcPct val="80000"/>
              </a:lnSpc>
              <a:buFont typeface="Wingdings 2" pitchFamily="18" charset="2"/>
              <a:buNone/>
            </a:pPr>
            <a:r>
              <a:rPr lang="ar-SA" sz="2800" smtClean="0">
                <a:solidFill>
                  <a:srgbClr val="00B050"/>
                </a:solidFill>
              </a:rPr>
              <a:t>2-العلوم اللسانية </a:t>
            </a:r>
          </a:p>
          <a:p>
            <a:pPr>
              <a:lnSpc>
                <a:spcPct val="80000"/>
              </a:lnSpc>
              <a:buFont typeface="Wingdings 2" pitchFamily="18" charset="2"/>
              <a:buNone/>
            </a:pPr>
            <a:r>
              <a:rPr lang="ar-SA" sz="2400" smtClean="0">
                <a:solidFill>
                  <a:srgbClr val="9900FF"/>
                </a:solidFill>
              </a:rPr>
              <a:t>ظهرت العلوم اللسانية للحفاظ على اللغة العربية وفصاحتها من تداخل اللغات الأخرى نتيجة تزاوج العرب من العجم وأدى ذلك إلى فساد اللسان العربي .</a:t>
            </a:r>
          </a:p>
          <a:p>
            <a:pPr>
              <a:lnSpc>
                <a:spcPct val="80000"/>
              </a:lnSpc>
              <a:buFont typeface="Arial" charset="0"/>
              <a:buChar char="•"/>
            </a:pPr>
            <a:r>
              <a:rPr lang="ar-SA" sz="2400" smtClean="0">
                <a:solidFill>
                  <a:srgbClr val="0070C0"/>
                </a:solidFill>
              </a:rPr>
              <a:t>وأصبحت معرفة علوم اللسان العربي ضرورة حيوية لدراسة العلوم الشرعية , فظهرت علوم اللغة , والنحو , والبيان , والأدب .</a:t>
            </a:r>
          </a:p>
          <a:p>
            <a:pPr>
              <a:lnSpc>
                <a:spcPct val="80000"/>
              </a:lnSpc>
              <a:buFont typeface="Wingdings 2" pitchFamily="18" charset="2"/>
              <a:buNone/>
            </a:pPr>
            <a:r>
              <a:rPr lang="ar-SA" sz="2800" smtClean="0">
                <a:solidFill>
                  <a:srgbClr val="00B050"/>
                </a:solidFill>
              </a:rPr>
              <a:t>3- العلوم العقلية : </a:t>
            </a:r>
          </a:p>
          <a:p>
            <a:pPr>
              <a:lnSpc>
                <a:spcPct val="80000"/>
              </a:lnSpc>
              <a:buFont typeface="Wingdings 2" pitchFamily="18" charset="2"/>
              <a:buNone/>
            </a:pPr>
            <a:r>
              <a:rPr lang="ar-SA" sz="2400" smtClean="0">
                <a:solidFill>
                  <a:srgbClr val="C00000"/>
                </a:solidFill>
              </a:rPr>
              <a:t>هي العلوم التي يهتدي الإنسان إلى موضوعاتها وبراهينها ووجوب تعليمها بمداركه العقلية . ويرجع بداية الاهتمام بالعلوم العقلية كان في العصر العباسي .</a:t>
            </a:r>
          </a:p>
          <a:p>
            <a:pPr>
              <a:lnSpc>
                <a:spcPct val="80000"/>
              </a:lnSpc>
              <a:buFont typeface="Arial" charset="0"/>
              <a:buChar char="•"/>
            </a:pPr>
            <a:r>
              <a:rPr lang="ar-SA" sz="2400" smtClean="0">
                <a:solidFill>
                  <a:srgbClr val="FF0066"/>
                </a:solidFill>
              </a:rPr>
              <a:t>صنف العلماء المسلمون العلوم العقلية التي عرفوها في خمسة مجالات :</a:t>
            </a:r>
          </a:p>
          <a:p>
            <a:pPr>
              <a:lnSpc>
                <a:spcPct val="80000"/>
              </a:lnSpc>
              <a:buFont typeface="Wingdings 2" pitchFamily="18" charset="2"/>
              <a:buNone/>
            </a:pPr>
            <a:r>
              <a:rPr lang="ar-SA" sz="2400" smtClean="0">
                <a:solidFill>
                  <a:srgbClr val="FF0066"/>
                </a:solidFill>
              </a:rPr>
              <a:t>1-العلم الإلهي : </a:t>
            </a:r>
            <a:r>
              <a:rPr lang="ar-SA" sz="2400" smtClean="0">
                <a:solidFill>
                  <a:srgbClr val="0070C0"/>
                </a:solidFill>
              </a:rPr>
              <a:t>يتناول الأمور التي وراء الطبيعة من الروحانيات ويطلق عليه العلم الأعلى لعلو موضوعه بسبب تحرره من المادة.</a:t>
            </a:r>
          </a:p>
          <a:p>
            <a:pPr>
              <a:lnSpc>
                <a:spcPct val="80000"/>
              </a:lnSpc>
              <a:buFont typeface="Wingdings 2" pitchFamily="18" charset="2"/>
              <a:buNone/>
            </a:pPr>
            <a:r>
              <a:rPr lang="ar-SA" sz="2400" smtClean="0">
                <a:solidFill>
                  <a:srgbClr val="FF0066"/>
                </a:solidFill>
              </a:rPr>
              <a:t>2- العلم الرياضي </a:t>
            </a:r>
            <a:r>
              <a:rPr lang="ar-SA" sz="2400" smtClean="0">
                <a:solidFill>
                  <a:srgbClr val="0070C0"/>
                </a:solidFill>
              </a:rPr>
              <a:t>: ويشمل أربعة علوم تسمى التعاليم وهي : علم الهندسة , وعلم الارتماطيقي , وعلم الموسيقى , وعلم الهيئة .  </a:t>
            </a:r>
          </a:p>
          <a:p>
            <a:pPr>
              <a:lnSpc>
                <a:spcPct val="80000"/>
              </a:lnSpc>
              <a:buFont typeface="Wingdings 2" pitchFamily="18" charset="2"/>
              <a:buNone/>
            </a:pPr>
            <a:endParaRPr lang="ar-SA" sz="240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357188" y="285750"/>
            <a:ext cx="7572375" cy="6572250"/>
          </a:xfrm>
          <a:solidFill>
            <a:schemeClr val="accent6">
              <a:lumMod val="20000"/>
              <a:lumOff val="80000"/>
            </a:schemeClr>
          </a:solidFill>
        </p:spPr>
        <p:txBody>
          <a:bodyPr>
            <a:normAutofit/>
          </a:bodyPr>
          <a:lstStyle/>
          <a:p>
            <a:pPr rtl="0">
              <a:buFont typeface="Wingdings 2" pitchFamily="18" charset="2"/>
              <a:buNone/>
            </a:pPr>
            <a:r>
              <a:rPr lang="ar-SA" sz="3400" smtClean="0">
                <a:solidFill>
                  <a:srgbClr val="00B050"/>
                </a:solidFill>
              </a:rPr>
              <a:t>3- العلم الطبيعي:</a:t>
            </a:r>
            <a:r>
              <a:rPr lang="ar-SA" sz="3400" smtClean="0">
                <a:solidFill>
                  <a:srgbClr val="FF0000"/>
                </a:solidFill>
              </a:rPr>
              <a:t> </a:t>
            </a:r>
            <a:r>
              <a:rPr lang="ar-SA" sz="3400" smtClean="0">
                <a:solidFill>
                  <a:srgbClr val="0070C0"/>
                </a:solidFill>
              </a:rPr>
              <a:t>يشمل المحسوسات من الأجسام العنصرية والمكونة عنها من المعدن والنبات والحيوان والأجسام الفلكية وغيرها . أي مجموعة العلوم </a:t>
            </a:r>
            <a:endParaRPr lang="en-US" sz="3400" smtClean="0">
              <a:solidFill>
                <a:srgbClr val="0070C0"/>
              </a:solidFill>
              <a:cs typeface="Tahoma" pitchFamily="34" charset="0"/>
            </a:endParaRPr>
          </a:p>
          <a:p>
            <a:pPr rtl="0">
              <a:buFont typeface="Wingdings 2" pitchFamily="18" charset="2"/>
              <a:buNone/>
            </a:pPr>
            <a:r>
              <a:rPr lang="ar-SA" sz="3400" smtClean="0">
                <a:solidFill>
                  <a:srgbClr val="0070C0"/>
                </a:solidFill>
              </a:rPr>
              <a:t>الطبيعية والحيوية .</a:t>
            </a:r>
          </a:p>
          <a:p>
            <a:pPr rtl="0">
              <a:buFont typeface="Wingdings 2" pitchFamily="18" charset="2"/>
              <a:buNone/>
            </a:pPr>
            <a:r>
              <a:rPr lang="ar-SA" sz="3400" smtClean="0">
                <a:solidFill>
                  <a:srgbClr val="00B050"/>
                </a:solidFill>
              </a:rPr>
              <a:t>4-</a:t>
            </a:r>
            <a:r>
              <a:rPr lang="ar-SA" sz="3400" smtClean="0">
                <a:solidFill>
                  <a:srgbClr val="0070C0"/>
                </a:solidFill>
              </a:rPr>
              <a:t> </a:t>
            </a:r>
            <a:r>
              <a:rPr lang="ar-SA" sz="3400" smtClean="0">
                <a:solidFill>
                  <a:srgbClr val="00B050"/>
                </a:solidFill>
              </a:rPr>
              <a:t>العلوم الفلسفية </a:t>
            </a:r>
            <a:r>
              <a:rPr lang="ar-SA" sz="3400" smtClean="0">
                <a:solidFill>
                  <a:srgbClr val="0070C0"/>
                </a:solidFill>
              </a:rPr>
              <a:t>: وتشمل علوم السياسة والأخلاق .</a:t>
            </a:r>
          </a:p>
          <a:p>
            <a:pPr rtl="0">
              <a:buFont typeface="Wingdings 2" pitchFamily="18" charset="2"/>
              <a:buNone/>
            </a:pPr>
            <a:r>
              <a:rPr lang="ar-SA" sz="3400" smtClean="0">
                <a:solidFill>
                  <a:srgbClr val="00B050"/>
                </a:solidFill>
              </a:rPr>
              <a:t>5-</a:t>
            </a:r>
            <a:r>
              <a:rPr lang="ar-SA" sz="3400" smtClean="0">
                <a:solidFill>
                  <a:srgbClr val="0070C0"/>
                </a:solidFill>
              </a:rPr>
              <a:t> </a:t>
            </a:r>
            <a:r>
              <a:rPr lang="ar-SA" sz="3400" smtClean="0">
                <a:solidFill>
                  <a:srgbClr val="00B050"/>
                </a:solidFill>
              </a:rPr>
              <a:t>علم المنطق </a:t>
            </a:r>
            <a:r>
              <a:rPr lang="ar-SA" sz="3400" smtClean="0">
                <a:solidFill>
                  <a:srgbClr val="0070C0"/>
                </a:solidFill>
              </a:rPr>
              <a:t>: وهو علم يعصم الذهن</a:t>
            </a:r>
            <a:r>
              <a:rPr lang="en-US" sz="3400" smtClean="0">
                <a:solidFill>
                  <a:srgbClr val="0070C0"/>
                </a:solidFill>
                <a:cs typeface="Tahoma" pitchFamily="34" charset="0"/>
              </a:rPr>
              <a:t> </a:t>
            </a:r>
            <a:r>
              <a:rPr lang="ar-SA" sz="3400" smtClean="0">
                <a:solidFill>
                  <a:srgbClr val="0070C0"/>
                </a:solidFill>
              </a:rPr>
              <a:t>من الخطأ .</a:t>
            </a:r>
          </a:p>
          <a:p>
            <a:pPr rtl="0">
              <a:buFont typeface="Wingdings 2" pitchFamily="18" charset="2"/>
              <a:buNone/>
            </a:pPr>
            <a:endParaRPr lang="ar-SA" sz="3400" smtClean="0">
              <a:solidFill>
                <a:srgbClr val="0070C0"/>
              </a:solidFill>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3163</TotalTime>
  <Words>1395</Words>
  <Application>Microsoft Office PowerPoint</Application>
  <PresentationFormat>On-screen Show (4:3)</PresentationFormat>
  <Paragraphs>96</Paragraphs>
  <Slides>15</Slides>
  <Notes>1</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5</vt:i4>
      </vt:variant>
      <vt:variant>
        <vt:lpstr>عناوين الشرائح</vt:lpstr>
      </vt:variant>
      <vt:variant>
        <vt:i4>15</vt:i4>
      </vt:variant>
    </vt:vector>
  </HeadingPairs>
  <TitlesOfParts>
    <vt:vector size="26" baseType="lpstr">
      <vt:lpstr>Trebuchet MS</vt:lpstr>
      <vt:lpstr>Tahoma</vt:lpstr>
      <vt:lpstr>Arial</vt:lpstr>
      <vt:lpstr>Wingdings 2</vt:lpstr>
      <vt:lpstr>Wingdings</vt:lpstr>
      <vt:lpstr>Calibri</vt:lpstr>
      <vt:lpstr>وافر</vt:lpstr>
      <vt:lpstr>وافر</vt:lpstr>
      <vt:lpstr>وافر</vt:lpstr>
      <vt:lpstr>وافر</vt: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DELL</cp:lastModifiedBy>
  <cp:revision>104</cp:revision>
  <dcterms:created xsi:type="dcterms:W3CDTF">2011-03-02T15:20:48Z</dcterms:created>
  <dcterms:modified xsi:type="dcterms:W3CDTF">2011-12-11T17:15:35Z</dcterms:modified>
</cp:coreProperties>
</file>