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86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9400" autoAdjust="0"/>
  </p:normalViewPr>
  <p:slideViewPr>
    <p:cSldViewPr snapToGrid="0">
      <p:cViewPr varScale="1">
        <p:scale>
          <a:sx n="63" d="100"/>
          <a:sy n="63" d="100"/>
        </p:scale>
        <p:origin x="13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5E358-83E6-4EFC-B3D4-AC714E22D71D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45C890C3-5C01-4BD0-8B2C-20DB6D804D6B}">
      <dgm:prSet phldrT="[Text]" custT="1"/>
      <dgm:spPr/>
      <dgm:t>
        <a:bodyPr/>
        <a:lstStyle/>
        <a:p>
          <a:r>
            <a:rPr lang="en-GB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Sucrose hydrolysis Test.</a:t>
          </a:r>
          <a:endParaRPr lang="en-GB" sz="20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8DC67-1158-4945-94CE-565517C0AF83}" type="parTrans" cxnId="{56B2D193-13F5-477D-9A31-693A2117C9E2}">
      <dgm:prSet/>
      <dgm:spPr/>
      <dgm:t>
        <a:bodyPr/>
        <a:lstStyle/>
        <a:p>
          <a:endParaRPr lang="en-GB" sz="1200"/>
        </a:p>
      </dgm:t>
    </dgm:pt>
    <dgm:pt modelId="{40D12EC9-219B-45DC-BAC5-44DF6CACA6F4}" type="sibTrans" cxnId="{56B2D193-13F5-477D-9A31-693A2117C9E2}">
      <dgm:prSet/>
      <dgm:spPr/>
      <dgm:t>
        <a:bodyPr/>
        <a:lstStyle/>
        <a:p>
          <a:endParaRPr lang="en-GB" sz="1200"/>
        </a:p>
      </dgm:t>
    </dgm:pt>
    <dgm:pt modelId="{340F6FAD-378E-41A8-A270-C973317CF13B}">
      <dgm:prSet phldrT="[Text]" custT="1"/>
      <dgm:spPr/>
      <dgm:t>
        <a:bodyPr/>
        <a:lstStyle/>
        <a:p>
          <a:r>
            <a:rPr lang="en-GB" sz="1800" u="none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Iodine/Potassium Iodide Test: </a:t>
          </a:r>
          <a:r>
            <a:rPr lang="en-US" sz="180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polysaccharides.</a:t>
          </a:r>
          <a:endParaRPr lang="en-GB" sz="180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0DDFBC-14DD-450D-9945-3A6DA3A18C52}" type="parTrans" cxnId="{D118DA2C-C0DF-403A-B89F-979FE2CF4B65}">
      <dgm:prSet/>
      <dgm:spPr/>
      <dgm:t>
        <a:bodyPr/>
        <a:lstStyle/>
        <a:p>
          <a:endParaRPr lang="en-GB" sz="1200"/>
        </a:p>
      </dgm:t>
    </dgm:pt>
    <dgm:pt modelId="{C1DB7B97-57C9-449E-B4C8-DC9398F6695F}" type="sibTrans" cxnId="{D118DA2C-C0DF-403A-B89F-979FE2CF4B65}">
      <dgm:prSet/>
      <dgm:spPr/>
      <dgm:t>
        <a:bodyPr/>
        <a:lstStyle/>
        <a:p>
          <a:endParaRPr lang="en-GB" sz="1200"/>
        </a:p>
      </dgm:t>
    </dgm:pt>
    <dgm:pt modelId="{75D42AD3-EE70-4E4D-BD1D-75FBA4FED78F}">
      <dgm:prSet phldrT="[Text]" custT="1"/>
      <dgm:spPr/>
      <dgm:t>
        <a:bodyPr/>
        <a:lstStyle/>
        <a:p>
          <a:r>
            <a:rPr lang="en-GB" sz="2000" u="none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Hydrolysis of Starch.</a:t>
          </a:r>
        </a:p>
      </dgm:t>
    </dgm:pt>
    <dgm:pt modelId="{76DDFEC1-CF04-4170-AE6E-419082DB1B44}" type="parTrans" cxnId="{B1143C7F-45E7-49DA-AF60-B8155BD5509B}">
      <dgm:prSet/>
      <dgm:spPr/>
      <dgm:t>
        <a:bodyPr/>
        <a:lstStyle/>
        <a:p>
          <a:endParaRPr lang="en-GB" sz="1200"/>
        </a:p>
      </dgm:t>
    </dgm:pt>
    <dgm:pt modelId="{B8FC5B49-7242-488A-83F0-3269CC6C0372}" type="sibTrans" cxnId="{B1143C7F-45E7-49DA-AF60-B8155BD5509B}">
      <dgm:prSet/>
      <dgm:spPr/>
      <dgm:t>
        <a:bodyPr/>
        <a:lstStyle/>
        <a:p>
          <a:endParaRPr lang="en-GB" sz="1200"/>
        </a:p>
      </dgm:t>
    </dgm:pt>
    <dgm:pt modelId="{D0BBD988-6EB4-4467-AD37-D6480BE5DD45}" type="pres">
      <dgm:prSet presAssocID="{B555E358-83E6-4EFC-B3D4-AC714E22D7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A36BC27D-B6F1-4786-A625-4CD51464D3BA}" type="pres">
      <dgm:prSet presAssocID="{B555E358-83E6-4EFC-B3D4-AC714E22D71D}" presName="Name1" presStyleCnt="0"/>
      <dgm:spPr/>
    </dgm:pt>
    <dgm:pt modelId="{9B6A3ED7-7202-4729-84FF-8C6636E9E957}" type="pres">
      <dgm:prSet presAssocID="{B555E358-83E6-4EFC-B3D4-AC714E22D71D}" presName="cycle" presStyleCnt="0"/>
      <dgm:spPr/>
    </dgm:pt>
    <dgm:pt modelId="{DD9C69EF-219F-4F15-BDF3-964C1AB7B75B}" type="pres">
      <dgm:prSet presAssocID="{B555E358-83E6-4EFC-B3D4-AC714E22D71D}" presName="srcNode" presStyleLbl="node1" presStyleIdx="0" presStyleCnt="3"/>
      <dgm:spPr/>
    </dgm:pt>
    <dgm:pt modelId="{25414A76-CE34-4DA1-B15B-143D7FCEEFA3}" type="pres">
      <dgm:prSet presAssocID="{B555E358-83E6-4EFC-B3D4-AC714E22D71D}" presName="conn" presStyleLbl="parChTrans1D2" presStyleIdx="0" presStyleCnt="1"/>
      <dgm:spPr/>
      <dgm:t>
        <a:bodyPr/>
        <a:lstStyle/>
        <a:p>
          <a:endParaRPr lang="en-GB"/>
        </a:p>
      </dgm:t>
    </dgm:pt>
    <dgm:pt modelId="{F3A61B88-B670-4146-9BA0-4F0A99407637}" type="pres">
      <dgm:prSet presAssocID="{B555E358-83E6-4EFC-B3D4-AC714E22D71D}" presName="extraNode" presStyleLbl="node1" presStyleIdx="0" presStyleCnt="3"/>
      <dgm:spPr/>
    </dgm:pt>
    <dgm:pt modelId="{5357C43E-43DE-454C-8148-CE0DB8235301}" type="pres">
      <dgm:prSet presAssocID="{B555E358-83E6-4EFC-B3D4-AC714E22D71D}" presName="dstNode" presStyleLbl="node1" presStyleIdx="0" presStyleCnt="3"/>
      <dgm:spPr/>
    </dgm:pt>
    <dgm:pt modelId="{7D546C31-A7FB-49AC-A74B-611E2E71288A}" type="pres">
      <dgm:prSet presAssocID="{45C890C3-5C01-4BD0-8B2C-20DB6D804D6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E786F0-63A5-4295-BBBD-FAC626CEB388}" type="pres">
      <dgm:prSet presAssocID="{45C890C3-5C01-4BD0-8B2C-20DB6D804D6B}" presName="accent_1" presStyleCnt="0"/>
      <dgm:spPr/>
    </dgm:pt>
    <dgm:pt modelId="{4BAD94C0-D5EE-481F-904F-10516D209BB8}" type="pres">
      <dgm:prSet presAssocID="{45C890C3-5C01-4BD0-8B2C-20DB6D804D6B}" presName="accentRepeatNode" presStyleLbl="solidFgAcc1" presStyleIdx="0" presStyleCnt="3"/>
      <dgm:spPr/>
    </dgm:pt>
    <dgm:pt modelId="{78090CCF-68C8-4483-B480-42F98EE7A88E}" type="pres">
      <dgm:prSet presAssocID="{340F6FAD-378E-41A8-A270-C973317CF13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0F709B-172C-4704-B8FA-EB07ECBAADB1}" type="pres">
      <dgm:prSet presAssocID="{340F6FAD-378E-41A8-A270-C973317CF13B}" presName="accent_2" presStyleCnt="0"/>
      <dgm:spPr/>
    </dgm:pt>
    <dgm:pt modelId="{0160DA0F-0A5A-4A4A-8487-4A5DB0C2B6D7}" type="pres">
      <dgm:prSet presAssocID="{340F6FAD-378E-41A8-A270-C973317CF13B}" presName="accentRepeatNode" presStyleLbl="solidFgAcc1" presStyleIdx="1" presStyleCnt="3"/>
      <dgm:spPr/>
    </dgm:pt>
    <dgm:pt modelId="{F1D7EADF-0A3E-4FEF-86A1-B54C7F3E14F5}" type="pres">
      <dgm:prSet presAssocID="{75D42AD3-EE70-4E4D-BD1D-75FBA4FED78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790C2A-1891-4A63-809C-870662C255BD}" type="pres">
      <dgm:prSet presAssocID="{75D42AD3-EE70-4E4D-BD1D-75FBA4FED78F}" presName="accent_3" presStyleCnt="0"/>
      <dgm:spPr/>
    </dgm:pt>
    <dgm:pt modelId="{C9E015C8-F502-47AC-8097-6B52A1ECF9C5}" type="pres">
      <dgm:prSet presAssocID="{75D42AD3-EE70-4E4D-BD1D-75FBA4FED78F}" presName="accentRepeatNode" presStyleLbl="solidFgAcc1" presStyleIdx="2" presStyleCnt="3"/>
      <dgm:spPr/>
    </dgm:pt>
  </dgm:ptLst>
  <dgm:cxnLst>
    <dgm:cxn modelId="{B1143C7F-45E7-49DA-AF60-B8155BD5509B}" srcId="{B555E358-83E6-4EFC-B3D4-AC714E22D71D}" destId="{75D42AD3-EE70-4E4D-BD1D-75FBA4FED78F}" srcOrd="2" destOrd="0" parTransId="{76DDFEC1-CF04-4170-AE6E-419082DB1B44}" sibTransId="{B8FC5B49-7242-488A-83F0-3269CC6C0372}"/>
    <dgm:cxn modelId="{3A35C6B3-E4A6-45AF-B274-4FD2D238E464}" type="presOf" srcId="{B555E358-83E6-4EFC-B3D4-AC714E22D71D}" destId="{D0BBD988-6EB4-4467-AD37-D6480BE5DD45}" srcOrd="0" destOrd="0" presId="urn:microsoft.com/office/officeart/2008/layout/VerticalCurvedList"/>
    <dgm:cxn modelId="{D118DA2C-C0DF-403A-B89F-979FE2CF4B65}" srcId="{B555E358-83E6-4EFC-B3D4-AC714E22D71D}" destId="{340F6FAD-378E-41A8-A270-C973317CF13B}" srcOrd="1" destOrd="0" parTransId="{410DDFBC-14DD-450D-9945-3A6DA3A18C52}" sibTransId="{C1DB7B97-57C9-449E-B4C8-DC9398F6695F}"/>
    <dgm:cxn modelId="{56B2D193-13F5-477D-9A31-693A2117C9E2}" srcId="{B555E358-83E6-4EFC-B3D4-AC714E22D71D}" destId="{45C890C3-5C01-4BD0-8B2C-20DB6D804D6B}" srcOrd="0" destOrd="0" parTransId="{0108DC67-1158-4945-94CE-565517C0AF83}" sibTransId="{40D12EC9-219B-45DC-BAC5-44DF6CACA6F4}"/>
    <dgm:cxn modelId="{B6B46CF3-7611-4A4F-95E4-D3BE79017F43}" type="presOf" srcId="{45C890C3-5C01-4BD0-8B2C-20DB6D804D6B}" destId="{7D546C31-A7FB-49AC-A74B-611E2E71288A}" srcOrd="0" destOrd="0" presId="urn:microsoft.com/office/officeart/2008/layout/VerticalCurvedList"/>
    <dgm:cxn modelId="{5AD60196-BACF-4264-BF9D-DE48D109D398}" type="presOf" srcId="{75D42AD3-EE70-4E4D-BD1D-75FBA4FED78F}" destId="{F1D7EADF-0A3E-4FEF-86A1-B54C7F3E14F5}" srcOrd="0" destOrd="0" presId="urn:microsoft.com/office/officeart/2008/layout/VerticalCurvedList"/>
    <dgm:cxn modelId="{EBF0BD79-9A22-4526-91D4-2CE23D29847D}" type="presOf" srcId="{340F6FAD-378E-41A8-A270-C973317CF13B}" destId="{78090CCF-68C8-4483-B480-42F98EE7A88E}" srcOrd="0" destOrd="0" presId="urn:microsoft.com/office/officeart/2008/layout/VerticalCurvedList"/>
    <dgm:cxn modelId="{7A2C120F-B862-4E19-8480-033D5AD0B5A5}" type="presOf" srcId="{40D12EC9-219B-45DC-BAC5-44DF6CACA6F4}" destId="{25414A76-CE34-4DA1-B15B-143D7FCEEFA3}" srcOrd="0" destOrd="0" presId="urn:microsoft.com/office/officeart/2008/layout/VerticalCurvedList"/>
    <dgm:cxn modelId="{EE868C7E-CCDE-4BBC-8701-DC85A47E5BC1}" type="presParOf" srcId="{D0BBD988-6EB4-4467-AD37-D6480BE5DD45}" destId="{A36BC27D-B6F1-4786-A625-4CD51464D3BA}" srcOrd="0" destOrd="0" presId="urn:microsoft.com/office/officeart/2008/layout/VerticalCurvedList"/>
    <dgm:cxn modelId="{4D3A5566-DE30-439A-8BB8-9BFF2E9D8ED3}" type="presParOf" srcId="{A36BC27D-B6F1-4786-A625-4CD51464D3BA}" destId="{9B6A3ED7-7202-4729-84FF-8C6636E9E957}" srcOrd="0" destOrd="0" presId="urn:microsoft.com/office/officeart/2008/layout/VerticalCurvedList"/>
    <dgm:cxn modelId="{A4546728-4A73-4C3A-9D65-860B626DCF54}" type="presParOf" srcId="{9B6A3ED7-7202-4729-84FF-8C6636E9E957}" destId="{DD9C69EF-219F-4F15-BDF3-964C1AB7B75B}" srcOrd="0" destOrd="0" presId="urn:microsoft.com/office/officeart/2008/layout/VerticalCurvedList"/>
    <dgm:cxn modelId="{D07362B6-F5C5-426F-8EBF-221D05B8C14C}" type="presParOf" srcId="{9B6A3ED7-7202-4729-84FF-8C6636E9E957}" destId="{25414A76-CE34-4DA1-B15B-143D7FCEEFA3}" srcOrd="1" destOrd="0" presId="urn:microsoft.com/office/officeart/2008/layout/VerticalCurvedList"/>
    <dgm:cxn modelId="{E0CAA256-5B16-49D8-9D46-5219E2858925}" type="presParOf" srcId="{9B6A3ED7-7202-4729-84FF-8C6636E9E957}" destId="{F3A61B88-B670-4146-9BA0-4F0A99407637}" srcOrd="2" destOrd="0" presId="urn:microsoft.com/office/officeart/2008/layout/VerticalCurvedList"/>
    <dgm:cxn modelId="{D05C66D6-8696-4C79-AC1A-F538F25CC3BB}" type="presParOf" srcId="{9B6A3ED7-7202-4729-84FF-8C6636E9E957}" destId="{5357C43E-43DE-454C-8148-CE0DB8235301}" srcOrd="3" destOrd="0" presId="urn:microsoft.com/office/officeart/2008/layout/VerticalCurvedList"/>
    <dgm:cxn modelId="{9409175D-0D1C-40F3-A6E0-0A8F6F0331A8}" type="presParOf" srcId="{A36BC27D-B6F1-4786-A625-4CD51464D3BA}" destId="{7D546C31-A7FB-49AC-A74B-611E2E71288A}" srcOrd="1" destOrd="0" presId="urn:microsoft.com/office/officeart/2008/layout/VerticalCurvedList"/>
    <dgm:cxn modelId="{5615DD48-5A4D-452F-A38C-56882C5CA877}" type="presParOf" srcId="{A36BC27D-B6F1-4786-A625-4CD51464D3BA}" destId="{0FE786F0-63A5-4295-BBBD-FAC626CEB388}" srcOrd="2" destOrd="0" presId="urn:microsoft.com/office/officeart/2008/layout/VerticalCurvedList"/>
    <dgm:cxn modelId="{B47A8F6A-27D9-4539-ADAB-1458FA402536}" type="presParOf" srcId="{0FE786F0-63A5-4295-BBBD-FAC626CEB388}" destId="{4BAD94C0-D5EE-481F-904F-10516D209BB8}" srcOrd="0" destOrd="0" presId="urn:microsoft.com/office/officeart/2008/layout/VerticalCurvedList"/>
    <dgm:cxn modelId="{AE0C77CE-8158-4F22-B635-256FF6503CE0}" type="presParOf" srcId="{A36BC27D-B6F1-4786-A625-4CD51464D3BA}" destId="{78090CCF-68C8-4483-B480-42F98EE7A88E}" srcOrd="3" destOrd="0" presId="urn:microsoft.com/office/officeart/2008/layout/VerticalCurvedList"/>
    <dgm:cxn modelId="{42402CC1-5B04-4ACD-A969-02541AD3106D}" type="presParOf" srcId="{A36BC27D-B6F1-4786-A625-4CD51464D3BA}" destId="{530F709B-172C-4704-B8FA-EB07ECBAADB1}" srcOrd="4" destOrd="0" presId="urn:microsoft.com/office/officeart/2008/layout/VerticalCurvedList"/>
    <dgm:cxn modelId="{886CBBFD-7E8C-4000-BA1D-22F9DD8D5F04}" type="presParOf" srcId="{530F709B-172C-4704-B8FA-EB07ECBAADB1}" destId="{0160DA0F-0A5A-4A4A-8487-4A5DB0C2B6D7}" srcOrd="0" destOrd="0" presId="urn:microsoft.com/office/officeart/2008/layout/VerticalCurvedList"/>
    <dgm:cxn modelId="{7A6D112E-0F92-44D9-99C7-577F111823BA}" type="presParOf" srcId="{A36BC27D-B6F1-4786-A625-4CD51464D3BA}" destId="{F1D7EADF-0A3E-4FEF-86A1-B54C7F3E14F5}" srcOrd="5" destOrd="0" presId="urn:microsoft.com/office/officeart/2008/layout/VerticalCurvedList"/>
    <dgm:cxn modelId="{3CB03DC9-1505-4B3C-B09F-321A49337A37}" type="presParOf" srcId="{A36BC27D-B6F1-4786-A625-4CD51464D3BA}" destId="{40790C2A-1891-4A63-809C-870662C255BD}" srcOrd="6" destOrd="0" presId="urn:microsoft.com/office/officeart/2008/layout/VerticalCurvedList"/>
    <dgm:cxn modelId="{DB5776BC-8A54-4133-95D4-91D562DDCE47}" type="presParOf" srcId="{40790C2A-1891-4A63-809C-870662C255BD}" destId="{C9E015C8-F502-47AC-8097-6B52A1ECF9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14A76-CE34-4DA1-B15B-143D7FCEEFA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46C31-A7FB-49AC-A74B-611E2E71288A}">
      <dsp:nvSpPr>
        <dsp:cNvPr id="0" name=""/>
        <dsp:cNvSpPr/>
      </dsp:nvSpPr>
      <dsp:spPr>
        <a:xfrm>
          <a:off x="564979" y="406400"/>
          <a:ext cx="6361658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Sucrose hydrolysis Test.</a:t>
          </a:r>
          <a:endParaRPr lang="en-GB" sz="2000" kern="1200" dirty="0">
            <a:solidFill>
              <a:srgbClr val="0070C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4979" y="406400"/>
        <a:ext cx="6361658" cy="812800"/>
      </dsp:txXfrm>
    </dsp:sp>
    <dsp:sp modelId="{4BAD94C0-D5EE-481F-904F-10516D209BB8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90CCF-68C8-4483-B480-42F98EE7A88E}">
      <dsp:nvSpPr>
        <dsp:cNvPr id="0" name=""/>
        <dsp:cNvSpPr/>
      </dsp:nvSpPr>
      <dsp:spPr>
        <a:xfrm>
          <a:off x="860432" y="1625599"/>
          <a:ext cx="6066205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u="none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Iodine/Potassium Iodide Test: </a:t>
          </a:r>
          <a:r>
            <a:rPr lang="en-US" sz="180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for polysaccharides.</a:t>
          </a:r>
          <a:endParaRPr lang="en-GB" sz="18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432" y="1625599"/>
        <a:ext cx="6066205" cy="812800"/>
      </dsp:txXfrm>
    </dsp:sp>
    <dsp:sp modelId="{0160DA0F-0A5A-4A4A-8487-4A5DB0C2B6D7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7EADF-0A3E-4FEF-86A1-B54C7F3E14F5}">
      <dsp:nvSpPr>
        <dsp:cNvPr id="0" name=""/>
        <dsp:cNvSpPr/>
      </dsp:nvSpPr>
      <dsp:spPr>
        <a:xfrm>
          <a:off x="564979" y="2844800"/>
          <a:ext cx="6361658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u="none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Hydrolysis of Starch.</a:t>
          </a:r>
        </a:p>
      </dsp:txBody>
      <dsp:txXfrm>
        <a:off x="564979" y="2844800"/>
        <a:ext cx="6361658" cy="812800"/>
      </dsp:txXfrm>
    </dsp:sp>
    <dsp:sp modelId="{C9E015C8-F502-47AC-8097-6B52A1ECF9C5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2D116-C0CA-4690-81A0-326FC5CEFDB8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274A9-1BB4-40AD-892D-FF6AB75FF6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A050A-16D4-4942-932B-07C67544512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4909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3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alpha-form of monosaccharides involves in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glycosidic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linkage, it is known as 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alpha-</a:t>
            </a:r>
            <a:r>
              <a:rPr lang="en-GB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glycosidic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linkage which can be represented by the position of carbon atoms involve in bond formation.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91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alpha-form of monosaccharides involves in glycosidic linkage, it is known as </a:t>
            </a:r>
            <a:r>
              <a:rPr lang="en-GB" sz="1200" b="1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alpha-glycosidic</a:t>
            </a:r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linkage which can be represented by the position of carbon atoms involve in bond formation.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84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4D3C-CB68-4073-B6F4-BBD4965481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2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Heating only can’t brake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glycosidic</a:t>
            </a:r>
            <a:r>
              <a:rPr lang="en-GB" baseline="0" dirty="0" smtClean="0"/>
              <a:t> bond,  there is should be an acid to act 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Sucrose is non-reducing :</a:t>
            </a:r>
          </a:p>
          <a:p>
            <a:r>
              <a:rPr lang="en-GB" dirty="0" smtClean="0"/>
              <a:t>http://upload.wikimedia.org/wikipedia/commons/1/1c/Reducing_or_non_reducing_sugar.jpg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46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83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Heating only can’t brake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glycosidic</a:t>
            </a:r>
            <a:r>
              <a:rPr lang="en-GB" baseline="0" dirty="0" smtClean="0"/>
              <a:t> bond,  there is should be an acid to act 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Sucrose is non-reducing :</a:t>
            </a:r>
          </a:p>
          <a:p>
            <a:r>
              <a:rPr lang="en-GB" dirty="0" smtClean="0"/>
              <a:t>http://upload.wikimedia.org/wikipedia/commons/1/1c/Reducing_or_non_reducing_sugar.jpg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24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330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Heating only can’t brake</a:t>
            </a:r>
            <a:r>
              <a:rPr lang="en-GB" baseline="0" dirty="0" smtClean="0"/>
              <a:t> the </a:t>
            </a:r>
            <a:r>
              <a:rPr lang="en-GB" baseline="0" dirty="0" err="1" smtClean="0"/>
              <a:t>glycosidic</a:t>
            </a:r>
            <a:r>
              <a:rPr lang="en-GB" baseline="0" dirty="0" smtClean="0"/>
              <a:t> bond,  there is should be an acid to act on.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Sucrose is non-reducing :</a:t>
            </a:r>
          </a:p>
          <a:p>
            <a:r>
              <a:rPr lang="en-GB" dirty="0" smtClean="0"/>
              <a:t>http://upload.wikimedia.org/wikipedia/commons/1/1c/Reducing_or_non_reducing_sugar.jpg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274A9-1BB4-40AD-892D-FF6AB75FF67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46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2BF-FFA9-4C55-9AF5-5B9CAE2D41DD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8E7-201B-4CA8-B19F-2A67592E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6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2BF-FFA9-4C55-9AF5-5B9CAE2D41DD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8E7-201B-4CA8-B19F-2A67592E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5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2BF-FFA9-4C55-9AF5-5B9CAE2D41DD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8E7-201B-4CA8-B19F-2A67592E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20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2BF-FFA9-4C55-9AF5-5B9CAE2D41DD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8E7-201B-4CA8-B19F-2A67592E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51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2BF-FFA9-4C55-9AF5-5B9CAE2D41DD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8E7-201B-4CA8-B19F-2A67592E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6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2BF-FFA9-4C55-9AF5-5B9CAE2D41DD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8E7-201B-4CA8-B19F-2A67592E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24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2BF-FFA9-4C55-9AF5-5B9CAE2D41DD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8E7-201B-4CA8-B19F-2A67592E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4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2BF-FFA9-4C55-9AF5-5B9CAE2D41DD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8E7-201B-4CA8-B19F-2A67592E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58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2BF-FFA9-4C55-9AF5-5B9CAE2D41DD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8E7-201B-4CA8-B19F-2A67592E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1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2BF-FFA9-4C55-9AF5-5B9CAE2D41DD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8E7-201B-4CA8-B19F-2A67592E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0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62BF-FFA9-4C55-9AF5-5B9CAE2D41DD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1B8E7-201B-4CA8-B19F-2A67592E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49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762BF-FFA9-4C55-9AF5-5B9CAE2D41DD}" type="datetimeFigureOut">
              <a:rPr lang="en-GB" smtClean="0"/>
              <a:t>18/03/2017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1B8E7-201B-4CA8-B19F-2A67592E13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55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-qWVTlNwdNkIM&amp;tbnid=qfy31YPypBQ4zM:&amp;ved=0CAUQjRw&amp;url=http://askmissteong.blogspot.com/2012/05/starch-amylase-and-iodine-test.html&amp;ei=63txUtaqB_GT0QWZiIG4Bg&amp;bvm=bv.55617003,d.d2k&amp;psig=AFQjCNGQjNJNbap7syKUltq06VdKUBmdjQ&amp;ust=138325534087955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source=images&amp;cd=&amp;cad=rja&amp;docid=Rf9CB9x6RqucKM&amp;tbnid=LAAZnlasc_sRyM:&amp;ved=0CAgQjRwwAA&amp;url=http://www.biocab.org/Polysaccharides.html&amp;ei=b3hxUtbyBqvy0gX89YCgBg&amp;psig=AFQjCNG3ywbzlqo_qc9umlKIztf80fFhqw&amp;ust=138325451115536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D8E1-0E69-4021-AE29-EAFD11900042}" type="slidenum">
              <a:rPr lang="en-GB" smtClean="0"/>
              <a:t>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" y="2655071"/>
            <a:ext cx="7137105" cy="1371598"/>
          </a:xfrm>
          <a:prstGeom prst="rect">
            <a:avLst/>
          </a:prstGeom>
          <a:solidFill>
            <a:srgbClr val="9393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Rectangle 7"/>
          <p:cNvSpPr/>
          <p:nvPr/>
        </p:nvSpPr>
        <p:spPr>
          <a:xfrm>
            <a:off x="7312542" y="2655071"/>
            <a:ext cx="1831458" cy="137159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-266701" y="2544126"/>
            <a:ext cx="7210425" cy="102980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3300" b="1" dirty="0">
                <a:ln w="9525">
                  <a:solidFill>
                    <a:srgbClr val="7F7F7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7F7F7F">
                      <a:lumMod val="50000"/>
                    </a:srgbClr>
                  </a:outerShdw>
                </a:effectLst>
                <a:latin typeface="Calibri" panose="020F0502020204030204" pitchFamily="34" charset="0"/>
              </a:rPr>
              <a:t>Qualitative tests of </a:t>
            </a:r>
            <a:r>
              <a:rPr lang="en-GB" sz="3300" b="1" dirty="0" smtClean="0">
                <a:ln w="9525">
                  <a:solidFill>
                    <a:srgbClr val="7F7F7F"/>
                  </a:solidFill>
                  <a:prstDash val="solid"/>
                </a:ln>
                <a:solidFill>
                  <a:sysClr val="window" lastClr="FFFFFF"/>
                </a:solidFill>
                <a:effectLst>
                  <a:outerShdw blurRad="12700" dist="38100" dir="2700000" algn="tl" rotWithShape="0">
                    <a:srgbClr val="7F7F7F">
                      <a:lumMod val="50000"/>
                    </a:srgbClr>
                  </a:outerShdw>
                </a:effectLst>
                <a:latin typeface="Calibri" panose="020F0502020204030204" pitchFamily="34" charset="0"/>
              </a:rPr>
              <a:t>Carbohydrates-II-</a:t>
            </a:r>
            <a:endParaRPr lang="en-GB" sz="3300" b="1" dirty="0">
              <a:ln w="9525">
                <a:solidFill>
                  <a:srgbClr val="7F7F7F"/>
                </a:solidFill>
                <a:prstDash val="solid"/>
              </a:ln>
              <a:solidFill>
                <a:sysClr val="window" lastClr="FFFFFF"/>
              </a:solidFill>
              <a:effectLst>
                <a:outerShdw blurRad="12700" dist="38100" dir="2700000" algn="tl" rotWithShape="0">
                  <a:srgbClr val="7F7F7F">
                    <a:lumMod val="50000"/>
                  </a:srgbClr>
                </a:outerShdw>
              </a:effectLst>
              <a:latin typeface="Trebuchet MS" panose="020B0603020202020204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49295" y="5253671"/>
            <a:ext cx="6108101" cy="8382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defRPr/>
            </a:pPr>
            <a:r>
              <a:rPr lang="en-GB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BCH302 [Practical]</a:t>
            </a:r>
          </a:p>
        </p:txBody>
      </p:sp>
    </p:spTree>
    <p:extLst>
      <p:ext uri="{BB962C8B-B14F-4D97-AF65-F5344CB8AC3E}">
        <p14:creationId xmlns:p14="http://schemas.microsoft.com/office/powerpoint/2010/main" val="314219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86475"/>
            <a:ext cx="7711263" cy="518337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02648" y="6086475"/>
            <a:ext cx="1225403" cy="5183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10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11311" y="1454453"/>
            <a:ext cx="1493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benedict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iuytdrewaartfyuiop.png"/>
          <p:cNvPicPr>
            <a:picLocks noChangeAspect="1"/>
          </p:cNvPicPr>
          <p:nvPr/>
        </p:nvPicPr>
        <p:blipFill>
          <a:blip r:embed="rId2" cstate="print"/>
          <a:srcRect r="46281" b="15425"/>
          <a:stretch>
            <a:fillRect/>
          </a:stretch>
        </p:blipFill>
        <p:spPr>
          <a:xfrm>
            <a:off x="2021840" y="1112885"/>
            <a:ext cx="4022858" cy="4296724"/>
          </a:xfrm>
          <a:prstGeom prst="rect">
            <a:avLst/>
          </a:prstGeom>
        </p:spPr>
      </p:pic>
      <p:sp>
        <p:nvSpPr>
          <p:cNvPr id="19" name="Right Arrow 3"/>
          <p:cNvSpPr/>
          <p:nvPr/>
        </p:nvSpPr>
        <p:spPr>
          <a:xfrm>
            <a:off x="5915984" y="1728227"/>
            <a:ext cx="1428750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ight Arrow 3"/>
          <p:cNvSpPr/>
          <p:nvPr/>
        </p:nvSpPr>
        <p:spPr>
          <a:xfrm>
            <a:off x="5915984" y="4278043"/>
            <a:ext cx="1428750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7511311" y="3911251"/>
            <a:ext cx="1493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benedict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" y="1488584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Non-reducing disaccharide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" y="3924353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monosaccharides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7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1 : Sucrose hydrolysis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4555" y="1334199"/>
            <a:ext cx="87861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GB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two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tubes,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to each one 4ml of a sucrose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solution, label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Sucrose with HCL, Sucrose without </a:t>
            </a:r>
            <a:r>
              <a:rPr lang="en-GB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one tube add 7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drops of concentrated hydrochloric acid 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CARFULLY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both tubes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boiling water bath for 15 minutes.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15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drops of concentrated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each tube </a:t>
            </a:r>
            <a:r>
              <a:rPr lang="en-GB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(why?).</a:t>
            </a:r>
            <a:endParaRPr lang="en-GB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tube containing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take 2ml in two tube to do  Benedict's test and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Seliwanoff's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test, label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tube (Benedict +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Seliwanoff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 2 ml of Benedict's reagent and 2.5 ml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Seliwanoff's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reagent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expect?   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tube which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contain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sucrose take 2 ml to do Benedict's test only (add  2 ml of Benedict's reagent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expect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GB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356593"/>
              </p:ext>
            </p:extLst>
          </p:nvPr>
        </p:nvGraphicFramePr>
        <p:xfrm>
          <a:off x="987741" y="5357496"/>
          <a:ext cx="6480720" cy="136398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3240360"/>
                <a:gridCol w="1620180"/>
                <a:gridCol w="1620180"/>
              </a:tblGrid>
              <a:tr h="377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cs typeface="+mj-cs"/>
                        </a:rPr>
                        <a:t>Sucrose without HCL</a:t>
                      </a:r>
                      <a:endParaRPr lang="ar-SA" sz="1400" dirty="0" smtClean="0">
                        <a:cs typeface="+mj-cs"/>
                      </a:endParaRPr>
                    </a:p>
                    <a:p>
                      <a:pPr rtl="1"/>
                      <a:endParaRPr lang="ar-SA" sz="1400" dirty="0">
                        <a:cs typeface="+mj-cs"/>
                      </a:endParaRP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Sucrose with HCL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Benedict's test </a:t>
                      </a:r>
                      <a:endParaRPr lang="ar-SA" sz="10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Seliwanoff's</a:t>
                      </a: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test </a:t>
                      </a:r>
                      <a:endParaRPr lang="ar-SA" sz="10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Benedict's test </a:t>
                      </a:r>
                      <a:endParaRPr lang="ar-SA" sz="10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556260">
                <a:tc>
                  <a:txBody>
                    <a:bodyPr/>
                    <a:lstStyle/>
                    <a:p>
                      <a:pPr rtl="1"/>
                      <a:endParaRPr lang="ar-SA" sz="1050" dirty="0">
                        <a:cs typeface="+mj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050" dirty="0">
                        <a:cs typeface="+mj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050" dirty="0">
                        <a:cs typeface="+mj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86475"/>
            <a:ext cx="7711263" cy="518337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02648" y="6086475"/>
            <a:ext cx="1225403" cy="5183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12</a:t>
            </a:fld>
            <a:endParaRPr lang="en-GB"/>
          </a:p>
        </p:txBody>
      </p:sp>
      <p:pic>
        <p:nvPicPr>
          <p:cNvPr id="14" name="Picture 13" descr="C:\Users\Ghadah\Downloads\DSC_03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0" r="36711" b="28767"/>
          <a:stretch/>
        </p:blipFill>
        <p:spPr bwMode="auto">
          <a:xfrm>
            <a:off x="677825" y="1388874"/>
            <a:ext cx="1007271" cy="2367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Ghadah\Downloads\DSC_03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-1" r="41767" b="29407"/>
          <a:stretch/>
        </p:blipFill>
        <p:spPr bwMode="auto">
          <a:xfrm>
            <a:off x="3722902" y="1388874"/>
            <a:ext cx="1037826" cy="2367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C:\Users\Ghadah\Downloads\DSC_031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8" t="21227" r="37737" b="25351"/>
          <a:stretch/>
        </p:blipFill>
        <p:spPr bwMode="auto">
          <a:xfrm rot="5400000">
            <a:off x="6230305" y="2098376"/>
            <a:ext cx="2367047" cy="948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885" y="3852532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Sucrose +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Seliwanoff’s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70240" y="3755921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Sucrose +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Benedict’s test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15075" y="3755921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Sucrose only</a:t>
            </a:r>
          </a:p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Benedict’s test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442827"/>
            <a:ext cx="7496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US" sz="30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2 </a:t>
            </a:r>
            <a:r>
              <a:rPr lang="en-US" sz="3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The Iodine/Potassium Iodide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13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555037"/>
            <a:ext cx="8874889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test used to distinguish between polysaccharides and mono or oligosaccharides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detect the presence of starch in a sample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forms deeply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with iodine.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Starch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amylose, a helical saccharide polymer and amylopectin.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Iodine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a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complex with </a:t>
            </a:r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amylose helix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absorbs light and reflects the blue light only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oligosaccharides and mono saccharides do not form this complex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polysaccharides like glycogen may give other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4.bp.blogspot.com/-4jAcRLRT11I/T6HGuBUfhJI/AAAAAAAADCE/8sQT-WwhVXA/s1600/220px-IodineStarch_en.svg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4"/>
          <a:stretch/>
        </p:blipFill>
        <p:spPr bwMode="auto">
          <a:xfrm>
            <a:off x="7532669" y="4509692"/>
            <a:ext cx="702042" cy="1894895"/>
          </a:xfrm>
          <a:prstGeom prst="rect">
            <a:avLst/>
          </a:prstGeom>
          <a:noFill/>
          <a:ln w="190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97661" y="1404162"/>
            <a:ext cx="878616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GB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Label two tubes A and B.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tube A: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 2ml of starch and 2drops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iodine solution and one ml of water. Shake it well 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positive test is indicated by the formation of a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blue-black complex.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a half of the tube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and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it in boiling water bath  for 3 min compare between the two tubes and write your observation.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expect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tube B: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2ml of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glucose and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2drops of iodine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solution. Record your results.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GB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661" y="442827"/>
            <a:ext cx="7496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US" sz="30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2 </a:t>
            </a:r>
            <a:r>
              <a:rPr lang="en-US" sz="30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The Iodine/Potassium Iodide Test</a:t>
            </a: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304230"/>
              </p:ext>
            </p:extLst>
          </p:nvPr>
        </p:nvGraphicFramePr>
        <p:xfrm>
          <a:off x="1162147" y="4848413"/>
          <a:ext cx="5906462" cy="169050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115041"/>
                <a:gridCol w="3791421"/>
              </a:tblGrid>
              <a:tr h="299260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</a:t>
                      </a:r>
                      <a:endParaRPr lang="ar-S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Tube</a:t>
                      </a:r>
                      <a:endParaRPr lang="ar-S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532830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cs typeface="+mj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(Starch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Iodine) without heating</a:t>
                      </a:r>
                      <a:endParaRPr lang="ar-S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532830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cs typeface="+mj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(Starch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Iodine) after heating</a:t>
                      </a:r>
                      <a:endParaRPr lang="ar-SA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299260">
                <a:tc>
                  <a:txBody>
                    <a:bodyPr/>
                    <a:lstStyle/>
                    <a:p>
                      <a:pPr rtl="1"/>
                      <a:endParaRPr lang="ar-SA" sz="1600" dirty="0">
                        <a:cs typeface="+mj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(Glucose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Iodine)</a:t>
                      </a:r>
                      <a:endParaRPr lang="ar-SA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8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86475"/>
            <a:ext cx="7711263" cy="518337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02648" y="6086475"/>
            <a:ext cx="1225403" cy="5183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15</a:t>
            </a:fld>
            <a:endParaRPr lang="en-GB"/>
          </a:p>
        </p:txBody>
      </p:sp>
      <p:cxnSp>
        <p:nvCxnSpPr>
          <p:cNvPr id="11" name="رابط مستقيم 4"/>
          <p:cNvCxnSpPr/>
          <p:nvPr/>
        </p:nvCxnSpPr>
        <p:spPr>
          <a:xfrm flipH="1">
            <a:off x="2950316" y="1366254"/>
            <a:ext cx="10316" cy="305243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6"/>
          <p:cNvSpPr txBox="1"/>
          <p:nvPr/>
        </p:nvSpPr>
        <p:spPr>
          <a:xfrm>
            <a:off x="877173" y="3878123"/>
            <a:ext cx="170398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+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مربع نص 7"/>
          <p:cNvSpPr txBox="1"/>
          <p:nvPr/>
        </p:nvSpPr>
        <p:spPr>
          <a:xfrm>
            <a:off x="3314947" y="3797290"/>
            <a:ext cx="144302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+ iodine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SA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ar-S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رابط كسهم مستقيم 9"/>
          <p:cNvCxnSpPr/>
          <p:nvPr/>
        </p:nvCxnSpPr>
        <p:spPr>
          <a:xfrm>
            <a:off x="4837550" y="2655004"/>
            <a:ext cx="1548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مستطيل 11"/>
          <p:cNvSpPr/>
          <p:nvPr/>
        </p:nvSpPr>
        <p:spPr>
          <a:xfrm>
            <a:off x="6247936" y="3946364"/>
            <a:ext cx="16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</a:t>
            </a: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C:\Users\Ghadah\Downloads\DSC_03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1" t="26304" r="29494" b="10388"/>
          <a:stretch/>
        </p:blipFill>
        <p:spPr bwMode="auto">
          <a:xfrm rot="5400000">
            <a:off x="662661" y="2265440"/>
            <a:ext cx="2014881" cy="8605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C:\Users\Ghadah\Downloads\DSC_029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t="18806" r="32491" b="14674"/>
          <a:stretch/>
        </p:blipFill>
        <p:spPr bwMode="auto">
          <a:xfrm rot="5400000">
            <a:off x="2981107" y="2256293"/>
            <a:ext cx="2014882" cy="878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C:\Users\Ghadah\Downloads\DSC_029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29309" r="37602" b="20583"/>
          <a:stretch/>
        </p:blipFill>
        <p:spPr bwMode="auto">
          <a:xfrm rot="5400000">
            <a:off x="6050587" y="2255514"/>
            <a:ext cx="2014882" cy="880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13035" y="2340548"/>
            <a:ext cx="835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9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US" sz="32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3 </a:t>
            </a:r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Hydrolysis of Starch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16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555037"/>
            <a:ext cx="88748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experiment illustrates the conversion of starch (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non-reducing sugar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glucose (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sugar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action of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hydrochloric acid at boiling point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longer the starch is exposed to the acid the further hydrolysis proceeds. </a:t>
            </a:r>
            <a:b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GB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establish the effect of concentrated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glycosidic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bond in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starch.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Although starch has free hemiacetal in the 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glucose residue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has </a:t>
            </a:r>
            <a:r>
              <a:rPr lang="en-GB" sz="16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reducing properties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the percentage between the free residues is very low in comparison to the whole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molecule.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Heating </a:t>
            </a:r>
            <a:r>
              <a:rPr lang="en-GB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solution in acid medium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 the </a:t>
            </a:r>
            <a:r>
              <a:rPr lang="en-GB" sz="1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glycosidic</a:t>
            </a:r>
            <a:r>
              <a:rPr lang="en-GB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bonds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giving many free glucose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residues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molecules give reducing properties to the hydrolysis product. 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86475"/>
            <a:ext cx="7711263" cy="518337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02648" y="6086475"/>
            <a:ext cx="1225403" cy="5183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17</a:t>
            </a:fld>
            <a:endParaRPr lang="en-GB"/>
          </a:p>
        </p:txBody>
      </p:sp>
      <p:pic>
        <p:nvPicPr>
          <p:cNvPr id="14" name="Picture 13" descr="3b.jpg"/>
          <p:cNvPicPr>
            <a:picLocks noChangeAspect="1"/>
          </p:cNvPicPr>
          <p:nvPr/>
        </p:nvPicPr>
        <p:blipFill rotWithShape="1">
          <a:blip r:embed="rId2" cstate="print"/>
          <a:srcRect b="65025"/>
          <a:stretch/>
        </p:blipFill>
        <p:spPr>
          <a:xfrm>
            <a:off x="1040792" y="3615325"/>
            <a:ext cx="5417158" cy="1210675"/>
          </a:xfrm>
          <a:prstGeom prst="rect">
            <a:avLst/>
          </a:prstGeom>
        </p:spPr>
      </p:pic>
      <p:pic>
        <p:nvPicPr>
          <p:cNvPr id="15" name="Picture 14" descr="3b.jpg"/>
          <p:cNvPicPr>
            <a:picLocks noChangeAspect="1"/>
          </p:cNvPicPr>
          <p:nvPr/>
        </p:nvPicPr>
        <p:blipFill rotWithShape="1">
          <a:blip r:embed="rId2" cstate="print"/>
          <a:srcRect t="62562" b="18719"/>
          <a:stretch/>
        </p:blipFill>
        <p:spPr>
          <a:xfrm>
            <a:off x="878060" y="1095181"/>
            <a:ext cx="5268486" cy="623641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3024528" y="2155258"/>
            <a:ext cx="975549" cy="1343403"/>
          </a:xfrm>
          <a:prstGeom prst="downArrow">
            <a:avLst>
              <a:gd name="adj1" fmla="val 41663"/>
              <a:gd name="adj2" fmla="val 4796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/>
          <p:cNvSpPr txBox="1"/>
          <p:nvPr/>
        </p:nvSpPr>
        <p:spPr>
          <a:xfrm>
            <a:off x="3855631" y="2319128"/>
            <a:ext cx="2184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 of </a:t>
            </a:r>
            <a:r>
              <a:rPr lang="en-US" sz="13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glycosidic</a:t>
            </a:r>
            <a:r>
              <a:rPr lang="en-US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 (</a:t>
            </a:r>
            <a:r>
              <a:rPr lang="en-US" sz="135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HCl+heating</a:t>
            </a: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46546" y="1189224"/>
            <a:ext cx="2184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Non-reducing</a:t>
            </a:r>
            <a:endParaRPr lang="en-US" sz="16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46546" y="3963831"/>
            <a:ext cx="2184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</a:t>
            </a:r>
            <a:endParaRPr lang="en-US" sz="16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</a:t>
            </a:r>
            <a:r>
              <a:rPr lang="en-US" sz="3200" b="1" kern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3 </a:t>
            </a:r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 Hydrolysis of Starch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4555" y="1334199"/>
            <a:ext cx="878616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r>
              <a:rPr lang="en-GB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ml of starch in large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tube.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drops of Hydrochloric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acid, heated in boiling water bath for 10 mints. then cold solution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drops of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 hydroxide to become basic. 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Divided in two tube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(A,B)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tube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1 ml of iodine solution and note the result.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expect? 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tube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1 ml of Benedict reagent, mix and heated for 3 mint and record result.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expect? </a:t>
            </a:r>
          </a:p>
          <a:p>
            <a:pPr marL="385754" indent="-385754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n-GB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04049"/>
              </p:ext>
            </p:extLst>
          </p:nvPr>
        </p:nvGraphicFramePr>
        <p:xfrm>
          <a:off x="1027701" y="5006623"/>
          <a:ext cx="4334874" cy="153229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2167437"/>
                <a:gridCol w="2167437"/>
              </a:tblGrid>
              <a:tr h="463904">
                <a:tc gridSpan="2"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Starch with HCL</a:t>
                      </a:r>
                      <a:endParaRPr lang="ar-SA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384244"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Iodine test</a:t>
                      </a:r>
                      <a:endParaRPr lang="ar-SA" sz="10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Benedict's test </a:t>
                      </a:r>
                      <a:endParaRPr lang="ar-SA" sz="10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</a:tr>
              <a:tr h="684142">
                <a:tc>
                  <a:txBody>
                    <a:bodyPr/>
                    <a:lstStyle/>
                    <a:p>
                      <a:pPr rtl="1"/>
                      <a:endParaRPr lang="ar-SA" sz="1050" dirty="0">
                        <a:cs typeface="+mj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rtl="1"/>
                      <a:endParaRPr lang="ar-SA" sz="1050" dirty="0">
                        <a:cs typeface="+mj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9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86475"/>
            <a:ext cx="7711263" cy="518337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02648" y="6086475"/>
            <a:ext cx="1225403" cy="5183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19</a:t>
            </a:fld>
            <a:endParaRPr lang="en-GB"/>
          </a:p>
        </p:txBody>
      </p:sp>
      <p:sp>
        <p:nvSpPr>
          <p:cNvPr id="14" name="مستطيل 4"/>
          <p:cNvSpPr/>
          <p:nvPr/>
        </p:nvSpPr>
        <p:spPr>
          <a:xfrm>
            <a:off x="3441252" y="756645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with HCL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[After heating]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رابط كسهم مستقيم 6"/>
          <p:cNvCxnSpPr/>
          <p:nvPr/>
        </p:nvCxnSpPr>
        <p:spPr>
          <a:xfrm>
            <a:off x="4768112" y="1498276"/>
            <a:ext cx="750194" cy="149763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2"/>
          <p:cNvCxnSpPr/>
          <p:nvPr/>
        </p:nvCxnSpPr>
        <p:spPr>
          <a:xfrm flipH="1">
            <a:off x="2963403" y="1498276"/>
            <a:ext cx="865168" cy="1573465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ستطيل 10"/>
          <p:cNvSpPr/>
          <p:nvPr/>
        </p:nvSpPr>
        <p:spPr>
          <a:xfrm>
            <a:off x="4852792" y="4849886"/>
            <a:ext cx="148572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[+]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Benedict's test</a:t>
            </a:r>
            <a:endParaRPr lang="ar-SA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مستطيل 13"/>
          <p:cNvSpPr/>
          <p:nvPr/>
        </p:nvSpPr>
        <p:spPr>
          <a:xfrm>
            <a:off x="2103369" y="4843393"/>
            <a:ext cx="12907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[-</a:t>
            </a:r>
            <a:r>
              <a:rPr lang="en-US" sz="135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135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Iodine test</a:t>
            </a:r>
            <a:endParaRPr lang="ar-SA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C:\Users\Ghadah\Downloads\DSC_030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2" t="45224" r="26945" b="9553"/>
          <a:stretch/>
        </p:blipFill>
        <p:spPr bwMode="auto">
          <a:xfrm>
            <a:off x="2257425" y="3286073"/>
            <a:ext cx="982627" cy="1494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C:\Users\Ghadah\Downloads\DSC_030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-1" r="41767" b="29407"/>
          <a:stretch/>
        </p:blipFill>
        <p:spPr bwMode="auto">
          <a:xfrm>
            <a:off x="5143208" y="3286073"/>
            <a:ext cx="904897" cy="1494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37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Complex carbohydrate: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2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587156"/>
            <a:ext cx="87963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sugars consist of </a:t>
            </a: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one unit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monosaccharide,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could be:</a:t>
            </a:r>
          </a:p>
          <a:p>
            <a:pPr marL="342892" indent="-342892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Disaccharides: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 units. </a:t>
            </a:r>
          </a:p>
          <a:p>
            <a:pPr marL="342892" indent="-342892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Oligosaccharides: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contain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3-9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monosaccharide units. </a:t>
            </a:r>
          </a:p>
          <a:p>
            <a:pPr marL="342892" indent="-342892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Polysaccharides: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contain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9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monosaccharide units. </a:t>
            </a:r>
          </a:p>
          <a:p>
            <a:pPr marL="257168" indent="-257168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8" indent="-257168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carbohydrates can be broken down into smaller sugar units through a process known as </a:t>
            </a:r>
            <a:r>
              <a:rPr lang="en-GB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hydrolysis. </a:t>
            </a:r>
          </a:p>
          <a:p>
            <a:pPr marL="257168" indent="-257168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8" indent="-257168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AMAL\Desktop\hydrolysi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1937" y="4177074"/>
            <a:ext cx="4756574" cy="217927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1685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Polysaccharides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:</a:t>
            </a:r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3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7661" y="1711272"/>
            <a:ext cx="8796308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kern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Polysaccharides can either be </a:t>
            </a:r>
            <a:r>
              <a:rPr lang="en-US" b="1" kern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homopolymeric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(same repeating monosaccharide unit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2" indent="-342892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+mj-lt"/>
              <a:buAutoNum type="arabicPeriod" startAt="2"/>
            </a:pPr>
            <a:r>
              <a:rPr lang="en-GB" dirty="0" err="1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heteropolymeric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(mixture of monosaccharaides). 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Plants and animals store glucose in the form of very large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polysaccharide </a:t>
            </a:r>
            <a:r>
              <a:rPr lang="en-GB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glucose </a:t>
            </a:r>
            <a:r>
              <a:rPr lang="en-GB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homopolymers</a:t>
            </a:r>
            <a:r>
              <a:rPr lang="en-GB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glucose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homopolymer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 in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store glucose is called </a:t>
            </a:r>
            <a:r>
              <a:rPr lang="en-GB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starch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glucose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homopolymer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 in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is called </a:t>
            </a:r>
            <a:r>
              <a:rPr lang="en-GB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glycogen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7168" indent="-257168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8" indent="-257168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7780" t="35999" r="43629" b="11821"/>
          <a:stretch/>
        </p:blipFill>
        <p:spPr>
          <a:xfrm>
            <a:off x="5952712" y="1711272"/>
            <a:ext cx="3067875" cy="3569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85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Starch:</a:t>
            </a:r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4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1587156"/>
            <a:ext cx="93227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Starch consists of two forms: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amylose and amylopectin.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Amylose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helical polymer of  glucose linked by </a:t>
            </a:r>
            <a:r>
              <a:rPr lang="el-GR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α-1,4 </a:t>
            </a:r>
            <a:r>
              <a:rPr lang="en-GB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glycosidic</a:t>
            </a:r>
            <a:r>
              <a:rPr lang="en-GB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bonds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100units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GB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Amylopectin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polymer containing  glucose linked by </a:t>
            </a:r>
            <a:r>
              <a:rPr lang="el-GR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α-1,4 </a:t>
            </a:r>
            <a:r>
              <a:rPr lang="en-GB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glycosidic</a:t>
            </a:r>
            <a:r>
              <a:rPr lang="en-GB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bonds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branch points has 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α-1,6</a:t>
            </a:r>
            <a:r>
              <a:rPr lang="en-GB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glycosidic</a:t>
            </a:r>
            <a:r>
              <a:rPr lang="en-GB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bonds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(100,000 units).</a:t>
            </a:r>
          </a:p>
          <a:p>
            <a:pPr marL="342892" indent="-342892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8" indent="-257168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68" indent="-257168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C:\Users\AMAL\Desktop\Fig9_15cStarchEnds.gif"/>
          <p:cNvPicPr>
            <a:picLocks noChangeAspect="1" noChangeArrowheads="1"/>
          </p:cNvPicPr>
          <p:nvPr/>
        </p:nvPicPr>
        <p:blipFill rotWithShape="1">
          <a:blip r:embed="rId3" cstate="print"/>
          <a:srcRect b="10267"/>
          <a:stretch/>
        </p:blipFill>
        <p:spPr bwMode="auto">
          <a:xfrm>
            <a:off x="702483" y="3680249"/>
            <a:ext cx="4422410" cy="25929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3" name="Picture 2" descr="http://www.biocab.org/files/starches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1" t="11753" r="13890" b="6390"/>
          <a:stretch/>
        </p:blipFill>
        <p:spPr bwMode="auto">
          <a:xfrm>
            <a:off x="5393364" y="3627495"/>
            <a:ext cx="2900031" cy="264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1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86475"/>
            <a:ext cx="7711263" cy="518337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02648" y="6086475"/>
            <a:ext cx="1225403" cy="518337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5</a:t>
            </a:fld>
            <a:endParaRPr lang="en-GB"/>
          </a:p>
        </p:txBody>
      </p:sp>
      <p:pic>
        <p:nvPicPr>
          <p:cNvPr id="12" name="Picture 2" descr="Amyl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87"/>
          <a:stretch/>
        </p:blipFill>
        <p:spPr bwMode="auto">
          <a:xfrm>
            <a:off x="154547" y="689912"/>
            <a:ext cx="6303403" cy="152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lpha(1-6)Link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7" y="3012367"/>
            <a:ext cx="5479269" cy="28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62332" y="1271246"/>
            <a:ext cx="165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Amylose</a:t>
            </a:r>
            <a:endParaRPr lang="en-GB" sz="3200" dirty="0"/>
          </a:p>
        </p:txBody>
      </p:sp>
      <p:sp>
        <p:nvSpPr>
          <p:cNvPr id="15" name="Rectangle 14"/>
          <p:cNvSpPr/>
          <p:nvPr/>
        </p:nvSpPr>
        <p:spPr>
          <a:xfrm>
            <a:off x="6539307" y="4075369"/>
            <a:ext cx="2343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Amylopectin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505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Glycogen: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6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7661" y="1741592"/>
            <a:ext cx="8679656" cy="1371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Glycogen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a branched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polysacharide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D-glucose which contains both </a:t>
            </a:r>
            <a:r>
              <a:rPr lang="el-G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noProof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4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l-GR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noProof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similar in structure to amylopectin.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3000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glycogen has 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noProof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</a:t>
            </a:r>
            <a:r>
              <a:rPr 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597294"/>
              </p:ext>
            </p:extLst>
          </p:nvPr>
        </p:nvGraphicFramePr>
        <p:xfrm>
          <a:off x="97661" y="3598358"/>
          <a:ext cx="4372882" cy="2270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Picture" r:id="rId4" imgW="5029200" imgH="1771560" progId="Word.Picture.8">
                  <p:embed/>
                </p:oleObj>
              </mc:Choice>
              <mc:Fallback>
                <p:oleObj name="Picture" r:id="rId4" imgW="5029200" imgH="17715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61" y="3598358"/>
                        <a:ext cx="4372882" cy="2270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2" descr="https://encrypted-tbn1.gstatic.com/images?q=tbn:ANd9GcQYdr9fhkNuYxgVcVkPPPJCDAK2yB2WBPaPRoqle5CFqCfzpLMH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2"/>
          <a:stretch/>
        </p:blipFill>
        <p:spPr bwMode="auto">
          <a:xfrm>
            <a:off x="4617870" y="3631305"/>
            <a:ext cx="4386611" cy="223786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2740795"/>
            <a:ext cx="7137105" cy="1371598"/>
          </a:xfrm>
          <a:prstGeom prst="rect">
            <a:avLst/>
          </a:prstGeom>
          <a:solidFill>
            <a:srgbClr val="93939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7312542" y="2740797"/>
            <a:ext cx="1831458" cy="137159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Rectangle 9"/>
          <p:cNvSpPr/>
          <p:nvPr/>
        </p:nvSpPr>
        <p:spPr>
          <a:xfrm>
            <a:off x="1930763" y="3041873"/>
            <a:ext cx="32755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Practical part</a:t>
            </a:r>
          </a:p>
        </p:txBody>
      </p:sp>
    </p:spTree>
    <p:extLst>
      <p:ext uri="{BB962C8B-B14F-4D97-AF65-F5344CB8AC3E}">
        <p14:creationId xmlns:p14="http://schemas.microsoft.com/office/powerpoint/2010/main" val="28351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Qualitative tests of </a:t>
            </a:r>
            <a:r>
              <a:rPr lang="en-GB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complex carbohydrates</a:t>
            </a:r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parajit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8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729438" y="1872180"/>
            <a:ext cx="6981825" cy="4064000"/>
            <a:chOff x="1238249" y="2039394"/>
            <a:chExt cx="6981825" cy="406400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907180763"/>
                </p:ext>
              </p:extLst>
            </p:nvPr>
          </p:nvGraphicFramePr>
          <p:xfrm>
            <a:off x="1238249" y="2039394"/>
            <a:ext cx="6981825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626335" y="2533869"/>
              <a:ext cx="504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0070C0"/>
                  </a:solidFill>
                </a:rPr>
                <a:t>1</a:t>
              </a:r>
              <a:endParaRPr lang="en-GB" sz="2800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33575" y="3812297"/>
              <a:ext cx="5048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0070C0"/>
                  </a:solidFill>
                </a:rPr>
                <a:t>2</a:t>
              </a:r>
              <a:endParaRPr lang="en-GB" sz="2800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26335" y="5021743"/>
              <a:ext cx="4656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rgbClr val="0070C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79130"/>
            <a:ext cx="7711263" cy="925032"/>
          </a:xfrm>
          <a:prstGeom prst="rect">
            <a:avLst/>
          </a:prstGeom>
          <a:solidFill>
            <a:srgbClr val="92929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tangle 4"/>
          <p:cNvSpPr/>
          <p:nvPr/>
        </p:nvSpPr>
        <p:spPr>
          <a:xfrm>
            <a:off x="7918597" y="479130"/>
            <a:ext cx="1225403" cy="97287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TextBox 8"/>
          <p:cNvSpPr txBox="1"/>
          <p:nvPr/>
        </p:nvSpPr>
        <p:spPr>
          <a:xfrm>
            <a:off x="97661" y="614277"/>
            <a:ext cx="74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parajita" pitchFamily="34" charset="0"/>
              </a:rPr>
              <a:t>Experiment 1 : Sucrose hydrolysis Test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6028D-1F15-4850-8A34-92A1EBB36BD9}" type="slidenum">
              <a:rPr lang="en-GB" smtClean="0"/>
              <a:t>9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7661" y="1555037"/>
            <a:ext cx="887488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test is used to convert sucrose (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non-reducing disaccharide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glucose and fructose (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monosaccharides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en-GB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</a:p>
          <a:p>
            <a:pPr marL="257168" indent="-257168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products of hydrolysis of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sucrose (disaccharide).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en-GB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Principle: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Sucrose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non-reducing disaccharide so it does not reduce the Cu++ solution (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Bendict's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Fehling's test) because the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glycosidic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bond is formed between the two hemiacetal bonds.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there is 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free </a:t>
            </a:r>
            <a:r>
              <a:rPr lang="en-GB" sz="1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aldehydic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GB" sz="1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ketonic</a:t>
            </a:r>
            <a:r>
              <a:rPr lang="en-GB" sz="1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to give positive reducing properties. 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glycosidic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bond </a:t>
            </a:r>
            <a:r>
              <a:rPr lang="en-GB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hydrolysed (in the presence of </a:t>
            </a:r>
            <a:r>
              <a:rPr lang="en-GB" sz="1600" b="1" u="sng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acid</a:t>
            </a:r>
            <a:r>
              <a:rPr lang="en-GB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glucose + fructose  (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are reducing sugars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are then able to give positive reducing test.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1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48A1FA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4606</TotalTime>
  <Words>740</Words>
  <Application>Microsoft Office PowerPoint</Application>
  <PresentationFormat>On-screen Show (4:3)</PresentationFormat>
  <Paragraphs>187</Paragraphs>
  <Slides>19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Aparajita</vt:lpstr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Office Theme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Ghadah a</dc:creator>
  <cp:lastModifiedBy>Ghadah a</cp:lastModifiedBy>
  <cp:revision>52</cp:revision>
  <dcterms:created xsi:type="dcterms:W3CDTF">2015-02-03T15:51:22Z</dcterms:created>
  <dcterms:modified xsi:type="dcterms:W3CDTF">2017-03-18T13:22:35Z</dcterms:modified>
</cp:coreProperties>
</file>