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673" r:id="rId1"/>
  </p:sldMasterIdLst>
  <p:notesMasterIdLst>
    <p:notesMasterId r:id="rId33"/>
  </p:notesMasterIdLst>
  <p:sldIdLst>
    <p:sldId id="256" r:id="rId2"/>
    <p:sldId id="28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84" r:id="rId19"/>
    <p:sldId id="271" r:id="rId20"/>
    <p:sldId id="273" r:id="rId21"/>
    <p:sldId id="274" r:id="rId22"/>
    <p:sldId id="275" r:id="rId23"/>
    <p:sldId id="276" r:id="rId24"/>
    <p:sldId id="277" r:id="rId25"/>
    <p:sldId id="279" r:id="rId26"/>
    <p:sldId id="285" r:id="rId27"/>
    <p:sldId id="280" r:id="rId28"/>
    <p:sldId id="278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الكاتب" initials="ا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3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+96611445200</a:t>
          </a:r>
          <a:endParaRPr lang="ar-SA" dirty="0" smtClean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+966504842744</a:t>
          </a:r>
          <a:endParaRPr lang="ar-SA" dirty="0" smtClean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C879D20-EF2A-44A4-936E-5EF76EA344C9}" type="presOf" srcId="{4750CFA6-18E7-4367-8F7F-3A331265E736}" destId="{18DC2CC3-3E48-4775-AAD3-76E2DCF27FBF}" srcOrd="0" destOrd="0" presId="urn:microsoft.com/office/officeart/2005/8/layout/vList3"/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7929EEFC-3453-49C5-AAE1-E6B296685AA2}" type="presOf" srcId="{8B1AC4EC-26A5-47AB-9630-8619A59F49BC}" destId="{D093805D-5D44-49D9-A787-F2704F54B745}" srcOrd="0" destOrd="0" presId="urn:microsoft.com/office/officeart/2005/8/layout/vList3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6B5BA77B-58B1-464F-B872-A8D678B5C4FF}" type="presOf" srcId="{A6533701-88EC-47DA-9417-57EEA9E138DC}" destId="{3658A97F-1BC6-43EE-9761-C4A585E74DC0}" srcOrd="0" destOrd="0" presId="urn:microsoft.com/office/officeart/2005/8/layout/vList3"/>
    <dgm:cxn modelId="{0B07CE9F-87A0-4192-BCD3-CC704FDA18C4}" type="presOf" srcId="{62D5C486-A219-4072-8A00-C6A8E77A30A9}" destId="{2F4C5AD6-8AEF-4ABC-9BB9-62203700E88F}" srcOrd="0" destOrd="0" presId="urn:microsoft.com/office/officeart/2005/8/layout/vList3"/>
    <dgm:cxn modelId="{656A742E-DBAA-4B14-85C4-6672D6E3EF76}" type="presOf" srcId="{C6A00128-9B3C-414E-89CB-43EE913D584F}" destId="{C08AB0FB-9171-47D6-8DAE-B77B5B2F993A}" srcOrd="0" destOrd="0" presId="urn:microsoft.com/office/officeart/2005/8/layout/vList3"/>
    <dgm:cxn modelId="{EE2053C8-7F51-4455-8670-390EAB6E657A}" type="presParOf" srcId="{18DC2CC3-3E48-4775-AAD3-76E2DCF27FBF}" destId="{64CE93EB-FB6A-4E17-BFA0-44E440EC3FF2}" srcOrd="0" destOrd="0" presId="urn:microsoft.com/office/officeart/2005/8/layout/vList3"/>
    <dgm:cxn modelId="{01F5D7E4-904A-4BF1-A899-6A2BEE328E3A}" type="presParOf" srcId="{64CE93EB-FB6A-4E17-BFA0-44E440EC3FF2}" destId="{3A266D51-8B78-4DBF-8A20-3DD002A026FD}" srcOrd="0" destOrd="0" presId="urn:microsoft.com/office/officeart/2005/8/layout/vList3"/>
    <dgm:cxn modelId="{F434C199-4CE5-462D-9744-6884C8A9E4C9}" type="presParOf" srcId="{64CE93EB-FB6A-4E17-BFA0-44E440EC3FF2}" destId="{C08AB0FB-9171-47D6-8DAE-B77B5B2F993A}" srcOrd="1" destOrd="0" presId="urn:microsoft.com/office/officeart/2005/8/layout/vList3"/>
    <dgm:cxn modelId="{9A8EC638-6D1C-4EE8-8522-EECBA4EC6649}" type="presParOf" srcId="{18DC2CC3-3E48-4775-AAD3-76E2DCF27FBF}" destId="{66277F80-006C-4095-A191-785FD0BF7CE6}" srcOrd="1" destOrd="0" presId="urn:microsoft.com/office/officeart/2005/8/layout/vList3"/>
    <dgm:cxn modelId="{F65E7F41-88ED-4D4E-872C-6E6A8E9044BF}" type="presParOf" srcId="{18DC2CC3-3E48-4775-AAD3-76E2DCF27FBF}" destId="{E9021795-81A9-4458-AC65-9BC41E0B28EE}" srcOrd="2" destOrd="0" presId="urn:microsoft.com/office/officeart/2005/8/layout/vList3"/>
    <dgm:cxn modelId="{8DCF560A-2E4E-4E4F-8864-AE67582C1949}" type="presParOf" srcId="{E9021795-81A9-4458-AC65-9BC41E0B28EE}" destId="{6EC66202-D8B6-4801-BE88-402AB0E4D843}" srcOrd="0" destOrd="0" presId="urn:microsoft.com/office/officeart/2005/8/layout/vList3"/>
    <dgm:cxn modelId="{967E6181-B085-499D-A610-4755609101EF}" type="presParOf" srcId="{E9021795-81A9-4458-AC65-9BC41E0B28EE}" destId="{D093805D-5D44-49D9-A787-F2704F54B745}" srcOrd="1" destOrd="0" presId="urn:microsoft.com/office/officeart/2005/8/layout/vList3"/>
    <dgm:cxn modelId="{04597D9A-2115-4A16-98E6-696790F9D0BA}" type="presParOf" srcId="{18DC2CC3-3E48-4775-AAD3-76E2DCF27FBF}" destId="{D5FD7982-6F1F-462B-974E-93DF4D644266}" srcOrd="3" destOrd="0" presId="urn:microsoft.com/office/officeart/2005/8/layout/vList3"/>
    <dgm:cxn modelId="{5BA036AF-C333-45B6-A7D7-F9E97BB7783A}" type="presParOf" srcId="{18DC2CC3-3E48-4775-AAD3-76E2DCF27FBF}" destId="{F4E5AA13-4221-4571-AFD2-557B13B2C1ED}" srcOrd="4" destOrd="0" presId="urn:microsoft.com/office/officeart/2005/8/layout/vList3"/>
    <dgm:cxn modelId="{976FFA46-A041-477E-BA96-8C656CD58F40}" type="presParOf" srcId="{F4E5AA13-4221-4571-AFD2-557B13B2C1ED}" destId="{3B7BF556-52AF-4F55-A4A6-517FD04E98F0}" srcOrd="0" destOrd="0" presId="urn:microsoft.com/office/officeart/2005/8/layout/vList3"/>
    <dgm:cxn modelId="{6619DB4A-C669-4CB6-80A4-8C066EC37936}" type="presParOf" srcId="{F4E5AA13-4221-4571-AFD2-557B13B2C1ED}" destId="{2F4C5AD6-8AEF-4ABC-9BB9-62203700E88F}" srcOrd="1" destOrd="0" presId="urn:microsoft.com/office/officeart/2005/8/layout/vList3"/>
    <dgm:cxn modelId="{CC4D71F0-7CAB-41DA-AE99-E11454FAB74F}" type="presParOf" srcId="{18DC2CC3-3E48-4775-AAD3-76E2DCF27FBF}" destId="{0E9B19F3-5B7D-4D30-94BE-AD2D1CAF6148}" srcOrd="5" destOrd="0" presId="urn:microsoft.com/office/officeart/2005/8/layout/vList3"/>
    <dgm:cxn modelId="{A6F37F27-E1CD-467D-AA6A-74F503212656}" type="presParOf" srcId="{18DC2CC3-3E48-4775-AAD3-76E2DCF27FBF}" destId="{90BE99A2-08EA-4CB4-B5A8-47C7EBE87148}" srcOrd="6" destOrd="0" presId="urn:microsoft.com/office/officeart/2005/8/layout/vList3"/>
    <dgm:cxn modelId="{570EE5F8-3D33-4A98-8CD0-7416D9011ED0}" type="presParOf" srcId="{90BE99A2-08EA-4CB4-B5A8-47C7EBE87148}" destId="{04CDECD1-8D9E-48B5-8474-E93308076255}" srcOrd="0" destOrd="0" presId="urn:microsoft.com/office/officeart/2005/8/layout/vList3"/>
    <dgm:cxn modelId="{99E5AF92-DE12-42C3-8281-C29E052065DA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+966504842744</a:t>
          </a:r>
          <a:endParaRPr lang="ar-SA" sz="2100" kern="1200" dirty="0" smtClean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+96611445200</a:t>
          </a:r>
          <a:endParaRPr lang="ar-SA" sz="2100" kern="1200" dirty="0" smtClean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EDD6E5-D953-49BE-A847-C941CCC1E200}" type="datetimeFigureOut">
              <a:rPr lang="ar-SA" smtClean="0"/>
              <a:pPr/>
              <a:t>13/01/41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D6EFD6-64D1-4FEE-8199-73207AF4AAA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5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4518"/>
            <a:ext cx="77724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9762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10196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lang="ar-SA" sz="1800" b="1">
                <a:solidFill>
                  <a:srgbClr val="616989"/>
                </a:solidFill>
              </a:defRPr>
            </a:lvl1pPr>
          </a:lstStyle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876" y="6356351"/>
            <a:ext cx="469555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rgbClr val="616989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25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883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90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19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algn="l"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ar-SA" sz="1400" b="1">
                <a:solidFill>
                  <a:srgbClr val="0070C0"/>
                </a:solidFill>
              </a:defRPr>
            </a:lvl1pPr>
          </a:lstStyle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079142"/>
            <a:ext cx="7889875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فرغي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51314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إدخال يدوي 5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89732"/>
            <a:ext cx="7886700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0062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6920" y="1071153"/>
            <a:ext cx="7884000" cy="605543"/>
          </a:xfrm>
          <a:solidFill>
            <a:srgbClr val="B9B822">
              <a:alpha val="10196"/>
            </a:srgbClr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فرعي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16919" y="359458"/>
            <a:ext cx="7884000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 smtClean="0"/>
              <a:t>انقر لتحرير نمط العنوان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34838"/>
            <a:ext cx="7886700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13" name="مخطط انسيابي: إدخال يدوي 12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4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4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090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03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25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 باب الحوالة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الروض المربع شرح زاد المستقنع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mtClean="0"/>
              <a:t>منصور بن يونس البهوتي </a:t>
            </a:r>
          </a:p>
          <a:p>
            <a:r>
              <a:rPr lang="ar-SA" smtClean="0"/>
              <a:t>(ت: 1051هـ)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03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[ثانيًا: اتفاق الّدينين جنسًا ووصفًا ووقتًا وقدرًا] (1)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[استكمال: شروط صحة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(ويشترط) أيضًا للحوالة: (اتِّفاق الدَّينين)؛ أي: تماثلهما:</a:t>
            </a:r>
          </a:p>
          <a:p>
            <a:pPr lvl="1"/>
            <a:r>
              <a:rPr lang="ar-SA" dirty="0" smtClean="0"/>
              <a:t> (جنسًا)؛ كدنانير بدنانير، أو دراهم بدراهم، </a:t>
            </a:r>
          </a:p>
          <a:p>
            <a:pPr lvl="2"/>
            <a:r>
              <a:rPr lang="ar-SA" dirty="0" smtClean="0"/>
              <a:t>فإن أحال من عليه ذهبٌ بفضةٍ أو عكسه: لم يصحَّ. </a:t>
            </a:r>
          </a:p>
          <a:p>
            <a:pPr lvl="1"/>
            <a:r>
              <a:rPr lang="ar-SA" dirty="0" smtClean="0"/>
              <a:t>(ووصفًا)؛ كصحاحٍ بصحاحٍ، أو مضروبةٍ بمثلها، </a:t>
            </a:r>
          </a:p>
          <a:p>
            <a:pPr lvl="2"/>
            <a:r>
              <a:rPr lang="ar-SA" dirty="0" smtClean="0"/>
              <a:t>فإن اختلفا: لم يصحَّ. 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[ثانيًا: اتفاق الّدينين جنسًا ووصفًا ووقتًا وقدرًا] (2)</a:t>
            </a: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[استكمال: شروط صحة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 smtClean="0"/>
              <a:t>(ووقتًا)؛ أي: حلولاً أو تأجيلاً أجلاً واحدًا، </a:t>
            </a:r>
          </a:p>
          <a:p>
            <a:pPr lvl="2"/>
            <a:r>
              <a:rPr lang="ar-SA" dirty="0" smtClean="0"/>
              <a:t>فلو كان أحدهما حالاًّ والآخر مؤجَّلاً، أو أحدهما يحلُّ بعد شهرٍ والآخر بعد شهرين: لم تصحَّ.</a:t>
            </a:r>
          </a:p>
          <a:p>
            <a:pPr lvl="1"/>
            <a:r>
              <a:rPr lang="ar-SA" dirty="0" smtClean="0"/>
              <a:t>(وقدرًا) فلا يصحُّ بخمسةٍ على ستَّة؛</a:t>
            </a:r>
          </a:p>
          <a:p>
            <a:pPr lvl="2"/>
            <a:r>
              <a:rPr lang="ar-SA" dirty="0" smtClean="0"/>
              <a:t> لأنَّها إرفاقٌ؛ كالقرض، </a:t>
            </a:r>
          </a:p>
          <a:p>
            <a:pPr lvl="3"/>
            <a:r>
              <a:rPr lang="ar-SA" dirty="0" smtClean="0"/>
              <a:t>فلو جُوِّزت مع الاختلاف لصار المطلوب منها الفضل، فتخرج عن موضوعها. 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تؤثِّر حوالة الفاضل؟]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(ولا يؤثر الفاضل) في بطلان الحوالة، فلو أحال بخمسةٍ من عشرةٍ على خمسة، أو بخمسةٍ على خمسةٍ من عشرةٍ، </a:t>
            </a:r>
          </a:p>
          <a:p>
            <a:pPr lvl="1"/>
            <a:r>
              <a:rPr lang="ar-SA" smtClean="0"/>
              <a:t>صحَّت؛ </a:t>
            </a:r>
          </a:p>
          <a:p>
            <a:pPr lvl="2"/>
            <a:r>
              <a:rPr lang="ar-SA" smtClean="0"/>
              <a:t>لاتِّفاق ما وقعت فيه الحوالة، </a:t>
            </a:r>
          </a:p>
          <a:p>
            <a:r>
              <a:rPr lang="ar-SA" smtClean="0"/>
              <a:t>والفاضل باقٍ بحاله لربه.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[الأثر الذي يترتب على صِّحة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(وإذا صحَّت) الحوالة؛ بأن اجتمعت شروطها:</a:t>
            </a:r>
          </a:p>
          <a:p>
            <a:pPr lvl="1"/>
            <a:r>
              <a:rPr lang="ar-SA" dirty="0" smtClean="0"/>
              <a:t>(نُقل الحقُّ إلى ذمَّة المحال عليه، </a:t>
            </a:r>
          </a:p>
          <a:p>
            <a:pPr lvl="1"/>
            <a:r>
              <a:rPr lang="ar-SA" dirty="0" smtClean="0"/>
              <a:t>وبرئ </a:t>
            </a:r>
            <a:r>
              <a:rPr lang="ar-SA" dirty="0" err="1" smtClean="0"/>
              <a:t>المحيل</a:t>
            </a:r>
            <a:r>
              <a:rPr lang="ar-SA" dirty="0" smtClean="0"/>
              <a:t>) بمجرَّد الحوالة.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يملك المحتال الرجوع على المحيل إذا صحَّت الحوالة؟]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فلا يملك المحتال الرُّجوع على </a:t>
            </a:r>
            <a:r>
              <a:rPr lang="ar-SA" dirty="0" err="1" smtClean="0"/>
              <a:t>المحيل</a:t>
            </a:r>
            <a:r>
              <a:rPr lang="ar-SA" dirty="0" smtClean="0"/>
              <a:t> بحالٍ،</a:t>
            </a:r>
          </a:p>
          <a:p>
            <a:r>
              <a:rPr lang="ar-SA" dirty="0" smtClean="0"/>
              <a:t>سواءٌ: </a:t>
            </a:r>
          </a:p>
          <a:p>
            <a:pPr lvl="1"/>
            <a:r>
              <a:rPr lang="ar-SA" dirty="0" smtClean="0"/>
              <a:t>أمكن استيفاء الحقِّ،</a:t>
            </a:r>
          </a:p>
          <a:p>
            <a:pPr lvl="1"/>
            <a:r>
              <a:rPr lang="ar-SA" dirty="0" smtClean="0"/>
              <a:t>أو تعذر:</a:t>
            </a:r>
          </a:p>
          <a:p>
            <a:pPr lvl="2"/>
            <a:r>
              <a:rPr lang="ar-SA" dirty="0" smtClean="0"/>
              <a:t>لمطلٍ، </a:t>
            </a:r>
          </a:p>
          <a:p>
            <a:pPr lvl="2"/>
            <a:r>
              <a:rPr lang="ar-SA" dirty="0" smtClean="0"/>
              <a:t>أو فلسٍ، </a:t>
            </a:r>
          </a:p>
          <a:p>
            <a:pPr lvl="2"/>
            <a:r>
              <a:rPr lang="ar-SA" dirty="0" smtClean="0"/>
              <a:t>أو موتٍ أو غيرها.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تراضيهما بعد صحة الحوالة على خير من الحق أو دونه في الصفة أو القدر]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وإن تراضى المحتال والمحال عليه على: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خيرٍ من الحقِّ،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دونه في الصِّفة،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القدر،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تعجيله،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تأجيله،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عوضه: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جاز.</a:t>
            </a:r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[ثالثًا: رضا المحيل]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[استكمال: شروط صحة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(ويعتبر) لصحَّة الحوالة: </a:t>
            </a:r>
          </a:p>
          <a:p>
            <a:pPr lvl="1"/>
            <a:r>
              <a:rPr lang="ar-SA" smtClean="0"/>
              <a:t>(رضاه): أي: رضا المحيل؛ </a:t>
            </a:r>
          </a:p>
          <a:p>
            <a:pPr lvl="2"/>
            <a:r>
              <a:rPr lang="ar-SA" smtClean="0"/>
              <a:t>لأنَّ الحق عليه، فلا يلزمه أداؤه من جهة الدَّين على المحال عليه.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[رابعًا: العلم بالمال المحال به وعليه]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[شروط صحة الحوالة]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ويعتبر أيضًا: </a:t>
            </a:r>
          </a:p>
          <a:p>
            <a:pPr lvl="1"/>
            <a:r>
              <a:rPr lang="ar-SA" smtClean="0"/>
              <a:t>علم المال. 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[خامسًا: أن يكون مما يثبت مثله في الذمّة]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[شروط صحة الحوالة]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وأن يكون ممَّا يثبت مثله في الذِّمة بالإتلاف، </a:t>
            </a:r>
          </a:p>
          <a:p>
            <a:pPr lvl="1"/>
            <a:r>
              <a:rPr lang="ar-SA" dirty="0" smtClean="0"/>
              <a:t>من الأثمان، </a:t>
            </a:r>
          </a:p>
          <a:p>
            <a:pPr lvl="1"/>
            <a:r>
              <a:rPr lang="ar-SA" dirty="0" smtClean="0"/>
              <a:t>والحبوب، </a:t>
            </a:r>
          </a:p>
          <a:p>
            <a:pPr lvl="1"/>
            <a:r>
              <a:rPr lang="ar-SA" dirty="0" smtClean="0"/>
              <a:t>ونحوها.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[أولًا: رضا المحال عليه]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[الأمور التي لا ثؤثر على صحّة الحوالة]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و(لا) يعتبر:</a:t>
            </a:r>
          </a:p>
          <a:p>
            <a:pPr lvl="1"/>
            <a:r>
              <a:rPr lang="ar-SA" dirty="0" smtClean="0"/>
              <a:t>(رضا المحال عليه)؛ </a:t>
            </a:r>
          </a:p>
          <a:p>
            <a:pPr lvl="2"/>
            <a:r>
              <a:rPr lang="ar-SA" dirty="0" smtClean="0"/>
              <a:t>لأنَّ </a:t>
            </a:r>
            <a:r>
              <a:rPr lang="ar-SA" dirty="0" err="1" smtClean="0"/>
              <a:t>للمحيل</a:t>
            </a:r>
            <a:r>
              <a:rPr lang="ar-SA" dirty="0" smtClean="0"/>
              <a:t> أن يستوفي الحق بنفسه وبوكيله، وقد أقام المحتال مقام نفسه في القبض، فلزم المحال عليه الدَّفع إليه.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38162" y="1026320"/>
            <a:ext cx="7886700" cy="1188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جميع الحقوق محفوظة لشركة إثراء </a:t>
            </a:r>
            <a:r>
              <a:rPr lang="ar-SA" sz="3200" b="1" dirty="0" smtClean="0"/>
              <a:t>المتون</a:t>
            </a:r>
            <a:endParaRPr lang="ar-SA" sz="3200" dirty="0"/>
          </a:p>
        </p:txBody>
      </p:sp>
      <p:graphicFrame>
        <p:nvGraphicFramePr>
          <p:cNvPr id="8" name="رسم تخطيطي 7"/>
          <p:cNvGraphicFramePr/>
          <p:nvPr>
            <p:extLst/>
          </p:nvPr>
        </p:nvGraphicFramePr>
        <p:xfrm>
          <a:off x="2274094" y="282892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[ثانيًا: رضا المحتال إن أحيل على مليء]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[الأمور التي لا ثؤثر على صحّة الحوالة]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رضا المحتال) إن أحيل (على مليءٍ)،</a:t>
            </a:r>
          </a:p>
          <a:p>
            <a:r>
              <a:rPr lang="ar-SA" dirty="0" smtClean="0"/>
              <a:t>ويجبر على إتباعِه؛ </a:t>
            </a:r>
          </a:p>
          <a:p>
            <a:pPr lvl="1"/>
            <a:r>
              <a:rPr lang="ar-SA" dirty="0" smtClean="0"/>
              <a:t>لحديث أبي هريرة يرفعه: «مطل الغنيِّ ظلمٌ، وإذا أُتبع أحدكم على مليءٍ فَلْيَتْبَع»، </a:t>
            </a:r>
            <a:r>
              <a:rPr lang="ar-SA" sz="2800" dirty="0" smtClean="0"/>
              <a:t>متفق عليه</a:t>
            </a:r>
            <a:r>
              <a:rPr lang="ar-SA" dirty="0"/>
              <a:t>،</a:t>
            </a:r>
            <a:r>
              <a:rPr lang="ar-SA" dirty="0" smtClean="0"/>
              <a:t> </a:t>
            </a:r>
          </a:p>
          <a:p>
            <a:pPr lvl="1"/>
            <a:r>
              <a:rPr lang="ar-SA" dirty="0" smtClean="0"/>
              <a:t>وفي لفظٍ: «من أُحيل بحقِّه على مليءٍ فَلْيَحْتَل». 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[من هو المليء؟]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والمليءُ: </a:t>
            </a:r>
          </a:p>
          <a:p>
            <a:pPr lvl="1"/>
            <a:r>
              <a:rPr lang="ar-SA" dirty="0" smtClean="0"/>
              <a:t>القادر بماله وقوله وبدنه؛ </a:t>
            </a:r>
          </a:p>
          <a:p>
            <a:pPr lvl="2"/>
            <a:r>
              <a:rPr lang="ar-SA" dirty="0" smtClean="0"/>
              <a:t>فماله: القدرة على الوفاء.</a:t>
            </a:r>
          </a:p>
          <a:p>
            <a:pPr lvl="2"/>
            <a:r>
              <a:rPr lang="ar-SA" dirty="0" smtClean="0"/>
              <a:t>وقوله: أن لاَّ يكون مماطلاً. </a:t>
            </a:r>
          </a:p>
          <a:p>
            <a:pPr lvl="2"/>
            <a:r>
              <a:rPr lang="ar-SA" dirty="0" smtClean="0"/>
              <a:t>وبدنه: إمكان حضوره إلى مجلس الحاكم. قاله الزركشي.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pc="-100" dirty="0" smtClean="0"/>
              <a:t>[إن كان المحال عليه مفلسًا ولم يرضَ المحتال بالحوالة عليه]</a:t>
            </a:r>
            <a:endParaRPr lang="ar-SA" spc="-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(وإن كان) المحال عليه (مفلسًا، </a:t>
            </a:r>
          </a:p>
          <a:p>
            <a:r>
              <a:rPr lang="ar-SA" dirty="0" smtClean="0"/>
              <a:t>ولم يكن) المحتال (رضي) بالحوالة عليه:</a:t>
            </a:r>
          </a:p>
          <a:p>
            <a:pPr lvl="1"/>
            <a:r>
              <a:rPr lang="ar-SA" dirty="0" smtClean="0"/>
              <a:t>(رجع به)؛ أي: بدينه على </a:t>
            </a:r>
            <a:r>
              <a:rPr lang="ar-SA" dirty="0" err="1" smtClean="0"/>
              <a:t>المحيل</a:t>
            </a:r>
            <a:r>
              <a:rPr lang="ar-SA" dirty="0" smtClean="0"/>
              <a:t>؛</a:t>
            </a:r>
          </a:p>
          <a:p>
            <a:pPr lvl="2"/>
            <a:r>
              <a:rPr lang="ar-SA" dirty="0" smtClean="0"/>
              <a:t>لأنَّ الفلس عيبٌ ولم يرض به، فاستحقَّ الرجوع؛ كالمبيع المعيب.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[إن رضي المحتال بالحوالة ولم يشترط الملاءة]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فإن رضي بالحوالة عليه: </a:t>
            </a:r>
          </a:p>
          <a:p>
            <a:pPr lvl="1"/>
            <a:r>
              <a:rPr lang="ar-SA" dirty="0" smtClean="0"/>
              <a:t>فلا رجوع له إن لم يشترط الملاءة؛</a:t>
            </a:r>
          </a:p>
          <a:p>
            <a:pPr lvl="2"/>
            <a:r>
              <a:rPr lang="ar-SA" dirty="0" smtClean="0"/>
              <a:t>لتفريطه.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[إذا أحيل المشتري بثمن مبيع وبان البيع باطلًا]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(ومن أحيل بثمن مبيعٍ)؛ بأن أحال المشتري البائع به على من له عليه دينٌ فبان البيع باطلاً:</a:t>
            </a:r>
          </a:p>
          <a:p>
            <a:pPr lvl="1"/>
            <a:r>
              <a:rPr lang="ar-SA" smtClean="0"/>
              <a:t>فلا حوالة.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[إذا أحيل البائع بالثَّمن وبان البيع باطلًا] 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(أو أحيل به)؛ أي: بالثَّمن (عليه)؛ بأن أحال البائع على المشتري مدينه بالثَّمن: (فبان البيع باطلاً)؛ بأن بان المبيع مستحقًّا، أو حرًّا، أو خمرًا:</a:t>
            </a:r>
          </a:p>
          <a:p>
            <a:pPr lvl="1"/>
            <a:r>
              <a:rPr lang="ar-SA" dirty="0" smtClean="0"/>
              <a:t> (فلا حوالة)؛</a:t>
            </a:r>
          </a:p>
          <a:p>
            <a:pPr lvl="2"/>
            <a:r>
              <a:rPr lang="ar-SA" dirty="0" smtClean="0"/>
              <a:t>لظهور أن لا ثمن على المشتري؛ لبطلان البيع،</a:t>
            </a:r>
          </a:p>
          <a:p>
            <a:pPr lvl="2"/>
            <a:r>
              <a:rPr lang="ar-SA" dirty="0"/>
              <a:t>والحوالة فرعٌ على لزوم </a:t>
            </a:r>
            <a:r>
              <a:rPr lang="ar-SA" dirty="0" smtClean="0"/>
              <a:t>الثَّمن</a:t>
            </a:r>
            <a:r>
              <a:rPr lang="ar-SA" dirty="0"/>
              <a:t>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[على من يرجع في طلب حقه في المسألتين السابقتين؟]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ويبقى </a:t>
            </a:r>
            <a:r>
              <a:rPr lang="ar-SA" dirty="0"/>
              <a:t>الحقُّ على ما كان عليه أوَّلاً.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8713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(1)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تبطل الحوالة إذا فسخ البيع؟]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(وإذا فُسخ البيع) </a:t>
            </a:r>
            <a:r>
              <a:rPr lang="ar-SA" dirty="0" err="1" smtClean="0"/>
              <a:t>بتقايلٍ</a:t>
            </a:r>
            <a:r>
              <a:rPr lang="ar-SA" dirty="0" smtClean="0"/>
              <a:t>، أو خيار عيبٍ، أو نحوه:</a:t>
            </a:r>
          </a:p>
          <a:p>
            <a:pPr lvl="1"/>
            <a:r>
              <a:rPr lang="ar-SA" dirty="0" smtClean="0"/>
              <a:t>(لم تبطل) الحوالة؛</a:t>
            </a:r>
          </a:p>
          <a:p>
            <a:pPr lvl="2"/>
            <a:r>
              <a:rPr lang="ar-SA" dirty="0" smtClean="0"/>
              <a:t> لأنَّ عقد البيع لم يرتفع، فلم يسقط الثَّمن، فلم تبطل الحوالة،</a:t>
            </a:r>
          </a:p>
          <a:p>
            <a:pPr lvl="1"/>
            <a:r>
              <a:rPr lang="ar-SA" dirty="0" smtClean="0"/>
              <a:t>وللمشتري الرُّجوع على البائع؛</a:t>
            </a:r>
          </a:p>
          <a:p>
            <a:pPr lvl="2"/>
            <a:r>
              <a:rPr lang="ar-SA" dirty="0" smtClean="0"/>
              <a:t>لأنَّه لما ردَّ المعوض استحقَّ الرُّجوع بالعوض،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(2)</a:t>
            </a:r>
            <a:endParaRPr lang="ar-SA" dirty="0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تبطل الحوالة إذا فسخ البيع؟]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 smtClean="0"/>
              <a:t>(ولهما أن يحيلا)؛ أي:</a:t>
            </a:r>
          </a:p>
          <a:p>
            <a:pPr lvl="2"/>
            <a:r>
              <a:rPr lang="ar-SA" dirty="0" smtClean="0"/>
              <a:t>للبائع أن يحيل المشتري على من أحاله المشتري عليه في الصُّورة الأولى، </a:t>
            </a:r>
          </a:p>
          <a:p>
            <a:pPr lvl="2"/>
            <a:r>
              <a:rPr lang="ar-SA" dirty="0" smtClean="0"/>
              <a:t>وللمشتري أن يحيل المحتال عليه على البائع في الثَّانية.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[الاختلاف بين مدّعي الوكالة وبين مدّعي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وإذا اختلفا فقال: أحلتك، قال: بل وكَّلتني، </a:t>
            </a:r>
          </a:p>
          <a:p>
            <a:r>
              <a:rPr lang="ar-SA" smtClean="0"/>
              <a:t>أو بالعكس:</a:t>
            </a:r>
          </a:p>
          <a:p>
            <a:pPr lvl="1"/>
            <a:r>
              <a:rPr lang="ar-SA" smtClean="0"/>
              <a:t>فقول مدَّعي الوكالة،</a:t>
            </a:r>
          </a:p>
          <a:p>
            <a:r>
              <a:rPr lang="ar-SA" smtClean="0"/>
              <a:t>وإن اتَّفقا على: أحلتك، أو أحلتك بديني وادَّعى أحدهما إرادة الوكالة:</a:t>
            </a:r>
          </a:p>
          <a:p>
            <a:pPr lvl="1"/>
            <a:r>
              <a:rPr lang="ar-SA" smtClean="0"/>
              <a:t>صُدِّق.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باب الحوالة</a:t>
            </a:r>
            <a:endParaRPr lang="ar-SA" dirty="0"/>
          </a:p>
        </p:txBody>
      </p:sp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ينبغي على المسلم أن يتخلص بقدر الإمكان من </a:t>
            </a:r>
            <a:r>
              <a:rPr lang="ar-SA" smtClean="0"/>
              <a:t>الديون والحقوق.</a:t>
            </a:r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اتفقا على قول لا يحتمل الوكالة]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اتَّفقا على «أحلتك بدينك»:</a:t>
            </a:r>
          </a:p>
          <a:p>
            <a:pPr lvl="1"/>
            <a:r>
              <a:rPr lang="ar-SA" dirty="0" smtClean="0"/>
              <a:t>فقول مدَّعي الحوالة.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[إذا ادعى عند مطالبته بالدين أنّ الدائن أحال عليه شخصًا غائبًا]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وإذا طالب الدائن المدين، </a:t>
            </a:r>
          </a:p>
          <a:p>
            <a:r>
              <a:rPr lang="ar-SA" dirty="0" smtClean="0"/>
              <a:t>فقال: أحلت عليَّ فلانًا الغائب، </a:t>
            </a:r>
          </a:p>
          <a:p>
            <a:r>
              <a:rPr lang="ar-SA" dirty="0" smtClean="0"/>
              <a:t>وأنكر ربُّ المال:</a:t>
            </a:r>
          </a:p>
          <a:p>
            <a:pPr lvl="1"/>
            <a:r>
              <a:rPr lang="ar-SA" dirty="0" smtClean="0"/>
              <a:t>قبل قوله مع يمينه، </a:t>
            </a:r>
          </a:p>
          <a:p>
            <a:pPr lvl="1"/>
            <a:r>
              <a:rPr lang="ar-SA" dirty="0" smtClean="0"/>
              <a:t>ويعمل بالبيِّنة.</a:t>
            </a:r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[مدخل]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(هذه مساحة يضع فيها الأستاذ مدخلًا للباب).</a:t>
            </a:r>
          </a:p>
          <a:p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42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[تعريف الحوالة]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مشتقَّةٌ من التَّحوُّل؛ </a:t>
            </a:r>
          </a:p>
          <a:p>
            <a:pPr lvl="1"/>
            <a:r>
              <a:rPr lang="ar-SA" smtClean="0"/>
              <a:t>لأنَّها تحوِّل الحقَّ من ذمَّةٍ إلى ذمَّةٍ أخرى.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[بمَ تنعقد الحوالة؟]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وتنعقد بـ: </a:t>
            </a:r>
          </a:p>
          <a:p>
            <a:pPr lvl="1"/>
            <a:r>
              <a:rPr lang="ar-SA" smtClean="0"/>
              <a:t>أحلتك،</a:t>
            </a:r>
          </a:p>
          <a:p>
            <a:pPr lvl="1"/>
            <a:r>
              <a:rPr lang="ar-SA" smtClean="0"/>
              <a:t>وأتبعتك بدينك على فلان، </a:t>
            </a:r>
          </a:p>
          <a:p>
            <a:pPr lvl="1"/>
            <a:r>
              <a:rPr lang="ar-SA" smtClean="0"/>
              <a:t>ونحوه.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[أولًا: أن تكون على دينٍ مستقر]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[شروط صحّة الحوالة]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و (لا تصحُّ) الحوالة (إلاَّ على دينٍ مستقرٍّ)؛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إذ مقتضاها إلزام المحال عليه بالدَّين مطلقًا، وما ليس بمستقرٍّ عرضةٌ للسُّقوط،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فلا تصح: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على مال كتابةٍ،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سلمٍ،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صداقٍ قبل دخولٍ،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ثمنٍ مدَّةَ خيارٍ ونحوها.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[الحالات التي يكون حكمها حكم الوكالة ونحوها]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أحاله على من لا دين عليه:</a:t>
            </a:r>
          </a:p>
          <a:p>
            <a:pPr lvl="1"/>
            <a:r>
              <a:rPr lang="ar-SA" dirty="0" smtClean="0"/>
              <a:t>فهي وكالةٌ.</a:t>
            </a:r>
          </a:p>
          <a:p>
            <a:r>
              <a:rPr lang="ar-SA" dirty="0" smtClean="0"/>
              <a:t>والحوالة على ماله </a:t>
            </a:r>
          </a:p>
          <a:p>
            <a:pPr lvl="1"/>
            <a:r>
              <a:rPr lang="ar-SA" dirty="0" smtClean="0"/>
              <a:t>في الدِّيوان،</a:t>
            </a:r>
          </a:p>
          <a:p>
            <a:pPr lvl="1"/>
            <a:r>
              <a:rPr lang="ar-SA" dirty="0" smtClean="0"/>
              <a:t>أو الوقف:</a:t>
            </a:r>
          </a:p>
          <a:p>
            <a:pPr lvl="2"/>
            <a:r>
              <a:rPr lang="ar-SA" dirty="0" smtClean="0"/>
              <a:t>إذنٌ في الاستيفاء.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يعتبر استقرار المحال به؟]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(ولا يعتبر استقرار المحال به)، </a:t>
            </a:r>
          </a:p>
          <a:p>
            <a:r>
              <a:rPr lang="ar-SA" smtClean="0"/>
              <a:t>فإن أحال المكاتب سيَّده، أو الزَّوج زوجته:</a:t>
            </a:r>
          </a:p>
          <a:p>
            <a:pPr lvl="1"/>
            <a:r>
              <a:rPr lang="ar-SA" smtClean="0"/>
              <a:t>صحَّ؛ </a:t>
            </a:r>
          </a:p>
          <a:p>
            <a:pPr lvl="2"/>
            <a:r>
              <a:rPr lang="ar-SA" smtClean="0"/>
              <a:t>لأنَّ له تسليمه، وحوالته تقوم مقام تسليمه.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 باب الحوالة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é_د___ذ _____د_خ_ص _د_____ê__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قالب شرائح الروض.potx" id="{AA7DFAD8-8857-40C0-95A5-4FF25E6A6C9E}" vid="{09EC001F-544B-4819-BA31-C1EF209E14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_é_د___ذ _____د_خ_ص _د_____ê__</Template>
  <TotalTime>0</TotalTime>
  <Words>1245</Words>
  <Application>Microsoft Office PowerPoint</Application>
  <PresentationFormat>عرض على الشاشة (3:4)‏</PresentationFormat>
  <Paragraphs>187</Paragraphs>
  <Slides>31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_é_د___ذ _____د_خ_ص _د_____ê__</vt:lpstr>
      <vt:lpstr>الروض المربع شرح زاد المستقنع</vt:lpstr>
      <vt:lpstr>جميع الحقوق محفوظة لشركة إثراء المتون</vt:lpstr>
      <vt:lpstr>باب الحوالة</vt:lpstr>
      <vt:lpstr>[مدخل]</vt:lpstr>
      <vt:lpstr>[تعريف الحوالة]</vt:lpstr>
      <vt:lpstr>[بمَ تنعقد الحوالة؟]</vt:lpstr>
      <vt:lpstr>[شروط صحّة الحوالة]</vt:lpstr>
      <vt:lpstr>[الحالات التي يكون حكمها حكم الوكالة ونحوها]</vt:lpstr>
      <vt:lpstr>[هل يعتبر استقرار المحال به؟]</vt:lpstr>
      <vt:lpstr>[استكمال: شروط صحة الحوالة]</vt:lpstr>
      <vt:lpstr>[استكمال: شروط صحة الحوالة]</vt:lpstr>
      <vt:lpstr>[هل تؤثِّر حوالة الفاضل؟]</vt:lpstr>
      <vt:lpstr>[الأثر الذي يترتب على صِّحة الحوالة]</vt:lpstr>
      <vt:lpstr>[هل يملك المحتال الرجوع على المحيل إذا صحَّت الحوالة؟]</vt:lpstr>
      <vt:lpstr>[حكم تراضيهما بعد صحة الحوالة على خير من الحق أو دونه في الصفة أو القدر]</vt:lpstr>
      <vt:lpstr>[استكمال: شروط صحة الحوالة]</vt:lpstr>
      <vt:lpstr>[شروط صحة الحوالة]</vt:lpstr>
      <vt:lpstr>[شروط صحة الحوالة]</vt:lpstr>
      <vt:lpstr>[الأمور التي لا ثؤثر على صحّة الحوالة]</vt:lpstr>
      <vt:lpstr>[الأمور التي لا ثؤثر على صحّة الحوالة]</vt:lpstr>
      <vt:lpstr>[من هو المليء؟]</vt:lpstr>
      <vt:lpstr>[إن كان المحال عليه مفلسًا ولم يرضَ المحتال بالحوالة عليه]</vt:lpstr>
      <vt:lpstr>[إن رضي المحتال بالحوالة ولم يشترط الملاءة]</vt:lpstr>
      <vt:lpstr>[إذا أحيل المشتري بثمن مبيع وبان البيع باطلًا]</vt:lpstr>
      <vt:lpstr>[إذا أحيل البائع بالثَّمن وبان البيع باطلًا]  </vt:lpstr>
      <vt:lpstr>[على من يرجع في طلب حقه في المسألتين السابقتين؟]</vt:lpstr>
      <vt:lpstr>[هل تبطل الحوالة إذا فسخ البيع؟]</vt:lpstr>
      <vt:lpstr>[هل تبطل الحوالة إذا فسخ البيع؟]</vt:lpstr>
      <vt:lpstr>[الاختلاف بين مدّعي الوكالة وبين مدّعي الحوالة]</vt:lpstr>
      <vt:lpstr>[الحكم إن اتفقا على قول لا يحتمل الوكالة]</vt:lpstr>
      <vt:lpstr>[إذا ادعى عند مطالبته بالدين أنّ الدائن أحال عليه شخصًا غائبًا]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2016-02-09T20:34:57Z</dcterms:created>
  <dcterms:modified xsi:type="dcterms:W3CDTF">2019-09-12T06:53:38Z</dcterms:modified>
</cp:coreProperties>
</file>