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removePersonalInfoOnSave="1" saveSubsetFonts="1">
  <p:sldMasterIdLst>
    <p:sldMasterId id="2147483673" r:id="rId1"/>
  </p:sldMasterIdLst>
  <p:notesMasterIdLst>
    <p:notesMasterId r:id="rId33"/>
  </p:notesMasterIdLst>
  <p:sldIdLst>
    <p:sldId id="256" r:id="rId2"/>
    <p:sldId id="287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84" r:id="rId19"/>
    <p:sldId id="271" r:id="rId20"/>
    <p:sldId id="273" r:id="rId21"/>
    <p:sldId id="274" r:id="rId22"/>
    <p:sldId id="275" r:id="rId23"/>
    <p:sldId id="276" r:id="rId24"/>
    <p:sldId id="277" r:id="rId25"/>
    <p:sldId id="279" r:id="rId26"/>
    <p:sldId id="285" r:id="rId27"/>
    <p:sldId id="280" r:id="rId28"/>
    <p:sldId id="278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الكاتب" initials="ا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9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thraa.sa/" TargetMode="External"/><Relationship Id="rId1" Type="http://schemas.openxmlformats.org/officeDocument/2006/relationships/hyperlink" Target="mailto:info@ithraa.s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hraa.sa/" TargetMode="External"/><Relationship Id="rId2" Type="http://schemas.openxmlformats.org/officeDocument/2006/relationships/image" Target="../media/image3.png"/><Relationship Id="rId1" Type="http://schemas.openxmlformats.org/officeDocument/2006/relationships/hyperlink" Target="mailto:info@ithraa.s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0CFA6-18E7-4367-8F7F-3A331265E736}" type="doc">
      <dgm:prSet loTypeId="urn:microsoft.com/office/officeart/2005/8/layout/vList3" loCatId="picture" qsTypeId="urn:microsoft.com/office/officeart/2005/8/quickstyle/simple1" qsCatId="simple" csTypeId="urn:microsoft.com/office/officeart/2005/8/colors/accent0_1" csCatId="mainScheme" phldr="1"/>
      <dgm:spPr/>
    </dgm:pt>
    <dgm:pt modelId="{C6A00128-9B3C-414E-89CB-43EE913D584F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>
              <a:hlinkClick xmlns:r="http://schemas.openxmlformats.org/officeDocument/2006/relationships" r:id="rId1"/>
            </a:rPr>
            <a:t>info@ithraa.sa</a:t>
          </a:r>
          <a:endParaRPr lang="ar-SA" dirty="0"/>
        </a:p>
      </dgm:t>
    </dgm:pt>
    <dgm:pt modelId="{4D322025-12A1-4CB9-A793-C9C3C9D0C681}" type="parTrans" cxnId="{779799F0-465D-43EC-A52F-8DB836D96479}">
      <dgm:prSet/>
      <dgm:spPr/>
      <dgm:t>
        <a:bodyPr/>
        <a:lstStyle/>
        <a:p>
          <a:pPr rtl="1"/>
          <a:endParaRPr lang="ar-SA"/>
        </a:p>
      </dgm:t>
    </dgm:pt>
    <dgm:pt modelId="{7B9772CA-89E3-40D3-9CE4-D6435E278040}" type="sibTrans" cxnId="{779799F0-465D-43EC-A52F-8DB836D96479}">
      <dgm:prSet/>
      <dgm:spPr/>
      <dgm:t>
        <a:bodyPr/>
        <a:lstStyle/>
        <a:p>
          <a:pPr rtl="1"/>
          <a:endParaRPr lang="ar-SA"/>
        </a:p>
      </dgm:t>
    </dgm:pt>
    <dgm:pt modelId="{8B1AC4EC-26A5-47AB-9630-8619A59F49BC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>
              <a:hlinkClick xmlns:r="http://schemas.openxmlformats.org/officeDocument/2006/relationships" r:id="rId2"/>
            </a:rPr>
            <a:t>www.ithraa.sa</a:t>
          </a:r>
          <a:endParaRPr lang="ar-SA" dirty="0"/>
        </a:p>
      </dgm:t>
    </dgm:pt>
    <dgm:pt modelId="{6516C4EA-FA50-4167-844A-78EDDC3F31C7}" type="parTrans" cxnId="{61F8F717-C191-4566-933D-536FDB6D039B}">
      <dgm:prSet/>
      <dgm:spPr/>
      <dgm:t>
        <a:bodyPr/>
        <a:lstStyle/>
        <a:p>
          <a:pPr rtl="1"/>
          <a:endParaRPr lang="ar-SA"/>
        </a:p>
      </dgm:t>
    </dgm:pt>
    <dgm:pt modelId="{7F90E9FC-293C-4BE8-A00D-D563F2F1255F}" type="sibTrans" cxnId="{61F8F717-C191-4566-933D-536FDB6D039B}">
      <dgm:prSet/>
      <dgm:spPr/>
      <dgm:t>
        <a:bodyPr/>
        <a:lstStyle/>
        <a:p>
          <a:pPr rtl="1"/>
          <a:endParaRPr lang="ar-SA"/>
        </a:p>
      </dgm:t>
    </dgm:pt>
    <dgm:pt modelId="{A6533701-88EC-47DA-9417-57EEA9E138DC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/>
            <a:t>+96611445200</a:t>
          </a:r>
          <a:endParaRPr lang="ar-SA" dirty="0" smtClean="0"/>
        </a:p>
      </dgm:t>
    </dgm:pt>
    <dgm:pt modelId="{462A36CB-44EB-42B4-BE8E-C5970698D5A6}" type="parTrans" cxnId="{69BD8A26-68CC-4214-A7DF-7B8A38C45ED9}">
      <dgm:prSet/>
      <dgm:spPr/>
      <dgm:t>
        <a:bodyPr/>
        <a:lstStyle/>
        <a:p>
          <a:pPr rtl="1"/>
          <a:endParaRPr lang="ar-SA"/>
        </a:p>
      </dgm:t>
    </dgm:pt>
    <dgm:pt modelId="{578E9722-DE75-4803-9613-FBF1AA506179}" type="sibTrans" cxnId="{69BD8A26-68CC-4214-A7DF-7B8A38C45ED9}">
      <dgm:prSet/>
      <dgm:spPr/>
      <dgm:t>
        <a:bodyPr/>
        <a:lstStyle/>
        <a:p>
          <a:pPr rtl="1"/>
          <a:endParaRPr lang="ar-SA"/>
        </a:p>
      </dgm:t>
    </dgm:pt>
    <dgm:pt modelId="{62D5C486-A219-4072-8A00-C6A8E77A30A9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/>
            <a:t>+966504842744</a:t>
          </a:r>
          <a:endParaRPr lang="ar-SA" dirty="0" smtClean="0"/>
        </a:p>
      </dgm:t>
    </dgm:pt>
    <dgm:pt modelId="{07BBB6AF-3B36-4132-8F8F-F11DD4C9032B}" type="parTrans" cxnId="{E2BCF638-8CB7-4050-BC20-63FD1850C0B9}">
      <dgm:prSet/>
      <dgm:spPr/>
      <dgm:t>
        <a:bodyPr/>
        <a:lstStyle/>
        <a:p>
          <a:pPr rtl="1"/>
          <a:endParaRPr lang="ar-SA"/>
        </a:p>
      </dgm:t>
    </dgm:pt>
    <dgm:pt modelId="{7F54A0B9-ECF8-4D15-9781-0FD22D6D9642}" type="sibTrans" cxnId="{E2BCF638-8CB7-4050-BC20-63FD1850C0B9}">
      <dgm:prSet/>
      <dgm:spPr/>
      <dgm:t>
        <a:bodyPr/>
        <a:lstStyle/>
        <a:p>
          <a:pPr rtl="1"/>
          <a:endParaRPr lang="ar-SA"/>
        </a:p>
      </dgm:t>
    </dgm:pt>
    <dgm:pt modelId="{18DC2CC3-3E48-4775-AAD3-76E2DCF27FBF}" type="pres">
      <dgm:prSet presAssocID="{4750CFA6-18E7-4367-8F7F-3A331265E736}" presName="linearFlow" presStyleCnt="0">
        <dgm:presLayoutVars>
          <dgm:dir/>
          <dgm:resizeHandles val="exact"/>
        </dgm:presLayoutVars>
      </dgm:prSet>
      <dgm:spPr/>
    </dgm:pt>
    <dgm:pt modelId="{64CE93EB-FB6A-4E17-BFA0-44E440EC3FF2}" type="pres">
      <dgm:prSet presAssocID="{C6A00128-9B3C-414E-89CB-43EE913D584F}" presName="composite" presStyleCnt="0"/>
      <dgm:spPr/>
    </dgm:pt>
    <dgm:pt modelId="{3A266D51-8B78-4DBF-8A20-3DD002A026FD}" type="pres">
      <dgm:prSet presAssocID="{C6A00128-9B3C-414E-89CB-43EE913D584F}" presName="imgShp" presStyleLbl="fgImgPlace1" presStyleIdx="0" presStyleCnt="4" custLinFactNeighborX="-53388" custLinFactNeighborY="-1263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</dgm:spPr>
    </dgm:pt>
    <dgm:pt modelId="{C08AB0FB-9171-47D6-8DAE-B77B5B2F993A}" type="pres">
      <dgm:prSet presAssocID="{C6A00128-9B3C-414E-89CB-43EE913D584F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6277F80-006C-4095-A191-785FD0BF7CE6}" type="pres">
      <dgm:prSet presAssocID="{7B9772CA-89E3-40D3-9CE4-D6435E278040}" presName="spacing" presStyleCnt="0"/>
      <dgm:spPr/>
    </dgm:pt>
    <dgm:pt modelId="{E9021795-81A9-4458-AC65-9BC41E0B28EE}" type="pres">
      <dgm:prSet presAssocID="{8B1AC4EC-26A5-47AB-9630-8619A59F49BC}" presName="composite" presStyleCnt="0"/>
      <dgm:spPr/>
    </dgm:pt>
    <dgm:pt modelId="{6EC66202-D8B6-4801-BE88-402AB0E4D843}" type="pres">
      <dgm:prSet presAssocID="{8B1AC4EC-26A5-47AB-9630-8619A59F49BC}" presName="imgShp" presStyleLbl="fgImgPlace1" presStyleIdx="1" presStyleCnt="4" custScaleX="98674" custScaleY="92308" custLinFactNeighborX="-56834"/>
      <dgm:spPr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</dgm:spPr>
    </dgm:pt>
    <dgm:pt modelId="{D093805D-5D44-49D9-A787-F2704F54B745}" type="pres">
      <dgm:prSet presAssocID="{8B1AC4EC-26A5-47AB-9630-8619A59F49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5FD7982-6F1F-462B-974E-93DF4D644266}" type="pres">
      <dgm:prSet presAssocID="{7F90E9FC-293C-4BE8-A00D-D563F2F1255F}" presName="spacing" presStyleCnt="0"/>
      <dgm:spPr/>
    </dgm:pt>
    <dgm:pt modelId="{F4E5AA13-4221-4571-AFD2-557B13B2C1ED}" type="pres">
      <dgm:prSet presAssocID="{62D5C486-A219-4072-8A00-C6A8E77A30A9}" presName="composite" presStyleCnt="0"/>
      <dgm:spPr/>
    </dgm:pt>
    <dgm:pt modelId="{3B7BF556-52AF-4F55-A4A6-517FD04E98F0}" type="pres">
      <dgm:prSet presAssocID="{62D5C486-A219-4072-8A00-C6A8E77A30A9}" presName="imgShp" presStyleLbl="fgImgPlace1" presStyleIdx="2" presStyleCnt="4" custLinFactNeighborX="-56171" custLinFactNeighborY="2411"/>
      <dgm:spPr>
        <a:blipFill rotWithShape="1">
          <a:blip xmlns:r="http://schemas.openxmlformats.org/officeDocument/2006/relationships" r:embed="rId5"/>
          <a:stretch>
            <a:fillRect/>
          </a:stretch>
        </a:blipFill>
        <a:ln>
          <a:noFill/>
        </a:ln>
      </dgm:spPr>
    </dgm:pt>
    <dgm:pt modelId="{2F4C5AD6-8AEF-4ABC-9BB9-62203700E88F}" type="pres">
      <dgm:prSet presAssocID="{62D5C486-A219-4072-8A00-C6A8E77A30A9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E9B19F3-5B7D-4D30-94BE-AD2D1CAF6148}" type="pres">
      <dgm:prSet presAssocID="{7F54A0B9-ECF8-4D15-9781-0FD22D6D9642}" presName="spacing" presStyleCnt="0"/>
      <dgm:spPr/>
    </dgm:pt>
    <dgm:pt modelId="{90BE99A2-08EA-4CB4-B5A8-47C7EBE87148}" type="pres">
      <dgm:prSet presAssocID="{A6533701-88EC-47DA-9417-57EEA9E138DC}" presName="composite" presStyleCnt="0"/>
      <dgm:spPr/>
    </dgm:pt>
    <dgm:pt modelId="{04CDECD1-8D9E-48B5-8474-E93308076255}" type="pres">
      <dgm:prSet presAssocID="{A6533701-88EC-47DA-9417-57EEA9E138DC}" presName="imgShp" presStyleLbl="fgImgPlace1" presStyleIdx="3" presStyleCnt="4" custScaleX="87305" custScaleY="80520" custLinFactNeighborX="-46494" custLinFactNeighborY="0"/>
      <dgm:spPr>
        <a:blipFill rotWithShape="1">
          <a:blip xmlns:r="http://schemas.openxmlformats.org/officeDocument/2006/relationships" r:embed="rId6"/>
          <a:stretch>
            <a:fillRect/>
          </a:stretch>
        </a:blipFill>
        <a:ln>
          <a:noFill/>
        </a:ln>
      </dgm:spPr>
    </dgm:pt>
    <dgm:pt modelId="{3658A97F-1BC6-43EE-9761-C4A585E74DC0}" type="pres">
      <dgm:prSet presAssocID="{A6533701-88EC-47DA-9417-57EEA9E138DC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C879D20-EF2A-44A4-936E-5EF76EA344C9}" type="presOf" srcId="{4750CFA6-18E7-4367-8F7F-3A331265E736}" destId="{18DC2CC3-3E48-4775-AAD3-76E2DCF27FBF}" srcOrd="0" destOrd="0" presId="urn:microsoft.com/office/officeart/2005/8/layout/vList3"/>
    <dgm:cxn modelId="{61F8F717-C191-4566-933D-536FDB6D039B}" srcId="{4750CFA6-18E7-4367-8F7F-3A331265E736}" destId="{8B1AC4EC-26A5-47AB-9630-8619A59F49BC}" srcOrd="1" destOrd="0" parTransId="{6516C4EA-FA50-4167-844A-78EDDC3F31C7}" sibTransId="{7F90E9FC-293C-4BE8-A00D-D563F2F1255F}"/>
    <dgm:cxn modelId="{7929EEFC-3453-49C5-AAE1-E6B296685AA2}" type="presOf" srcId="{8B1AC4EC-26A5-47AB-9630-8619A59F49BC}" destId="{D093805D-5D44-49D9-A787-F2704F54B745}" srcOrd="0" destOrd="0" presId="urn:microsoft.com/office/officeart/2005/8/layout/vList3"/>
    <dgm:cxn modelId="{E2BCF638-8CB7-4050-BC20-63FD1850C0B9}" srcId="{4750CFA6-18E7-4367-8F7F-3A331265E736}" destId="{62D5C486-A219-4072-8A00-C6A8E77A30A9}" srcOrd="2" destOrd="0" parTransId="{07BBB6AF-3B36-4132-8F8F-F11DD4C9032B}" sibTransId="{7F54A0B9-ECF8-4D15-9781-0FD22D6D9642}"/>
    <dgm:cxn modelId="{779799F0-465D-43EC-A52F-8DB836D96479}" srcId="{4750CFA6-18E7-4367-8F7F-3A331265E736}" destId="{C6A00128-9B3C-414E-89CB-43EE913D584F}" srcOrd="0" destOrd="0" parTransId="{4D322025-12A1-4CB9-A793-C9C3C9D0C681}" sibTransId="{7B9772CA-89E3-40D3-9CE4-D6435E278040}"/>
    <dgm:cxn modelId="{69BD8A26-68CC-4214-A7DF-7B8A38C45ED9}" srcId="{4750CFA6-18E7-4367-8F7F-3A331265E736}" destId="{A6533701-88EC-47DA-9417-57EEA9E138DC}" srcOrd="3" destOrd="0" parTransId="{462A36CB-44EB-42B4-BE8E-C5970698D5A6}" sibTransId="{578E9722-DE75-4803-9613-FBF1AA506179}"/>
    <dgm:cxn modelId="{6B5BA77B-58B1-464F-B872-A8D678B5C4FF}" type="presOf" srcId="{A6533701-88EC-47DA-9417-57EEA9E138DC}" destId="{3658A97F-1BC6-43EE-9761-C4A585E74DC0}" srcOrd="0" destOrd="0" presId="urn:microsoft.com/office/officeart/2005/8/layout/vList3"/>
    <dgm:cxn modelId="{0B07CE9F-87A0-4192-BCD3-CC704FDA18C4}" type="presOf" srcId="{62D5C486-A219-4072-8A00-C6A8E77A30A9}" destId="{2F4C5AD6-8AEF-4ABC-9BB9-62203700E88F}" srcOrd="0" destOrd="0" presId="urn:microsoft.com/office/officeart/2005/8/layout/vList3"/>
    <dgm:cxn modelId="{656A742E-DBAA-4B14-85C4-6672D6E3EF76}" type="presOf" srcId="{C6A00128-9B3C-414E-89CB-43EE913D584F}" destId="{C08AB0FB-9171-47D6-8DAE-B77B5B2F993A}" srcOrd="0" destOrd="0" presId="urn:microsoft.com/office/officeart/2005/8/layout/vList3"/>
    <dgm:cxn modelId="{EE2053C8-7F51-4455-8670-390EAB6E657A}" type="presParOf" srcId="{18DC2CC3-3E48-4775-AAD3-76E2DCF27FBF}" destId="{64CE93EB-FB6A-4E17-BFA0-44E440EC3FF2}" srcOrd="0" destOrd="0" presId="urn:microsoft.com/office/officeart/2005/8/layout/vList3"/>
    <dgm:cxn modelId="{01F5D7E4-904A-4BF1-A899-6A2BEE328E3A}" type="presParOf" srcId="{64CE93EB-FB6A-4E17-BFA0-44E440EC3FF2}" destId="{3A266D51-8B78-4DBF-8A20-3DD002A026FD}" srcOrd="0" destOrd="0" presId="urn:microsoft.com/office/officeart/2005/8/layout/vList3"/>
    <dgm:cxn modelId="{F434C199-4CE5-462D-9744-6884C8A9E4C9}" type="presParOf" srcId="{64CE93EB-FB6A-4E17-BFA0-44E440EC3FF2}" destId="{C08AB0FB-9171-47D6-8DAE-B77B5B2F993A}" srcOrd="1" destOrd="0" presId="urn:microsoft.com/office/officeart/2005/8/layout/vList3"/>
    <dgm:cxn modelId="{9A8EC638-6D1C-4EE8-8522-EECBA4EC6649}" type="presParOf" srcId="{18DC2CC3-3E48-4775-AAD3-76E2DCF27FBF}" destId="{66277F80-006C-4095-A191-785FD0BF7CE6}" srcOrd="1" destOrd="0" presId="urn:microsoft.com/office/officeart/2005/8/layout/vList3"/>
    <dgm:cxn modelId="{F65E7F41-88ED-4D4E-872C-6E6A8E9044BF}" type="presParOf" srcId="{18DC2CC3-3E48-4775-AAD3-76E2DCF27FBF}" destId="{E9021795-81A9-4458-AC65-9BC41E0B28EE}" srcOrd="2" destOrd="0" presId="urn:microsoft.com/office/officeart/2005/8/layout/vList3"/>
    <dgm:cxn modelId="{8DCF560A-2E4E-4E4F-8864-AE67582C1949}" type="presParOf" srcId="{E9021795-81A9-4458-AC65-9BC41E0B28EE}" destId="{6EC66202-D8B6-4801-BE88-402AB0E4D843}" srcOrd="0" destOrd="0" presId="urn:microsoft.com/office/officeart/2005/8/layout/vList3"/>
    <dgm:cxn modelId="{967E6181-B085-499D-A610-4755609101EF}" type="presParOf" srcId="{E9021795-81A9-4458-AC65-9BC41E0B28EE}" destId="{D093805D-5D44-49D9-A787-F2704F54B745}" srcOrd="1" destOrd="0" presId="urn:microsoft.com/office/officeart/2005/8/layout/vList3"/>
    <dgm:cxn modelId="{04597D9A-2115-4A16-98E6-696790F9D0BA}" type="presParOf" srcId="{18DC2CC3-3E48-4775-AAD3-76E2DCF27FBF}" destId="{D5FD7982-6F1F-462B-974E-93DF4D644266}" srcOrd="3" destOrd="0" presId="urn:microsoft.com/office/officeart/2005/8/layout/vList3"/>
    <dgm:cxn modelId="{5BA036AF-C333-45B6-A7D7-F9E97BB7783A}" type="presParOf" srcId="{18DC2CC3-3E48-4775-AAD3-76E2DCF27FBF}" destId="{F4E5AA13-4221-4571-AFD2-557B13B2C1ED}" srcOrd="4" destOrd="0" presId="urn:microsoft.com/office/officeart/2005/8/layout/vList3"/>
    <dgm:cxn modelId="{976FFA46-A041-477E-BA96-8C656CD58F40}" type="presParOf" srcId="{F4E5AA13-4221-4571-AFD2-557B13B2C1ED}" destId="{3B7BF556-52AF-4F55-A4A6-517FD04E98F0}" srcOrd="0" destOrd="0" presId="urn:microsoft.com/office/officeart/2005/8/layout/vList3"/>
    <dgm:cxn modelId="{6619DB4A-C669-4CB6-80A4-8C066EC37936}" type="presParOf" srcId="{F4E5AA13-4221-4571-AFD2-557B13B2C1ED}" destId="{2F4C5AD6-8AEF-4ABC-9BB9-62203700E88F}" srcOrd="1" destOrd="0" presId="urn:microsoft.com/office/officeart/2005/8/layout/vList3"/>
    <dgm:cxn modelId="{CC4D71F0-7CAB-41DA-AE99-E11454FAB74F}" type="presParOf" srcId="{18DC2CC3-3E48-4775-AAD3-76E2DCF27FBF}" destId="{0E9B19F3-5B7D-4D30-94BE-AD2D1CAF6148}" srcOrd="5" destOrd="0" presId="urn:microsoft.com/office/officeart/2005/8/layout/vList3"/>
    <dgm:cxn modelId="{A6F37F27-E1CD-467D-AA6A-74F503212656}" type="presParOf" srcId="{18DC2CC3-3E48-4775-AAD3-76E2DCF27FBF}" destId="{90BE99A2-08EA-4CB4-B5A8-47C7EBE87148}" srcOrd="6" destOrd="0" presId="urn:microsoft.com/office/officeart/2005/8/layout/vList3"/>
    <dgm:cxn modelId="{570EE5F8-3D33-4A98-8CD0-7416D9011ED0}" type="presParOf" srcId="{90BE99A2-08EA-4CB4-B5A8-47C7EBE87148}" destId="{04CDECD1-8D9E-48B5-8474-E93308076255}" srcOrd="0" destOrd="0" presId="urn:microsoft.com/office/officeart/2005/8/layout/vList3"/>
    <dgm:cxn modelId="{99E5AF92-DE12-42C3-8281-C29E052065DA}" type="presParOf" srcId="{90BE99A2-08EA-4CB4-B5A8-47C7EBE87148}" destId="{3658A97F-1BC6-43EE-9761-C4A585E74DC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AB0FB-9171-47D6-8DAE-B77B5B2F993A}">
      <dsp:nvSpPr>
        <dsp:cNvPr id="0" name=""/>
        <dsp:cNvSpPr/>
      </dsp:nvSpPr>
      <dsp:spPr>
        <a:xfrm rot="10800000">
          <a:off x="894026" y="1359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hlinkClick xmlns:r="http://schemas.openxmlformats.org/officeDocument/2006/relationships" r:id="rId1"/>
            </a:rPr>
            <a:t>info@ithraa.sa</a:t>
          </a:r>
          <a:endParaRPr lang="ar-SA" sz="2100" kern="1200" dirty="0"/>
        </a:p>
      </dsp:txBody>
      <dsp:txXfrm rot="10800000">
        <a:off x="1048567" y="1359"/>
        <a:ext cx="2781325" cy="618163"/>
      </dsp:txXfrm>
    </dsp:sp>
    <dsp:sp modelId="{3A266D51-8B78-4DBF-8A20-3DD002A026FD}">
      <dsp:nvSpPr>
        <dsp:cNvPr id="0" name=""/>
        <dsp:cNvSpPr/>
      </dsp:nvSpPr>
      <dsp:spPr>
        <a:xfrm>
          <a:off x="254919" y="0"/>
          <a:ext cx="618163" cy="618163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3805D-5D44-49D9-A787-F2704F54B745}">
      <dsp:nvSpPr>
        <dsp:cNvPr id="0" name=""/>
        <dsp:cNvSpPr/>
      </dsp:nvSpPr>
      <dsp:spPr>
        <a:xfrm rot="10800000">
          <a:off x="891976" y="80404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hlinkClick xmlns:r="http://schemas.openxmlformats.org/officeDocument/2006/relationships" r:id="rId3"/>
            </a:rPr>
            <a:t>www.ithraa.sa</a:t>
          </a:r>
          <a:endParaRPr lang="ar-SA" sz="2100" kern="1200" dirty="0"/>
        </a:p>
      </dsp:txBody>
      <dsp:txXfrm rot="10800000">
        <a:off x="1046517" y="804048"/>
        <a:ext cx="2781325" cy="618163"/>
      </dsp:txXfrm>
    </dsp:sp>
    <dsp:sp modelId="{6EC66202-D8B6-4801-BE88-402AB0E4D843}">
      <dsp:nvSpPr>
        <dsp:cNvPr id="0" name=""/>
        <dsp:cNvSpPr/>
      </dsp:nvSpPr>
      <dsp:spPr>
        <a:xfrm>
          <a:off x="235666" y="827823"/>
          <a:ext cx="609966" cy="570614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C5AD6-8AEF-4ABC-9BB9-62203700E88F}">
      <dsp:nvSpPr>
        <dsp:cNvPr id="0" name=""/>
        <dsp:cNvSpPr/>
      </dsp:nvSpPr>
      <dsp:spPr>
        <a:xfrm rot="10800000">
          <a:off x="894026" y="160673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+966504842744</a:t>
          </a:r>
          <a:endParaRPr lang="ar-SA" sz="2100" kern="1200" dirty="0" smtClean="0"/>
        </a:p>
      </dsp:txBody>
      <dsp:txXfrm rot="10800000">
        <a:off x="1048567" y="1606738"/>
        <a:ext cx="2781325" cy="618163"/>
      </dsp:txXfrm>
    </dsp:sp>
    <dsp:sp modelId="{3B7BF556-52AF-4F55-A4A6-517FD04E98F0}">
      <dsp:nvSpPr>
        <dsp:cNvPr id="0" name=""/>
        <dsp:cNvSpPr/>
      </dsp:nvSpPr>
      <dsp:spPr>
        <a:xfrm>
          <a:off x="237715" y="1621642"/>
          <a:ext cx="618163" cy="618163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8A97F-1BC6-43EE-9761-C4A585E74DC0}">
      <dsp:nvSpPr>
        <dsp:cNvPr id="0" name=""/>
        <dsp:cNvSpPr/>
      </dsp:nvSpPr>
      <dsp:spPr>
        <a:xfrm rot="10800000">
          <a:off x="874407" y="240942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+96611445200</a:t>
          </a:r>
          <a:endParaRPr lang="ar-SA" sz="2100" kern="1200" dirty="0" smtClean="0"/>
        </a:p>
      </dsp:txBody>
      <dsp:txXfrm rot="10800000">
        <a:off x="1028948" y="2409428"/>
        <a:ext cx="2781325" cy="618163"/>
      </dsp:txXfrm>
    </dsp:sp>
    <dsp:sp modelId="{04CDECD1-8D9E-48B5-8474-E93308076255}">
      <dsp:nvSpPr>
        <dsp:cNvPr id="0" name=""/>
        <dsp:cNvSpPr/>
      </dsp:nvSpPr>
      <dsp:spPr>
        <a:xfrm>
          <a:off x="317154" y="2469637"/>
          <a:ext cx="539687" cy="497745"/>
        </a:xfrm>
        <a:prstGeom prst="ellipse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6EDD6E5-D953-49BE-A847-C941CCC1E200}" type="datetimeFigureOut">
              <a:rPr lang="ar-SA" smtClean="0"/>
              <a:pPr/>
              <a:t>13/01/41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9D6EFD6-64D1-4FEE-8199-73207AF4AAA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550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4518"/>
            <a:ext cx="7772400" cy="2387600"/>
          </a:xfrm>
        </p:spPr>
        <p:txBody>
          <a:bodyPr anchor="ctr" anchorCtr="1">
            <a:normAutofit/>
          </a:bodyPr>
          <a:lstStyle>
            <a:lvl1pPr algn="ctr">
              <a:defRPr lang="en-US" sz="4000" dirty="0">
                <a:solidFill>
                  <a:srgbClr val="6169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99762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lang="en-US" dirty="0">
                <a:solidFill>
                  <a:srgbClr val="B9B8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616989">
              <a:alpha val="10196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lang="ar-SA" sz="1800" b="1">
                <a:solidFill>
                  <a:srgbClr val="616989"/>
                </a:solidFill>
              </a:defRPr>
            </a:lvl1pPr>
          </a:lstStyle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0876" y="6356351"/>
            <a:ext cx="469555" cy="365125"/>
          </a:xfrm>
        </p:spPr>
        <p:txBody>
          <a:bodyPr vert="horz" lIns="91440" tIns="45720" rIns="91440" bIns="45720" rtlCol="0" anchor="ctr"/>
          <a:lstStyle>
            <a:lvl1pPr>
              <a:defRPr lang="ar-SA" sz="1600" b="1" smtClean="0">
                <a:solidFill>
                  <a:srgbClr val="616989"/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3251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883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3909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9196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عنوانان ومحتو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algn="l">
              <a:defRPr lang="ar-SA" sz="1400" b="1" smtClean="0">
                <a:solidFill>
                  <a:srgbClr val="0070C0"/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ar-SA" sz="1400" b="1">
                <a:solidFill>
                  <a:srgbClr val="0070C0"/>
                </a:solidFill>
              </a:defRPr>
            </a:lvl1pPr>
          </a:lstStyle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ar-SA" sz="1400" b="1" smtClean="0">
                <a:solidFill>
                  <a:srgbClr val="0070C0"/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نص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7063" y="1079142"/>
            <a:ext cx="7889875" cy="6064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700" b="0">
                <a:solidFill>
                  <a:srgbClr val="008000"/>
                </a:solidFill>
                <a:cs typeface="PT Bold Heading" panose="02010400000000000000" pitchFamily="2" charset="-78"/>
              </a:defRPr>
            </a:lvl1pPr>
          </a:lstStyle>
          <a:p>
            <a:pPr lvl="0"/>
            <a:r>
              <a:rPr lang="ar-SA" dirty="0" smtClean="0"/>
              <a:t>عنوان فرغي</a:t>
            </a:r>
            <a:endParaRPr lang="ar-SA" dirty="0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84000"/>
          </a:xfrm>
        </p:spPr>
        <p:txBody>
          <a:bodyPr>
            <a:normAutofit/>
          </a:bodyPr>
          <a:lstStyle>
            <a:lvl1pPr>
              <a:defRPr sz="35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751314"/>
            <a:ext cx="7886700" cy="4538663"/>
          </a:xfrm>
        </p:spPr>
        <p:txBody>
          <a:bodyPr>
            <a:noAutofit/>
          </a:bodyPr>
          <a:lstStyle>
            <a:lvl1pPr algn="just">
              <a:lnSpc>
                <a:spcPct val="110000"/>
              </a:lnSpc>
              <a:defRPr sz="3800">
                <a:solidFill>
                  <a:schemeClr val="accent2">
                    <a:lumMod val="50000"/>
                  </a:schemeClr>
                </a:solidFill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sz="3800">
                <a:solidFill>
                  <a:schemeClr val="accent6">
                    <a:lumMod val="75000"/>
                  </a:schemeClr>
                </a:solidFill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sz="3800">
                <a:solidFill>
                  <a:srgbClr val="0070C0"/>
                </a:solidFill>
              </a:defRPr>
            </a:lvl3pPr>
            <a:lvl4pPr algn="just">
              <a:lnSpc>
                <a:spcPct val="110000"/>
              </a:lnSpc>
              <a:defRPr sz="3800"/>
            </a:lvl4pPr>
            <a:lvl5pPr algn="just">
              <a:lnSpc>
                <a:spcPct val="110000"/>
              </a:lnSpc>
              <a:defRPr sz="3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خطط انسيابي: إدخال يدوي 5"/>
          <p:cNvSpPr/>
          <p:nvPr/>
        </p:nvSpPr>
        <p:spPr>
          <a:xfrm>
            <a:off x="8402595" y="6013622"/>
            <a:ext cx="741405" cy="844378"/>
          </a:xfrm>
          <a:prstGeom prst="flowChartManualInput">
            <a:avLst/>
          </a:prstGeom>
          <a:solidFill>
            <a:srgbClr val="22B8CB">
              <a:alpha val="2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ar-SA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89732"/>
            <a:ext cx="7886700" cy="1158874"/>
          </a:xfrm>
          <a:solidFill>
            <a:srgbClr val="22B8CB">
              <a:alpha val="10196"/>
            </a:srgbClr>
          </a:solidFill>
        </p:spPr>
        <p:txBody>
          <a:bodyPr>
            <a:normAutofit/>
          </a:bodyPr>
          <a:lstStyle>
            <a:lvl1pPr algn="ctr">
              <a:def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0062"/>
            <a:ext cx="7886700" cy="4538663"/>
          </a:xfrm>
        </p:spPr>
        <p:txBody>
          <a:bodyPr>
            <a:noAutofit/>
          </a:bodyPr>
          <a:lstStyle>
            <a:lvl1pPr algn="just">
              <a:lnSpc>
                <a:spcPct val="110000"/>
              </a:lnSpc>
              <a:defRPr sz="350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sz="3500">
                <a:solidFill>
                  <a:srgbClr val="B9B822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sz="3500">
                <a:solidFill>
                  <a:srgbClr val="22B8CB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 algn="just">
              <a:lnSpc>
                <a:spcPct val="110000"/>
              </a:lnSpc>
              <a:defRPr sz="3500"/>
            </a:lvl4pPr>
            <a:lvl5pPr algn="just">
              <a:lnSpc>
                <a:spcPct val="110000"/>
              </a:lnSpc>
              <a:defRPr sz="35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616989">
              <a:alpha val="20000"/>
            </a:srgbClr>
          </a:solidFill>
        </p:spPr>
        <p:txBody>
          <a:bodyPr vert="horz" lIns="91440" tIns="45720" rIns="91440" bIns="45720" rtlCol="0" anchor="ctr"/>
          <a:lstStyle>
            <a:lvl1pPr>
              <a:defRPr lang="ar-SA" sz="1800" b="1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74149" y="6356351"/>
            <a:ext cx="5569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SA"/>
            </a:defPPr>
            <a:lvl1pPr marL="0" algn="r" defTabSz="914400" rtl="1" eaLnBrk="1" latinLnBrk="0" hangingPunct="1">
              <a:defRPr lang="ar-SA" sz="1600" b="1" kern="1200" smtClean="0">
                <a:solidFill>
                  <a:srgbClr val="616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86C1653-2A46-4345-927C-6C3169622717}" type="slidenum">
              <a:rPr lang="ar-SA" sz="2400" kern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n-cs"/>
              </a:rPr>
              <a:pPr algn="ctr"/>
              <a:t>‹#›</a:t>
            </a:fld>
            <a:endParaRPr lang="ar-SA" sz="3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97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عنوان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عنصر نائب للنص 10"/>
          <p:cNvSpPr>
            <a:spLocks noGrp="1"/>
          </p:cNvSpPr>
          <p:nvPr>
            <p:ph type="body" sz="quarter" idx="13" hasCustomPrompt="1"/>
          </p:nvPr>
        </p:nvSpPr>
        <p:spPr>
          <a:xfrm>
            <a:off x="616920" y="1071153"/>
            <a:ext cx="7884000" cy="605543"/>
          </a:xfrm>
          <a:solidFill>
            <a:srgbClr val="B9B822">
              <a:alpha val="10196"/>
            </a:srgbClr>
          </a:solidFill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600" b="0">
                <a:solidFill>
                  <a:srgbClr val="B9B8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2010400000000000000" pitchFamily="2" charset="-78"/>
              </a:defRPr>
            </a:lvl1pPr>
          </a:lstStyle>
          <a:p>
            <a:pPr lvl="0"/>
            <a:r>
              <a:rPr lang="ar-SA" dirty="0" smtClean="0"/>
              <a:t>عنوان فرعي</a:t>
            </a:r>
            <a:endParaRPr lang="ar-SA" dirty="0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616919" y="359458"/>
            <a:ext cx="7884000" cy="711695"/>
          </a:xfrm>
          <a:solidFill>
            <a:srgbClr val="22B8CB">
              <a:alpha val="10196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ar-SA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ar-SA" smtClean="0"/>
              <a:t>انقر لتحرير نمط العنوان الرئيسي</a:t>
            </a:r>
            <a:endParaRPr lang="ar-SA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734838"/>
            <a:ext cx="7886700" cy="4538663"/>
          </a:xfrm>
        </p:spPr>
        <p:txBody>
          <a:bodyPr>
            <a:noAutofit/>
          </a:bodyPr>
          <a:lstStyle>
            <a:lvl1pPr marL="228600" indent="-228600" algn="just">
              <a:lnSpc>
                <a:spcPct val="110000"/>
              </a:lnSpc>
              <a:defRPr lang="ar-SA" sz="3500" b="1" kern="1200" dirty="0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lang="ar-SA" sz="3500" b="1" kern="1200" dirty="0" smtClean="0">
                <a:solidFill>
                  <a:srgbClr val="B9B822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lang="ar-SA" sz="3500" b="1" kern="1200" dirty="0" smtClean="0">
                <a:solidFill>
                  <a:srgbClr val="22B8CB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algn="just">
              <a:lnSpc>
                <a:spcPct val="110000"/>
              </a:lnSpc>
              <a:defRPr sz="3500"/>
            </a:lvl4pPr>
            <a:lvl5pPr algn="just">
              <a:lnSpc>
                <a:spcPct val="110000"/>
              </a:lnSpc>
              <a:defRPr sz="35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solidFill>
            <a:srgbClr val="616989">
              <a:alpha val="20000"/>
            </a:srgbClr>
          </a:solidFill>
        </p:spPr>
        <p:txBody>
          <a:bodyPr vert="horz" lIns="91440" tIns="45720" rIns="91440" bIns="45720" rtlCol="0" anchor="ctr"/>
          <a:lstStyle>
            <a:lvl1pPr>
              <a:defRPr lang="ar-SA" sz="1800" b="1" kern="1200" dirty="0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13" name="مخطط انسيابي: إدخال يدوي 12"/>
          <p:cNvSpPr/>
          <p:nvPr/>
        </p:nvSpPr>
        <p:spPr>
          <a:xfrm>
            <a:off x="8402595" y="6013622"/>
            <a:ext cx="741405" cy="844378"/>
          </a:xfrm>
          <a:prstGeom prst="flowChartManualInput">
            <a:avLst/>
          </a:prstGeom>
          <a:solidFill>
            <a:srgbClr val="22B8CB">
              <a:alpha val="2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ar-SA" sz="30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74149" y="6356351"/>
            <a:ext cx="5569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SA"/>
            </a:defPPr>
            <a:lvl1pPr marL="0" algn="r" defTabSz="914400" rtl="1" eaLnBrk="1" latinLnBrk="0" hangingPunct="1">
              <a:defRPr lang="ar-SA" sz="1600" b="1" kern="1200" smtClean="0">
                <a:solidFill>
                  <a:srgbClr val="616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86C1653-2A46-4345-927C-6C3169622717}" type="slidenum">
              <a:rPr lang="ar-SA" sz="2400" kern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n-cs"/>
              </a:rPr>
              <a:pPr algn="ctr"/>
              <a:t>‹#›</a:t>
            </a:fld>
            <a:endParaRPr lang="ar-SA" sz="3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1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245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34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0907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4032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525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82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 باب الحوالة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233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72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mtClean="0"/>
              <a:t>الروض المربع شرح زاد المستقنع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smtClean="0"/>
              <a:t>منصور بن يونس البهوتي </a:t>
            </a:r>
          </a:p>
          <a:p>
            <a:r>
              <a:rPr lang="ar-SA" smtClean="0"/>
              <a:t>(ت: 1051هـ)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7030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[ثانيًا: اتفاق الّدينين جنسًا ووصفًا ووقتًا وقدرًا] (1)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[استكمال: شروط صحة الحوالة]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(ويشترط) أيضًا للحوالة: (اتِّفاق الدَّينين)؛ أي: تماثلهما:</a:t>
            </a:r>
          </a:p>
          <a:p>
            <a:pPr lvl="1"/>
            <a:r>
              <a:rPr lang="ar-SA" dirty="0" smtClean="0"/>
              <a:t> (جنسًا)؛ كدنانير بدنانير، أو دراهم بدراهم، </a:t>
            </a:r>
          </a:p>
          <a:p>
            <a:pPr lvl="2"/>
            <a:r>
              <a:rPr lang="ar-SA" dirty="0" smtClean="0"/>
              <a:t>فإن أحال من عليه ذهبٌ بفضةٍ أو عكسه: لم يصحَّ. </a:t>
            </a:r>
          </a:p>
          <a:p>
            <a:pPr lvl="1"/>
            <a:r>
              <a:rPr lang="ar-SA" dirty="0" smtClean="0"/>
              <a:t>(ووصفًا)؛ كصحاحٍ بصحاحٍ، أو مضروبةٍ بمثلها، </a:t>
            </a:r>
          </a:p>
          <a:p>
            <a:pPr lvl="2"/>
            <a:r>
              <a:rPr lang="ar-SA" dirty="0" smtClean="0"/>
              <a:t>فإن اختلفا: لم يصحَّ. </a:t>
            </a:r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[ثانيًا: اتفاق الّدينين جنسًا ووصفًا ووقتًا وقدرًا] (2)</a:t>
            </a:r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[استكمال: شروط صحة الحوالة]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ar-SA" dirty="0" smtClean="0"/>
              <a:t>(ووقتًا)؛ أي: حلولاً أو تأجيلاً أجلاً واحدًا، </a:t>
            </a:r>
          </a:p>
          <a:p>
            <a:pPr lvl="2"/>
            <a:r>
              <a:rPr lang="ar-SA" dirty="0" smtClean="0"/>
              <a:t>فلو كان أحدهما حالاًّ والآخر مؤجَّلاً، أو أحدهما يحلُّ بعد شهرٍ والآخر بعد شهرين: لم تصحَّ.</a:t>
            </a:r>
          </a:p>
          <a:p>
            <a:pPr lvl="1"/>
            <a:r>
              <a:rPr lang="ar-SA" dirty="0" smtClean="0"/>
              <a:t>(وقدرًا) فلا يصحُّ بخمسةٍ على ستَّة؛</a:t>
            </a:r>
          </a:p>
          <a:p>
            <a:pPr lvl="2"/>
            <a:r>
              <a:rPr lang="ar-SA" dirty="0" smtClean="0"/>
              <a:t> لأنَّها إرفاقٌ؛ كالقرض، </a:t>
            </a:r>
          </a:p>
          <a:p>
            <a:pPr lvl="3"/>
            <a:r>
              <a:rPr lang="ar-SA" dirty="0" smtClean="0"/>
              <a:t>فلو جُوِّزت مع الاختلاف لصار المطلوب منها الفضل، فتخرج عن موضوعها. </a:t>
            </a:r>
            <a:endParaRPr lang="en-US" dirty="0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[هل تؤثِّر حوالة الفاضل؟]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(ولا يؤثر الفاضل) في بطلان الحوالة، فلو أحال بخمسةٍ من عشرةٍ على خمسة، أو بخمسةٍ على خمسةٍ من عشرةٍ، </a:t>
            </a:r>
          </a:p>
          <a:p>
            <a:pPr lvl="1"/>
            <a:r>
              <a:rPr lang="ar-SA" smtClean="0"/>
              <a:t>صحَّت؛ </a:t>
            </a:r>
          </a:p>
          <a:p>
            <a:pPr lvl="2"/>
            <a:r>
              <a:rPr lang="ar-SA" smtClean="0"/>
              <a:t>لاتِّفاق ما وقعت فيه الحوالة، </a:t>
            </a:r>
          </a:p>
          <a:p>
            <a:r>
              <a:rPr lang="ar-SA" smtClean="0"/>
              <a:t>والفاضل باقٍ بحاله لربه.</a:t>
            </a:r>
            <a:endParaRPr lang="en-US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[الأثر الذي يترتب على صِّحة الحوالة]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(وإذا صحَّت) الحوالة؛ بأن اجتمعت شروطها:</a:t>
            </a:r>
          </a:p>
          <a:p>
            <a:pPr lvl="1"/>
            <a:r>
              <a:rPr lang="ar-SA" dirty="0" smtClean="0"/>
              <a:t>(نُقل الحقُّ إلى ذمَّة المحال عليه، </a:t>
            </a:r>
          </a:p>
          <a:p>
            <a:pPr lvl="1"/>
            <a:r>
              <a:rPr lang="ar-SA" dirty="0" smtClean="0"/>
              <a:t>وبرئ </a:t>
            </a:r>
            <a:r>
              <a:rPr lang="ar-SA" dirty="0" err="1" smtClean="0"/>
              <a:t>المحيل</a:t>
            </a:r>
            <a:r>
              <a:rPr lang="ar-SA" dirty="0" smtClean="0"/>
              <a:t>) بمجرَّد الحوالة.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[هل يملك المحتال الرجوع على المحيل إذا صحَّت الحوالة؟]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فلا يملك المحتال الرُّجوع على </a:t>
            </a:r>
            <a:r>
              <a:rPr lang="ar-SA" dirty="0" err="1" smtClean="0"/>
              <a:t>المحيل</a:t>
            </a:r>
            <a:r>
              <a:rPr lang="ar-SA" dirty="0" smtClean="0"/>
              <a:t> بحالٍ،</a:t>
            </a:r>
          </a:p>
          <a:p>
            <a:r>
              <a:rPr lang="ar-SA" dirty="0" smtClean="0"/>
              <a:t>سواءٌ: </a:t>
            </a:r>
          </a:p>
          <a:p>
            <a:pPr lvl="1"/>
            <a:r>
              <a:rPr lang="ar-SA" dirty="0" smtClean="0"/>
              <a:t>أمكن استيفاء الحقِّ،</a:t>
            </a:r>
          </a:p>
          <a:p>
            <a:pPr lvl="1"/>
            <a:r>
              <a:rPr lang="ar-SA" dirty="0" smtClean="0"/>
              <a:t>أو تعذر:</a:t>
            </a:r>
          </a:p>
          <a:p>
            <a:pPr lvl="2"/>
            <a:r>
              <a:rPr lang="ar-SA" dirty="0" smtClean="0"/>
              <a:t>لمطلٍ، </a:t>
            </a:r>
          </a:p>
          <a:p>
            <a:pPr lvl="2"/>
            <a:r>
              <a:rPr lang="ar-SA" dirty="0" smtClean="0"/>
              <a:t>أو فلسٍ، </a:t>
            </a:r>
          </a:p>
          <a:p>
            <a:pPr lvl="2"/>
            <a:r>
              <a:rPr lang="ar-SA" dirty="0" smtClean="0"/>
              <a:t>أو موتٍ أو غيرها.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تراضيهما بعد صحة الحوالة على خير من الحق أو دونه في الصفة أو القدر]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ar-SA" dirty="0" smtClean="0"/>
              <a:t>وإن تراضى المحتال والمحال عليه على: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خيرٍ من الحقِّ،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أو دونه في الصِّفة،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أو القدر،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أو تعجيله،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أو تأجيله،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أو عوضه:</a:t>
            </a:r>
          </a:p>
          <a:p>
            <a:pPr lvl="2">
              <a:lnSpc>
                <a:spcPct val="100000"/>
              </a:lnSpc>
            </a:pPr>
            <a:r>
              <a:rPr lang="ar-SA" dirty="0" smtClean="0"/>
              <a:t>جاز.</a:t>
            </a:r>
            <a:endParaRPr lang="en-US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[ثالثًا: رضا المحيل]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[استكمال: شروط صحة الحوالة]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(ويعتبر) لصحَّة الحوالة: </a:t>
            </a:r>
          </a:p>
          <a:p>
            <a:pPr lvl="1"/>
            <a:r>
              <a:rPr lang="ar-SA" smtClean="0"/>
              <a:t>(رضاه): أي: رضا المحيل؛ </a:t>
            </a:r>
          </a:p>
          <a:p>
            <a:pPr lvl="2"/>
            <a:r>
              <a:rPr lang="ar-SA" smtClean="0"/>
              <a:t>لأنَّ الحق عليه، فلا يلزمه أداؤه من جهة الدَّين على المحال عليه.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[رابعًا: العلم بالمال المحال به وعليه]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[شروط صحة الحوالة]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ويعتبر أيضًا: </a:t>
            </a:r>
          </a:p>
          <a:p>
            <a:pPr lvl="1"/>
            <a:r>
              <a:rPr lang="ar-SA" smtClean="0"/>
              <a:t>علم المال. 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[خامسًا: أن يكون مما يثبت مثله في الذمّة]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[شروط صحة الحوالة]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وأن يكون ممَّا يثبت مثله في الذِّمة بالإتلاف، </a:t>
            </a:r>
          </a:p>
          <a:p>
            <a:pPr lvl="1"/>
            <a:r>
              <a:rPr lang="ar-SA" dirty="0" smtClean="0"/>
              <a:t>من الأثمان، </a:t>
            </a:r>
          </a:p>
          <a:p>
            <a:pPr lvl="1"/>
            <a:r>
              <a:rPr lang="ar-SA" dirty="0" smtClean="0"/>
              <a:t>والحبوب، </a:t>
            </a:r>
          </a:p>
          <a:p>
            <a:pPr lvl="1"/>
            <a:r>
              <a:rPr lang="ar-SA" dirty="0" smtClean="0"/>
              <a:t>ونحوها.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نص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[أولًا: رضا المحال عليه]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[الأمور التي لا ثؤثر على صحّة الحوالة]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و(لا) يعتبر:</a:t>
            </a:r>
          </a:p>
          <a:p>
            <a:pPr lvl="1"/>
            <a:r>
              <a:rPr lang="ar-SA" dirty="0" smtClean="0"/>
              <a:t>(رضا المحال عليه)؛ </a:t>
            </a:r>
          </a:p>
          <a:p>
            <a:pPr lvl="2"/>
            <a:r>
              <a:rPr lang="ar-SA" dirty="0" smtClean="0"/>
              <a:t>لأنَّ </a:t>
            </a:r>
            <a:r>
              <a:rPr lang="ar-SA" dirty="0" err="1" smtClean="0"/>
              <a:t>للمحيل</a:t>
            </a:r>
            <a:r>
              <a:rPr lang="ar-SA" dirty="0" smtClean="0"/>
              <a:t> أن يستوفي الحق بنفسه وبوكيله، وقد أقام المحتال مقام نفسه في القبض، فلزم المحال عليه الدَّفع إليه.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>
          <a:xfrm>
            <a:off x="538162" y="1026320"/>
            <a:ext cx="7886700" cy="11882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/>
              <a:t>جميع الحقوق محفوظة لشركة إثراء </a:t>
            </a:r>
            <a:r>
              <a:rPr lang="ar-SA" sz="3200" b="1" dirty="0" smtClean="0"/>
              <a:t>المتون</a:t>
            </a:r>
            <a:endParaRPr lang="ar-SA" sz="3200" dirty="0"/>
          </a:p>
        </p:txBody>
      </p:sp>
      <p:graphicFrame>
        <p:nvGraphicFramePr>
          <p:cNvPr id="8" name="رسم تخطيطي 7"/>
          <p:cNvGraphicFramePr/>
          <p:nvPr>
            <p:extLst/>
          </p:nvPr>
        </p:nvGraphicFramePr>
        <p:xfrm>
          <a:off x="2274094" y="2828924"/>
          <a:ext cx="4414837" cy="3028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23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[ثانيًا: رضا المحتال إن أحيل على مليء]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[الأمور التي لا ثؤثر على صحّة الحوالة]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(ولا رضا المحتال) إن أحيل (على مليءٍ)،</a:t>
            </a:r>
          </a:p>
          <a:p>
            <a:r>
              <a:rPr lang="ar-SA" dirty="0" smtClean="0"/>
              <a:t>ويجبر على إتباعِه؛ </a:t>
            </a:r>
          </a:p>
          <a:p>
            <a:pPr lvl="1"/>
            <a:r>
              <a:rPr lang="ar-SA" dirty="0" smtClean="0"/>
              <a:t>لحديث أبي هريرة يرفعه: «مطل الغنيِّ ظلمٌ، وإذا أُتبع أحدكم على مليءٍ فَلْيَتْبَع»، </a:t>
            </a:r>
            <a:r>
              <a:rPr lang="ar-SA" sz="2800" dirty="0" smtClean="0"/>
              <a:t>متفق عليه</a:t>
            </a:r>
            <a:r>
              <a:rPr lang="ar-SA" dirty="0"/>
              <a:t>،</a:t>
            </a:r>
            <a:r>
              <a:rPr lang="ar-SA" dirty="0" smtClean="0"/>
              <a:t> </a:t>
            </a:r>
          </a:p>
          <a:p>
            <a:pPr lvl="1"/>
            <a:r>
              <a:rPr lang="ar-SA" dirty="0" smtClean="0"/>
              <a:t>وفي لفظٍ: «من أُحيل بحقِّه على مليءٍ فَلْيَحْتَل». 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وان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[من هو المليء؟]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والمليءُ: </a:t>
            </a:r>
          </a:p>
          <a:p>
            <a:pPr lvl="1"/>
            <a:r>
              <a:rPr lang="ar-SA" dirty="0" smtClean="0"/>
              <a:t>القادر بماله وقوله وبدنه؛ </a:t>
            </a:r>
          </a:p>
          <a:p>
            <a:pPr lvl="2"/>
            <a:r>
              <a:rPr lang="ar-SA" dirty="0" smtClean="0"/>
              <a:t>فماله: القدرة على الوفاء.</a:t>
            </a:r>
          </a:p>
          <a:p>
            <a:pPr lvl="2"/>
            <a:r>
              <a:rPr lang="ar-SA" dirty="0" smtClean="0"/>
              <a:t>وقوله: أن لاَّ يكون مماطلاً. </a:t>
            </a:r>
          </a:p>
          <a:p>
            <a:pPr lvl="2"/>
            <a:r>
              <a:rPr lang="ar-SA" dirty="0" smtClean="0"/>
              <a:t>وبدنه: إمكان حضوره إلى مجلس الحاكم. قاله الزركشي.</a:t>
            </a:r>
            <a:endParaRPr lang="en-US" dirty="0" smtClean="0"/>
          </a:p>
          <a:p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pc="-100" dirty="0" smtClean="0"/>
              <a:t>[إن كان المحال عليه مفلسًا ولم يرضَ المحتال بالحوالة عليه]</a:t>
            </a:r>
            <a:endParaRPr lang="ar-SA" spc="-1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(وإن كان) المحال عليه (مفلسًا، </a:t>
            </a:r>
          </a:p>
          <a:p>
            <a:r>
              <a:rPr lang="ar-SA" dirty="0" smtClean="0"/>
              <a:t>ولم يكن) المحتال (رضي) بالحوالة عليه:</a:t>
            </a:r>
          </a:p>
          <a:p>
            <a:pPr lvl="1"/>
            <a:r>
              <a:rPr lang="ar-SA" dirty="0" smtClean="0"/>
              <a:t>(رجع به)؛ أي: بدينه على </a:t>
            </a:r>
            <a:r>
              <a:rPr lang="ar-SA" dirty="0" err="1" smtClean="0"/>
              <a:t>المحيل</a:t>
            </a:r>
            <a:r>
              <a:rPr lang="ar-SA" dirty="0" smtClean="0"/>
              <a:t>؛</a:t>
            </a:r>
          </a:p>
          <a:p>
            <a:pPr lvl="2"/>
            <a:r>
              <a:rPr lang="ar-SA" dirty="0" smtClean="0"/>
              <a:t>لأنَّ الفلس عيبٌ ولم يرض به، فاستحقَّ الرجوع؛ كالمبيع المعيب.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[إن رضي المحتال بالحوالة ولم يشترط الملاءة]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فإن رضي بالحوالة عليه: </a:t>
            </a:r>
          </a:p>
          <a:p>
            <a:pPr lvl="1"/>
            <a:r>
              <a:rPr lang="ar-SA" dirty="0" smtClean="0"/>
              <a:t>فلا رجوع له إن لم يشترط الملاءة؛</a:t>
            </a:r>
          </a:p>
          <a:p>
            <a:pPr lvl="2"/>
            <a:r>
              <a:rPr lang="ar-SA" dirty="0" smtClean="0"/>
              <a:t>لتفريطه.</a:t>
            </a:r>
            <a:endParaRPr lang="en-US" dirty="0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[إذا أحيل المشتري بثمن مبيع وبان البيع باطلًا]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(ومن أحيل بثمن مبيعٍ)؛ بأن أحال المشتري البائع به على من له عليه دينٌ فبان البيع باطلاً:</a:t>
            </a:r>
          </a:p>
          <a:p>
            <a:pPr lvl="1"/>
            <a:r>
              <a:rPr lang="ar-SA" smtClean="0"/>
              <a:t>فلا حوالة.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[إذا أحيل البائع بالثَّمن وبان البيع باطلًا]  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(أو أحيل به)؛ أي: بالثَّمن (عليه)؛ بأن أحال البائع على المشتري مدينه بالثَّمن: (فبان البيع باطلاً)؛ بأن بان المبيع مستحقًّا، أو حرًّا، أو خمرًا:</a:t>
            </a:r>
          </a:p>
          <a:p>
            <a:pPr lvl="1"/>
            <a:r>
              <a:rPr lang="ar-SA" dirty="0" smtClean="0"/>
              <a:t> (فلا حوالة)؛</a:t>
            </a:r>
          </a:p>
          <a:p>
            <a:pPr lvl="2"/>
            <a:r>
              <a:rPr lang="ar-SA" dirty="0" smtClean="0"/>
              <a:t>لظهور أن لا ثمن على المشتري؛ لبطلان البيع،</a:t>
            </a:r>
          </a:p>
          <a:p>
            <a:pPr lvl="2"/>
            <a:r>
              <a:rPr lang="ar-SA" dirty="0"/>
              <a:t>والحوالة فرعٌ على لزوم </a:t>
            </a:r>
            <a:r>
              <a:rPr lang="ar-SA" dirty="0" smtClean="0"/>
              <a:t>الثَّمن</a:t>
            </a:r>
            <a:r>
              <a:rPr lang="ar-SA" dirty="0"/>
              <a:t>.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[على من يرجع في طلب حقه في المسألتين السابقتين؟]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ويبقى </a:t>
            </a:r>
            <a:r>
              <a:rPr lang="ar-SA" dirty="0"/>
              <a:t>الحقُّ على ما كان عليه أوَّلاً.</a:t>
            </a:r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08713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نص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(1)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[هل تبطل الحوالة إذا فسخ البيع؟]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(وإذا فُسخ البيع) </a:t>
            </a:r>
            <a:r>
              <a:rPr lang="ar-SA" dirty="0" err="1" smtClean="0"/>
              <a:t>بتقايلٍ</a:t>
            </a:r>
            <a:r>
              <a:rPr lang="ar-SA" dirty="0" smtClean="0"/>
              <a:t>، أو خيار عيبٍ، أو نحوه:</a:t>
            </a:r>
          </a:p>
          <a:p>
            <a:pPr lvl="1"/>
            <a:r>
              <a:rPr lang="ar-SA" dirty="0" smtClean="0"/>
              <a:t>(لم تبطل) الحوالة؛</a:t>
            </a:r>
          </a:p>
          <a:p>
            <a:pPr lvl="2"/>
            <a:r>
              <a:rPr lang="ar-SA" dirty="0" smtClean="0"/>
              <a:t> لأنَّ عقد البيع لم يرتفع، فلم يسقط الثَّمن، فلم تبطل الحوالة،</a:t>
            </a:r>
          </a:p>
          <a:p>
            <a:pPr lvl="1"/>
            <a:r>
              <a:rPr lang="ar-SA" dirty="0" smtClean="0"/>
              <a:t>وللمشتري الرُّجوع على البائع؛</a:t>
            </a:r>
          </a:p>
          <a:p>
            <a:pPr lvl="2"/>
            <a:r>
              <a:rPr lang="ar-SA" dirty="0" smtClean="0"/>
              <a:t>لأنَّه لما ردَّ المعوض استحقَّ الرُّجوع بالعوض،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نص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(2)</a:t>
            </a:r>
            <a:endParaRPr lang="ar-SA" dirty="0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[هل تبطل الحوالة إذا فسخ البيع؟]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ar-SA" dirty="0" smtClean="0"/>
              <a:t>(ولهما أن يحيلا)؛ أي:</a:t>
            </a:r>
          </a:p>
          <a:p>
            <a:pPr lvl="2"/>
            <a:r>
              <a:rPr lang="ar-SA" dirty="0" smtClean="0"/>
              <a:t>للبائع أن يحيل المشتري على من أحاله المشتري عليه في الصُّورة الأولى، </a:t>
            </a:r>
          </a:p>
          <a:p>
            <a:pPr lvl="2"/>
            <a:r>
              <a:rPr lang="ar-SA" dirty="0" smtClean="0"/>
              <a:t>وللمشتري أن يحيل المحتال عليه على البائع في الثَّانية.</a:t>
            </a:r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[الاختلاف بين مدّعي الوكالة وبين مدّعي الحوالة]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وإذا اختلفا فقال: أحلتك، قال: بل وكَّلتني، </a:t>
            </a:r>
          </a:p>
          <a:p>
            <a:r>
              <a:rPr lang="ar-SA" smtClean="0"/>
              <a:t>أو بالعكس:</a:t>
            </a:r>
          </a:p>
          <a:p>
            <a:pPr lvl="1"/>
            <a:r>
              <a:rPr lang="ar-SA" smtClean="0"/>
              <a:t>فقول مدَّعي الوكالة،</a:t>
            </a:r>
          </a:p>
          <a:p>
            <a:r>
              <a:rPr lang="ar-SA" smtClean="0"/>
              <a:t>وإن اتَّفقا على: أحلتك، أو أحلتك بديني وادَّعى أحدهما إرادة الوكالة:</a:t>
            </a:r>
          </a:p>
          <a:p>
            <a:pPr lvl="1"/>
            <a:r>
              <a:rPr lang="ar-SA" smtClean="0"/>
              <a:t>صُدِّق.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باب الحوالة</a:t>
            </a:r>
            <a:endParaRPr lang="ar-SA" dirty="0"/>
          </a:p>
        </p:txBody>
      </p:sp>
      <p:sp>
        <p:nvSpPr>
          <p:cNvPr id="8" name="عنوان فرعي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ينبغي على المسلم أن يتخلص بقدر الإمكان من </a:t>
            </a:r>
            <a:r>
              <a:rPr lang="ar-SA" smtClean="0"/>
              <a:t>الديون والحقوق.</a:t>
            </a:r>
            <a:endParaRPr lang="ar-SA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[الحكم إن اتفقا على قول لا يحتمل الوكالة]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وإن اتَّفقا على «أحلتك بدينك»:</a:t>
            </a:r>
          </a:p>
          <a:p>
            <a:pPr lvl="1"/>
            <a:r>
              <a:rPr lang="ar-SA" dirty="0" smtClean="0"/>
              <a:t>فقول مدَّعي الحوالة.</a:t>
            </a:r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[إذا ادعى عند مطالبته بالدين أنّ الدائن أحال عليه شخصًا غائبًا]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وإذا طالب الدائن المدين، </a:t>
            </a:r>
          </a:p>
          <a:p>
            <a:r>
              <a:rPr lang="ar-SA" dirty="0" smtClean="0"/>
              <a:t>فقال: أحلت عليَّ فلانًا الغائب، </a:t>
            </a:r>
          </a:p>
          <a:p>
            <a:r>
              <a:rPr lang="ar-SA" dirty="0" smtClean="0"/>
              <a:t>وأنكر ربُّ المال:</a:t>
            </a:r>
          </a:p>
          <a:p>
            <a:pPr lvl="1"/>
            <a:r>
              <a:rPr lang="ar-SA" dirty="0" smtClean="0"/>
              <a:t>قبل قوله مع يمينه، </a:t>
            </a:r>
          </a:p>
          <a:p>
            <a:pPr lvl="1"/>
            <a:r>
              <a:rPr lang="ar-SA" dirty="0" smtClean="0"/>
              <a:t>ويعمل بالبيِّنة.</a:t>
            </a:r>
            <a:endParaRPr lang="en-US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[مدخل]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(هذه مساحة يضع فيها الأستاذ مدخلًا للباب).</a:t>
            </a:r>
          </a:p>
          <a:p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1421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[تعريف الحوالة]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مشتقَّةٌ من التَّحوُّل؛ </a:t>
            </a:r>
          </a:p>
          <a:p>
            <a:pPr lvl="1"/>
            <a:r>
              <a:rPr lang="ar-SA" smtClean="0"/>
              <a:t>لأنَّها تحوِّل الحقَّ من ذمَّةٍ إلى ذمَّةٍ أخرى.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[بمَ تنعقد الحوالة؟]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وتنعقد بـ: </a:t>
            </a:r>
          </a:p>
          <a:p>
            <a:pPr lvl="1"/>
            <a:r>
              <a:rPr lang="ar-SA" smtClean="0"/>
              <a:t>أحلتك،</a:t>
            </a:r>
          </a:p>
          <a:p>
            <a:pPr lvl="1"/>
            <a:r>
              <a:rPr lang="ar-SA" smtClean="0"/>
              <a:t>وأتبعتك بدينك على فلان، </a:t>
            </a:r>
          </a:p>
          <a:p>
            <a:pPr lvl="1"/>
            <a:r>
              <a:rPr lang="ar-SA" smtClean="0"/>
              <a:t>ونحوه.</a:t>
            </a:r>
            <a:endParaRPr lang="en-US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نص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[أولًا: أن تكون على دينٍ مستقر]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[شروط صحّة الحوالة]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ar-SA" dirty="0" smtClean="0"/>
              <a:t>و (لا تصحُّ) الحوالة (إلاَّ على دينٍ مستقرٍّ)؛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إذ مقتضاها إلزام المحال عليه بالدَّين مطلقًا، وما ليس بمستقرٍّ عرضةٌ للسُّقوط، 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فلا تصح: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على مال كتابةٍ،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أو سلمٍ،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أو صداقٍ قبل دخولٍ،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أو ثمنٍ مدَّةَ خيارٍ ونحوها.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[الحالات التي يكون حكمها حكم الوكالة ونحوها]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وإن أحاله على من لا دين عليه:</a:t>
            </a:r>
          </a:p>
          <a:p>
            <a:pPr lvl="1"/>
            <a:r>
              <a:rPr lang="ar-SA" dirty="0" smtClean="0"/>
              <a:t>فهي وكالةٌ.</a:t>
            </a:r>
          </a:p>
          <a:p>
            <a:r>
              <a:rPr lang="ar-SA" dirty="0" smtClean="0"/>
              <a:t>والحوالة على ماله </a:t>
            </a:r>
          </a:p>
          <a:p>
            <a:pPr lvl="1"/>
            <a:r>
              <a:rPr lang="ar-SA" dirty="0" smtClean="0"/>
              <a:t>في الدِّيوان،</a:t>
            </a:r>
          </a:p>
          <a:p>
            <a:pPr lvl="1"/>
            <a:r>
              <a:rPr lang="ar-SA" dirty="0" smtClean="0"/>
              <a:t>أو الوقف:</a:t>
            </a:r>
          </a:p>
          <a:p>
            <a:pPr lvl="2"/>
            <a:r>
              <a:rPr lang="ar-SA" dirty="0" smtClean="0"/>
              <a:t>إذنٌ في الاستيفاء.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[هل يعتبر استقرار المحال به؟]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(ولا يعتبر استقرار المحال به)، </a:t>
            </a:r>
          </a:p>
          <a:p>
            <a:r>
              <a:rPr lang="ar-SA" smtClean="0"/>
              <a:t>فإن أحال المكاتب سيَّده، أو الزَّوج زوجته:</a:t>
            </a:r>
          </a:p>
          <a:p>
            <a:pPr lvl="1"/>
            <a:r>
              <a:rPr lang="ar-SA" smtClean="0"/>
              <a:t>صحَّ؛ </a:t>
            </a:r>
          </a:p>
          <a:p>
            <a:pPr lvl="2"/>
            <a:r>
              <a:rPr lang="ar-SA" smtClean="0"/>
              <a:t>لأنَّ له تسليمه، وحوالته تقوم مقام تسليمه.</a:t>
            </a:r>
            <a:endParaRPr lang="en-US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 باب الحوالة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_é_د___ذ _____د_خ_ص _د_____ê__">
  <a:themeElements>
    <a:clrScheme name="مخصص 3">
      <a:dk1>
        <a:srgbClr val="22B8CB"/>
      </a:dk1>
      <a:lt1>
        <a:sysClr val="window" lastClr="FFFFFF"/>
      </a:lt1>
      <a:dk2>
        <a:srgbClr val="44546A"/>
      </a:dk2>
      <a:lt2>
        <a:srgbClr val="E7E6E6"/>
      </a:lt2>
      <a:accent1>
        <a:srgbClr val="9EB822"/>
      </a:accent1>
      <a:accent2>
        <a:srgbClr val="22B8CB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مخصص 1">
      <a:majorFont>
        <a:latin typeface="Calibri Light"/>
        <a:ea typeface=""/>
        <a:cs typeface="PT Bold Heading"/>
      </a:majorFont>
      <a:minorFont>
        <a:latin typeface="Calibri"/>
        <a:ea typeface=""/>
        <a:cs typeface="Sakkal Majalla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قالب شرائح الروض.potx" id="{AA7DFAD8-8857-40C0-95A5-4FF25E6A6C9E}" vid="{09EC001F-544B-4819-BA31-C1EF209E14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_é_د___ذ _____د_خ_ص _د_____ê__</Template>
  <TotalTime>0</TotalTime>
  <Words>1245</Words>
  <Application>Microsoft Office PowerPoint</Application>
  <PresentationFormat>عرض على الشاشة (3:4)‏</PresentationFormat>
  <Paragraphs>187</Paragraphs>
  <Slides>31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32" baseType="lpstr">
      <vt:lpstr>_é_د___ذ _____د_خ_ص _د_____ê__</vt:lpstr>
      <vt:lpstr>الروض المربع شرح زاد المستقنع</vt:lpstr>
      <vt:lpstr>جميع الحقوق محفوظة لشركة إثراء المتون</vt:lpstr>
      <vt:lpstr>باب الحوالة</vt:lpstr>
      <vt:lpstr>[مدخل]</vt:lpstr>
      <vt:lpstr>[تعريف الحوالة]</vt:lpstr>
      <vt:lpstr>[بمَ تنعقد الحوالة؟]</vt:lpstr>
      <vt:lpstr>[شروط صحّة الحوالة]</vt:lpstr>
      <vt:lpstr>[الحالات التي يكون حكمها حكم الوكالة ونحوها]</vt:lpstr>
      <vt:lpstr>[هل يعتبر استقرار المحال به؟]</vt:lpstr>
      <vt:lpstr>[استكمال: شروط صحة الحوالة]</vt:lpstr>
      <vt:lpstr>[استكمال: شروط صحة الحوالة]</vt:lpstr>
      <vt:lpstr>[هل تؤثِّر حوالة الفاضل؟]</vt:lpstr>
      <vt:lpstr>[الأثر الذي يترتب على صِّحة الحوالة]</vt:lpstr>
      <vt:lpstr>[هل يملك المحتال الرجوع على المحيل إذا صحَّت الحوالة؟]</vt:lpstr>
      <vt:lpstr>[حكم تراضيهما بعد صحة الحوالة على خير من الحق أو دونه في الصفة أو القدر]</vt:lpstr>
      <vt:lpstr>[استكمال: شروط صحة الحوالة]</vt:lpstr>
      <vt:lpstr>[شروط صحة الحوالة]</vt:lpstr>
      <vt:lpstr>[شروط صحة الحوالة]</vt:lpstr>
      <vt:lpstr>[الأمور التي لا ثؤثر على صحّة الحوالة]</vt:lpstr>
      <vt:lpstr>[الأمور التي لا ثؤثر على صحّة الحوالة]</vt:lpstr>
      <vt:lpstr>[من هو المليء؟]</vt:lpstr>
      <vt:lpstr>[إن كان المحال عليه مفلسًا ولم يرضَ المحتال بالحوالة عليه]</vt:lpstr>
      <vt:lpstr>[إن رضي المحتال بالحوالة ولم يشترط الملاءة]</vt:lpstr>
      <vt:lpstr>[إذا أحيل المشتري بثمن مبيع وبان البيع باطلًا]</vt:lpstr>
      <vt:lpstr>[إذا أحيل البائع بالثَّمن وبان البيع باطلًا]  </vt:lpstr>
      <vt:lpstr>[على من يرجع في طلب حقه في المسألتين السابقتين؟]</vt:lpstr>
      <vt:lpstr>[هل تبطل الحوالة إذا فسخ البيع؟]</vt:lpstr>
      <vt:lpstr>[هل تبطل الحوالة إذا فسخ البيع؟]</vt:lpstr>
      <vt:lpstr>[الاختلاف بين مدّعي الوكالة وبين مدّعي الحوالة]</vt:lpstr>
      <vt:lpstr>[الحكم إن اتفقا على قول لا يحتمل الوكالة]</vt:lpstr>
      <vt:lpstr>[إذا ادعى عند مطالبته بالدين أنّ الدائن أحال عليه شخصًا غائبًا]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2016-02-09T20:34:57Z</dcterms:created>
  <dcterms:modified xsi:type="dcterms:W3CDTF">2019-09-12T06:53:38Z</dcterms:modified>
</cp:coreProperties>
</file>