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7" r:id="rId4"/>
    <p:sldId id="267" r:id="rId5"/>
    <p:sldId id="262" r:id="rId6"/>
    <p:sldId id="259" r:id="rId7"/>
    <p:sldId id="264"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Sakkal Majalla" panose="02000000000000000000" pitchFamily="2" charset="-78"/>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F1D"/>
    <a:srgbClr val="5EDB1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C4639-C97C-491A-93B6-A6FE6632BDA6}" type="doc">
      <dgm:prSet loTypeId="urn:microsoft.com/office/officeart/2005/8/layout/cycle3" loCatId="cycle" qsTypeId="urn:microsoft.com/office/officeart/2005/8/quickstyle/simple2" qsCatId="simple" csTypeId="urn:microsoft.com/office/officeart/2005/8/colors/colorful1" csCatId="colorful" phldr="1"/>
      <dgm:spPr/>
      <dgm:t>
        <a:bodyPr/>
        <a:lstStyle/>
        <a:p>
          <a:pPr rtl="1"/>
          <a:endParaRPr lang="ar-SA"/>
        </a:p>
      </dgm:t>
    </dgm:pt>
    <dgm:pt modelId="{3B19C3D9-21CD-4FBF-A99B-769E7FFB774D}">
      <dgm:prSet phldrT="[نص]" custT="1"/>
      <dgm:spPr/>
      <dgm:t>
        <a:bodyPr/>
        <a:lstStyle/>
        <a:p>
          <a:pPr rtl="1"/>
          <a:r>
            <a:rPr lang="ar-SA" sz="3200" b="1" dirty="0">
              <a:latin typeface="Sakkal Majalla" panose="02000000000000000000" pitchFamily="2" charset="-78"/>
              <a:cs typeface="Sakkal Majalla" panose="02000000000000000000" pitchFamily="2" charset="-78"/>
            </a:rPr>
            <a:t>التخطيط الاستراتيجي</a:t>
          </a:r>
        </a:p>
      </dgm:t>
    </dgm:pt>
    <dgm:pt modelId="{F5714813-6D36-4BDE-AD6F-13A2AA30F87F}" type="parTrans" cxnId="{84134B41-49F9-4D62-BA15-1337BF4ABF79}">
      <dgm:prSet/>
      <dgm:spPr/>
      <dgm:t>
        <a:bodyPr/>
        <a:lstStyle/>
        <a:p>
          <a:pPr rtl="1"/>
          <a:endParaRPr lang="ar-SA"/>
        </a:p>
      </dgm:t>
    </dgm:pt>
    <dgm:pt modelId="{DD080623-277C-4788-81FA-36D68655EF6E}" type="sibTrans" cxnId="{84134B41-49F9-4D62-BA15-1337BF4ABF79}">
      <dgm:prSet/>
      <dgm:spPr>
        <a:solidFill>
          <a:schemeClr val="bg1"/>
        </a:solidFill>
        <a:ln>
          <a:solidFill>
            <a:srgbClr val="FFFF00"/>
          </a:solidFill>
        </a:ln>
      </dgm:spPr>
      <dgm:t>
        <a:bodyPr/>
        <a:lstStyle/>
        <a:p>
          <a:pPr rtl="1"/>
          <a:endParaRPr lang="ar-SA" sz="2000" b="1">
            <a:latin typeface="Sakkal Majalla" panose="02000000000000000000" pitchFamily="2" charset="-78"/>
            <a:cs typeface="Sakkal Majalla" panose="02000000000000000000" pitchFamily="2" charset="-78"/>
          </a:endParaRPr>
        </a:p>
      </dgm:t>
    </dgm:pt>
    <dgm:pt modelId="{39419B16-E6FA-47D1-AA2C-9FB23F7395E1}">
      <dgm:prSet phldrT="[نص]" custT="1"/>
      <dgm:spPr/>
      <dgm:t>
        <a:bodyPr/>
        <a:lstStyle/>
        <a:p>
          <a:pPr rtl="1"/>
          <a:r>
            <a:rPr lang="ar-SA" sz="2000" b="1" dirty="0">
              <a:latin typeface="Sakkal Majalla" panose="02000000000000000000" pitchFamily="2" charset="-78"/>
              <a:cs typeface="Sakkal Majalla" panose="02000000000000000000" pitchFamily="2" charset="-78"/>
            </a:rPr>
            <a:t>2) وضع الأهداف: وضع أهداف واضحة وقابلة للقياس لتحسين الرصد البيئي، مثل زيادة تغطية المراقبة أو تحسين دقة البيانات. </a:t>
          </a:r>
        </a:p>
      </dgm:t>
    </dgm:pt>
    <dgm:pt modelId="{7327F93E-EA5C-44F2-83D8-670418F8DB3C}" type="parTrans" cxnId="{1F21F244-EC14-4F0F-8C57-0F20BF92B947}">
      <dgm:prSet/>
      <dgm:spPr/>
      <dgm:t>
        <a:bodyPr/>
        <a:lstStyle/>
        <a:p>
          <a:pPr rtl="1"/>
          <a:endParaRPr lang="ar-SA"/>
        </a:p>
      </dgm:t>
    </dgm:pt>
    <dgm:pt modelId="{043FFD0B-EDA9-4DDE-A32B-42B276959023}" type="sibTrans" cxnId="{1F21F244-EC14-4F0F-8C57-0F20BF92B947}">
      <dgm:prSet/>
      <dgm:spPr/>
      <dgm:t>
        <a:bodyPr/>
        <a:lstStyle/>
        <a:p>
          <a:pPr rtl="1"/>
          <a:endParaRPr lang="ar-SA"/>
        </a:p>
      </dgm:t>
    </dgm:pt>
    <dgm:pt modelId="{0768A4E7-C8AC-47CC-92BC-F6E88015EECE}">
      <dgm:prSet phldrT="[نص]" custT="1"/>
      <dgm:spPr/>
      <dgm:t>
        <a:bodyPr/>
        <a:lstStyle/>
        <a:p>
          <a:pPr rtl="1"/>
          <a:r>
            <a:rPr lang="ar-SA" sz="2000" b="1" dirty="0">
              <a:latin typeface="Sakkal Majalla" panose="02000000000000000000" pitchFamily="2" charset="-78"/>
              <a:cs typeface="Sakkal Majalla" panose="02000000000000000000" pitchFamily="2" charset="-78"/>
            </a:rPr>
            <a:t>3) وضع الاستراتيجيات: تطوير استراتيجيات لتحقيق الأهداف المحددة، مثل تحسين التكنولوجيا المستخدمة أو تطوير شبكة مراقبة جديدة.</a:t>
          </a:r>
        </a:p>
      </dgm:t>
    </dgm:pt>
    <dgm:pt modelId="{82AA1F8F-BA6B-431E-BB18-CC8BEE1421E9}" type="parTrans" cxnId="{94D3C8BB-149E-48F9-87E7-645AC04AC1F9}">
      <dgm:prSet/>
      <dgm:spPr/>
      <dgm:t>
        <a:bodyPr/>
        <a:lstStyle/>
        <a:p>
          <a:pPr rtl="1"/>
          <a:endParaRPr lang="ar-SA"/>
        </a:p>
      </dgm:t>
    </dgm:pt>
    <dgm:pt modelId="{23F07ED6-1021-4A0D-A17B-EFAFCD847161}" type="sibTrans" cxnId="{94D3C8BB-149E-48F9-87E7-645AC04AC1F9}">
      <dgm:prSet/>
      <dgm:spPr/>
      <dgm:t>
        <a:bodyPr/>
        <a:lstStyle/>
        <a:p>
          <a:pPr rtl="1"/>
          <a:endParaRPr lang="ar-SA"/>
        </a:p>
      </dgm:t>
    </dgm:pt>
    <dgm:pt modelId="{10D7D2A8-2AF7-4243-BBCB-D4CCA43020AD}">
      <dgm:prSet phldrT="[نص]" custT="1"/>
      <dgm:spPr/>
      <dgm:t>
        <a:bodyPr/>
        <a:lstStyle/>
        <a:p>
          <a:pPr rtl="1"/>
          <a:r>
            <a:rPr lang="ar-SA" sz="2000" b="1" dirty="0">
              <a:latin typeface="Sakkal Majalla" panose="02000000000000000000" pitchFamily="2" charset="-78"/>
              <a:cs typeface="Sakkal Majalla" panose="02000000000000000000" pitchFamily="2" charset="-78"/>
            </a:rPr>
            <a:t>4) وضع الخطط: وضع خطط تفصيلية تحدد الخطوات والموارد المطلوبة لتنفيذ الاستراتيجيات المحددة.</a:t>
          </a:r>
        </a:p>
      </dgm:t>
    </dgm:pt>
    <dgm:pt modelId="{79D24DA7-FF47-427E-91DB-A4860347E206}" type="parTrans" cxnId="{A65416B5-AC23-4CAB-AC96-E83EA4B60909}">
      <dgm:prSet/>
      <dgm:spPr/>
      <dgm:t>
        <a:bodyPr/>
        <a:lstStyle/>
        <a:p>
          <a:pPr rtl="1"/>
          <a:endParaRPr lang="ar-SA"/>
        </a:p>
      </dgm:t>
    </dgm:pt>
    <dgm:pt modelId="{978D9395-F398-4FE4-83DC-E5E2FCF1DDAA}" type="sibTrans" cxnId="{A65416B5-AC23-4CAB-AC96-E83EA4B60909}">
      <dgm:prSet/>
      <dgm:spPr/>
      <dgm:t>
        <a:bodyPr/>
        <a:lstStyle/>
        <a:p>
          <a:pPr rtl="1"/>
          <a:endParaRPr lang="ar-SA"/>
        </a:p>
      </dgm:t>
    </dgm:pt>
    <dgm:pt modelId="{CF10D0BE-6EEC-4390-8599-9EB4F7F91555}">
      <dgm:prSet phldrT="[نص]" custT="1"/>
      <dgm:spPr>
        <a:solidFill>
          <a:srgbClr val="0070C0"/>
        </a:solidFill>
      </dgm:spPr>
      <dgm:t>
        <a:bodyPr/>
        <a:lstStyle/>
        <a:p>
          <a:pPr rtl="1"/>
          <a:r>
            <a:rPr lang="ar-SA" sz="2000" b="1" dirty="0">
              <a:latin typeface="Sakkal Majalla" panose="02000000000000000000" pitchFamily="2" charset="-78"/>
              <a:cs typeface="Sakkal Majalla" panose="02000000000000000000" pitchFamily="2" charset="-78"/>
            </a:rPr>
            <a:t>5) تنفيذ ومتابعة: تنفيذ الخطط المحددة ومراقبة تقدم التنفيذ وتقييم النتائج وإجراء التعديلات اللازمة.</a:t>
          </a:r>
        </a:p>
      </dgm:t>
    </dgm:pt>
    <dgm:pt modelId="{760EACBC-1AD8-4FFA-9F34-901B9E6A0719}" type="parTrans" cxnId="{4E52C2D2-A2C4-40D7-B574-753164188EBA}">
      <dgm:prSet/>
      <dgm:spPr/>
      <dgm:t>
        <a:bodyPr/>
        <a:lstStyle/>
        <a:p>
          <a:pPr rtl="1"/>
          <a:endParaRPr lang="ar-SA"/>
        </a:p>
      </dgm:t>
    </dgm:pt>
    <dgm:pt modelId="{064DFA30-AD9E-4242-965B-2BFC5068E699}" type="sibTrans" cxnId="{4E52C2D2-A2C4-40D7-B574-753164188EBA}">
      <dgm:prSet/>
      <dgm:spPr/>
      <dgm:t>
        <a:bodyPr/>
        <a:lstStyle/>
        <a:p>
          <a:pPr rtl="1"/>
          <a:endParaRPr lang="ar-SA"/>
        </a:p>
      </dgm:t>
    </dgm:pt>
    <dgm:pt modelId="{BEFB6A9B-11C1-4321-8DE1-F5AC5C91CCFB}">
      <dgm:prSet phldrT="[نص]" custT="1"/>
      <dgm:spPr/>
      <dgm:t>
        <a:bodyPr/>
        <a:lstStyle/>
        <a:p>
          <a:pPr rtl="1"/>
          <a:r>
            <a:rPr lang="ar-SA" sz="2000" b="1" dirty="0">
              <a:latin typeface="Sakkal Majalla" panose="02000000000000000000" pitchFamily="2" charset="-78"/>
              <a:cs typeface="Sakkal Majalla" panose="02000000000000000000" pitchFamily="2" charset="-78"/>
            </a:rPr>
            <a:t>1) تحليل الوضع الحالي: يتضمن تقييم أداء الأنظمة الحالية للرصد البيئي وتحديد النقاط القوية والضعف وفهم التحديات المحتملة. </a:t>
          </a:r>
        </a:p>
      </dgm:t>
    </dgm:pt>
    <dgm:pt modelId="{3FA15C77-DD25-4677-863C-69119E5ABF1E}" type="parTrans" cxnId="{62407D63-C4D8-4867-9F7D-E2E753B68579}">
      <dgm:prSet/>
      <dgm:spPr/>
      <dgm:t>
        <a:bodyPr/>
        <a:lstStyle/>
        <a:p>
          <a:pPr rtl="1"/>
          <a:endParaRPr lang="ar-SA"/>
        </a:p>
      </dgm:t>
    </dgm:pt>
    <dgm:pt modelId="{AC8E5BD5-2ED6-4C4D-9261-AEA4FCB6269A}" type="sibTrans" cxnId="{62407D63-C4D8-4867-9F7D-E2E753B68579}">
      <dgm:prSet/>
      <dgm:spPr/>
      <dgm:t>
        <a:bodyPr/>
        <a:lstStyle/>
        <a:p>
          <a:pPr rtl="1"/>
          <a:endParaRPr lang="ar-SA"/>
        </a:p>
      </dgm:t>
    </dgm:pt>
    <dgm:pt modelId="{1706E8DD-2DBD-41B3-A2BC-781235D70E64}" type="pres">
      <dgm:prSet presAssocID="{51FC4639-C97C-491A-93B6-A6FE6632BDA6}" presName="Name0" presStyleCnt="0">
        <dgm:presLayoutVars>
          <dgm:dir/>
          <dgm:resizeHandles val="exact"/>
        </dgm:presLayoutVars>
      </dgm:prSet>
      <dgm:spPr/>
    </dgm:pt>
    <dgm:pt modelId="{14429E52-FA1A-499A-B812-29126C587704}" type="pres">
      <dgm:prSet presAssocID="{51FC4639-C97C-491A-93B6-A6FE6632BDA6}" presName="cycle" presStyleCnt="0"/>
      <dgm:spPr/>
    </dgm:pt>
    <dgm:pt modelId="{CDBA33DD-5B81-49A9-A7D6-C3CDE4BAD1A4}" type="pres">
      <dgm:prSet presAssocID="{3B19C3D9-21CD-4FBF-A99B-769E7FFB774D}" presName="nodeFirstNode" presStyleLbl="node1" presStyleIdx="0" presStyleCnt="6">
        <dgm:presLayoutVars>
          <dgm:bulletEnabled val="1"/>
        </dgm:presLayoutVars>
      </dgm:prSet>
      <dgm:spPr/>
    </dgm:pt>
    <dgm:pt modelId="{2DBFF75F-AB36-4BBF-B9A5-9EF6B01A3F6D}" type="pres">
      <dgm:prSet presAssocID="{DD080623-277C-4788-81FA-36D68655EF6E}" presName="sibTransFirstNode" presStyleLbl="bgShp" presStyleIdx="0" presStyleCnt="1"/>
      <dgm:spPr/>
    </dgm:pt>
    <dgm:pt modelId="{F280C5EC-0F35-4E6A-8A11-5A420347E381}" type="pres">
      <dgm:prSet presAssocID="{BEFB6A9B-11C1-4321-8DE1-F5AC5C91CCFB}" presName="nodeFollowingNodes" presStyleLbl="node1" presStyleIdx="1" presStyleCnt="6">
        <dgm:presLayoutVars>
          <dgm:bulletEnabled val="1"/>
        </dgm:presLayoutVars>
      </dgm:prSet>
      <dgm:spPr/>
    </dgm:pt>
    <dgm:pt modelId="{B3C72C77-7E03-40A6-ACD9-83FB10CBD2C0}" type="pres">
      <dgm:prSet presAssocID="{39419B16-E6FA-47D1-AA2C-9FB23F7395E1}" presName="nodeFollowingNodes" presStyleLbl="node1" presStyleIdx="2" presStyleCnt="6">
        <dgm:presLayoutVars>
          <dgm:bulletEnabled val="1"/>
        </dgm:presLayoutVars>
      </dgm:prSet>
      <dgm:spPr/>
    </dgm:pt>
    <dgm:pt modelId="{8F276641-7678-44F9-8E24-E626966FEE6B}" type="pres">
      <dgm:prSet presAssocID="{0768A4E7-C8AC-47CC-92BC-F6E88015EECE}" presName="nodeFollowingNodes" presStyleLbl="node1" presStyleIdx="3" presStyleCnt="6">
        <dgm:presLayoutVars>
          <dgm:bulletEnabled val="1"/>
        </dgm:presLayoutVars>
      </dgm:prSet>
      <dgm:spPr/>
    </dgm:pt>
    <dgm:pt modelId="{DF4E9F0F-40EE-4555-BD65-9F92ACB622C7}" type="pres">
      <dgm:prSet presAssocID="{10D7D2A8-2AF7-4243-BBCB-D4CCA43020AD}" presName="nodeFollowingNodes" presStyleLbl="node1" presStyleIdx="4" presStyleCnt="6">
        <dgm:presLayoutVars>
          <dgm:bulletEnabled val="1"/>
        </dgm:presLayoutVars>
      </dgm:prSet>
      <dgm:spPr/>
    </dgm:pt>
    <dgm:pt modelId="{3E1D01B0-835B-48D7-8EA7-EB60307D36BD}" type="pres">
      <dgm:prSet presAssocID="{CF10D0BE-6EEC-4390-8599-9EB4F7F91555}" presName="nodeFollowingNodes" presStyleLbl="node1" presStyleIdx="5" presStyleCnt="6">
        <dgm:presLayoutVars>
          <dgm:bulletEnabled val="1"/>
        </dgm:presLayoutVars>
      </dgm:prSet>
      <dgm:spPr/>
    </dgm:pt>
  </dgm:ptLst>
  <dgm:cxnLst>
    <dgm:cxn modelId="{48C5CC0A-D021-49C8-8BA9-57B300C56066}" type="presOf" srcId="{10D7D2A8-2AF7-4243-BBCB-D4CCA43020AD}" destId="{DF4E9F0F-40EE-4555-BD65-9F92ACB622C7}" srcOrd="0" destOrd="0" presId="urn:microsoft.com/office/officeart/2005/8/layout/cycle3"/>
    <dgm:cxn modelId="{3D1CB40F-E03D-4A11-BA8E-4562C6BC3E91}" type="presOf" srcId="{51FC4639-C97C-491A-93B6-A6FE6632BDA6}" destId="{1706E8DD-2DBD-41B3-A2BC-781235D70E64}" srcOrd="0" destOrd="0" presId="urn:microsoft.com/office/officeart/2005/8/layout/cycle3"/>
    <dgm:cxn modelId="{84134B41-49F9-4D62-BA15-1337BF4ABF79}" srcId="{51FC4639-C97C-491A-93B6-A6FE6632BDA6}" destId="{3B19C3D9-21CD-4FBF-A99B-769E7FFB774D}" srcOrd="0" destOrd="0" parTransId="{F5714813-6D36-4BDE-AD6F-13A2AA30F87F}" sibTransId="{DD080623-277C-4788-81FA-36D68655EF6E}"/>
    <dgm:cxn modelId="{62407D63-C4D8-4867-9F7D-E2E753B68579}" srcId="{51FC4639-C97C-491A-93B6-A6FE6632BDA6}" destId="{BEFB6A9B-11C1-4321-8DE1-F5AC5C91CCFB}" srcOrd="1" destOrd="0" parTransId="{3FA15C77-DD25-4677-863C-69119E5ABF1E}" sibTransId="{AC8E5BD5-2ED6-4C4D-9261-AEA4FCB6269A}"/>
    <dgm:cxn modelId="{1F21F244-EC14-4F0F-8C57-0F20BF92B947}" srcId="{51FC4639-C97C-491A-93B6-A6FE6632BDA6}" destId="{39419B16-E6FA-47D1-AA2C-9FB23F7395E1}" srcOrd="2" destOrd="0" parTransId="{7327F93E-EA5C-44F2-83D8-670418F8DB3C}" sibTransId="{043FFD0B-EDA9-4DDE-A32B-42B276959023}"/>
    <dgm:cxn modelId="{28BD1457-FF14-4F1F-A2B0-B4B12FA8FB07}" type="presOf" srcId="{CF10D0BE-6EEC-4390-8599-9EB4F7F91555}" destId="{3E1D01B0-835B-48D7-8EA7-EB60307D36BD}" srcOrd="0" destOrd="0" presId="urn:microsoft.com/office/officeart/2005/8/layout/cycle3"/>
    <dgm:cxn modelId="{0E0FDC59-B993-4198-ACCA-20473228581A}" type="presOf" srcId="{BEFB6A9B-11C1-4321-8DE1-F5AC5C91CCFB}" destId="{F280C5EC-0F35-4E6A-8A11-5A420347E381}" srcOrd="0" destOrd="0" presId="urn:microsoft.com/office/officeart/2005/8/layout/cycle3"/>
    <dgm:cxn modelId="{3EF50A8E-637A-483E-969F-8DE01EDC9F4C}" type="presOf" srcId="{0768A4E7-C8AC-47CC-92BC-F6E88015EECE}" destId="{8F276641-7678-44F9-8E24-E626966FEE6B}" srcOrd="0" destOrd="0" presId="urn:microsoft.com/office/officeart/2005/8/layout/cycle3"/>
    <dgm:cxn modelId="{A65416B5-AC23-4CAB-AC96-E83EA4B60909}" srcId="{51FC4639-C97C-491A-93B6-A6FE6632BDA6}" destId="{10D7D2A8-2AF7-4243-BBCB-D4CCA43020AD}" srcOrd="4" destOrd="0" parTransId="{79D24DA7-FF47-427E-91DB-A4860347E206}" sibTransId="{978D9395-F398-4FE4-83DC-E5E2FCF1DDAA}"/>
    <dgm:cxn modelId="{94D3C8BB-149E-48F9-87E7-645AC04AC1F9}" srcId="{51FC4639-C97C-491A-93B6-A6FE6632BDA6}" destId="{0768A4E7-C8AC-47CC-92BC-F6E88015EECE}" srcOrd="3" destOrd="0" parTransId="{82AA1F8F-BA6B-431E-BB18-CC8BEE1421E9}" sibTransId="{23F07ED6-1021-4A0D-A17B-EFAFCD847161}"/>
    <dgm:cxn modelId="{15C628C7-21F3-499C-8496-63365A9D99F4}" type="presOf" srcId="{DD080623-277C-4788-81FA-36D68655EF6E}" destId="{2DBFF75F-AB36-4BBF-B9A5-9EF6B01A3F6D}" srcOrd="0" destOrd="0" presId="urn:microsoft.com/office/officeart/2005/8/layout/cycle3"/>
    <dgm:cxn modelId="{4E52C2D2-A2C4-40D7-B574-753164188EBA}" srcId="{51FC4639-C97C-491A-93B6-A6FE6632BDA6}" destId="{CF10D0BE-6EEC-4390-8599-9EB4F7F91555}" srcOrd="5" destOrd="0" parTransId="{760EACBC-1AD8-4FFA-9F34-901B9E6A0719}" sibTransId="{064DFA30-AD9E-4242-965B-2BFC5068E699}"/>
    <dgm:cxn modelId="{14C846F8-2EF8-4499-9A47-3275A58DA2C6}" type="presOf" srcId="{3B19C3D9-21CD-4FBF-A99B-769E7FFB774D}" destId="{CDBA33DD-5B81-49A9-A7D6-C3CDE4BAD1A4}" srcOrd="0" destOrd="0" presId="urn:microsoft.com/office/officeart/2005/8/layout/cycle3"/>
    <dgm:cxn modelId="{5164CBFC-5F8B-4DB4-9641-B009559D49E7}" type="presOf" srcId="{39419B16-E6FA-47D1-AA2C-9FB23F7395E1}" destId="{B3C72C77-7E03-40A6-ACD9-83FB10CBD2C0}" srcOrd="0" destOrd="0" presId="urn:microsoft.com/office/officeart/2005/8/layout/cycle3"/>
    <dgm:cxn modelId="{5255E18B-C1BD-4068-BB5B-A79B830FB408}" type="presParOf" srcId="{1706E8DD-2DBD-41B3-A2BC-781235D70E64}" destId="{14429E52-FA1A-499A-B812-29126C587704}" srcOrd="0" destOrd="0" presId="urn:microsoft.com/office/officeart/2005/8/layout/cycle3"/>
    <dgm:cxn modelId="{E8F0DD56-558F-47F0-9FF1-B32A20F2C4D6}" type="presParOf" srcId="{14429E52-FA1A-499A-B812-29126C587704}" destId="{CDBA33DD-5B81-49A9-A7D6-C3CDE4BAD1A4}" srcOrd="0" destOrd="0" presId="urn:microsoft.com/office/officeart/2005/8/layout/cycle3"/>
    <dgm:cxn modelId="{E8B7FD30-E769-4EBE-B83E-5656C27B4726}" type="presParOf" srcId="{14429E52-FA1A-499A-B812-29126C587704}" destId="{2DBFF75F-AB36-4BBF-B9A5-9EF6B01A3F6D}" srcOrd="1" destOrd="0" presId="urn:microsoft.com/office/officeart/2005/8/layout/cycle3"/>
    <dgm:cxn modelId="{C0EED011-A88A-4090-8102-76ABDCE87931}" type="presParOf" srcId="{14429E52-FA1A-499A-B812-29126C587704}" destId="{F280C5EC-0F35-4E6A-8A11-5A420347E381}" srcOrd="2" destOrd="0" presId="urn:microsoft.com/office/officeart/2005/8/layout/cycle3"/>
    <dgm:cxn modelId="{1D8D620F-7734-42EF-83EC-EE8E1DB00408}" type="presParOf" srcId="{14429E52-FA1A-499A-B812-29126C587704}" destId="{B3C72C77-7E03-40A6-ACD9-83FB10CBD2C0}" srcOrd="3" destOrd="0" presId="urn:microsoft.com/office/officeart/2005/8/layout/cycle3"/>
    <dgm:cxn modelId="{E985271E-0FC8-4840-B3E5-8BA4C6006ACC}" type="presParOf" srcId="{14429E52-FA1A-499A-B812-29126C587704}" destId="{8F276641-7678-44F9-8E24-E626966FEE6B}" srcOrd="4" destOrd="0" presId="urn:microsoft.com/office/officeart/2005/8/layout/cycle3"/>
    <dgm:cxn modelId="{E9DD9C73-4890-4483-A69B-26D7FD047E19}" type="presParOf" srcId="{14429E52-FA1A-499A-B812-29126C587704}" destId="{DF4E9F0F-40EE-4555-BD65-9F92ACB622C7}" srcOrd="5" destOrd="0" presId="urn:microsoft.com/office/officeart/2005/8/layout/cycle3"/>
    <dgm:cxn modelId="{9D723E64-7C20-4BE2-AEE9-52C47FE34541}" type="presParOf" srcId="{14429E52-FA1A-499A-B812-29126C587704}" destId="{3E1D01B0-835B-48D7-8EA7-EB60307D36B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C4639-C97C-491A-93B6-A6FE6632BDA6}" type="doc">
      <dgm:prSet loTypeId="urn:microsoft.com/office/officeart/2005/8/layout/cycle3" loCatId="cycle" qsTypeId="urn:microsoft.com/office/officeart/2005/8/quickstyle/simple2" qsCatId="simple" csTypeId="urn:microsoft.com/office/officeart/2005/8/colors/colorful1" csCatId="colorful" phldr="1"/>
      <dgm:spPr/>
      <dgm:t>
        <a:bodyPr/>
        <a:lstStyle/>
        <a:p>
          <a:pPr rtl="1"/>
          <a:endParaRPr lang="ar-SA"/>
        </a:p>
      </dgm:t>
    </dgm:pt>
    <dgm:pt modelId="{3B19C3D9-21CD-4FBF-A99B-769E7FFB774D}">
      <dgm:prSet phldrT="[نص]" custT="1"/>
      <dgm:spPr/>
      <dgm:t>
        <a:bodyPr/>
        <a:lstStyle/>
        <a:p>
          <a:pPr rtl="1"/>
          <a:r>
            <a:rPr lang="ar-SA" sz="3200" b="1" dirty="0">
              <a:latin typeface="Sakkal Majalla" panose="02000000000000000000" pitchFamily="2" charset="-78"/>
              <a:cs typeface="Sakkal Majalla" panose="02000000000000000000" pitchFamily="2" charset="-78"/>
            </a:rPr>
            <a:t>تقييم الضعف</a:t>
          </a:r>
        </a:p>
      </dgm:t>
    </dgm:pt>
    <dgm:pt modelId="{F5714813-6D36-4BDE-AD6F-13A2AA30F87F}" type="parTrans" cxnId="{84134B41-49F9-4D62-BA15-1337BF4ABF79}">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DD080623-277C-4788-81FA-36D68655EF6E}" type="sibTrans" cxnId="{84134B41-49F9-4D62-BA15-1337BF4ABF79}">
      <dgm:prSet/>
      <dgm:spPr>
        <a:solidFill>
          <a:schemeClr val="bg1"/>
        </a:solidFill>
        <a:ln>
          <a:solidFill>
            <a:srgbClr val="FF0000"/>
          </a:solidFill>
        </a:ln>
      </dgm:spPr>
      <dgm:t>
        <a:bodyPr/>
        <a:lstStyle/>
        <a:p>
          <a:pPr rtl="1"/>
          <a:endParaRPr lang="ar-SA" sz="2000" b="1">
            <a:latin typeface="Sakkal Majalla" panose="02000000000000000000" pitchFamily="2" charset="-78"/>
            <a:cs typeface="Sakkal Majalla" panose="02000000000000000000" pitchFamily="2" charset="-78"/>
          </a:endParaRPr>
        </a:p>
      </dgm:t>
    </dgm:pt>
    <dgm:pt modelId="{BEFB6A9B-11C1-4321-8DE1-F5AC5C91CCFB}">
      <dgm:prSet phldrT="[نص]" custT="1"/>
      <dgm:spPr/>
      <dgm:t>
        <a:bodyPr/>
        <a:lstStyle/>
        <a:p>
          <a:pPr rtl="1"/>
          <a:r>
            <a:rPr lang="ar-SA" sz="2000" b="1" dirty="0">
              <a:latin typeface="Sakkal Majalla" panose="02000000000000000000" pitchFamily="2" charset="-78"/>
              <a:cs typeface="Sakkal Majalla" panose="02000000000000000000" pitchFamily="2" charset="-78"/>
            </a:rPr>
            <a:t>1) تحليل شامل لأنظمة الرصد البيئي الموجودة، بما في ذلك التقنيات المستخدمة والبنية التحتية والعمليات المتبعة.</a:t>
          </a:r>
        </a:p>
      </dgm:t>
    </dgm:pt>
    <dgm:pt modelId="{3FA15C77-DD25-4677-863C-69119E5ABF1E}" type="parTrans" cxnId="{62407D63-C4D8-4867-9F7D-E2E753B68579}">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AC8E5BD5-2ED6-4C4D-9261-AEA4FCB6269A}" type="sibTrans" cxnId="{62407D63-C4D8-4867-9F7D-E2E753B68579}">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DACF7D57-683D-411D-B9E2-73E44AAB19F0}">
      <dgm:prSet phldrT="[نص]" custT="1"/>
      <dgm:spPr/>
      <dgm:t>
        <a:bodyPr/>
        <a:lstStyle/>
        <a:p>
          <a:pPr rtl="1"/>
          <a:r>
            <a:rPr lang="ar-SA" sz="2000" b="1" dirty="0">
              <a:latin typeface="Sakkal Majalla" panose="02000000000000000000" pitchFamily="2" charset="-78"/>
              <a:cs typeface="Sakkal Majalla" panose="02000000000000000000" pitchFamily="2" charset="-78"/>
            </a:rPr>
            <a:t>2) تحديد نقاط الضعف الحالية في أنظمة الرصد البيئي، مثل عدم كفاية التكنولوجيا المستخدمة أو نقص في التدريب والكفاءة.</a:t>
          </a:r>
        </a:p>
      </dgm:t>
    </dgm:pt>
    <dgm:pt modelId="{75BC9972-2893-4B9D-A715-1F36FC68322F}" type="parTrans" cxnId="{51921325-8151-4805-A6E4-77D8D98241D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70FFF946-B27D-44D9-90ED-515CCE4095C4}" type="sibTrans" cxnId="{51921325-8151-4805-A6E4-77D8D98241D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7F7B5572-E3A4-4DD3-A045-D7D1B29D4FD8}">
      <dgm:prSet phldrT="[نص]" custT="1"/>
      <dgm:spPr/>
      <dgm:t>
        <a:bodyPr/>
        <a:lstStyle/>
        <a:p>
          <a:pPr rtl="1"/>
          <a:r>
            <a:rPr lang="ar-SA" sz="2000" b="1" dirty="0">
              <a:latin typeface="Sakkal Majalla" panose="02000000000000000000" pitchFamily="2" charset="-78"/>
              <a:cs typeface="Sakkal Majalla" panose="02000000000000000000" pitchFamily="2" charset="-78"/>
            </a:rPr>
            <a:t>3) تحديد المخاطر المحتملة التي تؤثر على أداء أنظمة الرصد البيئي وتحديد أولويات التحسين بناءً على تقييم المخاطر.</a:t>
          </a:r>
        </a:p>
      </dgm:t>
    </dgm:pt>
    <dgm:pt modelId="{9F61A31B-3913-462C-A975-881FB49BCCB0}" type="parTrans" cxnId="{48833566-9F5E-4672-87FE-52B0965F76FD}">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0D9049E3-A530-4728-B1B9-FA2901F0508B}" type="sibTrans" cxnId="{48833566-9F5E-4672-87FE-52B0965F76FD}">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75A8A874-C5C4-424E-A3B5-9B4F29ED05AB}">
      <dgm:prSet phldrT="[نص]" custT="1"/>
      <dgm:spPr/>
      <dgm:t>
        <a:bodyPr/>
        <a:lstStyle/>
        <a:p>
          <a:pPr rtl="1"/>
          <a:r>
            <a:rPr lang="ar-SA" sz="2000" b="1" dirty="0">
              <a:latin typeface="Sakkal Majalla" panose="02000000000000000000" pitchFamily="2" charset="-78"/>
              <a:cs typeface="Sakkal Majalla" panose="02000000000000000000" pitchFamily="2" charset="-78"/>
            </a:rPr>
            <a:t>4) وضع توصيات وخطط عمل لتحسين أنظمة الرصد البيئي وتعزيز كفاءتها وفعاليتها. </a:t>
          </a:r>
        </a:p>
      </dgm:t>
    </dgm:pt>
    <dgm:pt modelId="{3EF1B193-4E38-43DF-A014-8F2272604007}" type="parTrans" cxnId="{96BA8049-959C-4163-9A04-2B99BB647A32}">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87B64568-C24D-4A5B-BB1E-04506BD98F3B}" type="sibTrans" cxnId="{96BA8049-959C-4163-9A04-2B99BB647A32}">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BC73E5F9-78F8-4048-A3E7-12E345EE588D}">
      <dgm:prSet phldrT="[نص]" custT="1"/>
      <dgm:spPr>
        <a:solidFill>
          <a:schemeClr val="tx1">
            <a:lumMod val="65000"/>
            <a:lumOff val="35000"/>
          </a:schemeClr>
        </a:solidFill>
      </dgm:spPr>
      <dgm:t>
        <a:bodyPr/>
        <a:lstStyle/>
        <a:p>
          <a:pPr rtl="1"/>
          <a:r>
            <a:rPr lang="ar-SA" sz="2000" b="1" dirty="0">
              <a:latin typeface="Sakkal Majalla" panose="02000000000000000000" pitchFamily="2" charset="-78"/>
              <a:cs typeface="Sakkal Majalla" panose="02000000000000000000" pitchFamily="2" charset="-78"/>
            </a:rPr>
            <a:t>5) تنفذ التوصيات المحددة والخطط المحددة لتحسين أنظمة الرصد البيئي. </a:t>
          </a:r>
        </a:p>
      </dgm:t>
    </dgm:pt>
    <dgm:pt modelId="{C27149DB-C99A-41F5-BAC9-42E65283E11D}" type="parTrans" cxnId="{23011509-8492-48D4-8C2F-9E5AF75786DE}">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6158A802-A0B6-4EFE-8C1D-9CB42C838909}" type="sibTrans" cxnId="{23011509-8492-48D4-8C2F-9E5AF75786DE}">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1706E8DD-2DBD-41B3-A2BC-781235D70E64}" type="pres">
      <dgm:prSet presAssocID="{51FC4639-C97C-491A-93B6-A6FE6632BDA6}" presName="Name0" presStyleCnt="0">
        <dgm:presLayoutVars>
          <dgm:dir/>
          <dgm:resizeHandles val="exact"/>
        </dgm:presLayoutVars>
      </dgm:prSet>
      <dgm:spPr/>
    </dgm:pt>
    <dgm:pt modelId="{14429E52-FA1A-499A-B812-29126C587704}" type="pres">
      <dgm:prSet presAssocID="{51FC4639-C97C-491A-93B6-A6FE6632BDA6}" presName="cycle" presStyleCnt="0"/>
      <dgm:spPr/>
    </dgm:pt>
    <dgm:pt modelId="{CDBA33DD-5B81-49A9-A7D6-C3CDE4BAD1A4}" type="pres">
      <dgm:prSet presAssocID="{3B19C3D9-21CD-4FBF-A99B-769E7FFB774D}" presName="nodeFirstNode" presStyleLbl="node1" presStyleIdx="0" presStyleCnt="6">
        <dgm:presLayoutVars>
          <dgm:bulletEnabled val="1"/>
        </dgm:presLayoutVars>
      </dgm:prSet>
      <dgm:spPr/>
    </dgm:pt>
    <dgm:pt modelId="{2DBFF75F-AB36-4BBF-B9A5-9EF6B01A3F6D}" type="pres">
      <dgm:prSet presAssocID="{DD080623-277C-4788-81FA-36D68655EF6E}" presName="sibTransFirstNode" presStyleLbl="bgShp" presStyleIdx="0" presStyleCnt="1" custLinFactNeighborX="206" custLinFactNeighborY="-541"/>
      <dgm:spPr/>
    </dgm:pt>
    <dgm:pt modelId="{F280C5EC-0F35-4E6A-8A11-5A420347E381}" type="pres">
      <dgm:prSet presAssocID="{BEFB6A9B-11C1-4321-8DE1-F5AC5C91CCFB}" presName="nodeFollowingNodes" presStyleLbl="node1" presStyleIdx="1" presStyleCnt="6">
        <dgm:presLayoutVars>
          <dgm:bulletEnabled val="1"/>
        </dgm:presLayoutVars>
      </dgm:prSet>
      <dgm:spPr/>
    </dgm:pt>
    <dgm:pt modelId="{66CB4854-ACC0-463A-AF57-959709448EBB}" type="pres">
      <dgm:prSet presAssocID="{DACF7D57-683D-411D-B9E2-73E44AAB19F0}" presName="nodeFollowingNodes" presStyleLbl="node1" presStyleIdx="2" presStyleCnt="6">
        <dgm:presLayoutVars>
          <dgm:bulletEnabled val="1"/>
        </dgm:presLayoutVars>
      </dgm:prSet>
      <dgm:spPr/>
    </dgm:pt>
    <dgm:pt modelId="{A41615E3-E8BF-40DA-B6C8-D011CDFD9FFD}" type="pres">
      <dgm:prSet presAssocID="{7F7B5572-E3A4-4DD3-A045-D7D1B29D4FD8}" presName="nodeFollowingNodes" presStyleLbl="node1" presStyleIdx="3" presStyleCnt="6">
        <dgm:presLayoutVars>
          <dgm:bulletEnabled val="1"/>
        </dgm:presLayoutVars>
      </dgm:prSet>
      <dgm:spPr/>
    </dgm:pt>
    <dgm:pt modelId="{54571B3F-79E3-445B-AE22-8D83B5E18CCD}" type="pres">
      <dgm:prSet presAssocID="{75A8A874-C5C4-424E-A3B5-9B4F29ED05AB}" presName="nodeFollowingNodes" presStyleLbl="node1" presStyleIdx="4" presStyleCnt="6">
        <dgm:presLayoutVars>
          <dgm:bulletEnabled val="1"/>
        </dgm:presLayoutVars>
      </dgm:prSet>
      <dgm:spPr/>
    </dgm:pt>
    <dgm:pt modelId="{DBA197E4-5F71-4F66-80F6-9652BDB5C88A}" type="pres">
      <dgm:prSet presAssocID="{BC73E5F9-78F8-4048-A3E7-12E345EE588D}" presName="nodeFollowingNodes" presStyleLbl="node1" presStyleIdx="5" presStyleCnt="6">
        <dgm:presLayoutVars>
          <dgm:bulletEnabled val="1"/>
        </dgm:presLayoutVars>
      </dgm:prSet>
      <dgm:spPr/>
    </dgm:pt>
  </dgm:ptLst>
  <dgm:cxnLst>
    <dgm:cxn modelId="{23011509-8492-48D4-8C2F-9E5AF75786DE}" srcId="{51FC4639-C97C-491A-93B6-A6FE6632BDA6}" destId="{BC73E5F9-78F8-4048-A3E7-12E345EE588D}" srcOrd="5" destOrd="0" parTransId="{C27149DB-C99A-41F5-BAC9-42E65283E11D}" sibTransId="{6158A802-A0B6-4EFE-8C1D-9CB42C838909}"/>
    <dgm:cxn modelId="{7AB53E0B-6700-4498-8D03-AEE3020AB806}" type="presOf" srcId="{7F7B5572-E3A4-4DD3-A045-D7D1B29D4FD8}" destId="{A41615E3-E8BF-40DA-B6C8-D011CDFD9FFD}" srcOrd="0" destOrd="0" presId="urn:microsoft.com/office/officeart/2005/8/layout/cycle3"/>
    <dgm:cxn modelId="{3D1CB40F-E03D-4A11-BA8E-4562C6BC3E91}" type="presOf" srcId="{51FC4639-C97C-491A-93B6-A6FE6632BDA6}" destId="{1706E8DD-2DBD-41B3-A2BC-781235D70E64}" srcOrd="0" destOrd="0" presId="urn:microsoft.com/office/officeart/2005/8/layout/cycle3"/>
    <dgm:cxn modelId="{51921325-8151-4805-A6E4-77D8D98241D1}" srcId="{51FC4639-C97C-491A-93B6-A6FE6632BDA6}" destId="{DACF7D57-683D-411D-B9E2-73E44AAB19F0}" srcOrd="2" destOrd="0" parTransId="{75BC9972-2893-4B9D-A715-1F36FC68322F}" sibTransId="{70FFF946-B27D-44D9-90ED-515CCE4095C4}"/>
    <dgm:cxn modelId="{84134B41-49F9-4D62-BA15-1337BF4ABF79}" srcId="{51FC4639-C97C-491A-93B6-A6FE6632BDA6}" destId="{3B19C3D9-21CD-4FBF-A99B-769E7FFB774D}" srcOrd="0" destOrd="0" parTransId="{F5714813-6D36-4BDE-AD6F-13A2AA30F87F}" sibTransId="{DD080623-277C-4788-81FA-36D68655EF6E}"/>
    <dgm:cxn modelId="{62407D63-C4D8-4867-9F7D-E2E753B68579}" srcId="{51FC4639-C97C-491A-93B6-A6FE6632BDA6}" destId="{BEFB6A9B-11C1-4321-8DE1-F5AC5C91CCFB}" srcOrd="1" destOrd="0" parTransId="{3FA15C77-DD25-4677-863C-69119E5ABF1E}" sibTransId="{AC8E5BD5-2ED6-4C4D-9261-AEA4FCB6269A}"/>
    <dgm:cxn modelId="{36E81446-6CD4-4AC2-AA7F-ECD1F3175632}" type="presOf" srcId="{BC73E5F9-78F8-4048-A3E7-12E345EE588D}" destId="{DBA197E4-5F71-4F66-80F6-9652BDB5C88A}" srcOrd="0" destOrd="0" presId="urn:microsoft.com/office/officeart/2005/8/layout/cycle3"/>
    <dgm:cxn modelId="{48833566-9F5E-4672-87FE-52B0965F76FD}" srcId="{51FC4639-C97C-491A-93B6-A6FE6632BDA6}" destId="{7F7B5572-E3A4-4DD3-A045-D7D1B29D4FD8}" srcOrd="3" destOrd="0" parTransId="{9F61A31B-3913-462C-A975-881FB49BCCB0}" sibTransId="{0D9049E3-A530-4728-B1B9-FA2901F0508B}"/>
    <dgm:cxn modelId="{96BA8049-959C-4163-9A04-2B99BB647A32}" srcId="{51FC4639-C97C-491A-93B6-A6FE6632BDA6}" destId="{75A8A874-C5C4-424E-A3B5-9B4F29ED05AB}" srcOrd="4" destOrd="0" parTransId="{3EF1B193-4E38-43DF-A014-8F2272604007}" sibTransId="{87B64568-C24D-4A5B-BB1E-04506BD98F3B}"/>
    <dgm:cxn modelId="{0E0FDC59-B993-4198-ACCA-20473228581A}" type="presOf" srcId="{BEFB6A9B-11C1-4321-8DE1-F5AC5C91CCFB}" destId="{F280C5EC-0F35-4E6A-8A11-5A420347E381}" srcOrd="0" destOrd="0" presId="urn:microsoft.com/office/officeart/2005/8/layout/cycle3"/>
    <dgm:cxn modelId="{44F3527B-5C29-483A-A47C-FC22F7CCFA6A}" type="presOf" srcId="{75A8A874-C5C4-424E-A3B5-9B4F29ED05AB}" destId="{54571B3F-79E3-445B-AE22-8D83B5E18CCD}" srcOrd="0" destOrd="0" presId="urn:microsoft.com/office/officeart/2005/8/layout/cycle3"/>
    <dgm:cxn modelId="{FE465B98-C3FB-4BA5-ABD7-41094B64DF28}" type="presOf" srcId="{DACF7D57-683D-411D-B9E2-73E44AAB19F0}" destId="{66CB4854-ACC0-463A-AF57-959709448EBB}" srcOrd="0" destOrd="0" presId="urn:microsoft.com/office/officeart/2005/8/layout/cycle3"/>
    <dgm:cxn modelId="{15C628C7-21F3-499C-8496-63365A9D99F4}" type="presOf" srcId="{DD080623-277C-4788-81FA-36D68655EF6E}" destId="{2DBFF75F-AB36-4BBF-B9A5-9EF6B01A3F6D}" srcOrd="0" destOrd="0" presId="urn:microsoft.com/office/officeart/2005/8/layout/cycle3"/>
    <dgm:cxn modelId="{14C846F8-2EF8-4499-9A47-3275A58DA2C6}" type="presOf" srcId="{3B19C3D9-21CD-4FBF-A99B-769E7FFB774D}" destId="{CDBA33DD-5B81-49A9-A7D6-C3CDE4BAD1A4}" srcOrd="0" destOrd="0" presId="urn:microsoft.com/office/officeart/2005/8/layout/cycle3"/>
    <dgm:cxn modelId="{5255E18B-C1BD-4068-BB5B-A79B830FB408}" type="presParOf" srcId="{1706E8DD-2DBD-41B3-A2BC-781235D70E64}" destId="{14429E52-FA1A-499A-B812-29126C587704}" srcOrd="0" destOrd="0" presId="urn:microsoft.com/office/officeart/2005/8/layout/cycle3"/>
    <dgm:cxn modelId="{E8F0DD56-558F-47F0-9FF1-B32A20F2C4D6}" type="presParOf" srcId="{14429E52-FA1A-499A-B812-29126C587704}" destId="{CDBA33DD-5B81-49A9-A7D6-C3CDE4BAD1A4}" srcOrd="0" destOrd="0" presId="urn:microsoft.com/office/officeart/2005/8/layout/cycle3"/>
    <dgm:cxn modelId="{E8B7FD30-E769-4EBE-B83E-5656C27B4726}" type="presParOf" srcId="{14429E52-FA1A-499A-B812-29126C587704}" destId="{2DBFF75F-AB36-4BBF-B9A5-9EF6B01A3F6D}" srcOrd="1" destOrd="0" presId="urn:microsoft.com/office/officeart/2005/8/layout/cycle3"/>
    <dgm:cxn modelId="{C0EED011-A88A-4090-8102-76ABDCE87931}" type="presParOf" srcId="{14429E52-FA1A-499A-B812-29126C587704}" destId="{F280C5EC-0F35-4E6A-8A11-5A420347E381}" srcOrd="2" destOrd="0" presId="urn:microsoft.com/office/officeart/2005/8/layout/cycle3"/>
    <dgm:cxn modelId="{717E9163-B567-4CFE-872C-82BBF1C3C322}" type="presParOf" srcId="{14429E52-FA1A-499A-B812-29126C587704}" destId="{66CB4854-ACC0-463A-AF57-959709448EBB}" srcOrd="3" destOrd="0" presId="urn:microsoft.com/office/officeart/2005/8/layout/cycle3"/>
    <dgm:cxn modelId="{28FA9E51-32DB-4328-A326-CB86B9F4EE82}" type="presParOf" srcId="{14429E52-FA1A-499A-B812-29126C587704}" destId="{A41615E3-E8BF-40DA-B6C8-D011CDFD9FFD}" srcOrd="4" destOrd="0" presId="urn:microsoft.com/office/officeart/2005/8/layout/cycle3"/>
    <dgm:cxn modelId="{08092837-0859-4E37-B2B6-6EEEFC603171}" type="presParOf" srcId="{14429E52-FA1A-499A-B812-29126C587704}" destId="{54571B3F-79E3-445B-AE22-8D83B5E18CCD}" srcOrd="5" destOrd="0" presId="urn:microsoft.com/office/officeart/2005/8/layout/cycle3"/>
    <dgm:cxn modelId="{B302289C-751F-48DB-8426-F1E4305970FF}" type="presParOf" srcId="{14429E52-FA1A-499A-B812-29126C587704}" destId="{DBA197E4-5F71-4F66-80F6-9652BDB5C88A}"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FF75F-AB36-4BBF-B9A5-9EF6B01A3F6D}">
      <dsp:nvSpPr>
        <dsp:cNvPr id="0" name=""/>
        <dsp:cNvSpPr/>
      </dsp:nvSpPr>
      <dsp:spPr>
        <a:xfrm>
          <a:off x="4478934" y="-6501"/>
          <a:ext cx="8187131" cy="8187131"/>
        </a:xfrm>
        <a:prstGeom prst="circularArrow">
          <a:avLst>
            <a:gd name="adj1" fmla="val 5274"/>
            <a:gd name="adj2" fmla="val 312630"/>
            <a:gd name="adj3" fmla="val 14170094"/>
            <a:gd name="adj4" fmla="val 17161062"/>
            <a:gd name="adj5" fmla="val 5477"/>
          </a:avLst>
        </a:prstGeom>
        <a:solidFill>
          <a:schemeClr val="bg1"/>
        </a:solidFill>
        <a:ln>
          <a:solidFill>
            <a:srgbClr val="FFFF00"/>
          </a:solidFill>
        </a:ln>
        <a:effectLst/>
      </dsp:spPr>
      <dsp:style>
        <a:lnRef idx="0">
          <a:scrgbClr r="0" g="0" b="0"/>
        </a:lnRef>
        <a:fillRef idx="1">
          <a:scrgbClr r="0" g="0" b="0"/>
        </a:fillRef>
        <a:effectRef idx="0">
          <a:scrgbClr r="0" g="0" b="0"/>
        </a:effectRef>
        <a:fontRef idx="minor"/>
      </dsp:style>
    </dsp:sp>
    <dsp:sp modelId="{CDBA33DD-5B81-49A9-A7D6-C3CDE4BAD1A4}">
      <dsp:nvSpPr>
        <dsp:cNvPr id="0" name=""/>
        <dsp:cNvSpPr/>
      </dsp:nvSpPr>
      <dsp:spPr>
        <a:xfrm>
          <a:off x="6965156" y="2476"/>
          <a:ext cx="3214687" cy="160734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latin typeface="Sakkal Majalla" panose="02000000000000000000" pitchFamily="2" charset="-78"/>
              <a:cs typeface="Sakkal Majalla" panose="02000000000000000000" pitchFamily="2" charset="-78"/>
            </a:rPr>
            <a:t>التخطيط الاستراتيجي</a:t>
          </a:r>
        </a:p>
      </dsp:txBody>
      <dsp:txXfrm>
        <a:off x="7043620" y="80940"/>
        <a:ext cx="3057759" cy="1450415"/>
      </dsp:txXfrm>
    </dsp:sp>
    <dsp:sp modelId="{F280C5EC-0F35-4E6A-8A11-5A420347E381}">
      <dsp:nvSpPr>
        <dsp:cNvPr id="0" name=""/>
        <dsp:cNvSpPr/>
      </dsp:nvSpPr>
      <dsp:spPr>
        <a:xfrm>
          <a:off x="9841531" y="1663152"/>
          <a:ext cx="3214687" cy="160734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1) تحليل الوضع الحالي: يتضمن تقييم أداء الأنظمة الحالية للرصد البيئي وتحديد النقاط القوية والضعف وفهم التحديات المحتملة. </a:t>
          </a:r>
        </a:p>
      </dsp:txBody>
      <dsp:txXfrm>
        <a:off x="9919995" y="1741616"/>
        <a:ext cx="3057759" cy="1450415"/>
      </dsp:txXfrm>
    </dsp:sp>
    <dsp:sp modelId="{B3C72C77-7E03-40A6-ACD9-83FB10CBD2C0}">
      <dsp:nvSpPr>
        <dsp:cNvPr id="0" name=""/>
        <dsp:cNvSpPr/>
      </dsp:nvSpPr>
      <dsp:spPr>
        <a:xfrm>
          <a:off x="9841531" y="4984503"/>
          <a:ext cx="3214687" cy="160734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2) وضع الأهداف: وضع أهداف واضحة وقابلة للقياس لتحسين الرصد البيئي، مثل زيادة تغطية المراقبة أو تحسين دقة البيانات. </a:t>
          </a:r>
        </a:p>
      </dsp:txBody>
      <dsp:txXfrm>
        <a:off x="9919995" y="5062967"/>
        <a:ext cx="3057759" cy="1450415"/>
      </dsp:txXfrm>
    </dsp:sp>
    <dsp:sp modelId="{8F276641-7678-44F9-8E24-E626966FEE6B}">
      <dsp:nvSpPr>
        <dsp:cNvPr id="0" name=""/>
        <dsp:cNvSpPr/>
      </dsp:nvSpPr>
      <dsp:spPr>
        <a:xfrm>
          <a:off x="6965156" y="6645179"/>
          <a:ext cx="3214687" cy="160734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3) وضع الاستراتيجيات: تطوير استراتيجيات لتحقيق الأهداف المحددة، مثل تحسين التكنولوجيا المستخدمة أو تطوير شبكة مراقبة جديدة.</a:t>
          </a:r>
        </a:p>
      </dsp:txBody>
      <dsp:txXfrm>
        <a:off x="7043620" y="6723643"/>
        <a:ext cx="3057759" cy="1450415"/>
      </dsp:txXfrm>
    </dsp:sp>
    <dsp:sp modelId="{DF4E9F0F-40EE-4555-BD65-9F92ACB622C7}">
      <dsp:nvSpPr>
        <dsp:cNvPr id="0" name=""/>
        <dsp:cNvSpPr/>
      </dsp:nvSpPr>
      <dsp:spPr>
        <a:xfrm>
          <a:off x="4088781" y="4984503"/>
          <a:ext cx="3214687" cy="16073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4) وضع الخطط: وضع خطط تفصيلية تحدد الخطوات والموارد المطلوبة لتنفيذ الاستراتيجيات المحددة.</a:t>
          </a:r>
        </a:p>
      </dsp:txBody>
      <dsp:txXfrm>
        <a:off x="4167245" y="5062967"/>
        <a:ext cx="3057759" cy="1450415"/>
      </dsp:txXfrm>
    </dsp:sp>
    <dsp:sp modelId="{3E1D01B0-835B-48D7-8EA7-EB60307D36BD}">
      <dsp:nvSpPr>
        <dsp:cNvPr id="0" name=""/>
        <dsp:cNvSpPr/>
      </dsp:nvSpPr>
      <dsp:spPr>
        <a:xfrm>
          <a:off x="4088781" y="1663152"/>
          <a:ext cx="3214687" cy="1607343"/>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5) تنفيذ ومتابعة: تنفيذ الخطط المحددة ومراقبة تقدم التنفيذ وتقييم النتائج وإجراء التعديلات اللازمة.</a:t>
          </a:r>
        </a:p>
      </dsp:txBody>
      <dsp:txXfrm>
        <a:off x="4167245" y="1741616"/>
        <a:ext cx="3057759" cy="1450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FF75F-AB36-4BBF-B9A5-9EF6B01A3F6D}">
      <dsp:nvSpPr>
        <dsp:cNvPr id="0" name=""/>
        <dsp:cNvSpPr/>
      </dsp:nvSpPr>
      <dsp:spPr>
        <a:xfrm>
          <a:off x="4495799" y="-50793"/>
          <a:ext cx="8187131" cy="8187131"/>
        </a:xfrm>
        <a:prstGeom prst="circularArrow">
          <a:avLst>
            <a:gd name="adj1" fmla="val 5274"/>
            <a:gd name="adj2" fmla="val 312630"/>
            <a:gd name="adj3" fmla="val 14170094"/>
            <a:gd name="adj4" fmla="val 17161062"/>
            <a:gd name="adj5" fmla="val 5477"/>
          </a:avLst>
        </a:prstGeom>
        <a:solidFill>
          <a:schemeClr val="bg1"/>
        </a:solidFill>
        <a:ln>
          <a:solidFill>
            <a:srgbClr val="FF0000"/>
          </a:solidFill>
        </a:ln>
        <a:effectLst/>
      </dsp:spPr>
      <dsp:style>
        <a:lnRef idx="0">
          <a:scrgbClr r="0" g="0" b="0"/>
        </a:lnRef>
        <a:fillRef idx="1">
          <a:scrgbClr r="0" g="0" b="0"/>
        </a:fillRef>
        <a:effectRef idx="0">
          <a:scrgbClr r="0" g="0" b="0"/>
        </a:effectRef>
        <a:fontRef idx="minor"/>
      </dsp:style>
    </dsp:sp>
    <dsp:sp modelId="{CDBA33DD-5B81-49A9-A7D6-C3CDE4BAD1A4}">
      <dsp:nvSpPr>
        <dsp:cNvPr id="0" name=""/>
        <dsp:cNvSpPr/>
      </dsp:nvSpPr>
      <dsp:spPr>
        <a:xfrm>
          <a:off x="6965156" y="2476"/>
          <a:ext cx="3214687" cy="160734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latin typeface="Sakkal Majalla" panose="02000000000000000000" pitchFamily="2" charset="-78"/>
              <a:cs typeface="Sakkal Majalla" panose="02000000000000000000" pitchFamily="2" charset="-78"/>
            </a:rPr>
            <a:t>تقييم الضعف</a:t>
          </a:r>
        </a:p>
      </dsp:txBody>
      <dsp:txXfrm>
        <a:off x="7043620" y="80940"/>
        <a:ext cx="3057759" cy="1450415"/>
      </dsp:txXfrm>
    </dsp:sp>
    <dsp:sp modelId="{F280C5EC-0F35-4E6A-8A11-5A420347E381}">
      <dsp:nvSpPr>
        <dsp:cNvPr id="0" name=""/>
        <dsp:cNvSpPr/>
      </dsp:nvSpPr>
      <dsp:spPr>
        <a:xfrm>
          <a:off x="9841531" y="1663152"/>
          <a:ext cx="3214687" cy="160734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1) تحليل شامل لأنظمة الرصد البيئي الموجودة، بما في ذلك التقنيات المستخدمة والبنية التحتية والعمليات المتبعة.</a:t>
          </a:r>
        </a:p>
      </dsp:txBody>
      <dsp:txXfrm>
        <a:off x="9919995" y="1741616"/>
        <a:ext cx="3057759" cy="1450415"/>
      </dsp:txXfrm>
    </dsp:sp>
    <dsp:sp modelId="{66CB4854-ACC0-463A-AF57-959709448EBB}">
      <dsp:nvSpPr>
        <dsp:cNvPr id="0" name=""/>
        <dsp:cNvSpPr/>
      </dsp:nvSpPr>
      <dsp:spPr>
        <a:xfrm>
          <a:off x="9841531" y="4984503"/>
          <a:ext cx="3214687" cy="160734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2) تحديد نقاط الضعف الحالية في أنظمة الرصد البيئي، مثل عدم كفاية التكنولوجيا المستخدمة أو نقص في التدريب والكفاءة.</a:t>
          </a:r>
        </a:p>
      </dsp:txBody>
      <dsp:txXfrm>
        <a:off x="9919995" y="5062967"/>
        <a:ext cx="3057759" cy="1450415"/>
      </dsp:txXfrm>
    </dsp:sp>
    <dsp:sp modelId="{A41615E3-E8BF-40DA-B6C8-D011CDFD9FFD}">
      <dsp:nvSpPr>
        <dsp:cNvPr id="0" name=""/>
        <dsp:cNvSpPr/>
      </dsp:nvSpPr>
      <dsp:spPr>
        <a:xfrm>
          <a:off x="6965156" y="6645179"/>
          <a:ext cx="3214687" cy="160734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3) تحديد المخاطر المحتملة التي تؤثر على أداء أنظمة الرصد البيئي وتحديد أولويات التحسين بناءً على تقييم المخاطر.</a:t>
          </a:r>
        </a:p>
      </dsp:txBody>
      <dsp:txXfrm>
        <a:off x="7043620" y="6723643"/>
        <a:ext cx="3057759" cy="1450415"/>
      </dsp:txXfrm>
    </dsp:sp>
    <dsp:sp modelId="{54571B3F-79E3-445B-AE22-8D83B5E18CCD}">
      <dsp:nvSpPr>
        <dsp:cNvPr id="0" name=""/>
        <dsp:cNvSpPr/>
      </dsp:nvSpPr>
      <dsp:spPr>
        <a:xfrm>
          <a:off x="4088781" y="4984503"/>
          <a:ext cx="3214687" cy="160734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4) وضع توصيات وخطط عمل لتحسين أنظمة الرصد البيئي وتعزيز كفاءتها وفعاليتها. </a:t>
          </a:r>
        </a:p>
      </dsp:txBody>
      <dsp:txXfrm>
        <a:off x="4167245" y="5062967"/>
        <a:ext cx="3057759" cy="1450415"/>
      </dsp:txXfrm>
    </dsp:sp>
    <dsp:sp modelId="{DBA197E4-5F71-4F66-80F6-9652BDB5C88A}">
      <dsp:nvSpPr>
        <dsp:cNvPr id="0" name=""/>
        <dsp:cNvSpPr/>
      </dsp:nvSpPr>
      <dsp:spPr>
        <a:xfrm>
          <a:off x="4088781" y="1663152"/>
          <a:ext cx="3214687" cy="1607343"/>
        </a:xfrm>
        <a:prstGeom prst="roundRect">
          <a:avLst/>
        </a:prstGeom>
        <a:solidFill>
          <a:schemeClr val="tx1">
            <a:lumMod val="65000"/>
            <a:lumOff val="3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Sakkal Majalla" panose="02000000000000000000" pitchFamily="2" charset="-78"/>
              <a:cs typeface="Sakkal Majalla" panose="02000000000000000000" pitchFamily="2" charset="-78"/>
            </a:rPr>
            <a:t>5) تنفذ التوصيات المحددة والخطط المحددة لتحسين أنظمة الرصد البيئي. </a:t>
          </a:r>
        </a:p>
      </dsp:txBody>
      <dsp:txXfrm>
        <a:off x="4167245" y="1741616"/>
        <a:ext cx="3057759" cy="145041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478" y="0"/>
            <a:ext cx="18278522" cy="10360043"/>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482" b="-961"/>
            </a:stretch>
          </a:blipFill>
        </p:spPr>
      </p:sp>
      <p:grpSp>
        <p:nvGrpSpPr>
          <p:cNvPr id="3" name="Group 3"/>
          <p:cNvGrpSpPr/>
          <p:nvPr/>
        </p:nvGrpSpPr>
        <p:grpSpPr>
          <a:xfrm>
            <a:off x="1841963" y="7089904"/>
            <a:ext cx="1153016" cy="1153016"/>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id="5" name="Group 5"/>
          <p:cNvGrpSpPr/>
          <p:nvPr/>
        </p:nvGrpSpPr>
        <p:grpSpPr>
          <a:xfrm>
            <a:off x="-485022" y="7912483"/>
            <a:ext cx="2615770" cy="2615770"/>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id="7" name="Group 7"/>
          <p:cNvGrpSpPr/>
          <p:nvPr/>
        </p:nvGrpSpPr>
        <p:grpSpPr>
          <a:xfrm rot="-10800000">
            <a:off x="15293021" y="1385527"/>
            <a:ext cx="1153016" cy="115301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id="9" name="Group 9"/>
          <p:cNvGrpSpPr/>
          <p:nvPr/>
        </p:nvGrpSpPr>
        <p:grpSpPr>
          <a:xfrm rot="-10800000">
            <a:off x="16157252" y="-899805"/>
            <a:ext cx="2615770" cy="261577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667"/>
              </a:srgbClr>
            </a:solidFill>
          </p:spPr>
        </p:sp>
      </p:grpSp>
      <p:grpSp>
        <p:nvGrpSpPr>
          <p:cNvPr id="11" name="Group 11"/>
          <p:cNvGrpSpPr>
            <a:grpSpLocks noChangeAspect="1"/>
          </p:cNvGrpSpPr>
          <p:nvPr/>
        </p:nvGrpSpPr>
        <p:grpSpPr>
          <a:xfrm>
            <a:off x="5029200" y="1028700"/>
            <a:ext cx="8229600" cy="822960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5EDB12">
                <a:alpha val="6667"/>
              </a:srgbClr>
            </a:solidFill>
          </p:spPr>
        </p:sp>
      </p:grpSp>
      <p:sp>
        <p:nvSpPr>
          <p:cNvPr id="14" name="مستطيل 13"/>
          <p:cNvSpPr/>
          <p:nvPr/>
        </p:nvSpPr>
        <p:spPr>
          <a:xfrm>
            <a:off x="1493952" y="3435083"/>
            <a:ext cx="15319052" cy="1446550"/>
          </a:xfrm>
          <a:prstGeom prst="rect">
            <a:avLst/>
          </a:prstGeom>
        </p:spPr>
        <p:txBody>
          <a:bodyPr wrap="square" anchor="ctr">
            <a:spAutoFit/>
          </a:bodyPr>
          <a:lstStyle/>
          <a:p>
            <a:pPr algn="ctr" rtl="1"/>
            <a:r>
              <a:rPr lang="ar-SA" sz="4400" b="1" dirty="0">
                <a:ln w="12700">
                  <a:solidFill>
                    <a:srgbClr val="332F1D"/>
                  </a:solidFill>
                  <a:prstDash val="solid"/>
                </a:ln>
                <a:solidFill>
                  <a:schemeClr val="bg1"/>
                </a:solidFill>
                <a:latin typeface="Sakkal Majalla" panose="02000000000000000000" pitchFamily="2" charset="-78"/>
                <a:cs typeface="Sakkal Majalla" panose="02000000000000000000" pitchFamily="2" charset="-78"/>
              </a:rPr>
              <a:t>التخطيط الاستراتيجي وتقييم الضعف-أنظمة الرصد البيئي</a:t>
            </a:r>
          </a:p>
          <a:p>
            <a:pPr algn="ctr" rtl="1"/>
            <a:r>
              <a:rPr lang="ar-SA" sz="4400" b="1" dirty="0">
                <a:ln w="12700">
                  <a:solidFill>
                    <a:srgbClr val="332F1D"/>
                  </a:solidFill>
                  <a:prstDash val="solid"/>
                </a:ln>
                <a:solidFill>
                  <a:schemeClr val="bg1"/>
                </a:solidFill>
                <a:latin typeface="Sakkal Majalla" panose="02000000000000000000" pitchFamily="2" charset="-78"/>
                <a:cs typeface="Sakkal Majalla" panose="02000000000000000000" pitchFamily="2" charset="-78"/>
              </a:rPr>
              <a:t> الرصد، التنفيذ، والترخيص للبيئات النباتية</a:t>
            </a:r>
          </a:p>
        </p:txBody>
      </p:sp>
      <p:sp>
        <p:nvSpPr>
          <p:cNvPr id="15" name="مستطيل 14"/>
          <p:cNvSpPr/>
          <p:nvPr/>
        </p:nvSpPr>
        <p:spPr>
          <a:xfrm>
            <a:off x="4419600" y="5434716"/>
            <a:ext cx="9144000" cy="1938992"/>
          </a:xfrm>
          <a:prstGeom prst="rect">
            <a:avLst/>
          </a:prstGeom>
        </p:spPr>
        <p:txBody>
          <a:bodyPr>
            <a:spAutoFit/>
          </a:bodyPr>
          <a:lstStyle/>
          <a:p>
            <a:pPr algn="ctr" rtl="1"/>
            <a:endParaRPr lang="ar-SA" sz="4000" b="1" dirty="0">
              <a:ln w="12700">
                <a:solidFill>
                  <a:schemeClr val="accent3">
                    <a:lumMod val="50000"/>
                  </a:schemeClr>
                </a:solidFill>
                <a:prstDash val="solid"/>
              </a:ln>
              <a:solidFill>
                <a:schemeClr val="bg1"/>
              </a:solidFill>
              <a:latin typeface="Sakkal Majalla" panose="02000000000000000000" pitchFamily="2" charset="-78"/>
              <a:cs typeface="Sakkal Majalla" panose="02000000000000000000" pitchFamily="2" charset="-78"/>
            </a:endParaRPr>
          </a:p>
          <a:p>
            <a:pPr algn="ctr" rtl="1"/>
            <a:r>
              <a:rPr lang="ar-SA" sz="4000" b="1" dirty="0">
                <a:ln w="12700">
                  <a:noFill/>
                  <a:prstDash val="solid"/>
                </a:ln>
                <a:solidFill>
                  <a:schemeClr val="accent6">
                    <a:lumMod val="60000"/>
                    <a:lumOff val="40000"/>
                  </a:schemeClr>
                </a:solidFill>
                <a:latin typeface="Sakkal Majalla" panose="02000000000000000000" pitchFamily="2" charset="-78"/>
                <a:cs typeface="Sakkal Majalla" panose="02000000000000000000" pitchFamily="2" charset="-78"/>
              </a:rPr>
              <a:t>إشراف: </a:t>
            </a:r>
          </a:p>
          <a:p>
            <a:pPr algn="ctr" rtl="1"/>
            <a:r>
              <a:rPr lang="ar-SA" sz="4000" b="1" dirty="0">
                <a:ln w="12700">
                  <a:solidFill>
                    <a:schemeClr val="accent3">
                      <a:lumMod val="50000"/>
                    </a:schemeClr>
                  </a:solidFill>
                  <a:prstDash val="solid"/>
                </a:ln>
                <a:solidFill>
                  <a:schemeClr val="bg1"/>
                </a:solidFill>
                <a:latin typeface="Sakkal Majalla" panose="02000000000000000000" pitchFamily="2" charset="-78"/>
                <a:cs typeface="Sakkal Majalla" panose="02000000000000000000" pitchFamily="2" charset="-78"/>
              </a:rPr>
              <a:t>د/ محمد </a:t>
            </a:r>
            <a:r>
              <a:rPr lang="ar-SA" sz="4000" b="1" dirty="0" err="1">
                <a:ln w="12700">
                  <a:solidFill>
                    <a:schemeClr val="accent3">
                      <a:lumMod val="50000"/>
                    </a:schemeClr>
                  </a:solidFill>
                  <a:prstDash val="solid"/>
                </a:ln>
                <a:solidFill>
                  <a:schemeClr val="bg1"/>
                </a:solidFill>
                <a:latin typeface="Sakkal Majalla" panose="02000000000000000000" pitchFamily="2" charset="-78"/>
                <a:cs typeface="Sakkal Majalla" panose="02000000000000000000" pitchFamily="2" charset="-78"/>
              </a:rPr>
              <a:t>عبدالرؤف</a:t>
            </a:r>
            <a:r>
              <a:rPr lang="ar-SA" sz="4000" b="1" dirty="0">
                <a:ln w="12700">
                  <a:solidFill>
                    <a:schemeClr val="accent3">
                      <a:lumMod val="50000"/>
                    </a:schemeClr>
                  </a:solidFill>
                  <a:prstDash val="solid"/>
                </a:ln>
                <a:solidFill>
                  <a:schemeClr val="bg1"/>
                </a:solidFill>
                <a:latin typeface="Sakkal Majalla" panose="02000000000000000000" pitchFamily="2" charset="-78"/>
                <a:cs typeface="Sakkal Majalla" panose="02000000000000000000" pitchFamily="2" charset="-78"/>
              </a:rPr>
              <a:t> الشيخ  </a:t>
            </a:r>
          </a:p>
        </p:txBody>
      </p:sp>
      <p:sp>
        <p:nvSpPr>
          <p:cNvPr id="13" name="مربع نص 12"/>
          <p:cNvSpPr txBox="1"/>
          <p:nvPr/>
        </p:nvSpPr>
        <p:spPr>
          <a:xfrm>
            <a:off x="10058400" y="499814"/>
            <a:ext cx="7924800" cy="584775"/>
          </a:xfrm>
          <a:prstGeom prst="rect">
            <a:avLst/>
          </a:prstGeom>
          <a:noFill/>
        </p:spPr>
        <p:txBody>
          <a:bodyPr wrap="square" rtlCol="1">
            <a:spAutoFit/>
          </a:bodyPr>
          <a:lstStyle/>
          <a:p>
            <a:pPr algn="r"/>
            <a:r>
              <a:rPr lang="ar-SA" sz="3200" b="1" dirty="0">
                <a:solidFill>
                  <a:schemeClr val="accent6">
                    <a:lumMod val="60000"/>
                    <a:lumOff val="4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الماجستير التنفيذي لتقييم الأثر البيئي</a:t>
            </a:r>
            <a:endParaRPr lang="ar-SA" sz="3200" dirty="0">
              <a:solidFill>
                <a:schemeClr val="accent6">
                  <a:lumMod val="60000"/>
                  <a:lumOff val="40000"/>
                </a:schemeClr>
              </a:solidFill>
              <a:latin typeface="Sakkal Majalla" panose="02000000000000000000" pitchFamily="2" charset="-78"/>
              <a:cs typeface="Sakkal Majalla" panose="02000000000000000000" pitchFamily="2" charset="-78"/>
            </a:endParaRPr>
          </a:p>
        </p:txBody>
      </p:sp>
      <p:sp>
        <p:nvSpPr>
          <p:cNvPr id="16" name="مربع نص 15"/>
          <p:cNvSpPr txBox="1"/>
          <p:nvPr/>
        </p:nvSpPr>
        <p:spPr>
          <a:xfrm>
            <a:off x="365044" y="642037"/>
            <a:ext cx="6297404" cy="584775"/>
          </a:xfrm>
          <a:prstGeom prst="rect">
            <a:avLst/>
          </a:prstGeom>
          <a:noFill/>
        </p:spPr>
        <p:txBody>
          <a:bodyPr wrap="square" rtlCol="1">
            <a:spAutoFit/>
          </a:bodyPr>
          <a:lstStyle/>
          <a:p>
            <a:r>
              <a:rPr lang="ar-SA" sz="3200" b="1" dirty="0">
                <a:solidFill>
                  <a:schemeClr val="accent6">
                    <a:lumMod val="60000"/>
                    <a:lumOff val="4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512 تاب - تقييم المخاطر البيئية</a:t>
            </a:r>
            <a:endParaRPr lang="ar-SA" sz="3200" dirty="0">
              <a:solidFill>
                <a:schemeClr val="accent6">
                  <a:lumMod val="60000"/>
                  <a:lumOff val="40000"/>
                </a:schemeClr>
              </a:solidFill>
              <a:latin typeface="Sakkal Majalla" panose="02000000000000000000" pitchFamily="2" charset="-78"/>
              <a:cs typeface="Sakkal Majalla" panose="020000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2E08"/>
        </a:solidFill>
        <a:effectLst/>
      </p:bgPr>
    </p:bg>
    <p:spTree>
      <p:nvGrpSpPr>
        <p:cNvPr id="1" name=""/>
        <p:cNvGrpSpPr/>
        <p:nvPr/>
      </p:nvGrpSpPr>
      <p:grpSpPr>
        <a:xfrm>
          <a:off x="0" y="0"/>
          <a:ext cx="0" cy="0"/>
          <a:chOff x="0" y="0"/>
          <a:chExt cx="0" cy="0"/>
        </a:xfrm>
      </p:grpSpPr>
      <p:grpSp>
        <p:nvGrpSpPr>
          <p:cNvPr id="2" name="Group 2"/>
          <p:cNvGrpSpPr/>
          <p:nvPr/>
        </p:nvGrpSpPr>
        <p:grpSpPr>
          <a:xfrm>
            <a:off x="9869379" y="0"/>
            <a:ext cx="8418621" cy="10287000"/>
            <a:chOff x="0" y="0"/>
            <a:chExt cx="11224828" cy="13716000"/>
          </a:xfrm>
        </p:grpSpPr>
        <p:pic>
          <p:nvPicPr>
            <p:cNvPr id="3" name="Picture 3"/>
            <p:cNvPicPr>
              <a:picLocks noChangeAspect="1"/>
            </p:cNvPicPr>
            <p:nvPr/>
          </p:nvPicPr>
          <p:blipFill>
            <a:blip r:embed="rId2"/>
            <a:srcRect l="34045" r="11395"/>
            <a:stretch>
              <a:fillRect/>
            </a:stretch>
          </p:blipFill>
          <p:spPr>
            <a:xfrm>
              <a:off x="0" y="0"/>
              <a:ext cx="11224828" cy="13716000"/>
            </a:xfrm>
            <a:prstGeom prst="rect">
              <a:avLst/>
            </a:prstGeom>
          </p:spPr>
        </p:pic>
      </p:grpSp>
      <p:grpSp>
        <p:nvGrpSpPr>
          <p:cNvPr id="4" name="Group 4"/>
          <p:cNvGrpSpPr/>
          <p:nvPr/>
        </p:nvGrpSpPr>
        <p:grpSpPr>
          <a:xfrm rot="-10800000">
            <a:off x="9558728" y="7797992"/>
            <a:ext cx="621302" cy="62130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id="6" name="Group 6"/>
          <p:cNvGrpSpPr/>
          <p:nvPr/>
        </p:nvGrpSpPr>
        <p:grpSpPr>
          <a:xfrm rot="-10800000">
            <a:off x="9292871" y="1503537"/>
            <a:ext cx="1153016" cy="1153016"/>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
        <p:nvSpPr>
          <p:cNvPr id="8" name="مربع نص 7"/>
          <p:cNvSpPr txBox="1"/>
          <p:nvPr/>
        </p:nvSpPr>
        <p:spPr>
          <a:xfrm>
            <a:off x="533400" y="3219896"/>
            <a:ext cx="8458200" cy="3416320"/>
          </a:xfrm>
          <a:prstGeom prst="rect">
            <a:avLst/>
          </a:prstGeom>
          <a:noFill/>
        </p:spPr>
        <p:txBody>
          <a:bodyPr wrap="square" rtlCol="1">
            <a:spAutoFit/>
          </a:bodyPr>
          <a:lstStyle/>
          <a:p>
            <a:pPr algn="r" rtl="1"/>
            <a:r>
              <a:rPr lang="ar-SA" sz="2800" b="1" u="sng" dirty="0">
                <a:solidFill>
                  <a:schemeClr val="accent3">
                    <a:lumMod val="75000"/>
                  </a:schemeClr>
                </a:solidFill>
                <a:latin typeface="Sakkal Majalla" panose="02000000000000000000" pitchFamily="2" charset="-78"/>
                <a:cs typeface="Sakkal Majalla" panose="02000000000000000000" pitchFamily="2" charset="-78"/>
              </a:rPr>
              <a:t>تخطيط الاستراتيجي وتقييم الضعف لأنظمة الرصد البيئي :</a:t>
            </a:r>
          </a:p>
          <a:p>
            <a:pPr algn="r" rtl="1"/>
            <a:r>
              <a:rPr lang="ar-SA" sz="2800" dirty="0">
                <a:solidFill>
                  <a:schemeClr val="bg1"/>
                </a:solidFill>
                <a:latin typeface="Sakkal Majalla" panose="02000000000000000000" pitchFamily="2" charset="-78"/>
                <a:cs typeface="Sakkal Majalla" panose="02000000000000000000" pitchFamily="2" charset="-78"/>
              </a:rPr>
              <a:t>هما عمليتان مترابطتان تهدفان إلى تحسين قدرة الأنظمة على رصد وتقييم حالة البيئة. </a:t>
            </a:r>
          </a:p>
          <a:p>
            <a:pPr algn="r" rtl="1"/>
            <a:endParaRPr lang="ar-SA" sz="2800" dirty="0">
              <a:solidFill>
                <a:schemeClr val="bg1"/>
              </a:solidFill>
              <a:latin typeface="Sakkal Majalla" panose="02000000000000000000" pitchFamily="2" charset="-78"/>
              <a:cs typeface="Sakkal Majalla" panose="02000000000000000000" pitchFamily="2" charset="-78"/>
            </a:endParaRPr>
          </a:p>
          <a:p>
            <a:pPr marL="342900" indent="-342900" algn="r" rtl="1">
              <a:buFont typeface="Arial" panose="020B0604020202020204" pitchFamily="34" charset="0"/>
              <a:buChar char="•"/>
            </a:pPr>
            <a:r>
              <a:rPr lang="ar-SA" sz="2800" b="1" dirty="0">
                <a:solidFill>
                  <a:schemeClr val="accent3">
                    <a:lumMod val="75000"/>
                  </a:schemeClr>
                </a:solidFill>
                <a:latin typeface="Sakkal Majalla" panose="02000000000000000000" pitchFamily="2" charset="-78"/>
                <a:cs typeface="Sakkal Majalla" panose="02000000000000000000" pitchFamily="2" charset="-78"/>
              </a:rPr>
              <a:t>التخطيط الاستراتيجي: </a:t>
            </a:r>
            <a:r>
              <a:rPr lang="ar-SA" sz="2800" dirty="0">
                <a:solidFill>
                  <a:schemeClr val="bg1"/>
                </a:solidFill>
                <a:latin typeface="Sakkal Majalla" panose="02000000000000000000" pitchFamily="2" charset="-78"/>
                <a:cs typeface="Sakkal Majalla" panose="02000000000000000000" pitchFamily="2" charset="-78"/>
              </a:rPr>
              <a:t>هو</a:t>
            </a:r>
            <a:r>
              <a:rPr lang="ar-SA" sz="2800" b="1" dirty="0">
                <a:solidFill>
                  <a:schemeClr val="bg1"/>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وضع استراتيجيات وخطط طويلة الأمد لتحسين أداء أنظمة الرصد البيئي.</a:t>
            </a:r>
          </a:p>
          <a:p>
            <a:pPr marL="342900" indent="-342900" algn="r" rtl="1">
              <a:buFont typeface="Arial" panose="020B0604020202020204" pitchFamily="34" charset="0"/>
              <a:buChar char="•"/>
            </a:pPr>
            <a:r>
              <a:rPr lang="ar-SA" sz="2800" b="1" dirty="0">
                <a:solidFill>
                  <a:schemeClr val="accent3">
                    <a:lumMod val="75000"/>
                  </a:schemeClr>
                </a:solidFill>
                <a:latin typeface="Sakkal Majalla" panose="02000000000000000000" pitchFamily="2" charset="-78"/>
                <a:cs typeface="Sakkal Majalla" panose="02000000000000000000" pitchFamily="2" charset="-78"/>
              </a:rPr>
              <a:t>تقييم الضعف: </a:t>
            </a:r>
            <a:r>
              <a:rPr lang="ar-SA" sz="2800" dirty="0">
                <a:solidFill>
                  <a:schemeClr val="bg1"/>
                </a:solidFill>
                <a:latin typeface="Sakkal Majalla" panose="02000000000000000000" pitchFamily="2" charset="-78"/>
                <a:cs typeface="Sakkal Majalla" panose="02000000000000000000" pitchFamily="2" charset="-78"/>
              </a:rPr>
              <a:t>هو </a:t>
            </a:r>
            <a:r>
              <a:rPr lang="ar-SA" sz="2800" b="1" dirty="0">
                <a:solidFill>
                  <a:schemeClr val="bg1"/>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تحديد نقاط الضعف الحالية في تلك الأنظمة وتحديد المجالات التي تحتاج إلى تحسين.</a:t>
            </a:r>
          </a:p>
          <a:p>
            <a:pPr algn="r" rtl="1"/>
            <a:endParaRPr lang="ar-SA" sz="2000" dirty="0">
              <a:solidFill>
                <a:schemeClr val="bg1"/>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2E08"/>
        </a:solidFill>
        <a:effectLst/>
      </p:bgPr>
    </p:bg>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241301217"/>
              </p:ext>
            </p:extLst>
          </p:nvPr>
        </p:nvGraphicFramePr>
        <p:xfrm>
          <a:off x="685800" y="1079500"/>
          <a:ext cx="17145000" cy="825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2E08"/>
        </a:solidFill>
        <a:effectLst/>
      </p:bgPr>
    </p:bg>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241172846"/>
              </p:ext>
            </p:extLst>
          </p:nvPr>
        </p:nvGraphicFramePr>
        <p:xfrm>
          <a:off x="685800" y="1079500"/>
          <a:ext cx="17145000" cy="825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4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2E08"/>
        </a:solidFill>
        <a:effectLst/>
      </p:bgPr>
    </p:bg>
    <p:spTree>
      <p:nvGrpSpPr>
        <p:cNvPr id="1" name=""/>
        <p:cNvGrpSpPr/>
        <p:nvPr/>
      </p:nvGrpSpPr>
      <p:grpSpPr>
        <a:xfrm>
          <a:off x="0" y="0"/>
          <a:ext cx="0" cy="0"/>
          <a:chOff x="0" y="0"/>
          <a:chExt cx="0" cy="0"/>
        </a:xfrm>
      </p:grpSpPr>
      <p:grpSp>
        <p:nvGrpSpPr>
          <p:cNvPr id="3" name="Group 3"/>
          <p:cNvGrpSpPr>
            <a:grpSpLocks noChangeAspect="1"/>
          </p:cNvGrpSpPr>
          <p:nvPr/>
        </p:nvGrpSpPr>
        <p:grpSpPr>
          <a:xfrm>
            <a:off x="76200" y="6667500"/>
            <a:ext cx="2239942" cy="2239942"/>
            <a:chOff x="0" y="0"/>
            <a:chExt cx="6350000" cy="6350000"/>
          </a:xfrm>
        </p:grpSpPr>
        <p:sp>
          <p:nvSpPr>
            <p:cNvPr id="4" name="Freeform 4"/>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2"/>
              <a:stretch>
                <a:fillRect t="-7813" b="-25519"/>
              </a:stretch>
            </a:blipFill>
          </p:spPr>
        </p:sp>
        <p:sp>
          <p:nvSpPr>
            <p:cNvPr id="5" name="Freeform 5"/>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EDB12"/>
            </a:solidFill>
          </p:spPr>
        </p:sp>
      </p:grpSp>
      <p:grpSp>
        <p:nvGrpSpPr>
          <p:cNvPr id="6" name="Group 6"/>
          <p:cNvGrpSpPr>
            <a:grpSpLocks noChangeAspect="1"/>
          </p:cNvGrpSpPr>
          <p:nvPr/>
        </p:nvGrpSpPr>
        <p:grpSpPr>
          <a:xfrm>
            <a:off x="1199800" y="8027101"/>
            <a:ext cx="2239942" cy="2239942"/>
            <a:chOff x="0" y="0"/>
            <a:chExt cx="6350000" cy="6350000"/>
          </a:xfrm>
        </p:grpSpPr>
        <p:sp>
          <p:nvSpPr>
            <p:cNvPr id="7" name="Freeform 7"/>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13383" t="-18129" r="-64254"/>
              </a:stretch>
            </a:blipFill>
          </p:spPr>
        </p:sp>
        <p:sp>
          <p:nvSpPr>
            <p:cNvPr id="8" name="Freeform 8"/>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EDB12"/>
            </a:solidFill>
          </p:spPr>
        </p:sp>
      </p:grpSp>
      <p:graphicFrame>
        <p:nvGraphicFramePr>
          <p:cNvPr id="14" name="جدول 13"/>
          <p:cNvGraphicFramePr>
            <a:graphicFrameLocks noGrp="1"/>
          </p:cNvGraphicFramePr>
          <p:nvPr>
            <p:extLst>
              <p:ext uri="{D42A27DB-BD31-4B8C-83A1-F6EECF244321}">
                <p14:modId xmlns:p14="http://schemas.microsoft.com/office/powerpoint/2010/main" val="3285353074"/>
              </p:ext>
            </p:extLst>
          </p:nvPr>
        </p:nvGraphicFramePr>
        <p:xfrm>
          <a:off x="3670903" y="1028700"/>
          <a:ext cx="13414526" cy="7467601"/>
        </p:xfrm>
        <a:graphic>
          <a:graphicData uri="http://schemas.openxmlformats.org/drawingml/2006/table">
            <a:tbl>
              <a:tblPr rtl="1" firstRow="1" bandRow="1">
                <a:tableStyleId>{5C22544A-7EE6-4342-B048-85BDC9FD1C3A}</a:tableStyleId>
              </a:tblPr>
              <a:tblGrid>
                <a:gridCol w="1593071">
                  <a:extLst>
                    <a:ext uri="{9D8B030D-6E8A-4147-A177-3AD203B41FA5}">
                      <a16:colId xmlns:a16="http://schemas.microsoft.com/office/drawing/2014/main" val="1685876204"/>
                    </a:ext>
                  </a:extLst>
                </a:gridCol>
                <a:gridCol w="3940485">
                  <a:extLst>
                    <a:ext uri="{9D8B030D-6E8A-4147-A177-3AD203B41FA5}">
                      <a16:colId xmlns:a16="http://schemas.microsoft.com/office/drawing/2014/main" val="3687014686"/>
                    </a:ext>
                  </a:extLst>
                </a:gridCol>
                <a:gridCol w="3940485">
                  <a:extLst>
                    <a:ext uri="{9D8B030D-6E8A-4147-A177-3AD203B41FA5}">
                      <a16:colId xmlns:a16="http://schemas.microsoft.com/office/drawing/2014/main" val="2732562671"/>
                    </a:ext>
                  </a:extLst>
                </a:gridCol>
                <a:gridCol w="3940485">
                  <a:extLst>
                    <a:ext uri="{9D8B030D-6E8A-4147-A177-3AD203B41FA5}">
                      <a16:colId xmlns:a16="http://schemas.microsoft.com/office/drawing/2014/main" val="668892590"/>
                    </a:ext>
                  </a:extLst>
                </a:gridCol>
              </a:tblGrid>
              <a:tr h="478944">
                <a:tc gridSpan="4">
                  <a:txBody>
                    <a:bodyPr/>
                    <a:lstStyle/>
                    <a:p>
                      <a:pPr algn="ctr" rtl="1"/>
                      <a:r>
                        <a:rPr lang="ar-SA" sz="2400" b="1" kern="1200" dirty="0">
                          <a:solidFill>
                            <a:schemeClr val="lt1"/>
                          </a:solidFill>
                          <a:effectLst/>
                          <a:latin typeface="Sakkal Majalla" panose="02000000000000000000" pitchFamily="2" charset="-78"/>
                          <a:ea typeface="+mn-ea"/>
                          <a:cs typeface="Sakkal Majalla" panose="02000000000000000000" pitchFamily="2" charset="-78"/>
                        </a:rPr>
                        <a:t>أنظمة الرصد البيئي </a:t>
                      </a:r>
                      <a:endParaRPr lang="ar-SA" sz="2400" b="1"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rtl="1"/>
                      <a:endParaRPr lang="ar-SA" b="1" dirty="0">
                        <a:latin typeface="Sakkal Majalla" panose="02000000000000000000" pitchFamily="2" charset="-78"/>
                        <a:cs typeface="Sakkal Majalla" panose="02000000000000000000" pitchFamily="2" charset="-78"/>
                      </a:endParaRPr>
                    </a:p>
                  </a:txBody>
                  <a:tcPr anchor="ctr"/>
                </a:tc>
                <a:tc hMerge="1">
                  <a:txBody>
                    <a:bodyPr/>
                    <a:lstStyle/>
                    <a:p>
                      <a:pPr algn="ctr" rtl="1"/>
                      <a:endParaRPr lang="ar-SA" dirty="0"/>
                    </a:p>
                  </a:txBody>
                  <a:tcPr anchor="ctr"/>
                </a:tc>
                <a:tc hMerge="1">
                  <a:txBody>
                    <a:bodyPr/>
                    <a:lstStyle/>
                    <a:p>
                      <a:pPr algn="ctr" rtl="1"/>
                      <a:endParaRPr lang="ar-SA" dirty="0"/>
                    </a:p>
                  </a:txBody>
                  <a:tcPr anchor="ctr"/>
                </a:tc>
                <a:extLst>
                  <a:ext uri="{0D108BD9-81ED-4DB2-BD59-A6C34878D82A}">
                    <a16:rowId xmlns:a16="http://schemas.microsoft.com/office/drawing/2014/main" val="3762092124"/>
                  </a:ext>
                </a:extLst>
              </a:tr>
              <a:tr h="478944">
                <a:tc rowSpan="2">
                  <a:txBody>
                    <a:bodyPr/>
                    <a:lstStyle/>
                    <a:p>
                      <a:pPr algn="ctr" rtl="1"/>
                      <a:r>
                        <a:rPr lang="ar-SA" sz="2400" b="1" dirty="0">
                          <a:solidFill>
                            <a:schemeClr val="bg1"/>
                          </a:solidFill>
                          <a:latin typeface="Sakkal Majalla" panose="02000000000000000000" pitchFamily="2" charset="-78"/>
                          <a:cs typeface="Sakkal Majalla" panose="02000000000000000000" pitchFamily="2" charset="-78"/>
                        </a:rPr>
                        <a:t>الاستخدام</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rtl="1"/>
                      <a:r>
                        <a:rPr lang="ar-SA" sz="2400" b="1" kern="1200" dirty="0">
                          <a:solidFill>
                            <a:schemeClr val="bg1"/>
                          </a:solidFill>
                          <a:effectLst/>
                          <a:latin typeface="Sakkal Majalla" panose="02000000000000000000" pitchFamily="2" charset="-78"/>
                          <a:ea typeface="+mn-ea"/>
                          <a:cs typeface="Sakkal Majalla" panose="02000000000000000000" pitchFamily="2" charset="-78"/>
                        </a:rPr>
                        <a:t>جودة الهواء</a:t>
                      </a:r>
                      <a:endParaRPr lang="ar-SA" sz="2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rtl="1"/>
                      <a:r>
                        <a:rPr lang="ar-SA" sz="2400" b="1" kern="1200" dirty="0">
                          <a:solidFill>
                            <a:schemeClr val="accent1">
                              <a:lumMod val="20000"/>
                              <a:lumOff val="80000"/>
                            </a:schemeClr>
                          </a:solidFill>
                          <a:effectLst/>
                          <a:latin typeface="Sakkal Majalla" panose="02000000000000000000" pitchFamily="2" charset="-78"/>
                          <a:ea typeface="+mn-ea"/>
                          <a:cs typeface="Sakkal Majalla" panose="02000000000000000000" pitchFamily="2" charset="-78"/>
                        </a:rPr>
                        <a:t>جودة الماء</a:t>
                      </a:r>
                      <a:endParaRPr lang="ar-SA" sz="2400" b="1" dirty="0">
                        <a:solidFill>
                          <a:schemeClr val="accent1">
                            <a:lumMod val="20000"/>
                            <a:lumOff val="80000"/>
                          </a:schemeClr>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rtl="1"/>
                      <a:r>
                        <a:rPr lang="ar-SA" sz="2400" b="1" kern="1200" dirty="0">
                          <a:solidFill>
                            <a:schemeClr val="accent6">
                              <a:lumMod val="20000"/>
                              <a:lumOff val="80000"/>
                            </a:schemeClr>
                          </a:solidFill>
                          <a:effectLst/>
                          <a:latin typeface="Sakkal Majalla" panose="02000000000000000000" pitchFamily="2" charset="-78"/>
                          <a:ea typeface="+mn-ea"/>
                          <a:cs typeface="Sakkal Majalla" panose="02000000000000000000" pitchFamily="2" charset="-78"/>
                        </a:rPr>
                        <a:t>جودة التربة</a:t>
                      </a:r>
                      <a:endParaRPr lang="ar-SA" sz="2400" b="1" dirty="0">
                        <a:solidFill>
                          <a:schemeClr val="accent6">
                            <a:lumMod val="20000"/>
                            <a:lumOff val="80000"/>
                          </a:schemeClr>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680092603"/>
                  </a:ext>
                </a:extLst>
              </a:tr>
              <a:tr h="2965528">
                <a:tc vMerge="1">
                  <a:txBody>
                    <a:bodyPr/>
                    <a:lstStyle/>
                    <a:p>
                      <a:pPr algn="ctr" rtl="1"/>
                      <a:endParaRPr lang="ar-SA" b="1" dirty="0">
                        <a:latin typeface="Sakkal Majalla" panose="02000000000000000000" pitchFamily="2" charset="-78"/>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kern="1200" dirty="0">
                          <a:solidFill>
                            <a:schemeClr val="dk1"/>
                          </a:solidFill>
                          <a:latin typeface="Sakkal Majalla" panose="02000000000000000000" pitchFamily="2" charset="-78"/>
                          <a:ea typeface="+mn-ea"/>
                          <a:cs typeface="Sakkal Majalla" panose="02000000000000000000" pitchFamily="2" charset="-78"/>
                        </a:rPr>
                        <a:t>يستخدم جهاز الاستشعار لقياس تركيز الملوثات الجوية مثل ثاني أكسيد الكربون</a:t>
                      </a:r>
                      <a:r>
                        <a:rPr lang="en-US" sz="2400" kern="1200" dirty="0">
                          <a:solidFill>
                            <a:schemeClr val="dk1"/>
                          </a:solidFill>
                          <a:latin typeface="Sakkal Majalla" panose="02000000000000000000" pitchFamily="2" charset="-78"/>
                          <a:ea typeface="+mn-ea"/>
                          <a:cs typeface="Sakkal Majalla" panose="02000000000000000000" pitchFamily="2" charset="-78"/>
                        </a:rPr>
                        <a:t> (CO2)</a:t>
                      </a:r>
                      <a:r>
                        <a:rPr lang="ar-SA" sz="2400" kern="1200" dirty="0">
                          <a:solidFill>
                            <a:schemeClr val="dk1"/>
                          </a:solidFill>
                          <a:latin typeface="Sakkal Majalla" panose="02000000000000000000" pitchFamily="2" charset="-78"/>
                          <a:ea typeface="+mn-ea"/>
                          <a:cs typeface="Sakkal Majalla" panose="02000000000000000000" pitchFamily="2" charset="-78"/>
                        </a:rPr>
                        <a:t>، وثاني أكسيد النيتروجين</a:t>
                      </a:r>
                      <a:r>
                        <a:rPr lang="en-US" sz="2400" kern="1200" dirty="0">
                          <a:solidFill>
                            <a:schemeClr val="dk1"/>
                          </a:solidFill>
                          <a:latin typeface="Sakkal Majalla" panose="02000000000000000000" pitchFamily="2" charset="-78"/>
                          <a:ea typeface="+mn-ea"/>
                          <a:cs typeface="Sakkal Majalla" panose="02000000000000000000" pitchFamily="2" charset="-78"/>
                        </a:rPr>
                        <a:t> (NO2)</a:t>
                      </a:r>
                      <a:r>
                        <a:rPr lang="ar-SA" sz="2400" kern="1200" dirty="0">
                          <a:solidFill>
                            <a:schemeClr val="dk1"/>
                          </a:solidFill>
                          <a:latin typeface="Sakkal Majalla" panose="02000000000000000000" pitchFamily="2" charset="-78"/>
                          <a:ea typeface="+mn-ea"/>
                          <a:cs typeface="Sakkal Majalla" panose="02000000000000000000" pitchFamily="2" charset="-78"/>
                        </a:rPr>
                        <a:t>، والجسيمات العائمة في الهواء</a:t>
                      </a:r>
                      <a:r>
                        <a:rPr lang="en-US" sz="2400" kern="1200" dirty="0">
                          <a:solidFill>
                            <a:schemeClr val="dk1"/>
                          </a:solidFill>
                          <a:latin typeface="Sakkal Majalla" panose="02000000000000000000" pitchFamily="2" charset="-78"/>
                          <a:ea typeface="+mn-ea"/>
                          <a:cs typeface="Sakkal Majalla" panose="02000000000000000000" pitchFamily="2" charset="-78"/>
                        </a:rPr>
                        <a:t> PM2.5 </a:t>
                      </a:r>
                      <a:r>
                        <a:rPr lang="ar-SA" sz="2400" kern="1200" dirty="0">
                          <a:solidFill>
                            <a:schemeClr val="dk1"/>
                          </a:solidFill>
                          <a:latin typeface="Sakkal Majalla" panose="02000000000000000000" pitchFamily="2" charset="-78"/>
                          <a:ea typeface="+mn-ea"/>
                          <a:cs typeface="Sakkal Majalla" panose="02000000000000000000" pitchFamily="2" charset="-78"/>
                        </a:rPr>
                        <a:t>و</a:t>
                      </a:r>
                      <a:r>
                        <a:rPr lang="en-US" sz="2400" kern="1200" dirty="0">
                          <a:solidFill>
                            <a:schemeClr val="dk1"/>
                          </a:solidFill>
                          <a:latin typeface="Sakkal Majalla" panose="02000000000000000000" pitchFamily="2" charset="-78"/>
                          <a:ea typeface="+mn-ea"/>
                          <a:cs typeface="Sakkal Majalla" panose="02000000000000000000" pitchFamily="2" charset="-78"/>
                        </a:rPr>
                        <a:t>PM10</a:t>
                      </a:r>
                      <a:r>
                        <a:rPr lang="ar-SA" sz="2400" kern="1200" dirty="0">
                          <a:solidFill>
                            <a:schemeClr val="dk1"/>
                          </a:solidFill>
                          <a:latin typeface="Sakkal Majalla" panose="02000000000000000000" pitchFamily="2" charset="-78"/>
                          <a:ea typeface="+mn-ea"/>
                          <a:cs typeface="Sakkal Majalla" panose="02000000000000000000" pitchFamily="2" charset="-78"/>
                        </a:rPr>
                        <a:t>، وغيرها.</a:t>
                      </a:r>
                      <a:endParaRPr lang="en-US" sz="2400" kern="1200" dirty="0">
                        <a:solidFill>
                          <a:schemeClr val="dk1"/>
                        </a:solidFill>
                        <a:latin typeface="Sakkal Majalla" panose="02000000000000000000" pitchFamily="2" charset="-78"/>
                        <a:ea typeface="+mn-ea"/>
                        <a:cs typeface="Sakkal Majalla" panose="02000000000000000000" pitchFamily="2" charset="-78"/>
                      </a:endParaRPr>
                    </a:p>
                    <a:p>
                      <a:pPr algn="ctr" rtl="1"/>
                      <a:endParaRPr lang="ar-SA" sz="2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23850" algn="r" rtl="1">
                        <a:lnSpc>
                          <a:spcPct val="107000"/>
                        </a:lnSpc>
                        <a:spcAft>
                          <a:spcPts val="0"/>
                        </a:spcAft>
                      </a:pPr>
                      <a:r>
                        <a:rPr lang="ar-SA" sz="2400" dirty="0">
                          <a:effectLst/>
                          <a:latin typeface="Calibri" panose="020F0502020204030204" pitchFamily="34" charset="0"/>
                          <a:ea typeface="Times New Roman" panose="02020603050405020304" pitchFamily="18" charset="0"/>
                          <a:cs typeface="Sakkal Majalla" panose="02000000000000000000" pitchFamily="2" charset="-78"/>
                        </a:rPr>
                        <a:t>يستخدم لقياس ومراقبة جودة المياه في الأنهار، البحيرات، مصادر المياه الجوفية، وأنظمة معالجة المياه، يتضمن فحص المعاملات مثل درجة الحموضة</a:t>
                      </a:r>
                      <a:r>
                        <a:rPr lang="en-US" sz="2400" dirty="0">
                          <a:effectLst/>
                          <a:latin typeface="Sakkal Majalla" panose="02000000000000000000" pitchFamily="2" charset="-78"/>
                          <a:ea typeface="Times New Roman" panose="02020603050405020304" pitchFamily="18" charset="0"/>
                          <a:cs typeface="Arial" panose="020B0604020202020204" pitchFamily="34" charset="0"/>
                        </a:rPr>
                        <a:t> (pH)</a:t>
                      </a:r>
                      <a:r>
                        <a:rPr lang="ar-SA" sz="2400" dirty="0">
                          <a:effectLst/>
                          <a:latin typeface="Calibri" panose="020F0502020204030204" pitchFamily="34" charset="0"/>
                          <a:ea typeface="Times New Roman" panose="02020603050405020304" pitchFamily="18" charset="0"/>
                          <a:cs typeface="Sakkal Majalla" panose="02000000000000000000" pitchFamily="2" charset="-78"/>
                        </a:rPr>
                        <a:t>، وتركيز الأكسجين المذاب</a:t>
                      </a:r>
                      <a:r>
                        <a:rPr lang="en-US" sz="2400" dirty="0">
                          <a:effectLst/>
                          <a:latin typeface="Sakkal Majalla" panose="02000000000000000000" pitchFamily="2" charset="-78"/>
                          <a:ea typeface="Times New Roman" panose="02020603050405020304" pitchFamily="18" charset="0"/>
                          <a:cs typeface="Arial" panose="020B0604020202020204" pitchFamily="34" charset="0"/>
                        </a:rPr>
                        <a:t> (DO)</a:t>
                      </a:r>
                      <a:r>
                        <a:rPr lang="ar-SA" sz="2400" dirty="0">
                          <a:effectLst/>
                          <a:latin typeface="Calibri" panose="020F0502020204030204" pitchFamily="34" charset="0"/>
                          <a:ea typeface="Times New Roman" panose="02020603050405020304" pitchFamily="18" charset="0"/>
                          <a:cs typeface="Sakkal Majalla" panose="02000000000000000000" pitchFamily="2" charset="-78"/>
                        </a:rPr>
                        <a:t>، ومستويات الملوثات المعدنية والعضوية المحددة.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ar-SA" sz="2400" dirty="0">
                          <a:latin typeface="Sakkal Majalla" panose="02000000000000000000" pitchFamily="2" charset="-78"/>
                          <a:cs typeface="Sakkal Majalla" panose="02000000000000000000" pitchFamily="2" charset="-78"/>
                        </a:rPr>
                        <a:t> يهدف لقياس ومراقبة تركيبة وخواص التربة، ومستويات التلوث البيئي المحتمل فيها.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0489221"/>
                  </a:ext>
                </a:extLst>
              </a:tr>
              <a:tr h="3544185">
                <a:tc>
                  <a:txBody>
                    <a:bodyPr/>
                    <a:lstStyle/>
                    <a:p>
                      <a:pPr algn="ctr" rtl="1"/>
                      <a:r>
                        <a:rPr lang="ar-SA" sz="2400" b="1" dirty="0">
                          <a:solidFill>
                            <a:schemeClr val="bg1"/>
                          </a:solidFill>
                          <a:latin typeface="Sakkal Majalla" panose="02000000000000000000" pitchFamily="2" charset="-78"/>
                          <a:cs typeface="Sakkal Majalla" panose="02000000000000000000" pitchFamily="2" charset="-78"/>
                        </a:rPr>
                        <a:t>طريقة العمل</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285750" indent="-285750" algn="r" rtl="1">
                        <a:buFont typeface="Arial" panose="020B0604020202020204" pitchFamily="34" charset="0"/>
                        <a:buChar char="•"/>
                      </a:pPr>
                      <a:r>
                        <a:rPr lang="ar-SA" sz="2400" dirty="0">
                          <a:latin typeface="Sakkal Majalla" panose="02000000000000000000" pitchFamily="2" charset="-78"/>
                          <a:cs typeface="Sakkal Majalla" panose="02000000000000000000" pitchFamily="2" charset="-78"/>
                        </a:rPr>
                        <a:t>يتم توزيع هذه الأجهزة في مناطق مختلفة لقياس جودة الهواء بشكل مستمر وجمع البيانات اللازمة. </a:t>
                      </a:r>
                    </a:p>
                    <a:p>
                      <a:pPr marL="285750" indent="-285750" algn="r" rtl="1">
                        <a:buFont typeface="Arial" panose="020B0604020202020204" pitchFamily="34" charset="0"/>
                        <a:buChar char="•"/>
                      </a:pPr>
                      <a:r>
                        <a:rPr lang="ar-SA" sz="2400" dirty="0">
                          <a:latin typeface="Sakkal Majalla" panose="02000000000000000000" pitchFamily="2" charset="-78"/>
                          <a:cs typeface="Sakkal Majalla" panose="02000000000000000000" pitchFamily="2" charset="-78"/>
                        </a:rPr>
                        <a:t>يتم تحليل البيانات المجمعة لتقديم معلومات حول مستويات التلوث الجوي وتوجيه اتخاذ القرارات المناسبة للحد من التلوث وحماية صحة البيئة والسكان.</a:t>
                      </a:r>
                    </a:p>
                    <a:p>
                      <a:pPr algn="ctr" rtl="1"/>
                      <a:endParaRPr lang="ar-SA" sz="2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r" rtl="1">
                        <a:buFont typeface="Arial" panose="020B0604020202020204" pitchFamily="34" charset="0"/>
                        <a:buChar char="•"/>
                      </a:pPr>
                      <a:r>
                        <a:rPr lang="ar-SA" sz="2400" dirty="0">
                          <a:latin typeface="Sakkal Majalla" panose="02000000000000000000" pitchFamily="2" charset="-78"/>
                          <a:cs typeface="Sakkal Majalla" panose="02000000000000000000" pitchFamily="2" charset="-78"/>
                        </a:rPr>
                        <a:t>يتم جمع العينات المائية من مواقع مختلفة وتحليلها في المختبرات لتقييم جودة المياه والكشف عن أي تلوث محتمل.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r" rtl="1">
                        <a:buFont typeface="Arial" panose="020B0604020202020204" pitchFamily="34" charset="0"/>
                        <a:buChar char="•"/>
                      </a:pPr>
                      <a:r>
                        <a:rPr lang="ar-SA" sz="2400" dirty="0">
                          <a:latin typeface="Sakkal Majalla" panose="02000000000000000000" pitchFamily="2" charset="-78"/>
                          <a:cs typeface="Sakkal Majalla" panose="02000000000000000000" pitchFamily="2" charset="-78"/>
                        </a:rPr>
                        <a:t>يشمل تحليل عينات التربة لتحديد مكوناتها الكيميائية والفيزيائية، مثل نسبة الرطوبة، ومحتوى العناصر المغذية، وتراكيز الملوثات العضوية والمعدنية. </a:t>
                      </a:r>
                    </a:p>
                    <a:p>
                      <a:pPr marL="285750" indent="-285750" algn="r" rtl="1">
                        <a:buFont typeface="Arial" panose="020B0604020202020204" pitchFamily="34" charset="0"/>
                        <a:buChar char="•"/>
                      </a:pPr>
                      <a:r>
                        <a:rPr lang="ar-SA" sz="2400" dirty="0">
                          <a:latin typeface="Sakkal Majalla" panose="02000000000000000000" pitchFamily="2" charset="-78"/>
                          <a:cs typeface="Sakkal Majalla" panose="02000000000000000000" pitchFamily="2" charset="-78"/>
                        </a:rPr>
                        <a:t>يتم توزيع أجهزة الرصد في مناطق مختلفة وجمع عينات التربة بشكل دوري لتقييم جودة التربة ورصد أي تغيرات محتملة.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377377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2E0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10800" y="1220117"/>
            <a:ext cx="7306439" cy="7306439"/>
            <a:chOff x="0" y="0"/>
            <a:chExt cx="6350000" cy="6350000"/>
          </a:xfrm>
        </p:grpSpPr>
        <p:sp>
          <p:nvSpPr>
            <p:cNvPr id="3" name="Freeform 3"/>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2"/>
              <a:stretch>
                <a:fillRect l="-28458" r="-21635"/>
              </a:stretch>
            </a:blipFill>
          </p:spPr>
        </p:sp>
        <p:sp>
          <p:nvSpPr>
            <p:cNvPr id="4" name="Freeform 4"/>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5EDB12"/>
            </a:solidFill>
          </p:spPr>
        </p:sp>
      </p:grpSp>
      <p:grpSp>
        <p:nvGrpSpPr>
          <p:cNvPr id="5" name="Group 5"/>
          <p:cNvGrpSpPr/>
          <p:nvPr/>
        </p:nvGrpSpPr>
        <p:grpSpPr>
          <a:xfrm rot="-10800000">
            <a:off x="16706118" y="7838893"/>
            <a:ext cx="621302" cy="621302"/>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grpSp>
        <p:nvGrpSpPr>
          <p:cNvPr id="7" name="Group 7"/>
          <p:cNvGrpSpPr/>
          <p:nvPr/>
        </p:nvGrpSpPr>
        <p:grpSpPr>
          <a:xfrm rot="-10800000">
            <a:off x="15240000" y="8704073"/>
            <a:ext cx="1153016" cy="115301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EDB12">
                <a:alpha val="69804"/>
              </a:srgbClr>
            </a:solidFill>
          </p:spPr>
        </p:sp>
      </p:grpSp>
      <p:sp>
        <p:nvSpPr>
          <p:cNvPr id="9" name="مربع نص 8"/>
          <p:cNvSpPr txBox="1"/>
          <p:nvPr/>
        </p:nvSpPr>
        <p:spPr>
          <a:xfrm>
            <a:off x="304800" y="1333500"/>
            <a:ext cx="9296400" cy="7786747"/>
          </a:xfrm>
          <a:prstGeom prst="rect">
            <a:avLst/>
          </a:prstGeom>
          <a:noFill/>
        </p:spPr>
        <p:txBody>
          <a:bodyPr wrap="square" rtlCol="1">
            <a:spAutoFit/>
          </a:bodyPr>
          <a:lstStyle/>
          <a:p>
            <a:pPr algn="ctr"/>
            <a:r>
              <a:rPr lang="ar-SA" sz="2800" b="1" u="sng" dirty="0">
                <a:solidFill>
                  <a:schemeClr val="accent6">
                    <a:lumMod val="60000"/>
                    <a:lumOff val="40000"/>
                  </a:schemeClr>
                </a:solidFill>
                <a:latin typeface="Sakkal Majalla" panose="02000000000000000000" pitchFamily="2" charset="-78"/>
                <a:cs typeface="Sakkal Majalla" panose="02000000000000000000" pitchFamily="2" charset="-78"/>
              </a:rPr>
              <a:t>أهمية أنظمة الرصد البيئي:</a:t>
            </a:r>
          </a:p>
          <a:p>
            <a:pPr algn="r"/>
            <a:endParaRPr lang="ar-SA" sz="2800" dirty="0">
              <a:solidFill>
                <a:schemeClr val="bg1"/>
              </a:solidFill>
              <a:latin typeface="Sakkal Majalla" panose="02000000000000000000" pitchFamily="2" charset="-78"/>
              <a:cs typeface="Sakkal Majalla" panose="02000000000000000000" pitchFamily="2" charset="-78"/>
            </a:endParaRPr>
          </a:p>
          <a:p>
            <a:pPr marL="342900" indent="-342900" algn="r" rtl="1">
              <a:buFont typeface="+mj-lt"/>
              <a:buAutoNum type="arabicPeriod"/>
            </a:pPr>
            <a:r>
              <a:rPr lang="ar-SA" sz="2800" u="sng" dirty="0">
                <a:solidFill>
                  <a:schemeClr val="bg1"/>
                </a:solidFill>
                <a:latin typeface="Sakkal Majalla" panose="02000000000000000000" pitchFamily="2" charset="-78"/>
                <a:cs typeface="Sakkal Majalla" panose="02000000000000000000" pitchFamily="2" charset="-78"/>
              </a:rPr>
              <a:t>توفر معلومات دقيقة</a:t>
            </a:r>
            <a:r>
              <a:rPr lang="ar-SA" sz="2800" dirty="0">
                <a:solidFill>
                  <a:schemeClr val="bg1"/>
                </a:solidFill>
                <a:latin typeface="Sakkal Majalla" panose="02000000000000000000" pitchFamily="2" charset="-78"/>
                <a:cs typeface="Sakkal Majalla" panose="02000000000000000000" pitchFamily="2" charset="-78"/>
              </a:rPr>
              <a:t>، تساهم في جمع البيانات والمعلومات الدقيقة حول حالة البيئة وتغيراتها. </a:t>
            </a:r>
          </a:p>
          <a:p>
            <a:pPr marL="342900" indent="-342900" algn="r" rtl="1">
              <a:buFont typeface="+mj-lt"/>
              <a:buAutoNum type="arabicPeriod"/>
            </a:pPr>
            <a:r>
              <a:rPr lang="ar-SA" sz="2800" dirty="0">
                <a:solidFill>
                  <a:schemeClr val="bg1"/>
                </a:solidFill>
                <a:latin typeface="Sakkal Majalla" panose="02000000000000000000" pitchFamily="2" charset="-78"/>
                <a:cs typeface="Sakkal Majalla" panose="02000000000000000000" pitchFamily="2" charset="-78"/>
              </a:rPr>
              <a:t> </a:t>
            </a:r>
            <a:r>
              <a:rPr lang="ar-SA" sz="2800" u="sng" dirty="0">
                <a:solidFill>
                  <a:schemeClr val="bg1"/>
                </a:solidFill>
                <a:latin typeface="Sakkal Majalla" panose="02000000000000000000" pitchFamily="2" charset="-78"/>
                <a:cs typeface="Sakkal Majalla" panose="02000000000000000000" pitchFamily="2" charset="-78"/>
              </a:rPr>
              <a:t>رصد الانتهاكات البيئية</a:t>
            </a:r>
            <a:r>
              <a:rPr lang="ar-SA" sz="2800" dirty="0">
                <a:solidFill>
                  <a:schemeClr val="bg1"/>
                </a:solidFill>
                <a:latin typeface="Sakkal Majalla" panose="02000000000000000000" pitchFamily="2" charset="-78"/>
                <a:cs typeface="Sakkal Majalla" panose="02000000000000000000" pitchFamily="2" charset="-78"/>
              </a:rPr>
              <a:t>، تساعد في اكتشاف ورصد الانتهاكات البيئية والتلوث، وبفضل ذلك يمكن تحديد المسؤوليات واتخاذ الإجراءات القانونية والتصحيحية المناسبة للحد من التلوث والحفاظ على البيئة. </a:t>
            </a:r>
          </a:p>
          <a:p>
            <a:pPr marL="342900" indent="-342900" algn="r" rtl="1">
              <a:buFont typeface="+mj-lt"/>
              <a:buAutoNum type="arabicPeriod"/>
            </a:pPr>
            <a:r>
              <a:rPr lang="ar-SA" sz="2800" u="sng" dirty="0">
                <a:solidFill>
                  <a:schemeClr val="bg1"/>
                </a:solidFill>
                <a:latin typeface="Sakkal Majalla" panose="02000000000000000000" pitchFamily="2" charset="-78"/>
                <a:cs typeface="Sakkal Majalla" panose="02000000000000000000" pitchFamily="2" charset="-78"/>
              </a:rPr>
              <a:t>تقييم تأثير الأنشطة البشرية</a:t>
            </a:r>
            <a:r>
              <a:rPr lang="ar-SA" sz="2800" dirty="0">
                <a:solidFill>
                  <a:schemeClr val="bg1"/>
                </a:solidFill>
                <a:latin typeface="Sakkal Majalla" panose="02000000000000000000" pitchFamily="2" charset="-78"/>
                <a:cs typeface="Sakkal Majalla" panose="02000000000000000000" pitchFamily="2" charset="-78"/>
              </a:rPr>
              <a:t>، وذلك برصد التأثيرات صناعية، مشاريع البناء، الزراعة، وغيرها، مما يساعد في استخدام هذه المعلومات لتحسين الممارسات واتخاذ إجراءات تصحيحية للحد من التأثيرات السلبية. </a:t>
            </a:r>
          </a:p>
          <a:p>
            <a:pPr marL="342900" indent="-342900" algn="r" rtl="1">
              <a:buFont typeface="+mj-lt"/>
              <a:buAutoNum type="arabicPeriod"/>
            </a:pPr>
            <a:r>
              <a:rPr lang="ar-SA" sz="2800" u="sng" dirty="0">
                <a:solidFill>
                  <a:schemeClr val="bg1"/>
                </a:solidFill>
                <a:latin typeface="Sakkal Majalla" panose="02000000000000000000" pitchFamily="2" charset="-78"/>
                <a:cs typeface="Sakkal Majalla" panose="02000000000000000000" pitchFamily="2" charset="-78"/>
              </a:rPr>
              <a:t>التنبؤ بالكوارث البيئية</a:t>
            </a:r>
            <a:r>
              <a:rPr lang="ar-SA" sz="2800" dirty="0">
                <a:solidFill>
                  <a:schemeClr val="bg1"/>
                </a:solidFill>
                <a:latin typeface="Sakkal Majalla" panose="02000000000000000000" pitchFamily="2" charset="-78"/>
                <a:cs typeface="Sakkal Majalla" panose="02000000000000000000" pitchFamily="2" charset="-78"/>
              </a:rPr>
              <a:t>، مثل التلوث الجوي الشديد، وتلوث المياه، وتدهور التربة، ويمكنها تحديد الظواهر غير الطبيعية والتغيرات المفاجئة في البيئة، وبالتالي تمكين السلطات المعنية من اتخاذ التدابير اللازمة للتعامل مع الكوارث البيئية وتقليل الأضرار.</a:t>
            </a:r>
          </a:p>
          <a:p>
            <a:pPr marL="342900" indent="-342900" algn="r" rtl="1">
              <a:buFont typeface="+mj-lt"/>
              <a:buAutoNum type="arabicPeriod"/>
            </a:pPr>
            <a:r>
              <a:rPr lang="ar-SA" sz="2800" dirty="0">
                <a:solidFill>
                  <a:schemeClr val="bg1"/>
                </a:solidFill>
                <a:latin typeface="Sakkal Majalla" panose="02000000000000000000" pitchFamily="2" charset="-78"/>
                <a:cs typeface="Sakkal Majalla" panose="02000000000000000000" pitchFamily="2" charset="-78"/>
              </a:rPr>
              <a:t>  </a:t>
            </a:r>
            <a:r>
              <a:rPr lang="ar-SA" sz="2800" u="sng" dirty="0">
                <a:solidFill>
                  <a:schemeClr val="bg1"/>
                </a:solidFill>
                <a:latin typeface="Sakkal Majalla" panose="02000000000000000000" pitchFamily="2" charset="-78"/>
                <a:cs typeface="Sakkal Majalla" panose="02000000000000000000" pitchFamily="2" charset="-78"/>
              </a:rPr>
              <a:t>توجيه السياسات البيئية</a:t>
            </a:r>
            <a:r>
              <a:rPr lang="ar-SA" sz="2800" dirty="0">
                <a:solidFill>
                  <a:schemeClr val="bg1"/>
                </a:solidFill>
                <a:latin typeface="Sakkal Majalla" panose="02000000000000000000" pitchFamily="2" charset="-78"/>
                <a:cs typeface="Sakkal Majalla" panose="02000000000000000000" pitchFamily="2" charset="-78"/>
              </a:rPr>
              <a:t>، حيث توفر معلومات أساسية لاتخاذ القرارات البيئية وتطوير السياسات والإجراءات البيئية، حيث تعتبر هذه المعلومات أداة قوية للتخطيط البيئي المستدام وتحقيق التوازن بين النمو الاقتصادي وحماية البيئة.</a:t>
            </a:r>
          </a:p>
          <a:p>
            <a:pPr marL="342900" indent="-342900" algn="r" rtl="1">
              <a:buFont typeface="+mj-lt"/>
              <a:buAutoNum type="arabicPeriod"/>
            </a:pPr>
            <a:r>
              <a:rPr lang="ar-SA" sz="2800" dirty="0">
                <a:solidFill>
                  <a:schemeClr val="bg1"/>
                </a:solidFill>
                <a:latin typeface="Sakkal Majalla" panose="02000000000000000000" pitchFamily="2" charset="-78"/>
                <a:cs typeface="Sakkal Majalla" panose="02000000000000000000" pitchFamily="2" charset="-78"/>
              </a:rPr>
              <a:t> </a:t>
            </a:r>
            <a:r>
              <a:rPr lang="ar-SA" sz="2800" u="sng" dirty="0">
                <a:solidFill>
                  <a:schemeClr val="bg1"/>
                </a:solidFill>
                <a:latin typeface="Sakkal Majalla" panose="02000000000000000000" pitchFamily="2" charset="-78"/>
                <a:cs typeface="Sakkal Majalla" panose="02000000000000000000" pitchFamily="2" charset="-78"/>
              </a:rPr>
              <a:t>تلعب دورًا حيويًا في حماية البيئة وتعزيز الاستدامة</a:t>
            </a:r>
            <a:r>
              <a:rPr lang="ar-SA" sz="2800" dirty="0">
                <a:solidFill>
                  <a:schemeClr val="bg1"/>
                </a:solidFill>
                <a:latin typeface="Sakkal Majalla" panose="02000000000000000000" pitchFamily="2" charset="-78"/>
                <a:cs typeface="Sakkal Majalla" panose="02000000000000000000" pitchFamily="2" charset="-78"/>
              </a:rPr>
              <a:t>. </a:t>
            </a:r>
          </a:p>
          <a:p>
            <a:pPr algn="r" rtl="1"/>
            <a:endParaRPr lang="ar-SA" sz="2400" dirty="0">
              <a:solidFill>
                <a:schemeClr val="bg1"/>
              </a:solidFill>
              <a:latin typeface="Sakkal Majalla" panose="02000000000000000000" pitchFamily="2" charset="-78"/>
              <a:cs typeface="Sakkal Majalla" panose="020000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2E08"/>
        </a:solidFill>
        <a:effectLst/>
      </p:bgPr>
    </p:bg>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74638"/>
            <a:ext cx="17373600" cy="1143000"/>
          </a:xfrm>
        </p:spPr>
        <p:txBody>
          <a:bodyPr/>
          <a:lstStyle/>
          <a:p>
            <a:pPr rtl="1"/>
            <a:r>
              <a:rPr lang="ar-SA" dirty="0">
                <a:solidFill>
                  <a:schemeClr val="accent6">
                    <a:lumMod val="60000"/>
                    <a:lumOff val="40000"/>
                  </a:schemeClr>
                </a:solidFill>
                <a:latin typeface="Sakkal Majalla" panose="02000000000000000000" pitchFamily="2" charset="-78"/>
                <a:cs typeface="Sakkal Majalla" panose="02000000000000000000" pitchFamily="2" charset="-78"/>
              </a:rPr>
              <a:t>الترخيص للبيئات النباتية</a:t>
            </a:r>
          </a:p>
        </p:txBody>
      </p:sp>
      <p:sp>
        <p:nvSpPr>
          <p:cNvPr id="4" name="عنصر نائب للمحتوى 3"/>
          <p:cNvSpPr>
            <a:spLocks noGrp="1"/>
          </p:cNvSpPr>
          <p:nvPr>
            <p:ph idx="1"/>
          </p:nvPr>
        </p:nvSpPr>
        <p:spPr>
          <a:xfrm>
            <a:off x="457200" y="1943100"/>
            <a:ext cx="17373600" cy="7162800"/>
          </a:xfrm>
        </p:spPr>
        <p:txBody>
          <a:bodyPr anchor="ctr">
            <a:normAutofit/>
          </a:bodyPr>
          <a:lstStyle/>
          <a:p>
            <a:pPr algn="r" rtl="1"/>
            <a:r>
              <a:rPr lang="ar-SA" sz="3600" dirty="0">
                <a:solidFill>
                  <a:schemeClr val="bg1"/>
                </a:solidFill>
                <a:latin typeface="Sakkal Majalla" panose="02000000000000000000" pitchFamily="2" charset="-78"/>
                <a:cs typeface="Sakkal Majalla" panose="02000000000000000000" pitchFamily="2" charset="-78"/>
              </a:rPr>
              <a:t>تعتبر وزارة البيئة والمياه والزراعة هي الجهة المخولة بإصدار التراخيص للبيئات النباتية و ذلك عن طريق</a:t>
            </a:r>
            <a:r>
              <a:rPr lang="ar-SA" sz="3600" dirty="0">
                <a:solidFill>
                  <a:schemeClr val="accent6">
                    <a:lumMod val="60000"/>
                    <a:lumOff val="40000"/>
                  </a:schemeClr>
                </a:solidFill>
                <a:latin typeface="Sakkal Majalla" panose="02000000000000000000" pitchFamily="2" charset="-78"/>
                <a:cs typeface="Sakkal Majalla" panose="02000000000000000000" pitchFamily="2" charset="-78"/>
              </a:rPr>
              <a:t> </a:t>
            </a:r>
            <a:r>
              <a:rPr lang="ar-SA" sz="3600" u="sng" dirty="0">
                <a:solidFill>
                  <a:schemeClr val="accent6">
                    <a:lumMod val="60000"/>
                    <a:lumOff val="40000"/>
                  </a:schemeClr>
                </a:solidFill>
                <a:latin typeface="Sakkal Majalla" panose="02000000000000000000" pitchFamily="2" charset="-78"/>
                <a:cs typeface="Sakkal Majalla" panose="02000000000000000000" pitchFamily="2" charset="-78"/>
              </a:rPr>
              <a:t>المركز الوطني لتنمية الغطاء النباتي ومكافحة التصحر</a:t>
            </a:r>
            <a:r>
              <a:rPr lang="ar-SA" sz="3600" dirty="0">
                <a:solidFill>
                  <a:schemeClr val="bg1"/>
                </a:solidFill>
                <a:latin typeface="Sakkal Majalla" panose="02000000000000000000" pitchFamily="2" charset="-78"/>
                <a:cs typeface="Sakkal Majalla" panose="02000000000000000000" pitchFamily="2" charset="-78"/>
              </a:rPr>
              <a:t> و من هذه التراخيص:</a:t>
            </a:r>
          </a:p>
          <a:p>
            <a:pPr marL="514350" indent="-514350" algn="r" rtl="1">
              <a:buFont typeface="+mj-lt"/>
              <a:buAutoNum type="arabicParenR"/>
            </a:pPr>
            <a:r>
              <a:rPr lang="ar-SA" sz="3600" u="sng" dirty="0">
                <a:solidFill>
                  <a:schemeClr val="accent6">
                    <a:lumMod val="60000"/>
                    <a:lumOff val="40000"/>
                  </a:schemeClr>
                </a:solidFill>
                <a:latin typeface="Sakkal Majalla" panose="02000000000000000000" pitchFamily="2" charset="-78"/>
                <a:cs typeface="Sakkal Majalla" panose="02000000000000000000" pitchFamily="2" charset="-78"/>
              </a:rPr>
              <a:t>إنشاء الحدائق النباتية: </a:t>
            </a:r>
            <a:r>
              <a:rPr lang="ar-SA" sz="3600" dirty="0">
                <a:solidFill>
                  <a:schemeClr val="bg1"/>
                </a:solidFill>
                <a:latin typeface="Sakkal Majalla" panose="02000000000000000000" pitchFamily="2" charset="-78"/>
                <a:cs typeface="Sakkal Majalla" panose="02000000000000000000" pitchFamily="2" charset="-78"/>
              </a:rPr>
              <a:t>و تٌمنح لإنشاء حديقة نباتية.</a:t>
            </a:r>
          </a:p>
          <a:p>
            <a:pPr marL="514350" indent="-514350" algn="r" rtl="1">
              <a:buFont typeface="+mj-lt"/>
              <a:buAutoNum type="arabicParenR"/>
            </a:pPr>
            <a:r>
              <a:rPr lang="ar-SA" sz="3600" u="sng" dirty="0">
                <a:solidFill>
                  <a:schemeClr val="accent6">
                    <a:lumMod val="60000"/>
                    <a:lumOff val="40000"/>
                  </a:schemeClr>
                </a:solidFill>
                <a:latin typeface="Sakkal Majalla" panose="02000000000000000000" pitchFamily="2" charset="-78"/>
                <a:cs typeface="Sakkal Majalla" panose="02000000000000000000" pitchFamily="2" charset="-78"/>
              </a:rPr>
              <a:t> إنشاء المشاتل للنباتات البرية والساحلية</a:t>
            </a:r>
            <a:r>
              <a:rPr lang="ar-SA" sz="3600" dirty="0">
                <a:solidFill>
                  <a:schemeClr val="accent6">
                    <a:lumMod val="60000"/>
                    <a:lumOff val="40000"/>
                  </a:schemeClr>
                </a:solidFill>
                <a:latin typeface="Sakkal Majalla" panose="02000000000000000000" pitchFamily="2" charset="-78"/>
                <a:cs typeface="Sakkal Majalla" panose="02000000000000000000" pitchFamily="2" charset="-78"/>
              </a:rPr>
              <a:t>: </a:t>
            </a:r>
            <a:r>
              <a:rPr lang="ar-SA" sz="3600" dirty="0">
                <a:solidFill>
                  <a:schemeClr val="bg1"/>
                </a:solidFill>
                <a:latin typeface="Sakkal Majalla" panose="02000000000000000000" pitchFamily="2" charset="-78"/>
                <a:cs typeface="Sakkal Majalla" panose="02000000000000000000" pitchFamily="2" charset="-78"/>
              </a:rPr>
              <a:t>و تٌمنح لإنشاء مشاتل لإنتاج وإكثار النباتات البرية والساحلية.</a:t>
            </a:r>
          </a:p>
          <a:p>
            <a:pPr marL="514350" indent="-514350" algn="r" rtl="1">
              <a:buFont typeface="+mj-lt"/>
              <a:buAutoNum type="arabicParenR"/>
            </a:pPr>
            <a:r>
              <a:rPr lang="ar-SA" sz="3600" u="sng" dirty="0">
                <a:solidFill>
                  <a:schemeClr val="accent6">
                    <a:lumMod val="60000"/>
                    <a:lumOff val="40000"/>
                  </a:schemeClr>
                </a:solidFill>
                <a:latin typeface="Sakkal Majalla" panose="02000000000000000000" pitchFamily="2" charset="-78"/>
                <a:cs typeface="Sakkal Majalla" panose="02000000000000000000" pitchFamily="2" charset="-78"/>
              </a:rPr>
              <a:t>إنشاء </a:t>
            </a:r>
            <a:r>
              <a:rPr lang="ar-SA" sz="3600" u="sng" dirty="0" err="1">
                <a:solidFill>
                  <a:schemeClr val="accent6">
                    <a:lumMod val="60000"/>
                    <a:lumOff val="40000"/>
                  </a:schemeClr>
                </a:solidFill>
                <a:latin typeface="Sakkal Majalla" panose="02000000000000000000" pitchFamily="2" charset="-78"/>
                <a:cs typeface="Sakkal Majalla" panose="02000000000000000000" pitchFamily="2" charset="-78"/>
              </a:rPr>
              <a:t>المعاشب</a:t>
            </a:r>
            <a:r>
              <a:rPr lang="ar-SA" sz="3600" u="sng" dirty="0">
                <a:solidFill>
                  <a:schemeClr val="accent6">
                    <a:lumMod val="60000"/>
                    <a:lumOff val="40000"/>
                  </a:schemeClr>
                </a:solidFill>
                <a:latin typeface="Sakkal Majalla" panose="02000000000000000000" pitchFamily="2" charset="-78"/>
                <a:cs typeface="Sakkal Majalla" panose="02000000000000000000" pitchFamily="2" charset="-78"/>
              </a:rPr>
              <a:t> للنباتات البرية والساحلية:</a:t>
            </a:r>
            <a:r>
              <a:rPr lang="ar-SA" sz="3600" dirty="0">
                <a:solidFill>
                  <a:schemeClr val="bg1"/>
                </a:solidFill>
                <a:latin typeface="Sakkal Majalla" panose="02000000000000000000" pitchFamily="2" charset="-78"/>
                <a:cs typeface="Sakkal Majalla" panose="02000000000000000000" pitchFamily="2" charset="-78"/>
              </a:rPr>
              <a:t> و تٌمنح لإنتاج النباتات العشبية وإكثارها.</a:t>
            </a:r>
          </a:p>
          <a:p>
            <a:pPr marL="514350" indent="-514350" algn="r" rtl="1">
              <a:buFont typeface="+mj-lt"/>
              <a:buAutoNum type="arabicParenR"/>
            </a:pPr>
            <a:r>
              <a:rPr lang="ar-SA" sz="3600" u="sng" dirty="0">
                <a:solidFill>
                  <a:schemeClr val="accent6">
                    <a:lumMod val="60000"/>
                    <a:lumOff val="40000"/>
                  </a:schemeClr>
                </a:solidFill>
                <a:latin typeface="Sakkal Majalla" panose="02000000000000000000" pitchFamily="2" charset="-78"/>
                <a:cs typeface="Sakkal Majalla" panose="02000000000000000000" pitchFamily="2" charset="-78"/>
              </a:rPr>
              <a:t>إنشاء بنوك البذور للنباتات البرية والساحلية</a:t>
            </a:r>
            <a:r>
              <a:rPr lang="ar-SA" sz="3600" dirty="0">
                <a:solidFill>
                  <a:schemeClr val="accent6">
                    <a:lumMod val="60000"/>
                    <a:lumOff val="40000"/>
                  </a:schemeClr>
                </a:solidFill>
                <a:latin typeface="Sakkal Majalla" panose="02000000000000000000" pitchFamily="2" charset="-78"/>
                <a:cs typeface="Sakkal Majalla" panose="02000000000000000000" pitchFamily="2" charset="-78"/>
              </a:rPr>
              <a:t>: </a:t>
            </a:r>
            <a:r>
              <a:rPr lang="ar-SA" sz="3600" dirty="0">
                <a:solidFill>
                  <a:schemeClr val="bg1"/>
                </a:solidFill>
                <a:latin typeface="Sakkal Majalla" panose="02000000000000000000" pitchFamily="2" charset="-78"/>
                <a:cs typeface="Sakkal Majalla" panose="02000000000000000000" pitchFamily="2" charset="-78"/>
              </a:rPr>
              <a:t>و تٌمنح لإنشاء بنوك البذور للنباتات البرية والساحلية لحفظها.</a:t>
            </a:r>
          </a:p>
          <a:p>
            <a:pPr marL="514350" indent="-514350" algn="r" rtl="1">
              <a:buFont typeface="+mj-lt"/>
              <a:buAutoNum type="arabicParenR"/>
            </a:pPr>
            <a:r>
              <a:rPr lang="ar-SA" sz="3600" dirty="0">
                <a:solidFill>
                  <a:schemeClr val="accent6">
                    <a:lumMod val="60000"/>
                    <a:lumOff val="40000"/>
                  </a:schemeClr>
                </a:solidFill>
                <a:latin typeface="Sakkal Majalla" panose="02000000000000000000" pitchFamily="2" charset="-78"/>
                <a:cs typeface="Sakkal Majalla" panose="02000000000000000000" pitchFamily="2" charset="-78"/>
              </a:rPr>
              <a:t> </a:t>
            </a:r>
            <a:r>
              <a:rPr lang="ar-SA" sz="3600" u="sng" dirty="0">
                <a:solidFill>
                  <a:schemeClr val="accent6">
                    <a:lumMod val="60000"/>
                    <a:lumOff val="40000"/>
                  </a:schemeClr>
                </a:solidFill>
                <a:latin typeface="Sakkal Majalla" panose="02000000000000000000" pitchFamily="2" charset="-78"/>
                <a:cs typeface="Sakkal Majalla" panose="02000000000000000000" pitchFamily="2" charset="-78"/>
              </a:rPr>
              <a:t>إنشاء مراكز إكثار البذور للنباتات البرية والساحلية </a:t>
            </a:r>
            <a:r>
              <a:rPr lang="ar-SA" sz="3600" dirty="0">
                <a:solidFill>
                  <a:schemeClr val="accent6">
                    <a:lumMod val="60000"/>
                    <a:lumOff val="40000"/>
                  </a:schemeClr>
                </a:solidFill>
                <a:latin typeface="Sakkal Majalla" panose="02000000000000000000" pitchFamily="2" charset="-78"/>
                <a:cs typeface="Sakkal Majalla" panose="02000000000000000000" pitchFamily="2" charset="-78"/>
              </a:rPr>
              <a:t>: </a:t>
            </a:r>
            <a:r>
              <a:rPr lang="ar-SA" sz="3600" dirty="0">
                <a:solidFill>
                  <a:schemeClr val="bg1"/>
                </a:solidFill>
                <a:latin typeface="Sakkal Majalla" panose="02000000000000000000" pitchFamily="2" charset="-78"/>
                <a:cs typeface="Sakkal Majalla" panose="02000000000000000000" pitchFamily="2" charset="-78"/>
              </a:rPr>
              <a:t>و تٌمنح للراغبين في إنشاء مراكز إكثار البذور للنباتات البرية والساحلية في أراضي الغطاء النباتي.</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754</Words>
  <Application>Microsoft Office PowerPoint</Application>
  <PresentationFormat>Custom</PresentationFormat>
  <Paragraphs>53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 Light</vt:lpstr>
      <vt:lpstr>Sakkal Majalla</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الترخيص للبيئات النباتية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شكرًا لكم</dc:title>
  <dc:creator>Nora Sulaiman Elyas</dc:creator>
  <cp:lastModifiedBy>Mohamed Araouf Elsheikh</cp:lastModifiedBy>
  <cp:revision>18</cp:revision>
  <dcterms:created xsi:type="dcterms:W3CDTF">2006-08-16T00:00:00Z</dcterms:created>
  <dcterms:modified xsi:type="dcterms:W3CDTF">2025-02-28T08:23:25Z</dcterms:modified>
  <dc:identifier>DAGCduOrsHE</dc:identifier>
</cp:coreProperties>
</file>