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2"/>
    <p:sldMasterId id="2147483680" r:id="rId3"/>
  </p:sldMasterIdLst>
  <p:notesMasterIdLst>
    <p:notesMasterId r:id="rId42"/>
  </p:notesMasterIdLst>
  <p:handoutMasterIdLst>
    <p:handoutMasterId r:id="rId43"/>
  </p:handoutMasterIdLst>
  <p:sldIdLst>
    <p:sldId id="512" r:id="rId4"/>
    <p:sldId id="422" r:id="rId5"/>
    <p:sldId id="471" r:id="rId6"/>
    <p:sldId id="472" r:id="rId7"/>
    <p:sldId id="473" r:id="rId8"/>
    <p:sldId id="474" r:id="rId9"/>
    <p:sldId id="476" r:id="rId10"/>
    <p:sldId id="477" r:id="rId11"/>
    <p:sldId id="479" r:id="rId12"/>
    <p:sldId id="480" r:id="rId13"/>
    <p:sldId id="481" r:id="rId14"/>
    <p:sldId id="482" r:id="rId15"/>
    <p:sldId id="484" r:id="rId16"/>
    <p:sldId id="485" r:id="rId17"/>
    <p:sldId id="486" r:id="rId18"/>
    <p:sldId id="487" r:id="rId19"/>
    <p:sldId id="488" r:id="rId20"/>
    <p:sldId id="489" r:id="rId21"/>
    <p:sldId id="490" r:id="rId22"/>
    <p:sldId id="492" r:id="rId23"/>
    <p:sldId id="493" r:id="rId24"/>
    <p:sldId id="494" r:id="rId25"/>
    <p:sldId id="495" r:id="rId26"/>
    <p:sldId id="496" r:id="rId27"/>
    <p:sldId id="497" r:id="rId28"/>
    <p:sldId id="498" r:id="rId29"/>
    <p:sldId id="499" r:id="rId30"/>
    <p:sldId id="500" r:id="rId31"/>
    <p:sldId id="501" r:id="rId32"/>
    <p:sldId id="502" r:id="rId33"/>
    <p:sldId id="503" r:id="rId34"/>
    <p:sldId id="504" r:id="rId35"/>
    <p:sldId id="505" r:id="rId36"/>
    <p:sldId id="506" r:id="rId37"/>
    <p:sldId id="507" r:id="rId38"/>
    <p:sldId id="508" r:id="rId39"/>
    <p:sldId id="509" r:id="rId40"/>
    <p:sldId id="511" r:id="rId41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>
      <p:cViewPr varScale="1">
        <p:scale>
          <a:sx n="47" d="100"/>
          <a:sy n="47" d="100"/>
        </p:scale>
        <p:origin x="704" y="44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8/30/2026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9FB51A-E05F-4494-ADA5-A77EAE266FCF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CD1B0D-083E-4DA2-81AD-16B7E971189E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7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0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40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30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43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16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42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93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1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21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Sunday, August 30,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Sunday, August 30,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4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0005-FA7E-79B4-EEA5-0F6FC98DE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78DAEAC-D819-7DB6-5D38-0C5A01B76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FD5DB7-1F18-1939-161C-6793BCED4A7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950E525-8A51-9A0C-2E93-8E7C0108CCD6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FA90CD-5C96-F143-E0E0-A24C16DB4574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600200"/>
            <a:ext cx="11506200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negatively charged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hydroxide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forms a single bond with the electrophilic carbonyl carbon.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pushes the two electrons of the pi bond onto the electronegative oxygen forming an alkoxide ion intermediate.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2313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conditions</a:t>
            </a:r>
            <a:endParaRPr lang="en-US" sz="2400" b="1" i="1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41250" t="44597" r="42083" b="40808"/>
          <a:stretch/>
        </p:blipFill>
        <p:spPr>
          <a:xfrm>
            <a:off x="4376863" y="2809918"/>
            <a:ext cx="3438273" cy="169347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4602272"/>
            <a:ext cx="11506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acts as an acid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protonates the alkoxide ion to form a neutral hydrate while also regenerating hydroxide.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38750" t="72128" r="40000" b="15567"/>
          <a:stretch/>
        </p:blipFill>
        <p:spPr>
          <a:xfrm>
            <a:off x="4462945" y="5436621"/>
            <a:ext cx="4147655" cy="135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7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747AF-45D4-094C-17C0-D490773A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500" t="73215" r="38750" b="10000"/>
          <a:stretch/>
        </p:blipFill>
        <p:spPr>
          <a:xfrm>
            <a:off x="7543800" y="5080254"/>
            <a:ext cx="4423904" cy="1758696"/>
          </a:xfrm>
          <a:prstGeom prst="rect">
            <a:avLst/>
          </a:prstGeo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057B97B-EF13-C4AD-7959-9FE220BB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185CC4-4640-F6B4-F540-24D24C8B0631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49E3BB6-7B5E-16E2-161E-5BBE69FBAA77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706672"/>
            <a:ext cx="66294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Hydronium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protonates the carbonyl oxygen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thereby making the carbonyl carbon more electrophilic.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037753"/>
            <a:ext cx="6629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forms a single bond with the electrophilic carbon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pushes the two electrons in the carbonyl pi bond onto the electronegative oxygen.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9756" t="25555" r="40661" b="63971"/>
          <a:stretch/>
        </p:blipFill>
        <p:spPr>
          <a:xfrm>
            <a:off x="7763884" y="1478014"/>
            <a:ext cx="3983736" cy="11985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1771" t="48770" r="42812" b="35566"/>
          <a:stretch/>
        </p:blipFill>
        <p:spPr>
          <a:xfrm>
            <a:off x="8001000" y="3085185"/>
            <a:ext cx="3124200" cy="17855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57200" y="4870703"/>
            <a:ext cx="6629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acts as a base and deprotonates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intermediate to produce the neutrally charged hydrate while regenerating hydronium.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2945B0-27AD-B75E-DA65-AF4D7419E5E6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78986-812C-D6F2-BCDB-FAF0843ECE6E}"/>
              </a:ext>
            </a:extLst>
          </p:cNvPr>
          <p:cNvSpPr/>
          <p:nvPr/>
        </p:nvSpPr>
        <p:spPr>
          <a:xfrm>
            <a:off x="457200" y="1219200"/>
            <a:ext cx="2379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Acidic conditions</a:t>
            </a:r>
            <a:endParaRPr lang="en-US" sz="2400" b="1" i="1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8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D17EA-D682-0FFC-53C7-138D739D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05A39E6-BBB4-E0F8-AFA0-69EE47F8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742FB8-5EA6-5D47-1931-8226B0302B0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99FF6ED-2C62-0F01-8C97-3CA1030E516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55C100-6C97-D68A-131E-BC70B3E2F0E9}"/>
              </a:ext>
            </a:extLst>
          </p:cNvPr>
          <p:cNvSpPr/>
          <p:nvPr/>
        </p:nvSpPr>
        <p:spPr>
          <a:xfrm>
            <a:off x="117297" y="676275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Hydrate Equilibrium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4700" y="1222683"/>
            <a:ext cx="6605699" cy="18836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donating alkyl groups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stabilized the partial positive charge on the carbonyl carbon and decreases the amount of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-diol product at equilibrium.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Formaldehyde favors hydrate formation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0FFBD0-BC49-E903-8984-E6C269EC2831}"/>
              </a:ext>
            </a:extLst>
          </p:cNvPr>
          <p:cNvSpPr/>
          <p:nvPr/>
        </p:nvSpPr>
        <p:spPr>
          <a:xfrm>
            <a:off x="404699" y="5211872"/>
            <a:ext cx="6605699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strong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electron-withdrawing groups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destabilizes the carbonyl and tends to form stable hydrates.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837EE1-55E5-233A-03AC-01485291C2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20" t="37216" r="39800" b="49342"/>
          <a:stretch>
            <a:fillRect/>
          </a:stretch>
        </p:blipFill>
        <p:spPr>
          <a:xfrm>
            <a:off x="8229600" y="5105475"/>
            <a:ext cx="3268142" cy="116663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CE65224-E081-F169-8C9E-AE271D135258}"/>
              </a:ext>
            </a:extLst>
          </p:cNvPr>
          <p:cNvGrpSpPr/>
          <p:nvPr/>
        </p:nvGrpSpPr>
        <p:grpSpPr>
          <a:xfrm>
            <a:off x="7389469" y="923572"/>
            <a:ext cx="4685234" cy="3681942"/>
            <a:chOff x="685800" y="2313374"/>
            <a:chExt cx="4076699" cy="31441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9436E0-870E-7070-D70A-FA7B21403D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166" t="23704" r="35417" b="63558"/>
            <a:stretch>
              <a:fillRect/>
            </a:stretch>
          </p:blipFill>
          <p:spPr>
            <a:xfrm>
              <a:off x="685800" y="2313374"/>
              <a:ext cx="4076699" cy="9603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8FF804-955A-C4C4-3DEC-CC9504BCE0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166" t="41897" r="35417" b="45365"/>
            <a:stretch>
              <a:fillRect/>
            </a:stretch>
          </p:blipFill>
          <p:spPr>
            <a:xfrm>
              <a:off x="685800" y="3429000"/>
              <a:ext cx="4076699" cy="96032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B8D0545-B8DE-DE52-F10C-E0B379FFF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166" t="61484" r="35417" b="26770"/>
            <a:stretch>
              <a:fillRect/>
            </a:stretch>
          </p:blipFill>
          <p:spPr>
            <a:xfrm>
              <a:off x="685800" y="4572000"/>
              <a:ext cx="4076699" cy="8854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763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CD685-D820-7F90-85A3-8792192B4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92A0B6C-208B-1642-A466-CD892B921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E9F223C-77E3-BC94-F34F-84DF538BAEE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D14571B-017E-7FC4-A819-07CFD5668C4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HCN;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Cyanohydrin Formation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7297" y="666750"/>
            <a:ext cx="11617503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cyanide (HC≡N), adds reversibly to aldehydes and many ketones forming </a:t>
            </a:r>
            <a:r>
              <a:rPr lang="en-US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hydroxyalkanenitrile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adducts (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cyanohydrins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C(OH)CN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Cyanohydrin formation is favored for aldehydes, and unhindered cyclic and methyl ketones.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839" t="32018" r="40767" b="56638"/>
          <a:stretch/>
        </p:blipFill>
        <p:spPr>
          <a:xfrm>
            <a:off x="3200400" y="2335765"/>
            <a:ext cx="4191000" cy="137861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7297" y="3983743"/>
            <a:ext cx="11617504" cy="18836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Cyanohydrin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formation is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base-catalyzed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reaction.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cyanide is a weak acid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pK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 9.25), and a small amount of a strong base activates hydrogen cyanide by converting it to cyanide ion (-C≡N,  carbon nucleophile).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absence of base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reaction does not proceed or is at best very slow.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57271" y="2432387"/>
            <a:ext cx="3930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HCN is created in situ by adding a strong acid to a mixture of sodium cyanide and the carbonyl compound,</a:t>
            </a:r>
          </a:p>
        </p:txBody>
      </p:sp>
    </p:spTree>
    <p:extLst>
      <p:ext uri="{BB962C8B-B14F-4D97-AF65-F5344CB8AC3E}">
        <p14:creationId xmlns:p14="http://schemas.microsoft.com/office/powerpoint/2010/main" val="33850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DD532-6249-538F-EBB3-F59D3EAB0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F770913-71A3-DD24-F5BB-0E620613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64A4D5-1554-477A-84AA-C087FFFC775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E56A042-202F-A7BB-8BF6-27358897CEC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HCN;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Cyanohydrin Formation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4E6C03-21A2-308C-65D9-17EBDB2D6672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800" y="1219200"/>
            <a:ext cx="3122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Nucleophilic attack</a:t>
            </a:r>
            <a:endParaRPr lang="en-US" sz="2000" b="1" i="0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8800" y="4552890"/>
            <a:ext cx="2315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Protonation</a:t>
            </a:r>
            <a:endParaRPr lang="en-US" sz="2000" b="1" i="0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95400" y="1565333"/>
            <a:ext cx="10400233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cyanide ion acts as a nucleophile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forms a C-C bond with the electrophilic carbonyl carbon.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two electrons in the carbonyl pi bond are pushed on to the electronegative oxygen forming a tetrahedral alkoxide ion intermediate.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5400" y="4933890"/>
            <a:ext cx="104002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alkoxide ion is protonated by HCN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regenerates the cyanide ion.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35000" t="55722" r="36250" b="32136"/>
          <a:stretch>
            <a:fillRect/>
          </a:stretch>
        </p:blipFill>
        <p:spPr>
          <a:xfrm>
            <a:off x="3729396" y="5456448"/>
            <a:ext cx="5562599" cy="13215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8049" t="35650" r="39034" b="51017"/>
          <a:stretch/>
        </p:blipFill>
        <p:spPr>
          <a:xfrm>
            <a:off x="3953934" y="3076236"/>
            <a:ext cx="4656666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9A605-F319-B8C4-C0DD-9FA2D24F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064DB45-FE01-0055-F74A-D3E74E00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91C3B6-3C2B-C158-B3F8-B0DFE7BB4499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6E5936A-1316-AC0A-E248-C529E2BE6FB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ROH;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Acetal Formation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7297" y="666750"/>
            <a:ext cx="11846102" cy="18836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one equivalent of an alcohol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aldehydes and ketones, in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 of an acid catalyst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form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hydroxy ether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a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hemiacetal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</a:t>
            </a:r>
            <a:r>
              <a:rPr lang="en-US" sz="2000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COHOR')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can continue by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adding another equivalent of an alcohol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form a </a:t>
            </a:r>
            <a:r>
              <a:rPr 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diether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an </a:t>
            </a:r>
            <a:r>
              <a:rPr 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acetal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C(OR')</a:t>
            </a:r>
            <a:r>
              <a:rPr lang="en-US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C7DECA-4084-B8D1-B73A-C3FA069760BD}"/>
              </a:ext>
            </a:extLst>
          </p:cNvPr>
          <p:cNvGrpSpPr/>
          <p:nvPr/>
        </p:nvGrpSpPr>
        <p:grpSpPr>
          <a:xfrm>
            <a:off x="2209800" y="2760430"/>
            <a:ext cx="8275206" cy="1337140"/>
            <a:chOff x="2362200" y="2565637"/>
            <a:chExt cx="8275206" cy="1337140"/>
          </a:xfrm>
        </p:grpSpPr>
        <p:grpSp>
          <p:nvGrpSpPr>
            <p:cNvPr id="9" name="Group 8"/>
            <p:cNvGrpSpPr/>
            <p:nvPr/>
          </p:nvGrpSpPr>
          <p:grpSpPr>
            <a:xfrm>
              <a:off x="2362200" y="2565637"/>
              <a:ext cx="8275206" cy="1337140"/>
              <a:chOff x="6469396" y="1855940"/>
              <a:chExt cx="8088154" cy="1337140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l="35417" t="43333" r="36666" b="42593"/>
              <a:stretch/>
            </p:blipFill>
            <p:spPr>
              <a:xfrm>
                <a:off x="6469396" y="1968091"/>
                <a:ext cx="4319700" cy="1224989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3"/>
              <a:srcRect l="56564" t="57037" r="37083" b="31573"/>
              <a:stretch>
                <a:fillRect/>
              </a:stretch>
            </p:blipFill>
            <p:spPr>
              <a:xfrm>
                <a:off x="13395812" y="1855940"/>
                <a:ext cx="1161738" cy="117164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2"/>
              <a:srcRect l="46251" t="43333" r="44583" b="50568"/>
              <a:stretch>
                <a:fillRect/>
              </a:stretch>
            </p:blipFill>
            <p:spPr>
              <a:xfrm>
                <a:off x="11608349" y="1946748"/>
                <a:ext cx="1676400" cy="627454"/>
              </a:xfrm>
              <a:prstGeom prst="rect">
                <a:avLst/>
              </a:prstGeom>
            </p:spPr>
          </p:pic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456BB6B-31E9-6FEC-D97B-F56DE9703D3A}"/>
                </a:ext>
              </a:extLst>
            </p:cNvPr>
            <p:cNvSpPr/>
            <p:nvPr/>
          </p:nvSpPr>
          <p:spPr>
            <a:xfrm>
              <a:off x="6991685" y="2892237"/>
              <a:ext cx="381000" cy="498663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i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86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992B-B42B-6712-0F65-4DF4A7B61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55C47B5-19FF-66D3-EC45-9F0C4DBA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D0BF38-0302-0B1E-BA1B-9AC297C1468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67D9791-11A4-B550-1A37-2213D73B1EE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ROH;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Acetal Formation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0C54FF-81D7-FEAD-239B-5C0F753D4AC7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500" t="24074" r="38333" b="59629"/>
          <a:stretch/>
        </p:blipFill>
        <p:spPr>
          <a:xfrm>
            <a:off x="7847372" y="4772472"/>
            <a:ext cx="3887428" cy="15210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1281777" y="1528084"/>
            <a:ext cx="61722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catalyst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protonates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carbonyl oxygen, making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carbon more electrophilic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81777" y="3098878"/>
            <a:ext cx="61722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alcohol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undergoes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carbonyl producing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protonated hemiacetal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81777" y="4953000"/>
            <a:ext cx="61722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acts as base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cause 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deprotonation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creating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hemiacetal and hydronium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667" t="28518" r="37917" b="60371"/>
          <a:stretch/>
        </p:blipFill>
        <p:spPr>
          <a:xfrm>
            <a:off x="7847372" y="1184603"/>
            <a:ext cx="3887428" cy="955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000" t="46296" r="40833" b="32963"/>
          <a:stretch/>
        </p:blipFill>
        <p:spPr>
          <a:xfrm>
            <a:off x="7847372" y="2506180"/>
            <a:ext cx="3887428" cy="2133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509067" y="1143000"/>
            <a:ext cx="270325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Protonation</a:t>
            </a:r>
            <a:endParaRPr lang="en-US" sz="2000" b="1" i="0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9067" y="2724168"/>
            <a:ext cx="3122971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Nucleophilic attack</a:t>
            </a:r>
            <a:endParaRPr lang="en-US" sz="2000" b="1" i="0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9067" y="4572000"/>
            <a:ext cx="304817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Deprotonation</a:t>
            </a:r>
            <a:endParaRPr lang="en-US" sz="2000" b="1" i="0" dirty="0">
              <a:solidFill>
                <a:srgbClr val="2F0BE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6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29FFD-D76B-F1E3-8ED6-EFDF087EB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32EEDE3-3D42-AC59-56BF-3586EE7BE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35202CD-4CD5-A40F-8724-AD07B9E2E49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F93C4F0-C19B-97BE-2784-AE5B7B5D64C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ROH;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Acetal Formation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572D58-6BE9-C2C0-85B8-D1BC6DF4B6B6}"/>
              </a:ext>
            </a:extLst>
          </p:cNvPr>
          <p:cNvSpPr/>
          <p:nvPr/>
        </p:nvSpPr>
        <p:spPr>
          <a:xfrm>
            <a:off x="1281777" y="1630472"/>
            <a:ext cx="61722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 group of the hemiacetal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protonated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making it into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good leaving group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58AA27-0274-4E90-746A-376E53339394}"/>
              </a:ext>
            </a:extLst>
          </p:cNvPr>
          <p:cNvSpPr/>
          <p:nvPr/>
        </p:nvSpPr>
        <p:spPr>
          <a:xfrm>
            <a:off x="1281777" y="3531008"/>
            <a:ext cx="6172200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Lone pair electrons on the ether oxygen reforms the C=O bond causing the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of water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producing an oxonium 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91A02D-55A0-81F0-5A1A-3ED350EE0730}"/>
              </a:ext>
            </a:extLst>
          </p:cNvPr>
          <p:cNvSpPr/>
          <p:nvPr/>
        </p:nvSpPr>
        <p:spPr>
          <a:xfrm>
            <a:off x="509067" y="1143039"/>
            <a:ext cx="270325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Protonation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A8A821-F065-0CA5-6A62-DC7F13EEC896}"/>
              </a:ext>
            </a:extLst>
          </p:cNvPr>
          <p:cNvSpPr/>
          <p:nvPr/>
        </p:nvSpPr>
        <p:spPr>
          <a:xfrm>
            <a:off x="509067" y="3055317"/>
            <a:ext cx="3383298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Elimination of Water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917" t="35185" r="39167" b="43333"/>
          <a:stretch/>
        </p:blipFill>
        <p:spPr>
          <a:xfrm>
            <a:off x="8243725" y="950610"/>
            <a:ext cx="3491075" cy="1792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9583" t="13704" r="40833" b="70000"/>
          <a:stretch/>
        </p:blipFill>
        <p:spPr>
          <a:xfrm>
            <a:off x="8243725" y="3430027"/>
            <a:ext cx="3463301" cy="16211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A81332-783D-A4B5-85F0-7C2A9970C69F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329232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17AF3-CA4F-EA72-9B6D-1F8E0BED4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96E3E95-30C5-2288-348B-28645CBB4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5A307A-9F2B-B364-B052-7F6D76FB9D7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E073316-8AD0-AD45-299D-8E6842B37DD8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ROH;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Acetal Formation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ADB62D-5802-71D1-C1FE-7FCCAB56AECB}"/>
              </a:ext>
            </a:extLst>
          </p:cNvPr>
          <p:cNvSpPr/>
          <p:nvPr/>
        </p:nvSpPr>
        <p:spPr>
          <a:xfrm>
            <a:off x="1281777" y="1524000"/>
            <a:ext cx="6172200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Lone pair electrons on the ether oxygen reforms the C=O bond causing the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of water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producing an oxonium 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58925-D0C8-0554-54E3-97842A3E2C00}"/>
              </a:ext>
            </a:extLst>
          </p:cNvPr>
          <p:cNvSpPr/>
          <p:nvPr/>
        </p:nvSpPr>
        <p:spPr>
          <a:xfrm>
            <a:off x="1281777" y="3787914"/>
            <a:ext cx="617220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acts as a base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causes 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deprotonation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creating the product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acetal and hydronium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28517E-7E53-B401-D3CA-E0E2B54D9E7A}"/>
              </a:ext>
            </a:extLst>
          </p:cNvPr>
          <p:cNvSpPr/>
          <p:nvPr/>
        </p:nvSpPr>
        <p:spPr>
          <a:xfrm>
            <a:off x="509067" y="1143039"/>
            <a:ext cx="338329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6: Nucleophilic Attack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C5FB99-4223-BDDC-2141-DD0C74E31CAA}"/>
              </a:ext>
            </a:extLst>
          </p:cNvPr>
          <p:cNvSpPr/>
          <p:nvPr/>
        </p:nvSpPr>
        <p:spPr>
          <a:xfrm>
            <a:off x="509067" y="3353256"/>
            <a:ext cx="345333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7: Deprotonation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03A08A-27A9-F4F6-DDA2-767AE0D24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17" t="24074" r="41250" b="55926"/>
          <a:stretch/>
        </p:blipFill>
        <p:spPr>
          <a:xfrm>
            <a:off x="8218907" y="1062540"/>
            <a:ext cx="3706541" cy="20341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7917" t="38889" r="39167" b="41852"/>
          <a:stretch/>
        </p:blipFill>
        <p:spPr>
          <a:xfrm>
            <a:off x="8218907" y="3581817"/>
            <a:ext cx="3706541" cy="17521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67C6DF-6488-0C90-C03A-9F2E643F7935}"/>
              </a:ext>
            </a:extLst>
          </p:cNvPr>
          <p:cNvSpPr/>
          <p:nvPr/>
        </p:nvSpPr>
        <p:spPr>
          <a:xfrm>
            <a:off x="117297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190248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F10F7-5B49-4429-821B-6D9D88D51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04745F6-A977-9F6B-CF64-C7199D533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80" t="74083" r="38333" b="13704"/>
          <a:stretch/>
        </p:blipFill>
        <p:spPr>
          <a:xfrm>
            <a:off x="6919566" y="5697022"/>
            <a:ext cx="3382067" cy="985061"/>
          </a:xfrm>
          <a:prstGeom prst="rect">
            <a:avLst/>
          </a:prstGeo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82A672F-7319-B6B9-91C3-1748B709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66CE2C-DB08-6068-8F44-7942D29444D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F0A24DA-DFDD-8E55-E60E-A6D56051305F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RMgX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Organometallic Reactions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7297" y="2743200"/>
            <a:ext cx="1180658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carbon bonds to the metal and has characteristics like a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(R:</a:t>
            </a:r>
            <a:r>
              <a:rPr lang="en-US" sz="2000" b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nucleophile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297" y="668447"/>
            <a:ext cx="11806580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Magnesium metal reduce the carbon-halogen bonds of alkyl halides to form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Grignard reagents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powerful bases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2500" t="64855" r="33333" b="22593"/>
          <a:stretch>
            <a:fillRect/>
          </a:stretch>
        </p:blipFill>
        <p:spPr>
          <a:xfrm>
            <a:off x="3048000" y="1484688"/>
            <a:ext cx="5723032" cy="11827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F05570-2306-9C5E-7805-D4E548F1E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33831" r="38333" b="51354"/>
          <a:stretch/>
        </p:blipFill>
        <p:spPr>
          <a:xfrm>
            <a:off x="990600" y="4085795"/>
            <a:ext cx="3733800" cy="12875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F433F2-0D5E-D56D-62DE-7D1FA48C4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7" t="55659" r="38810" b="33971"/>
          <a:stretch>
            <a:fillRect/>
          </a:stretch>
        </p:blipFill>
        <p:spPr>
          <a:xfrm>
            <a:off x="6743700" y="4209864"/>
            <a:ext cx="3733800" cy="9306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ABE6094-3FF0-0339-5BD9-73F5E54B3BCE}"/>
              </a:ext>
            </a:extLst>
          </p:cNvPr>
          <p:cNvSpPr/>
          <p:nvPr/>
        </p:nvSpPr>
        <p:spPr>
          <a:xfrm>
            <a:off x="138609" y="3276600"/>
            <a:ext cx="1180658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alkoxide ion intermediate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formed which becomes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alcohol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subsequent protonation with an acid.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19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11207262" cy="1676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to the Carbonyl Group</a:t>
            </a:r>
          </a:p>
          <a:p>
            <a:pPr algn="ctr">
              <a:spcBef>
                <a:spcPts val="0"/>
              </a:spcBef>
            </a:pPr>
            <a:r>
              <a:rPr lang="en-US" sz="48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Reactions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A2BDD-D331-44F0-96AA-4FB4ED49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32D91">
                    <a:shade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32D91">
                  <a:shade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605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CDFF7-505E-7E84-C6A8-B2786A7E4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CF018D1F-A606-B2BE-85E4-90259EC8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57A45FA-E38F-B8CE-06A1-200EEEC2890A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20A9E47-19AC-EBD5-8E5A-F37DE18D14A3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RMgX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Aldehydes and Ketones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410EA4-2F67-0BAD-FBDF-03913E1A8815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3333" t="30742" r="34583" b="7776"/>
          <a:stretch/>
        </p:blipFill>
        <p:spPr>
          <a:xfrm>
            <a:off x="7620000" y="1650803"/>
            <a:ext cx="4383062" cy="472459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57200" y="1253937"/>
            <a:ext cx="668020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Lewis's acid-base formation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158937"/>
            <a:ext cx="668020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Nucleophilic attack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5444937"/>
            <a:ext cx="668020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Protonation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263143" y="1626008"/>
            <a:ext cx="5975857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starts with the formation of an acid-base complex between 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(acts as a Lewis acid) and the carbonyl oxygen.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63143" y="3526543"/>
            <a:ext cx="5975857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carbanion nucleophile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Grignard reagent adds to the electrophilic carbon of the acid-base complex forming a C-C bond forming a tetrahedral magnesium alkoxide intermediate. 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63143" y="5821472"/>
            <a:ext cx="597585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alkoxide intermediate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converted to an alcohol through addition of an acidic aqueous solution. </a:t>
            </a:r>
          </a:p>
        </p:txBody>
      </p:sp>
    </p:spTree>
    <p:extLst>
      <p:ext uri="{BB962C8B-B14F-4D97-AF65-F5344CB8AC3E}">
        <p14:creationId xmlns:p14="http://schemas.microsoft.com/office/powerpoint/2010/main" val="284165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A0FE2-ECB3-B559-7BFE-20F03C8A4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2A7B281-CDAC-893B-865D-8BACB1A3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2156DA-1BCA-EAAB-41F5-E30B0E519147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BDF946C-0B6C-00BF-F0E7-37D971CB2DD8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RMgX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297" y="666750"/>
            <a:ext cx="11846102" cy="18836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Grignard reagents are powerful bases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cannot be used as nucleophiles on compounds, which contain acidic hydrogens.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Grignard reagents will act as a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deprotonate the acidic hydrogen rather than act as a nucleophile and attack the carbonyl.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80C450-7476-CCC6-C1D3-4D6A934D0451}"/>
              </a:ext>
            </a:extLst>
          </p:cNvPr>
          <p:cNvGrpSpPr/>
          <p:nvPr/>
        </p:nvGrpSpPr>
        <p:grpSpPr>
          <a:xfrm>
            <a:off x="3314700" y="2514600"/>
            <a:ext cx="5562600" cy="1433514"/>
            <a:chOff x="3314700" y="5105400"/>
            <a:chExt cx="5562600" cy="143351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37373" t="37385" r="38044" b="59526"/>
            <a:stretch>
              <a:fillRect/>
            </a:stretch>
          </p:blipFill>
          <p:spPr>
            <a:xfrm>
              <a:off x="3314700" y="6145716"/>
              <a:ext cx="5562600" cy="393198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4164500-562A-E845-34D7-688BE1893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8460" t="33307" r="56411" b="63603"/>
            <a:stretch>
              <a:fillRect/>
            </a:stretch>
          </p:blipFill>
          <p:spPr>
            <a:xfrm>
              <a:off x="3505200" y="5334000"/>
              <a:ext cx="1160552" cy="39319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0B26371-6ECF-D729-6CB9-3F654FCAE8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3435" t="29107" r="39055" b="63014"/>
            <a:stretch>
              <a:fillRect/>
            </a:stretch>
          </p:blipFill>
          <p:spPr>
            <a:xfrm>
              <a:off x="4610100" y="5105400"/>
              <a:ext cx="3962400" cy="1002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126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7A0B5-6D91-FE0B-6E44-8BD546A16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B6AA1B6-9631-6EB8-5D74-B37BD20AA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71E391-FDD5-6AB0-888D-F50ACB0880B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99BEF55-FF2F-9988-5DE9-7E6FC8E73F67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RMgX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Esters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58505B-8C16-FD3F-AC68-E6725BBFA426}"/>
              </a:ext>
            </a:extLst>
          </p:cNvPr>
          <p:cNvSpPr/>
          <p:nvPr/>
        </p:nvSpPr>
        <p:spPr>
          <a:xfrm>
            <a:off x="533400" y="1193839"/>
            <a:ext cx="8153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27E315-1656-E792-FCF5-4600C439783F}"/>
              </a:ext>
            </a:extLst>
          </p:cNvPr>
          <p:cNvSpPr/>
          <p:nvPr/>
        </p:nvSpPr>
        <p:spPr>
          <a:xfrm>
            <a:off x="1219200" y="3835808"/>
            <a:ext cx="75057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tetrahedral intermediate collapses and displaces the alcohol portion of the ester as a leaving group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 the form of the alkoxide,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RO</a:t>
            </a:r>
            <a:r>
              <a:rPr lang="en-US" sz="2000" i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produces a ketone as an intermediate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188F43-00E3-73C4-4F0B-9F3DDC16E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75" y="1237192"/>
            <a:ext cx="2514600" cy="50291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C23503F-52FF-AE08-67B4-1CDCD0312D4F}"/>
              </a:ext>
            </a:extLst>
          </p:cNvPr>
          <p:cNvSpPr/>
          <p:nvPr/>
        </p:nvSpPr>
        <p:spPr>
          <a:xfrm>
            <a:off x="1219200" y="1593949"/>
            <a:ext cx="75057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 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 the organometallic reagent adds to the electrophilic 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 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polar carbonyl group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ester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 from the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move to the electronegative 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the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tetrahedral intermediate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metal alkoxide complex.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DEAD73-C7DC-1ABA-DB35-88BED1728BD8}"/>
              </a:ext>
            </a:extLst>
          </p:cNvPr>
          <p:cNvSpPr/>
          <p:nvPr/>
        </p:nvSpPr>
        <p:spPr>
          <a:xfrm>
            <a:off x="571500" y="3435726"/>
            <a:ext cx="8153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A771B2-B0FA-DC3A-411D-ABBCEA3B6B8E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131085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8C3C3-8E0A-9BA6-2ECA-1A54E0264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A148760A-CE62-AD05-3903-3156C9014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6678B1-C4F1-E926-F5E9-7580416691F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32329BD-31E9-A851-B30A-C483B3F79C2D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Nucleophilic Addition of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RMgX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Esters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560" y="950310"/>
            <a:ext cx="3048340" cy="54060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888B26-9F7F-B6EA-DAAB-A78DA43B20FB}"/>
              </a:ext>
            </a:extLst>
          </p:cNvPr>
          <p:cNvSpPr/>
          <p:nvPr/>
        </p:nvSpPr>
        <p:spPr>
          <a:xfrm>
            <a:off x="533400" y="1193839"/>
            <a:ext cx="8153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E72115-1C15-7AE7-6485-901256D11A9A}"/>
              </a:ext>
            </a:extLst>
          </p:cNvPr>
          <p:cNvSpPr/>
          <p:nvPr/>
        </p:nvSpPr>
        <p:spPr>
          <a:xfrm>
            <a:off x="1219200" y="1593949"/>
            <a:ext cx="733668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 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 the organometallic reagent adds to the electrophilic 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in the polar carbonyl group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ketone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 from the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move to the electronegative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an intermediate metal alkoxide complex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370C4B-EC67-F519-9B1C-54A6F112E1DE}"/>
              </a:ext>
            </a:extLst>
          </p:cNvPr>
          <p:cNvSpPr/>
          <p:nvPr/>
        </p:nvSpPr>
        <p:spPr>
          <a:xfrm>
            <a:off x="533400" y="3505200"/>
            <a:ext cx="8153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475BED-92AD-1DF7-97D5-9BC7454961CA}"/>
              </a:ext>
            </a:extLst>
          </p:cNvPr>
          <p:cNvSpPr/>
          <p:nvPr/>
        </p:nvSpPr>
        <p:spPr>
          <a:xfrm>
            <a:off x="1219200" y="3905310"/>
            <a:ext cx="74676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  work-up step, a simple acid/base reaction.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Protonation of the alkoxide oxygen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creates the alcohol product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intermediate complex.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F0F2CA-0900-B46D-1FEF-2EFF78E94C58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124510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1180B-B4C5-1FB2-B451-AC3AC7E4D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9816FF72-C636-749B-A94D-AB3EAE047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C70E9A-A455-2849-1C70-7DF29C8A18CC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2BF2BD5-9A15-7B87-EB1B-C8E1E2E60C8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Carbonyls to Alcohols Using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 Hydrides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297" y="666750"/>
            <a:ext cx="11578336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(e.g.,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hydride 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can be used as a nucleophile if it is bonded to a metal.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common sources of the hydride anion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:H) are lithium aluminum hydride (LiAlH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sodium borohydride (NaBH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584" t="52963" r="30833" b="36667"/>
          <a:stretch/>
        </p:blipFill>
        <p:spPr>
          <a:xfrm>
            <a:off x="1905000" y="2199509"/>
            <a:ext cx="8741971" cy="12882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7297" y="3886200"/>
            <a:ext cx="11578336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a hydride anion (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:H) to an aldehyde produce 1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alcohols and ketones produce 2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-alcohols.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0000" t="56667" r="41250" b="29755"/>
          <a:stretch/>
        </p:blipFill>
        <p:spPr>
          <a:xfrm>
            <a:off x="2245239" y="5072908"/>
            <a:ext cx="3661226" cy="13667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1067" t="72752" r="42266" b="15185"/>
          <a:stretch/>
        </p:blipFill>
        <p:spPr>
          <a:xfrm>
            <a:off x="7258050" y="5091127"/>
            <a:ext cx="2743200" cy="11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3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71F5F-F4B6-2381-9DE7-429F48862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FC59844-3ECB-43D3-C8FA-A73C5D02C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581BDC-92F3-80DE-9C15-D7852E9310B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77CF7421-E136-FE66-519E-7A39197F220B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Reduction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Carbonyls to Alcohols Using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Metal Hydrides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9CAA8-67E4-FBBD-8A6F-D6BD250720A2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916" t="66188" r="33750" b="20370"/>
          <a:stretch/>
        </p:blipFill>
        <p:spPr>
          <a:xfrm>
            <a:off x="4114800" y="5589869"/>
            <a:ext cx="5465411" cy="12397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0133" y="1189011"/>
            <a:ext cx="11578336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hydride anion undergoes nucleophilic addition to the carbonyl carbon to form a C-H single bond and forming a tetrahedral alkoxide ion intermediate, which on protonation yields the corresponding alcohol.</a:t>
            </a:r>
          </a:p>
        </p:txBody>
      </p:sp>
      <p:sp>
        <p:nvSpPr>
          <p:cNvPr id="3" name="Rectangle 2"/>
          <p:cNvSpPr/>
          <p:nvPr/>
        </p:nvSpPr>
        <p:spPr>
          <a:xfrm>
            <a:off x="727739" y="2250717"/>
            <a:ext cx="92830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Nucleophilic attack to form a tetrahedral alkoxide intermediate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727739" y="5001753"/>
            <a:ext cx="4378314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Protonation to form an alcohol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2916" t="35926" r="33750" b="40100"/>
          <a:stretch/>
        </p:blipFill>
        <p:spPr>
          <a:xfrm>
            <a:off x="3947810" y="2912411"/>
            <a:ext cx="5143403" cy="208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3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9BB0-CEA8-9B4C-0C75-B263E0E17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51251FBC-18D7-5EDC-9A6D-5A501A329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E5781B7-3902-F3D3-123E-86A4B357691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3AF2612-8BBA-E8E9-3204-6070A782D98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with Primary Amines to form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Imines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297" y="663983"/>
            <a:ext cx="11709399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of aldehydes and ketones with ammonia or 1º-amines forms imine derivatives (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Schiff bases;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compounds having a C=N function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is eliminated in the reaction.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417" t="45556" r="36250" b="38889"/>
          <a:stretch/>
        </p:blipFill>
        <p:spPr>
          <a:xfrm>
            <a:off x="3810000" y="2085975"/>
            <a:ext cx="5181600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1250" t="57407" r="32084" b="32964"/>
          <a:stretch/>
        </p:blipFill>
        <p:spPr>
          <a:xfrm>
            <a:off x="3505200" y="4794780"/>
            <a:ext cx="6096000" cy="90054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7296" y="4043245"/>
            <a:ext cx="11709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Imines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hydrolyzed back to the corresponding 1o amine under acidic conditions.</a:t>
            </a:r>
          </a:p>
        </p:txBody>
      </p:sp>
    </p:spTree>
    <p:extLst>
      <p:ext uri="{BB962C8B-B14F-4D97-AF65-F5344CB8AC3E}">
        <p14:creationId xmlns:p14="http://schemas.microsoft.com/office/powerpoint/2010/main" val="345230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5A6FD-DADB-1137-4E67-0F8BF4D75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8824153-49B7-7A27-F28B-F73465D9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A40C52B-A5F0-1F91-A597-BEBE49399331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A82F69CD-9EFC-E0F2-8CE6-70450ABD364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with Primary Amines to form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Imines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64B176-8579-1088-7A42-C51A391EA259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4166" t="14445" r="35833" b="70244"/>
          <a:stretch/>
        </p:blipFill>
        <p:spPr>
          <a:xfrm>
            <a:off x="6534100" y="4459178"/>
            <a:ext cx="5486400" cy="157501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490485" y="1915254"/>
            <a:ext cx="5610173" cy="1513746"/>
            <a:chOff x="1943100" y="4809822"/>
            <a:chExt cx="6184900" cy="186807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l="39166" t="64814" r="40417" b="18149"/>
            <a:stretch/>
          </p:blipFill>
          <p:spPr>
            <a:xfrm>
              <a:off x="4394200" y="4867561"/>
              <a:ext cx="3733800" cy="17526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39166" t="39630" r="40417" b="42210"/>
            <a:stretch/>
          </p:blipFill>
          <p:spPr>
            <a:xfrm>
              <a:off x="1943100" y="4809822"/>
              <a:ext cx="3733800" cy="1868079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828673" y="1657127"/>
            <a:ext cx="490181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a primary amine to the carbonyl group of an aldehyde or ketone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8673" y="3078272"/>
            <a:ext cx="496252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proton transfer forms a neutral amino alcohol called a carbinolamine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8859" y="1184164"/>
            <a:ext cx="391701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Nucleophilic addition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8859" y="2681080"/>
            <a:ext cx="277401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Proton transfer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8674" y="4999881"/>
            <a:ext cx="496252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protonation of the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carbinolamine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converts it into a better leaving group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8859" y="4581442"/>
            <a:ext cx="391701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Protonation</a:t>
            </a:r>
          </a:p>
        </p:txBody>
      </p:sp>
    </p:spTree>
    <p:extLst>
      <p:ext uri="{BB962C8B-B14F-4D97-AF65-F5344CB8AC3E}">
        <p14:creationId xmlns:p14="http://schemas.microsoft.com/office/powerpoint/2010/main" val="376925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8463A-7D16-C09A-1FF1-7508109F5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956DF5D-4F4F-B756-4866-D04FBAEE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619D24-8F73-E499-408C-8FEC9ACC039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FDF50FF-9167-A0A0-A339-1A4C1BC5E6D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Reaction with Primary Amines to form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Imines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A09398-35F7-6FF5-442E-400795165ADB}"/>
              </a:ext>
            </a:extLst>
          </p:cNvPr>
          <p:cNvSpPr/>
          <p:nvPr/>
        </p:nvSpPr>
        <p:spPr>
          <a:xfrm>
            <a:off x="815974" y="1630472"/>
            <a:ext cx="59652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leaving group which is subsequently eliminated as water producing an iminium 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9161D2-4F89-EF23-B607-0F43FD198BF5}"/>
              </a:ext>
            </a:extLst>
          </p:cNvPr>
          <p:cNvSpPr/>
          <p:nvPr/>
        </p:nvSpPr>
        <p:spPr>
          <a:xfrm>
            <a:off x="468859" y="1184164"/>
            <a:ext cx="638914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Water is eliminated to form an iminium ion.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43C07C-8C0F-38FA-DA6E-98FFE4EA9A9D}"/>
              </a:ext>
            </a:extLst>
          </p:cNvPr>
          <p:cNvSpPr/>
          <p:nvPr/>
        </p:nvSpPr>
        <p:spPr>
          <a:xfrm>
            <a:off x="815973" y="3459272"/>
            <a:ext cx="596523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Deprotonation of nitrogen gives the final imine product.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7A9ED6-68C0-B7FD-943E-C4E45F2415CB}"/>
              </a:ext>
            </a:extLst>
          </p:cNvPr>
          <p:cNvSpPr/>
          <p:nvPr/>
        </p:nvSpPr>
        <p:spPr>
          <a:xfrm>
            <a:off x="468859" y="2971800"/>
            <a:ext cx="391701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Protonation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166" t="59512" r="35833" b="30740"/>
          <a:stretch/>
        </p:blipFill>
        <p:spPr>
          <a:xfrm>
            <a:off x="7453976" y="3199019"/>
            <a:ext cx="4486299" cy="8199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0833" t="36549" r="42083" b="47036"/>
          <a:stretch/>
        </p:blipFill>
        <p:spPr>
          <a:xfrm>
            <a:off x="8077200" y="1206221"/>
            <a:ext cx="3099723" cy="16753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E7A3DF-14C2-B7A8-E1D9-7243C46D9B6F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</p:spTree>
    <p:extLst>
      <p:ext uri="{BB962C8B-B14F-4D97-AF65-F5344CB8AC3E}">
        <p14:creationId xmlns:p14="http://schemas.microsoft.com/office/powerpoint/2010/main" val="154389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4676A-A5DE-2712-3497-DF6CFD1D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8ADC0EB-E8F8-A6A6-1D15-9526E73B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747A9C-E1B0-BE70-3316-599EB2E27C31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045D573-B400-8292-D27D-FB6F0190912D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 Involving other Reagents of the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Y-NH</a:t>
            </a:r>
            <a:r>
              <a:rPr lang="en-US" sz="32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500" t="30000" r="33750" b="13703"/>
          <a:stretch/>
        </p:blipFill>
        <p:spPr>
          <a:xfrm>
            <a:off x="2971800" y="762000"/>
            <a:ext cx="6248400" cy="586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1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Compounds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42F19E-49D0-81D9-E102-1BB5F1C62E1F}"/>
              </a:ext>
            </a:extLst>
          </p:cNvPr>
          <p:cNvSpPr/>
          <p:nvPr/>
        </p:nvSpPr>
        <p:spPr>
          <a:xfrm>
            <a:off x="117296" y="671237"/>
            <a:ext cx="877633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compounds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molecules that containing the carbonyl group, C=O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1ACC28-1822-B59A-7072-A675A9972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75" t="44559" r="57813" b="46701"/>
          <a:stretch>
            <a:fillRect/>
          </a:stretch>
        </p:blipFill>
        <p:spPr>
          <a:xfrm>
            <a:off x="2895600" y="1295429"/>
            <a:ext cx="2721772" cy="6858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61D5D3-5DE7-667A-66D2-A7C43C9E1F89}"/>
              </a:ext>
            </a:extLst>
          </p:cNvPr>
          <p:cNvSpPr/>
          <p:nvPr/>
        </p:nvSpPr>
        <p:spPr>
          <a:xfrm>
            <a:off x="117295" y="2057400"/>
            <a:ext cx="8950505" cy="1882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carbons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hybridized;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orbitals (from R groups: C or H) forming three sigma bonds.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hybrid orbital from oxygen.</a:t>
            </a:r>
          </a:p>
          <a:p>
            <a:pPr marL="688975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Unhybridized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orbital forms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bond by overlapping with a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orbital from O.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B70D41-D668-7A13-7BFA-98F075F71B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573" t="51987" r="47083" b="39513"/>
          <a:stretch/>
        </p:blipFill>
        <p:spPr>
          <a:xfrm>
            <a:off x="9753600" y="2303572"/>
            <a:ext cx="1755706" cy="13234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780D46-52CF-6BC3-87E0-D59E25726ECC}"/>
              </a:ext>
            </a:extLst>
          </p:cNvPr>
          <p:cNvSpPr/>
          <p:nvPr/>
        </p:nvSpPr>
        <p:spPr>
          <a:xfrm>
            <a:off x="117295" y="4095690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carbon-oxygen double bond is polar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is more electronegative than C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19274F-32EE-D0B7-A5D7-5D4224A83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50" t="59630" r="37500" b="29754"/>
          <a:stretch/>
        </p:blipFill>
        <p:spPr>
          <a:xfrm>
            <a:off x="3340664" y="4983529"/>
            <a:ext cx="5131597" cy="11674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434D83-94DE-AB0E-BB76-10C98D422ADE}"/>
              </a:ext>
            </a:extLst>
          </p:cNvPr>
          <p:cNvSpPr/>
          <p:nvPr/>
        </p:nvSpPr>
        <p:spPr>
          <a:xfrm>
            <a:off x="549095" y="4552890"/>
            <a:ext cx="11146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oxygen is holding a partial negative charge and the carbonyl carbon with a partial positive charge;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E60589-78C3-668C-2CD5-514556282CFC}"/>
              </a:ext>
            </a:extLst>
          </p:cNvPr>
          <p:cNvSpPr/>
          <p:nvPr/>
        </p:nvSpPr>
        <p:spPr>
          <a:xfrm>
            <a:off x="117295" y="6172200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 is electron-poor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electrophile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it attacks by an electron-rich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group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7119B-CEB2-9728-EDCE-52E2F8BFAA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75" t="53354" r="57813" b="37185"/>
          <a:stretch>
            <a:fillRect/>
          </a:stretch>
        </p:blipFill>
        <p:spPr>
          <a:xfrm>
            <a:off x="6122363" y="1326749"/>
            <a:ext cx="2514600" cy="6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5ED19-29EB-865D-9EE5-74191DB87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E683D88-0F19-6CAC-9362-8BACBBD6B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4B76CA-614C-A52C-D03A-33E091D0D436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45673B3B-FB01-5976-68A5-CB95DCE44D3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with Secondary Amines to form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Enamines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7297" y="666750"/>
            <a:ext cx="11578336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Aldehydes and ketones react with 2º-amines to give products known as 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enamines (alkene + amine)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acid-catalyzed reversible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water is lost.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4166" t="37037" r="35417" b="45926"/>
          <a:stretch/>
        </p:blipFill>
        <p:spPr>
          <a:xfrm>
            <a:off x="3505200" y="1773229"/>
            <a:ext cx="556260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5833" t="54444" r="37083" b="35185"/>
          <a:stretch/>
        </p:blipFill>
        <p:spPr>
          <a:xfrm>
            <a:off x="3505200" y="4179452"/>
            <a:ext cx="5828225" cy="125531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7297" y="3657600"/>
            <a:ext cx="11578336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Reversibility of Enamines</a:t>
            </a:r>
          </a:p>
        </p:txBody>
      </p:sp>
    </p:spTree>
    <p:extLst>
      <p:ext uri="{BB962C8B-B14F-4D97-AF65-F5344CB8AC3E}">
        <p14:creationId xmlns:p14="http://schemas.microsoft.com/office/powerpoint/2010/main" val="414751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0E54F-4CB7-F6E9-5592-72DF8E26B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69FCC48-F0C7-17FB-DA96-2AC25625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68B7D95-C923-4A1F-1AE8-ACA7DA64A65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A366425-6B59-E9A9-E2B8-6A22ACE6FBBE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with Secondary Amines to form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Enamines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639E42-9984-7363-C526-2291425A48D2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5760" y="1177737"/>
            <a:ext cx="506001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Nucleophilic addition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5760" y="2721858"/>
            <a:ext cx="556254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A proton transfer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4946" y="5429310"/>
            <a:ext cx="566585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OH group on the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carbinolamine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protonated by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hydronium turning it into a good leaving group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5760" y="5029200"/>
            <a:ext cx="5065484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Protonation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33380" y="1812548"/>
            <a:ext cx="5141773" cy="1407974"/>
            <a:chOff x="3886200" y="2963856"/>
            <a:chExt cx="7243599" cy="214600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7292" t="50000" r="38124" b="31482"/>
            <a:stretch/>
          </p:blipFill>
          <p:spPr>
            <a:xfrm>
              <a:off x="6633999" y="2963856"/>
              <a:ext cx="4495800" cy="19050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/>
            <a:srcRect l="37816" t="19630" r="38850" b="59896"/>
            <a:stretch/>
          </p:blipFill>
          <p:spPr>
            <a:xfrm>
              <a:off x="3886200" y="3003691"/>
              <a:ext cx="4267200" cy="2106168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34583" t="75377" r="35833" b="8519"/>
          <a:stretch/>
        </p:blipFill>
        <p:spPr>
          <a:xfrm>
            <a:off x="7462439" y="4738390"/>
            <a:ext cx="4512714" cy="138183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34084" y="1600200"/>
            <a:ext cx="566671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secondary amine to form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tetrahedral intermediate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34084" y="3041667"/>
            <a:ext cx="5666716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proton is transferred from the ammonium ion moiety of the tetrahedral intermediate to the alkoxide ion moiety to form a neutral functional group called a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carbinolamine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462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6209B-F86D-5CB0-7C63-BF1B43DEA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DA01C37-F29C-EF9C-EA24-E144C8FB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E1752E-7CD2-85AC-03F3-D45D5CAE99B3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949E612F-EEB2-304B-9FC8-82B6661969A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with Secondary Amines to form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Enamines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D7AC84-2E53-660A-B14E-0D3DB6D2B194}"/>
              </a:ext>
            </a:extLst>
          </p:cNvPr>
          <p:cNvSpPr/>
          <p:nvPr/>
        </p:nvSpPr>
        <p:spPr>
          <a:xfrm>
            <a:off x="117297" y="685800"/>
            <a:ext cx="7336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661114-0823-EDBD-6B65-6B732A7840BA}"/>
              </a:ext>
            </a:extLst>
          </p:cNvPr>
          <p:cNvSpPr/>
          <p:nvPr/>
        </p:nvSpPr>
        <p:spPr>
          <a:xfrm>
            <a:off x="465760" y="1165832"/>
            <a:ext cx="5935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/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Water is eliminated to form an iminium ion.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C21B5C-A221-FDE7-E2C8-58F732845C1B}"/>
              </a:ext>
            </a:extLst>
          </p:cNvPr>
          <p:cNvSpPr/>
          <p:nvPr/>
        </p:nvSpPr>
        <p:spPr>
          <a:xfrm>
            <a:off x="734946" y="3752910"/>
            <a:ext cx="5561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(or a base)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removes a hydrogen from an adjacent carbon to form an alkene bond (C=N double bond into C=C bond) creating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enamine product and hydronium (or BH).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0B7649-0687-3558-825C-58E60157A7C5}"/>
              </a:ext>
            </a:extLst>
          </p:cNvPr>
          <p:cNvSpPr/>
          <p:nvPr/>
        </p:nvSpPr>
        <p:spPr>
          <a:xfrm>
            <a:off x="465760" y="3352800"/>
            <a:ext cx="5065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 algn="just"/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Protonation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0A1A7A-ADE8-A34A-6766-B8EB558444E9}"/>
              </a:ext>
            </a:extLst>
          </p:cNvPr>
          <p:cNvSpPr/>
          <p:nvPr/>
        </p:nvSpPr>
        <p:spPr>
          <a:xfrm>
            <a:off x="734084" y="1520839"/>
            <a:ext cx="5561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lone pair electrons on the nitrogen form the C=N double bond causing water to be eliminated. This forms an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iminium 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5000" t="52289" r="36250" b="28519"/>
          <a:stretch/>
        </p:blipFill>
        <p:spPr>
          <a:xfrm>
            <a:off x="7110182" y="3591824"/>
            <a:ext cx="4616058" cy="1733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8333" t="24814" r="39166" b="57707"/>
          <a:stretch/>
        </p:blipFill>
        <p:spPr>
          <a:xfrm>
            <a:off x="7003242" y="1147465"/>
            <a:ext cx="4343400" cy="189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4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F31F6-8048-37E0-1EA4-621ADD5AD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B904C209-3AE9-B4C7-C374-6E0DC1063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AD2F46-F197-8BD3-5839-D7A514E19E28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3546514-3A3D-2D44-C4E7-E5DF28E54403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Cannizzaro Reaction </a:t>
            </a:r>
          </a:p>
        </p:txBody>
      </p:sp>
      <p:sp>
        <p:nvSpPr>
          <p:cNvPr id="7" name="Rectangle 6"/>
          <p:cNvSpPr/>
          <p:nvPr/>
        </p:nvSpPr>
        <p:spPr>
          <a:xfrm>
            <a:off x="9330" y="669637"/>
            <a:ext cx="12182669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presence of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concentrated alkali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aldehydes  containing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α-hydrogens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undergo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 oxidation &amp; reduction (Redox)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to yield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mixture of an alcohol &amp; a salt of carboxylic acid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7936" t="48889" r="29167" b="28889"/>
          <a:stretch/>
        </p:blipFill>
        <p:spPr>
          <a:xfrm>
            <a:off x="2819400" y="1717748"/>
            <a:ext cx="6351899" cy="18509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0996" y="373380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oxidation product is a salt of a carboxylic acid,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reduction product is an alcohol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824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D4152-E675-9438-7EC1-24A286A08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7C55B83-D366-FDD8-ABF8-65921C6E1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C9957D-120A-B032-5DE7-460328172086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85525EB-A68E-2887-19FB-19307D6BFE8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Cannizzaro Reaction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61DB45-2488-FD90-AD56-9164DFC1998B}"/>
              </a:ext>
            </a:extLst>
          </p:cNvPr>
          <p:cNvSpPr/>
          <p:nvPr/>
        </p:nvSpPr>
        <p:spPr>
          <a:xfrm>
            <a:off x="117297" y="666750"/>
            <a:ext cx="733668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482600" y="1253937"/>
            <a:ext cx="1132840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hydroxide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carbonyl group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forming a tetrahedral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800288"/>
            <a:ext cx="3048000" cy="11820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2600" y="3077633"/>
            <a:ext cx="11404600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Hydride transfer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resulting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tetrahedral intermediate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attack another carbonyl.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3333" t="54731" r="25000" b="34052"/>
          <a:stretch/>
        </p:blipFill>
        <p:spPr>
          <a:xfrm>
            <a:off x="1524000" y="3728995"/>
            <a:ext cx="8902700" cy="10872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63862" y="5029200"/>
            <a:ext cx="11347138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final step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reaction, the acid and alkoxide ions formed exchange a proton. </a:t>
            </a:r>
          </a:p>
        </p:txBody>
      </p:sp>
    </p:spTree>
    <p:extLst>
      <p:ext uri="{BB962C8B-B14F-4D97-AF65-F5344CB8AC3E}">
        <p14:creationId xmlns:p14="http://schemas.microsoft.com/office/powerpoint/2010/main" val="423233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F5B6F-11DD-2503-F156-506C368BB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3CCAEB6-4ABA-25B1-2653-63FBAABF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57B66B-02B8-CA86-C487-E999B182955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07C88B16-5356-A1CC-3EF2-B48A2C63EFEA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Aldol condensation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17297" y="666750"/>
            <a:ext cx="11769902" cy="188365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Aldehydes and ketones having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</a:t>
            </a:r>
            <a:r>
              <a:rPr lang="el-GR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undergo a reaction in the presence of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dilute alkali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catalyst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involves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a ketone enolate to an aldehyde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form 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β-hydroxy ketone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"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ehyde + alcoh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660629"/>
            <a:ext cx="7467600" cy="153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9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ECC62-DE42-46B6-F75B-A0A5DF97B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C643361-F6F5-D147-15A8-CA5B8CD39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24A3A9-0842-E0F0-9CB9-F9E3257EB36E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7C517FE-E531-1B0E-EFB1-C0A679F002A4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Aldol condensation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29B643-E149-72D2-F80D-26F7DBFEAB17}"/>
              </a:ext>
            </a:extLst>
          </p:cNvPr>
          <p:cNvSpPr/>
          <p:nvPr/>
        </p:nvSpPr>
        <p:spPr>
          <a:xfrm>
            <a:off x="117297" y="666750"/>
            <a:ext cx="7336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485481" y="1073069"/>
            <a:ext cx="11578336" cy="498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part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this reaction is an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aldol reaction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666" t="65659" r="29770" b="17407"/>
          <a:stretch>
            <a:fillRect/>
          </a:stretch>
        </p:blipFill>
        <p:spPr>
          <a:xfrm>
            <a:off x="2798521" y="4818997"/>
            <a:ext cx="6952255" cy="1520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26719" t="36784" r="27863" b="43675"/>
          <a:stretch>
            <a:fillRect/>
          </a:stretch>
        </p:blipFill>
        <p:spPr>
          <a:xfrm>
            <a:off x="2683755" y="1658445"/>
            <a:ext cx="7467600" cy="180740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85481" y="3733800"/>
            <a:ext cx="11578336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second part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dehydration-an elimination reaction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(Involves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a water molecule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alcohol molecule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9021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E330A-5C40-F492-4DD0-8B431AE0D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C7ED6BBC-EA02-6F71-D106-CB7D286B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825B11-8144-1B18-CD73-0F3AFA2B6226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8A58A1B3-C19E-FDCB-3B29-47A06EAA5EE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 Addition Reactions; </a:t>
            </a:r>
            <a:r>
              <a:rPr lang="el-GR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α, β-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Unsaturated Carbonyl Compounds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7297" y="666750"/>
            <a:ext cx="11846103" cy="28069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-Unsaturated carbonyl compounds;</a:t>
            </a:r>
          </a:p>
          <a:p>
            <a:pPr marL="35083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compounds undergo further reactions at the C=C bond, which are not found in the reactions of simple alkene compounds.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to the C=C bond can occur: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why?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6263" indent="-225425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resonance-stabilized </a:t>
            </a:r>
            <a:r>
              <a:rPr lang="en-US" sz="2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enolate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is formed.</a:t>
            </a:r>
          </a:p>
          <a:p>
            <a:pPr marL="576263" indent="-225425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observed reaction is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addition to the double bond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417" t="41110" r="40000" b="35186"/>
          <a:stretch/>
        </p:blipFill>
        <p:spPr>
          <a:xfrm>
            <a:off x="3124200" y="3655915"/>
            <a:ext cx="6429376" cy="289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5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74796-EBBB-E6EC-030A-C21070625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DE2FFE9-23F0-3C2E-D50F-177848286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8AF3B8-8E34-B987-53E5-3B622F6458C2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13B99893-1CF2-7D12-50E8-8AC62C213CC0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Conjugate Addition Reactions; </a:t>
            </a: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α, β-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Unsaturated Carbonyl Compounds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100" y="5105400"/>
            <a:ext cx="5778500" cy="166199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Thermodynamics:</a:t>
            </a:r>
            <a:r>
              <a:rPr lang="en-US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reaction product is more stable?</a:t>
            </a:r>
          </a:p>
          <a:p>
            <a:pPr marL="457200" indent="-225425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C=O bonds are stronger than C=C bonds.</a:t>
            </a:r>
          </a:p>
          <a:p>
            <a:pPr marL="457200" indent="-225425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 addition product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more stable and is thermodynamically favored.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1667" t="49259" r="30833" b="23319"/>
          <a:stretch/>
        </p:blipFill>
        <p:spPr>
          <a:xfrm>
            <a:off x="190498" y="2837082"/>
            <a:ext cx="5753101" cy="21519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6096000" y="5105400"/>
            <a:ext cx="5952931" cy="166199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Kinetics: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reaction is faster?</a:t>
            </a:r>
          </a:p>
          <a:p>
            <a:pPr marL="457200" indent="-225425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to the carbonyl carbon proceeds faster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the carbonyl carbon is a stronger Lewis acid than the C=C carbon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225425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carbonyl addition reaction usually proceeds faster.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30417" t="52222" r="31250" b="22593"/>
          <a:stretch/>
        </p:blipFill>
        <p:spPr>
          <a:xfrm>
            <a:off x="6096000" y="2837082"/>
            <a:ext cx="5952931" cy="21519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AEC029-32F1-AF27-D9F3-FE67F4221A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916" t="50741" r="31667" b="36667"/>
          <a:stretch/>
        </p:blipFill>
        <p:spPr>
          <a:xfrm>
            <a:off x="2667000" y="1285757"/>
            <a:ext cx="7099875" cy="14966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87CCB1-FD60-B380-DFEA-FF6E2A99DA71}"/>
              </a:ext>
            </a:extLst>
          </p:cNvPr>
          <p:cNvSpPr/>
          <p:nvPr/>
        </p:nvSpPr>
        <p:spPr>
          <a:xfrm>
            <a:off x="117297" y="668259"/>
            <a:ext cx="6816161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Conjugate Addition </a:t>
            </a:r>
            <a:r>
              <a:rPr lang="en-US" sz="2400" b="1" i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</a:t>
            </a:r>
            <a:r>
              <a:rPr lang="en-US" sz="24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Carbonyl Group Reactions</a:t>
            </a:r>
          </a:p>
        </p:txBody>
      </p:sp>
    </p:spTree>
    <p:extLst>
      <p:ext uri="{BB962C8B-B14F-4D97-AF65-F5344CB8AC3E}">
        <p14:creationId xmlns:p14="http://schemas.microsoft.com/office/powerpoint/2010/main" val="51328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837D1-5359-8F23-B564-7184BDFE0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DB576242-E20A-3051-B19E-893A2BAEA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9BCFD5-B24D-A3CF-5E05-CBD36E23AD79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028BDC2-F869-C24D-DC9A-2736089DF3EB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to Carbonyl Group;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Nucleophile 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E6AFD0-DF4F-1E10-931A-7E034AB0E3B4}"/>
              </a:ext>
            </a:extLst>
          </p:cNvPr>
          <p:cNvSpPr/>
          <p:nvPr/>
        </p:nvSpPr>
        <p:spPr>
          <a:xfrm>
            <a:off x="117295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6400" y="1201525"/>
            <a:ext cx="7137400" cy="326865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1;</a:t>
            </a:r>
          </a:p>
          <a:p>
            <a:pPr marL="6937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forms a bond with the electrophilic carbonyl carbon. </a:t>
            </a:r>
          </a:p>
          <a:p>
            <a:pPr marL="693738" algn="just">
              <a:lnSpc>
                <a:spcPct val="150000"/>
              </a:lnSpc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causes the rehybridization of the carbonyl carbon from sp</a:t>
            </a:r>
            <a:r>
              <a:rPr lang="en-US" sz="2000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sp</a:t>
            </a:r>
            <a:r>
              <a:rPr lang="en-US" sz="2000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937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in 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 are pushed up to the electronegative oxygen atom forming a tetrahedral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alkoxide intermediate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41579" t="49260" r="42673" b="34820"/>
          <a:stretch/>
        </p:blipFill>
        <p:spPr>
          <a:xfrm>
            <a:off x="8203014" y="1566570"/>
            <a:ext cx="3627076" cy="20624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06400" y="4445408"/>
            <a:ext cx="7137400" cy="142199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2;</a:t>
            </a:r>
          </a:p>
          <a:p>
            <a:pPr marL="6937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alkoxide is protonated by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of an acid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form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alcohol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41338" t="48518" r="42601" b="38889"/>
          <a:stretch/>
        </p:blipFill>
        <p:spPr>
          <a:xfrm>
            <a:off x="8115756" y="4100398"/>
            <a:ext cx="3801593" cy="165553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69833" y="6007924"/>
            <a:ext cx="114475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Reactions of Aldehydes and Ketones, leads to </a:t>
            </a:r>
            <a:r>
              <a:rPr lang="en-US" sz="20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alcohol product.</a:t>
            </a:r>
          </a:p>
        </p:txBody>
      </p:sp>
    </p:spTree>
    <p:extLst>
      <p:ext uri="{BB962C8B-B14F-4D97-AF65-F5344CB8AC3E}">
        <p14:creationId xmlns:p14="http://schemas.microsoft.com/office/powerpoint/2010/main" val="10835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B57AF-A1DB-93BB-15C4-BE5F1723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C8F4893-3E32-2AE6-17D3-96D75BDE3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569540-D6AB-8573-C4EC-BF4533CB3195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83CD59A-2AE0-1EF0-F44D-3717729D9592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to Carbonyl Group;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Neutral Nucleophile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076A32-0AE9-5E8A-3504-0D8C852B46CB}"/>
              </a:ext>
            </a:extLst>
          </p:cNvPr>
          <p:cNvSpPr/>
          <p:nvPr/>
        </p:nvSpPr>
        <p:spPr>
          <a:xfrm>
            <a:off x="117295" y="666750"/>
            <a:ext cx="115783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768" y="1249472"/>
            <a:ext cx="1133043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presence of an additional hydrogen atom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nucleophile allows for the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removal of carbonyl oxygen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completely as water and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C=Nu bond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formed.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556768" y="4629090"/>
            <a:ext cx="1127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Reactions of Aldehydes and Ketones, leads to </a:t>
            </a:r>
            <a:r>
              <a:rPr lang="en-US" sz="2000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product with a </a:t>
            </a:r>
            <a:r>
              <a:rPr lang="en-US" sz="2000" i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 Nu bund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456618"/>
            <a:ext cx="9448800" cy="19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7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C4CB0-1DC6-2EB9-132B-686663E5B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F3CFC30D-2C5E-DB02-1F24-E68B878DE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1DAA3D-1C7C-09B1-8EB9-1061507F309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B445C72-D71C-972D-4A38-153EB4CFA27C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to Carbonyl Group;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875" t="44845" r="27708" b="28488"/>
          <a:stretch/>
        </p:blipFill>
        <p:spPr>
          <a:xfrm>
            <a:off x="8040167" y="4897805"/>
            <a:ext cx="4059936" cy="14267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6618" t="41738" r="27499" b="43099"/>
          <a:stretch/>
        </p:blipFill>
        <p:spPr>
          <a:xfrm>
            <a:off x="1356868" y="2237345"/>
            <a:ext cx="9996932" cy="18584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9065" y="5821472"/>
            <a:ext cx="5739333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Faces are designated by the terms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(clockwise) and </a:t>
            </a:r>
            <a:r>
              <a:rPr lang="en-US" sz="2000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(counterclockwise).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297" y="666750"/>
            <a:ext cx="1173073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R groups are not equivalent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937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chiral center is created upon addition of the nucleophile. </a:t>
            </a:r>
          </a:p>
          <a:p>
            <a:pPr marL="693738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this type often result in a 50:50 racemic mixture of stereoisomers.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9067" y="4369208"/>
            <a:ext cx="5739331" cy="1421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‘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prochiral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carbon is refereed to carbon that can be converted to a chiral center by changing only one of the attached groups.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9954" y="4038600"/>
            <a:ext cx="1346200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7856802" y="5334000"/>
            <a:ext cx="651741" cy="190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324600" y="5050382"/>
            <a:ext cx="1715567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prochiral</a:t>
            </a:r>
          </a:p>
          <a:p>
            <a:pPr algn="ctr"/>
            <a:r>
              <a:rPr lang="en-US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Carbonyl carbon. </a:t>
            </a:r>
          </a:p>
        </p:txBody>
      </p:sp>
    </p:spTree>
    <p:extLst>
      <p:ext uri="{BB962C8B-B14F-4D97-AF65-F5344CB8AC3E}">
        <p14:creationId xmlns:p14="http://schemas.microsoft.com/office/powerpoint/2010/main" val="259035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1B5B4-6559-163D-CEA0-C289D08E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62020C45-761B-B3AA-9629-E9371E20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8D8F94-6285-36FE-B9F8-E34DA19CE40E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0499221-A149-636B-6711-9CCFD2A57C46}"/>
              </a:ext>
            </a:extLst>
          </p:cNvPr>
          <p:cNvSpPr/>
          <p:nvPr/>
        </p:nvSpPr>
        <p:spPr>
          <a:xfrm>
            <a:off x="542798" y="1143000"/>
            <a:ext cx="1122273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Electrophilicity of Aldehydes and Ketones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07ED59-B6E9-1012-7B1F-786D791B9BEA}"/>
              </a:ext>
            </a:extLst>
          </p:cNvPr>
          <p:cNvSpPr/>
          <p:nvPr/>
        </p:nvSpPr>
        <p:spPr>
          <a:xfrm>
            <a:off x="892627" y="1676400"/>
            <a:ext cx="6879771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carbocation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formed in the polarizing resonance structure of 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stable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therefore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reactive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360F-496F-0E9B-6032-87EFE10D83A8}"/>
              </a:ext>
            </a:extLst>
          </p:cNvPr>
          <p:cNvSpPr/>
          <p:nvPr/>
        </p:nvSpPr>
        <p:spPr>
          <a:xfrm>
            <a:off x="117297" y="666750"/>
            <a:ext cx="7227556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Aldehydes are more reactive than ketones because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523280-5A02-47B9-C546-A1FD2DECAB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36" t="49113" r="41783" b="39108"/>
          <a:stretch>
            <a:fillRect/>
          </a:stretch>
        </p:blipFill>
        <p:spPr>
          <a:xfrm>
            <a:off x="8375306" y="2736406"/>
            <a:ext cx="3047204" cy="11483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6C4996-2DDB-7700-46AA-6A525126AAC3}"/>
              </a:ext>
            </a:extLst>
          </p:cNvPr>
          <p:cNvSpPr/>
          <p:nvPr/>
        </p:nvSpPr>
        <p:spPr>
          <a:xfrm>
            <a:off x="892629" y="2667000"/>
            <a:ext cx="6879769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carbocation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formed in a similar resonance structure formed by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ketone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stable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therefore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reactive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the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 alkyl group present in the ketone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41CDE8-7FD3-C6CE-E09D-088529B60B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36" t="34908" r="41783" b="53622"/>
          <a:stretch>
            <a:fillRect/>
          </a:stretch>
        </p:blipFill>
        <p:spPr>
          <a:xfrm>
            <a:off x="8306597" y="1358181"/>
            <a:ext cx="3047203" cy="11182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310BDC-6BDF-8E4D-83F5-E83C5BCBD178}"/>
              </a:ext>
            </a:extLst>
          </p:cNvPr>
          <p:cNvSpPr/>
          <p:nvPr/>
        </p:nvSpPr>
        <p:spPr>
          <a:xfrm>
            <a:off x="9331" y="114300"/>
            <a:ext cx="12182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Reactivity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Aldehydes and Ketones Towards Nucleophilic Addition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585A7B-8DAD-1015-91DE-8DF949AED21D}"/>
              </a:ext>
            </a:extLst>
          </p:cNvPr>
          <p:cNvSpPr/>
          <p:nvPr/>
        </p:nvSpPr>
        <p:spPr>
          <a:xfrm>
            <a:off x="542798" y="3992033"/>
            <a:ext cx="44864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Steric Hindrance Effect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CF1B6E-2146-31E6-6017-E737F6F20D7E}"/>
              </a:ext>
            </a:extLst>
          </p:cNvPr>
          <p:cNvSpPr/>
          <p:nvPr/>
        </p:nvSpPr>
        <p:spPr>
          <a:xfrm>
            <a:off x="892627" y="4495800"/>
            <a:ext cx="10529883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 state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rate determining step for formation of the tetrahedral intermediate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less sterically crowded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in energy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more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kinetically favorable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an aldehyde than a ketone.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B57334-0B61-779A-9266-F4C8BAF986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28" t="55432" r="37083" b="32222"/>
          <a:stretch/>
        </p:blipFill>
        <p:spPr>
          <a:xfrm>
            <a:off x="3849062" y="5579644"/>
            <a:ext cx="4493876" cy="118259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EE62A31-DFDE-8F66-42CF-96C71A190B81}"/>
              </a:ext>
            </a:extLst>
          </p:cNvPr>
          <p:cNvSpPr/>
          <p:nvPr/>
        </p:nvSpPr>
        <p:spPr>
          <a:xfrm>
            <a:off x="2363163" y="6033456"/>
            <a:ext cx="144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reactive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770953-96BC-5FF4-0C49-87DC684B03FD}"/>
              </a:ext>
            </a:extLst>
          </p:cNvPr>
          <p:cNvSpPr/>
          <p:nvPr/>
        </p:nvSpPr>
        <p:spPr>
          <a:xfrm>
            <a:off x="8338347" y="5945372"/>
            <a:ext cx="15166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Least reactive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58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B3562-D3D3-EC9C-392D-EF38929D2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A5B6B42-A2DA-C2AC-9DCE-0BE6D8AA1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4453C7-F10A-876F-DAFD-BC25A9EEB4BD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727316C-568B-03EC-7913-CBF872FE3923}"/>
              </a:ext>
            </a:extLst>
          </p:cNvPr>
          <p:cNvSpPr/>
          <p:nvPr/>
        </p:nvSpPr>
        <p:spPr>
          <a:xfrm>
            <a:off x="117297" y="667808"/>
            <a:ext cx="8764835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Aromatic aldehydes are less reactive than aliphatic aldehydes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31A1D0-11F6-5249-4694-0A756408ADDD}"/>
              </a:ext>
            </a:extLst>
          </p:cNvPr>
          <p:cNvSpPr/>
          <p:nvPr/>
        </p:nvSpPr>
        <p:spPr>
          <a:xfrm>
            <a:off x="609600" y="1143000"/>
            <a:ext cx="11201400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Electron-donating resonance effect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aromatic ring makes C=O less reactive electrophile than the carbonyl group of an aliphatic aldehyde.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746945-8BF4-4B1F-3241-4E36A70A7E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13" t="52505" r="16333" b="30052"/>
          <a:stretch/>
        </p:blipFill>
        <p:spPr>
          <a:xfrm>
            <a:off x="2438400" y="2286000"/>
            <a:ext cx="6975598" cy="1066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6DD8FD2-EF99-015E-18C7-70EB3B26891B}"/>
              </a:ext>
            </a:extLst>
          </p:cNvPr>
          <p:cNvSpPr/>
          <p:nvPr/>
        </p:nvSpPr>
        <p:spPr>
          <a:xfrm>
            <a:off x="9331" y="114300"/>
            <a:ext cx="12182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 Reactivity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Aldehydes and Ketones Towards Nucleophilic Addition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839AF4-59FD-8984-B506-9DD15D6F92FB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17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2865B-5439-95CF-6A7E-7800E6F0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C1485F4-4B70-7CB0-DB35-80E5F9AD5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F18C936-D5D2-55CE-3F5E-35BFAC76D7E9}"/>
              </a:ext>
            </a:extLst>
          </p:cNvPr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7C5DC71-1C90-56C7-FDE4-4C08EE9E0631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 of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O;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1CACDB-0589-B75F-B76B-9654216CC6AA}"/>
              </a:ext>
            </a:extLst>
          </p:cNvPr>
          <p:cNvSpPr/>
          <p:nvPr/>
        </p:nvSpPr>
        <p:spPr>
          <a:xfrm>
            <a:off x="117296" y="666750"/>
            <a:ext cx="1191284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adds rapidly to the carbonyl group of aldehydes and ketones establishing a reversible equilibrium with a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geminal-diol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gem-diol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1,1-diol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Rectangle 8"/>
          <p:cNvSpPr/>
          <p:nvPr/>
        </p:nvSpPr>
        <p:spPr>
          <a:xfrm>
            <a:off x="470856" y="1558737"/>
            <a:ext cx="7530143" cy="45807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most cases the resulting 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gem-diol is unstable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cannot be isolated.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001" t="47408" r="37918" b="38714"/>
          <a:stretch/>
        </p:blipFill>
        <p:spPr>
          <a:xfrm>
            <a:off x="7635425" y="1315015"/>
            <a:ext cx="4343861" cy="13519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28CEF1-EDFC-C704-D778-76AD9ACFAC03}"/>
              </a:ext>
            </a:extLst>
          </p:cNvPr>
          <p:cNvSpPr/>
          <p:nvPr/>
        </p:nvSpPr>
        <p:spPr>
          <a:xfrm>
            <a:off x="117297" y="2438400"/>
            <a:ext cx="11578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mechanism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D4D572-85E6-3FB5-5612-09B8C2E728D1}"/>
              </a:ext>
            </a:extLst>
          </p:cNvPr>
          <p:cNvSpPr/>
          <p:nvPr/>
        </p:nvSpPr>
        <p:spPr>
          <a:xfrm>
            <a:off x="470856" y="2819400"/>
            <a:ext cx="11578336" cy="960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is usually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 under neutral condition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can be significantly increased through the addition of an acid or base as a catalyst.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8D66-A8EA-CDAB-169E-A2AB9928A276}"/>
              </a:ext>
            </a:extLst>
          </p:cNvPr>
          <p:cNvSpPr/>
          <p:nvPr/>
        </p:nvSpPr>
        <p:spPr>
          <a:xfrm>
            <a:off x="903861" y="3755143"/>
            <a:ext cx="11126281" cy="1796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conditions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speed up the reaction because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hydroxide is a better nucleophile than water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Acidic conditions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up the reaction because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carbonyl becomes protonated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8925" algn="just">
              <a:lnSpc>
                <a:spcPct val="150000"/>
              </a:lnSpc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Protonation increases the polarity of the carbonyl bond which increase the partial positive charge on the carbon making it more electrophilic.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EC0AA3-C6E4-8105-556D-D114E58A6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13" t="47315" r="42264" b="42068"/>
          <a:stretch/>
        </p:blipFill>
        <p:spPr>
          <a:xfrm>
            <a:off x="4705161" y="5552045"/>
            <a:ext cx="3247739" cy="115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6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2690</TotalTime>
  <Words>2619</Words>
  <Application>Microsoft Office PowerPoint</Application>
  <PresentationFormat>Widescreen</PresentationFormat>
  <Paragraphs>259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Bahnschrift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Heeji A</dc:creator>
  <cp:keywords/>
  <cp:lastModifiedBy>Heeji A</cp:lastModifiedBy>
  <cp:revision>45</cp:revision>
  <dcterms:created xsi:type="dcterms:W3CDTF">2018-01-06T12:05:08Z</dcterms:created>
  <dcterms:modified xsi:type="dcterms:W3CDTF">2026-08-30T19:23:46Z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