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00" r:id="rId4"/>
  </p:sldMasterIdLst>
  <p:notesMasterIdLst>
    <p:notesMasterId r:id="rId18"/>
  </p:notesMasterIdLst>
  <p:handoutMasterIdLst>
    <p:handoutMasterId r:id="rId19"/>
  </p:handoutMasterIdLst>
  <p:sldIdLst>
    <p:sldId id="341" r:id="rId5"/>
    <p:sldId id="600" r:id="rId6"/>
    <p:sldId id="717" r:id="rId7"/>
    <p:sldId id="719" r:id="rId8"/>
    <p:sldId id="720" r:id="rId9"/>
    <p:sldId id="723" r:id="rId10"/>
    <p:sldId id="721" r:id="rId11"/>
    <p:sldId id="722" r:id="rId12"/>
    <p:sldId id="725" r:id="rId13"/>
    <p:sldId id="726" r:id="rId14"/>
    <p:sldId id="727" r:id="rId15"/>
    <p:sldId id="728" r:id="rId16"/>
    <p:sldId id="724" r:id="rId17"/>
  </p:sldIdLst>
  <p:sldSz cx="12192000" cy="6858000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00FF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9" autoAdjust="0"/>
    <p:restoredTop sz="94660"/>
  </p:normalViewPr>
  <p:slideViewPr>
    <p:cSldViewPr>
      <p:cViewPr varScale="1">
        <p:scale>
          <a:sx n="76" d="100"/>
          <a:sy n="76" d="100"/>
        </p:scale>
        <p:origin x="1118" y="28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AAC503-FB7C-443C-9BEB-DE6DD9EE27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4FB43B-3DE1-43DA-8AB4-1B938BF030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FC57EE90-BBCA-42FA-8174-ACD13E146A5C}" type="datetimeFigureOut">
              <a:rPr lang="en-US" altLang="en-US"/>
              <a:pPr>
                <a:defRPr/>
              </a:pPr>
              <a:t>1/17/2026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AE7D1-4836-4D68-9C44-796CD988E3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C0A6F0-924C-4365-8527-9A13CED4D3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D06682B9-731E-49E5-91CE-DAF95A781B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DDD00E-0981-4D3A-AB52-103BF22C3B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A4DF7-6EE9-4085-87B8-3AF001667B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5C942A1F-7C3A-4C25-B4F6-6B8FB43C687B}" type="datetimeFigureOut">
              <a:rPr lang="en-US" altLang="en-US"/>
              <a:pPr>
                <a:defRPr/>
              </a:pPr>
              <a:t>1/17/2026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073D68E-098B-430B-8E7E-F3E9C89581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8643B38-D3EE-48C9-8D8C-8EEE3B170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E78AB2-DE68-4C20-B1B1-DF4C4922A10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E1954A-887B-4543-BDF7-E150D0894E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A8C1878E-EA5E-454E-B364-0094299B77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1/17/2026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8B7C1-5F53-9978-8CDE-FACB07FE2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29BA3D-F8B1-CB33-02F6-C5503DCDFE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0954B4-49C3-B70D-3D19-F144AEF66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A7EEE-24F3-A136-6728-6623EEECB0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064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9D29C-F633-00BF-D876-35CFF216A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4A1FA3-D8D5-11F5-5A40-14102ABB4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C76BFE-9E29-5384-82D1-D4E30D7B4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3630B-4DE0-B585-7643-A84831E1DB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467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2D1CF-8FE3-EB10-330C-87072E3CE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CD0C96-ACCC-CA1C-6AF0-19659E5D54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B07D71-61FE-06D3-FE10-14C93EC54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8A9BA-738F-5E1E-6757-9D0F55F4ED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186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7910E-6F8B-05CB-58E5-2A874108F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9EC2AF-32F3-727F-F3C5-8E13C5C682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9902C1-5D2B-FD52-836B-3C8799855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2A219-73AA-B1F6-DF6F-EC406856D6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205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1AD65-9796-C3FE-345B-04C107368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7E5AB2-7C43-1AE3-D66B-0DB5F6DF8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74A369-0333-1B59-784C-591C2645E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84D48-1546-E9A0-59CD-3743D5168D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524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DC238-A72E-67E0-4BDA-2F0FA95DC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C64319-2968-5D95-3651-C99724B439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1166F8-D8BD-60A1-3DD0-5D3F763AA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7C8A2C-2A80-1C0C-547B-3F0F9798A0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4679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8DAE7-0CFF-1877-8CCE-CABF4F3F8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0D1146-D455-2684-7746-64E14DBE7C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49B6A7-1B9B-DE82-61BF-84BBC38E2F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B8254-8E7C-673F-EBE8-DEEE39048D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8074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D61C1-54E5-64AC-75C2-3B1D796C9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1ED070-A34F-2233-9413-4242AE00F5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9390FF-AE99-CF12-15F3-D4C46D418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726B23-987C-A118-D888-E615FE808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111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B2BDF-2923-0D4C-E94E-9068E9B26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208E94-0401-3634-889C-BFD0CE3A4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36BDFD-7943-1285-BCA4-93C1C97CB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0C4E60-6CBD-D2F6-575E-08912907DB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1103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A30ED-4D9D-57FE-66A4-E5E90C93F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F351EA-06FE-A6DF-6956-32812E4463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1A4D63-E3EE-CBD8-C0A2-1AE3365FE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6709F-2F22-198D-6208-92645E0657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030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D6079-9243-287D-EC34-B89E20163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ED4456-9E48-0F9A-4696-B7BB432EED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066DC-F2B9-4AAA-09E1-6528D0E94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C769D-78A8-1180-6F41-713C6E30F9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235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6A3E6-37F3-89CC-A8FB-E6511272A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6DC735-3154-C8EC-9A9F-4DC97A7DC7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D1C554-AD93-E76A-6372-AC4BC6307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53F6F-221E-6740-CEAE-F11112594B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8592B3-F041-4619-8984-66974E42AE75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23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76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05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1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9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4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7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64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199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6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5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05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Saturday, January 17,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1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14478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342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POLYMERS AND PETROCHEMICALS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http://fac.ksu.edu.sa/melnewehy/home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1BBC5-0CF7-D347-D465-CD145453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40ED149-EF2B-3C5D-0ABB-19F53E956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2F6819-933E-0BAA-38C4-5210A1C33F9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20A55C7-4888-CE26-015F-A11A9DE3DA97}"/>
              </a:ext>
            </a:extLst>
          </p:cNvPr>
          <p:cNvSpPr/>
          <p:nvPr/>
        </p:nvSpPr>
        <p:spPr>
          <a:xfrm>
            <a:off x="390524" y="762000"/>
            <a:ext cx="11268075" cy="5576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Various soluble cellulose derivatives can be obtained by chemical modification of the hydroxyl groups.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Cellulose acetate, </a:t>
            </a:r>
          </a:p>
          <a:p>
            <a:pPr marL="801688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can be obtained by reacting cellulose with glacial acetic acid in the presence of acetic anhydride and traces of sulfuric acid in refluxing methylene chloride.</a:t>
            </a:r>
          </a:p>
          <a:p>
            <a:pPr marL="801688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Cellulose triacetate (CTA);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all the hydroxyl groups are reacted, which can be wet spun into fiber (acetate) from a methylene chloride–alcohol solvent mixture. </a:t>
            </a:r>
          </a:p>
          <a:p>
            <a:pPr marL="801688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Cellulose diacetate;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can be obtained by partially hydrolysis of cellulose triacetate in which two (secondary) of the three hydroxyl groups in each anhydro glucose unit remain acetylated.</a:t>
            </a:r>
          </a:p>
          <a:p>
            <a:pPr marL="801688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commercial grades of cellulose acetate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about 65% to 75% of all available hydroxyl groups remain acetylated. </a:t>
            </a:r>
          </a:p>
          <a:p>
            <a:pPr marL="801688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polymer is amorphous and highly soluble in many solvents including acetone, from which it can be dry spun.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22907C8-4124-FA6C-3184-DBBA264D3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198438"/>
            <a:ext cx="12078229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Preparation of Polymer Derivatives;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Cellulose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97147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23442-8CE9-A5B4-ECBA-1C79BA1AB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DBB58BC-8BE4-77CB-CE43-1F980EF7C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72EFEB4-B352-FBAB-E0AB-E46FED833299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ABE105F-4749-4AA1-BF22-8E921FBBC6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50" t="15556" r="22500" b="10000"/>
          <a:stretch/>
        </p:blipFill>
        <p:spPr>
          <a:xfrm>
            <a:off x="2794596" y="866252"/>
            <a:ext cx="6755208" cy="48148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C1E905-6663-4549-853A-962171FF6E74}"/>
              </a:ext>
            </a:extLst>
          </p:cNvPr>
          <p:cNvSpPr/>
          <p:nvPr/>
        </p:nvSpPr>
        <p:spPr>
          <a:xfrm>
            <a:off x="1981200" y="594063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Preparation of cellulose acetate from cellulose.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simplicity, lone hydrogen atoms on the cellulose repeating units are omitted.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57C3EEE-E373-92C5-5398-EA0A33673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198438"/>
            <a:ext cx="12078229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Preparation of Polymer Derivatives;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Cellulose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6919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CF3D9-8A8A-A4BE-D559-250D58E67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B456943-0064-CEB2-45B7-FE70915C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09C4DF-C40A-DDA7-85B4-8D96CCCA870B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AB7657D3-76F5-6117-30A6-44E3F2A2D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198438"/>
            <a:ext cx="12078229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Preparation of Polymer Derivatives;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Poly(vinyl alcohol)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4AD064-EA18-59FF-1029-B66A43131C9E}"/>
              </a:ext>
            </a:extLst>
          </p:cNvPr>
          <p:cNvSpPr/>
          <p:nvPr/>
        </p:nvSpPr>
        <p:spPr>
          <a:xfrm>
            <a:off x="390524" y="762000"/>
            <a:ext cx="11563351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Poly(vinyl alcohol) (PVA) is obtained by the direct hydrolysis (or catalyzed alcoholysis) of poly(vinyl acetate) (PVAC):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3A970-9A78-4748-9CC6-270D51235F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01" t="45556" r="33749" b="35556"/>
          <a:stretch/>
        </p:blipFill>
        <p:spPr>
          <a:xfrm>
            <a:off x="3276600" y="1827437"/>
            <a:ext cx="4939553" cy="1447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E9C0BEC-1EB7-4881-B6F2-43151010A67A}"/>
              </a:ext>
            </a:extLst>
          </p:cNvPr>
          <p:cNvSpPr/>
          <p:nvPr/>
        </p:nvSpPr>
        <p:spPr>
          <a:xfrm>
            <a:off x="457200" y="3276600"/>
            <a:ext cx="11496675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Poly(vinyl acetate)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produced by free-radical emulsion or suspension polymerization.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Poly(vinyl acetate)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 low glass-transition temperature (29C) and finds some applications as an adhesive.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Poly(vinyl alcohol),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is used as a stabilizing agent in emulsion polymerizations and as a thickening and gelling agent, cannot be polymerized directly because its monomer, vinyl alcohol, is isomeric with acetaldehyde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43339E-8855-4FDB-80F3-C1C22870A3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75" t="43333" r="41250" b="48442"/>
          <a:stretch/>
        </p:blipFill>
        <p:spPr>
          <a:xfrm>
            <a:off x="4114800" y="5711713"/>
            <a:ext cx="3048000" cy="64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00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054EB-1CC4-F8FE-5B95-050AED623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7983A8B0-ACD0-3F7A-BBA6-FEB7A744F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C3B09B-F08C-427C-95A1-DF5C6681C95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0260F22-37F6-EE2E-D64C-A6DECEFE1243}"/>
              </a:ext>
            </a:extLst>
          </p:cNvPr>
          <p:cNvSpPr/>
          <p:nvPr/>
        </p:nvSpPr>
        <p:spPr>
          <a:xfrm>
            <a:off x="390524" y="762000"/>
            <a:ext cx="11420475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Poly(vinyl butyral) (PVB), which is used as the film between the layers of glass in safety windshields, is obtained by partially reacting PVA with butyraldehyde.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safety-glass applications, approximately 25% of the repeating units of PVA are left unreacted to promote adhesion to the glass through interaction of the hydroxyl group with the surface (i.e., silanol) groups of the glass.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8D90DF-17A5-4B73-8407-0DBF70783512}"/>
              </a:ext>
            </a:extLst>
          </p:cNvPr>
          <p:cNvGrpSpPr/>
          <p:nvPr/>
        </p:nvGrpSpPr>
        <p:grpSpPr>
          <a:xfrm>
            <a:off x="2254599" y="3613627"/>
            <a:ext cx="7353300" cy="1521347"/>
            <a:chOff x="1828800" y="3273537"/>
            <a:chExt cx="6924675" cy="121307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095944F-209A-453C-8CA8-B7A579C5DB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9374" t="43423" r="33751" b="46577"/>
            <a:stretch/>
          </p:blipFill>
          <p:spPr>
            <a:xfrm>
              <a:off x="1828800" y="3276600"/>
              <a:ext cx="4495800" cy="685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69563AC-4E23-475B-A84B-F3A5B70E2F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9374" t="55645" r="50626" b="26666"/>
            <a:stretch/>
          </p:blipFill>
          <p:spPr>
            <a:xfrm>
              <a:off x="6315075" y="3273537"/>
              <a:ext cx="2438400" cy="1213072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F18085A3-548C-489C-B697-AE9065CD773A}"/>
              </a:ext>
            </a:extLst>
          </p:cNvPr>
          <p:cNvSpPr/>
          <p:nvPr/>
        </p:nvSpPr>
        <p:spPr>
          <a:xfrm>
            <a:off x="2419350" y="5134974"/>
            <a:ext cx="7353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of poly(vinyl butyral) from a poly(vinyl alcohol) precursor.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AEBF37F-50B6-16D4-DA1B-FC7BC02A5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198438"/>
            <a:ext cx="12078229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Preparation of Polymer Derivatives;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Poly(vinyl butyral)</a:t>
            </a:r>
          </a:p>
        </p:txBody>
      </p:sp>
    </p:spTree>
    <p:extLst>
      <p:ext uri="{BB962C8B-B14F-4D97-AF65-F5344CB8AC3E}">
        <p14:creationId xmlns:p14="http://schemas.microsoft.com/office/powerpoint/2010/main" val="1998703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5856E-C9B1-977E-6054-E696E815A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9AF7BAF8-86B2-3860-CD93-025603A26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EF1379D-B4BE-246E-C6C8-955EE06896BF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2FE819A4-96C6-48AB-A7F7-325BA2BFF957}"/>
              </a:ext>
            </a:extLst>
          </p:cNvPr>
          <p:cNvSpPr txBox="1">
            <a:spLocks/>
          </p:cNvSpPr>
          <p:nvPr/>
        </p:nvSpPr>
        <p:spPr bwMode="auto">
          <a:xfrm>
            <a:off x="838200" y="2247045"/>
            <a:ext cx="10210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400" kern="1200" dirty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Polymer Reactions and Modification</a:t>
            </a:r>
          </a:p>
        </p:txBody>
      </p:sp>
    </p:spTree>
    <p:extLst>
      <p:ext uri="{BB962C8B-B14F-4D97-AF65-F5344CB8AC3E}">
        <p14:creationId xmlns:p14="http://schemas.microsoft.com/office/powerpoint/2010/main" val="3002100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0329A-99D1-1F4A-AC3C-D71E834DD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6D2445F9-E144-6B7E-1226-FE500A455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4EC4F7B-2167-333F-9E6A-ADBF6CB2EBE1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965A169E-0497-20B1-4BD9-682D874BB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65532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Reactions of Synthetic Polymers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8A0848-853F-DB69-41C1-66BBE1F6AA5D}"/>
              </a:ext>
            </a:extLst>
          </p:cNvPr>
          <p:cNvSpPr/>
          <p:nvPr/>
        </p:nvSpPr>
        <p:spPr>
          <a:xfrm>
            <a:off x="390524" y="762000"/>
            <a:ext cx="11572875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Polymer can be chemically modified to improve some property,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as biocompatibility, fire retardancy, or adhesion, or to provide specific functional groups for ion-exchange or other applications.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001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Bromination is sometimes used to impart fire retardancy to some polymers. </a:t>
            </a:r>
          </a:p>
          <a:p>
            <a:pPr marL="8001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Poly(vinyl chloride) can be chlorinated after polymerization to increase its softening temperature or to improve its ability to blend with other polymers.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0C5DD8-4EF8-4B8B-444D-7F600704ACC9}"/>
              </a:ext>
            </a:extLst>
          </p:cNvPr>
          <p:cNvSpPr/>
          <p:nvPr/>
        </p:nvSpPr>
        <p:spPr>
          <a:xfrm>
            <a:off x="390524" y="3674096"/>
            <a:ext cx="11572875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 commercial polymers can be produced only by the chemical modification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precursor polymer.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001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Poly(vinyl alcohol), poly(vinyl butyral), cellulose derivatives such as cellulose acetate and cellulose nitrate, and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polyphosphazenes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—an interesting group of inorganic polymers.</a:t>
            </a:r>
          </a:p>
        </p:txBody>
      </p:sp>
    </p:spTree>
    <p:extLst>
      <p:ext uri="{BB962C8B-B14F-4D97-AF65-F5344CB8AC3E}">
        <p14:creationId xmlns:p14="http://schemas.microsoft.com/office/powerpoint/2010/main" val="2575613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2D3E5-7D2F-9184-3CDA-261D02394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F1862ADA-A6BE-943C-4084-742C30665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5B7033-DB4F-F9C2-D94A-CB70D4F3D838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7B52AA8F-FCAA-819C-DBD8-1BD0744F4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8382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Chemical Modification;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Chloromethylation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18DC96-3D60-E9D8-DCB8-707FC95A7961}"/>
              </a:ext>
            </a:extLst>
          </p:cNvPr>
          <p:cNvSpPr/>
          <p:nvPr/>
        </p:nvSpPr>
        <p:spPr>
          <a:xfrm>
            <a:off x="390524" y="762000"/>
            <a:ext cx="11420475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Chloromethylation of polystyrene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by reacting with a chloromethyl ether in the presence of a Friedel-Crafts catalyst like aluminum chloride, AlCl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can be used to introduce functionality such as aldehyde or carboxylic acid groups in polystyrene.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Highly chloromethylated PS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quaternized with tertiary amines to yield water-soluble polymers, ionomers, and ion-exchange resins.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8AD209-3054-4FB1-A42D-68612683DE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75" t="42222" r="22500" b="32222"/>
          <a:stretch/>
        </p:blipFill>
        <p:spPr>
          <a:xfrm>
            <a:off x="2899955" y="3235272"/>
            <a:ext cx="6210300" cy="14142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9715042-9D80-4D55-AD5E-DA31140A8166}"/>
              </a:ext>
            </a:extLst>
          </p:cNvPr>
          <p:cNvSpPr/>
          <p:nvPr/>
        </p:nvSpPr>
        <p:spPr>
          <a:xfrm>
            <a:off x="3886200" y="4417639"/>
            <a:ext cx="3717684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Chloromethylation of polystyrene.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A50B0F-980A-46BF-85AE-E6CD255DBF05}"/>
              </a:ext>
            </a:extLst>
          </p:cNvPr>
          <p:cNvSpPr/>
          <p:nvPr/>
        </p:nvSpPr>
        <p:spPr>
          <a:xfrm>
            <a:off x="2607262" y="6307904"/>
            <a:ext cx="7010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strongly basic anion-exchange resin prepared from polystyrene.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B4BF44-7F0D-4821-B1B1-413075CCB05B}"/>
              </a:ext>
            </a:extLst>
          </p:cNvPr>
          <p:cNvGrpSpPr/>
          <p:nvPr/>
        </p:nvGrpSpPr>
        <p:grpSpPr>
          <a:xfrm>
            <a:off x="3293312" y="5208052"/>
            <a:ext cx="5334000" cy="1184941"/>
            <a:chOff x="2628900" y="2672887"/>
            <a:chExt cx="5885797" cy="141422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6595CF1-EA1D-4581-B87E-3B1F306C41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7219" t="50113" r="30625" b="25555"/>
            <a:stretch/>
          </p:blipFill>
          <p:spPr>
            <a:xfrm>
              <a:off x="6225374" y="2672887"/>
              <a:ext cx="2289323" cy="141422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E5E9BE7-E63B-4782-A40B-323B3C7CF3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327" t="42222" r="22500" b="32222"/>
            <a:stretch/>
          </p:blipFill>
          <p:spPr>
            <a:xfrm>
              <a:off x="2628900" y="2672887"/>
              <a:ext cx="2476500" cy="141422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CE16777-C174-40A0-A0E5-54B76E374A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807" t="46365" r="48447" b="51157"/>
            <a:stretch/>
          </p:blipFill>
          <p:spPr>
            <a:xfrm>
              <a:off x="5358688" y="3311450"/>
              <a:ext cx="762000" cy="137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485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B6153-94EE-207F-EBAD-DE59EAAC5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0FAD1DFC-5461-6FC3-3955-333479900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C3D3E5-04AE-DFAD-AFA3-F31238849833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6C4B5B55-2D38-73C4-1B89-560023F02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8610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Chemical Modification;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Ion-Exchange Resins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D68EF3-8289-4703-FD1A-60718D430CA4}"/>
              </a:ext>
            </a:extLst>
          </p:cNvPr>
          <p:cNvSpPr/>
          <p:nvPr/>
        </p:nvSpPr>
        <p:spPr>
          <a:xfrm>
            <a:off x="390525" y="762000"/>
            <a:ext cx="11049000" cy="4191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Cation-exchange resins possess a fixed negative charge and exchange cations such as Ca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H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Anion-exchange resins possess a positive charge on the functional group or are positively charged during the ion-exchange reaction during which anions such as HCO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OH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exchanged.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 ion-exchange resins are prepared by suspension polymerization of monomers such as styrene.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001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Crosslinked polystyrene can be obtained by incorporation of a few percent of a difunctional comonomer such as divinylbenzene.</a:t>
            </a:r>
          </a:p>
          <a:p>
            <a:pPr marL="8001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resulting beads are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macroporous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can be used as a column packing.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541C8E-6952-48D5-A872-B57FCB3EA694}"/>
              </a:ext>
            </a:extLst>
          </p:cNvPr>
          <p:cNvSpPr/>
          <p:nvPr/>
        </p:nvSpPr>
        <p:spPr>
          <a:xfrm>
            <a:off x="390525" y="5084980"/>
            <a:ext cx="1143000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Functionalization can be obtained by different chemical routes, such as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sulfonation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chloromethylation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amino-methylation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aminolysis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hydrolysis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98524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7C086-2830-BD88-CA6B-5961DE64E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F8685531-8C25-E61A-D11F-7C582E52D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51A36D-F5D8-0BA2-91C3-95313B03A826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7504B0AF-809E-E739-B6C1-31531CFF5372}"/>
              </a:ext>
            </a:extLst>
          </p:cNvPr>
          <p:cNvSpPr/>
          <p:nvPr/>
        </p:nvSpPr>
        <p:spPr>
          <a:xfrm>
            <a:off x="390525" y="762000"/>
            <a:ext cx="11049000" cy="1883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Sulfonation of A Crosslinked Polystyrene Bead </a:t>
            </a:r>
          </a:p>
          <a:p>
            <a:pPr marL="8001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cation exchange resin can be prepared by sulfonation of a crosslinked polystyrene bead in concentrated sulfuric acid with an organic solvent, such as dioxane.</a:t>
            </a:r>
          </a:p>
          <a:p>
            <a:pPr marL="8001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Sulfonation primarily occurs at the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-position with some ortho-substitution.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95F9C4-CA29-426E-9515-30CF173D94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93" t="51667" r="55948" b="30133"/>
          <a:stretch/>
        </p:blipFill>
        <p:spPr>
          <a:xfrm>
            <a:off x="3962400" y="2734019"/>
            <a:ext cx="1828800" cy="122698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3F74EF5-4DE6-40E1-A24B-079D952B1903}"/>
              </a:ext>
            </a:extLst>
          </p:cNvPr>
          <p:cNvSpPr/>
          <p:nvPr/>
        </p:nvSpPr>
        <p:spPr>
          <a:xfrm>
            <a:off x="6400802" y="3294871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strongly acidic cation-exchange resin prepared from polystyrene.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A3B4BA-33AF-4792-AA71-8F4A52474D45}"/>
              </a:ext>
            </a:extLst>
          </p:cNvPr>
          <p:cNvSpPr/>
          <p:nvPr/>
        </p:nvSpPr>
        <p:spPr>
          <a:xfrm>
            <a:off x="390525" y="3886200"/>
            <a:ext cx="11496675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styrenic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anion-exchange resin can be prepared by reacting the benzyl chloride of chloromethylated polystyrene with a tertiary amine, N(CH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C708A8-9E54-4177-B72D-CB26C7666950}"/>
              </a:ext>
            </a:extLst>
          </p:cNvPr>
          <p:cNvSpPr/>
          <p:nvPr/>
        </p:nvSpPr>
        <p:spPr>
          <a:xfrm>
            <a:off x="3133467" y="6345996"/>
            <a:ext cx="6365331" cy="458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strongly basic anion-exchange resin prepared from polystyrene.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28598EA-6780-4890-ACAF-762AF315296C}"/>
              </a:ext>
            </a:extLst>
          </p:cNvPr>
          <p:cNvGrpSpPr/>
          <p:nvPr/>
        </p:nvGrpSpPr>
        <p:grpSpPr>
          <a:xfrm>
            <a:off x="3496983" y="5243647"/>
            <a:ext cx="5334000" cy="1184941"/>
            <a:chOff x="2628900" y="2672887"/>
            <a:chExt cx="5885797" cy="141422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A55147B-55D3-4859-9D51-F778BD1B1C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7219" t="50113" r="30625" b="25555"/>
            <a:stretch/>
          </p:blipFill>
          <p:spPr>
            <a:xfrm>
              <a:off x="6225374" y="2672887"/>
              <a:ext cx="2289323" cy="1414227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7D96A7B-5712-48B8-B483-AA8597AAB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2327" t="42222" r="22500" b="32222"/>
            <a:stretch/>
          </p:blipFill>
          <p:spPr>
            <a:xfrm>
              <a:off x="2628900" y="2672887"/>
              <a:ext cx="2476500" cy="141422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C6DD43D-4266-4E96-8D30-4BF105034A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3807" t="46365" r="48447" b="51157"/>
            <a:stretch/>
          </p:blipFill>
          <p:spPr>
            <a:xfrm>
              <a:off x="5358688" y="3311450"/>
              <a:ext cx="762000" cy="137100"/>
            </a:xfrm>
            <a:prstGeom prst="rect">
              <a:avLst/>
            </a:prstGeom>
          </p:spPr>
        </p:pic>
      </p:grpSp>
      <p:sp>
        <p:nvSpPr>
          <p:cNvPr id="9" name="Rectangle 2">
            <a:extLst>
              <a:ext uri="{FF2B5EF4-FFF2-40B4-BE49-F238E27FC236}">
                <a16:creationId xmlns:a16="http://schemas.microsoft.com/office/drawing/2014/main" id="{96214BC4-36FF-F87E-6765-CB76B8598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8610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Chemical Modification;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Ion-Exchange Resins </a:t>
            </a:r>
          </a:p>
        </p:txBody>
      </p:sp>
    </p:spTree>
    <p:extLst>
      <p:ext uri="{BB962C8B-B14F-4D97-AF65-F5344CB8AC3E}">
        <p14:creationId xmlns:p14="http://schemas.microsoft.com/office/powerpoint/2010/main" val="276531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8221C-6890-D8C0-0C58-B9CA6AB67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C5D74C8B-8F29-5A20-54DD-DBF1D8763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928DF3E-74C3-694D-E8C9-FBFFA256D208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319DD03-5568-8C48-5F55-6C40FC619D4A}"/>
              </a:ext>
            </a:extLst>
          </p:cNvPr>
          <p:cNvSpPr/>
          <p:nvPr/>
        </p:nvSpPr>
        <p:spPr>
          <a:xfrm>
            <a:off x="390524" y="762000"/>
            <a:ext cx="11344275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addition reactions of unsaturated polymers, like liquid polybutadiene, developed into preparations of useful commercial materials.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peroxide or peracetic acid is used in the presence of organic acids or their heavy metal salts.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E07F226-26C3-464C-89F0-0F88FDD1CB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82" t="41111" r="34375" b="41279"/>
          <a:stretch/>
        </p:blipFill>
        <p:spPr>
          <a:xfrm>
            <a:off x="2590800" y="2277378"/>
            <a:ext cx="6725597" cy="189032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0742488-5BD0-520B-4A9E-B39B309C7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8610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Chemical Modification;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Epoxidation Reactions</a:t>
            </a:r>
          </a:p>
        </p:txBody>
      </p:sp>
    </p:spTree>
    <p:extLst>
      <p:ext uri="{BB962C8B-B14F-4D97-AF65-F5344CB8AC3E}">
        <p14:creationId xmlns:p14="http://schemas.microsoft.com/office/powerpoint/2010/main" val="3765385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2AAC0-1F07-10FF-AAE2-76D0E05BE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A580DD61-57DA-A652-D117-67686A184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65876A-6353-DF38-7E79-03802CAAFBA1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79D31B9C-54E3-5AF0-0143-A52F2A75CF6B}"/>
              </a:ext>
            </a:extLst>
          </p:cNvPr>
          <p:cNvSpPr/>
          <p:nvPr/>
        </p:nvSpPr>
        <p:spPr>
          <a:xfrm>
            <a:off x="390525" y="762000"/>
            <a:ext cx="110490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isomerization of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-polybutadiene can be carried out by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E00B09-DEE7-46CA-9613-36288E35B2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25" t="57778" r="30000" b="15556"/>
          <a:stretch/>
        </p:blipFill>
        <p:spPr>
          <a:xfrm>
            <a:off x="1600200" y="2716076"/>
            <a:ext cx="5663293" cy="191435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15DE76C-7816-4BB5-85B9-70858E51D8C8}"/>
              </a:ext>
            </a:extLst>
          </p:cNvPr>
          <p:cNvSpPr/>
          <p:nvPr/>
        </p:nvSpPr>
        <p:spPr>
          <a:xfrm>
            <a:off x="7391400" y="3988208"/>
            <a:ext cx="3793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where, X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represents a free-radical fragment from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photoinitiator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039627-8E8F-49F8-9B4E-8842FD91B3DB}"/>
              </a:ext>
            </a:extLst>
          </p:cNvPr>
          <p:cNvSpPr/>
          <p:nvPr/>
        </p:nvSpPr>
        <p:spPr>
          <a:xfrm>
            <a:off x="762000" y="1260663"/>
            <a:ext cx="11506200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light is used,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free-radical reaction requires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photoinitiators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33413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mechanism involves freely rotating transitory free-radicals on the polymer backbone.</a:t>
            </a:r>
          </a:p>
          <a:p>
            <a:pPr marL="633413" indent="-34290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configurations are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because they are more thermodynamically stable.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094D0F-2F02-42C5-905B-58AD4A6CD40A}"/>
              </a:ext>
            </a:extLst>
          </p:cNvPr>
          <p:cNvSpPr/>
          <p:nvPr/>
        </p:nvSpPr>
        <p:spPr>
          <a:xfrm>
            <a:off x="762000" y="4768927"/>
            <a:ext cx="11027229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gamma radiation,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need for any additives.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FE6915-CB5F-4B94-9E87-39A24283CF4D}"/>
              </a:ext>
            </a:extLst>
          </p:cNvPr>
          <p:cNvSpPr/>
          <p:nvPr/>
        </p:nvSpPr>
        <p:spPr>
          <a:xfrm>
            <a:off x="1219200" y="5185850"/>
            <a:ext cx="115062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2000" b="1" dirty="0">
                <a:solidFill>
                  <a:srgbClr val="009E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Example;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1,4-polyisoprene films are irradiated with light,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cis–trans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isomerization occur.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AF9345B-CC21-4AFD-AA98-4000F03253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125" t="35555" r="21875" b="52222"/>
          <a:stretch/>
        </p:blipFill>
        <p:spPr>
          <a:xfrm>
            <a:off x="1857081" y="5735410"/>
            <a:ext cx="8115888" cy="929946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001DF4F9-AE60-4623-5770-DB49EA714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8610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Chemical Modification;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Isomerization Reactions</a:t>
            </a:r>
          </a:p>
        </p:txBody>
      </p:sp>
    </p:spTree>
    <p:extLst>
      <p:ext uri="{BB962C8B-B14F-4D97-AF65-F5344CB8AC3E}">
        <p14:creationId xmlns:p14="http://schemas.microsoft.com/office/powerpoint/2010/main" val="3597004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E5101-5DB9-09D2-5B32-5A7B937DF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C571E43F-417C-17E5-50EC-AD4FE96F6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3C12D4-1BB1-4CDC-88A6-B6E19B6BFEA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2275E67-7040-AF8D-D681-FF2F72570155}"/>
              </a:ext>
            </a:extLst>
          </p:cNvPr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2">
            <a:extLst>
              <a:ext uri="{FF2B5EF4-FFF2-40B4-BE49-F238E27FC236}">
                <a16:creationId xmlns:a16="http://schemas.microsoft.com/office/drawing/2014/main" id="{C7E831A4-1EC3-4070-E5C7-9D0D90CCD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198438"/>
            <a:ext cx="12078229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Preparation of Polymer Derivatives; 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Cellulose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2FEBB2-8AAE-216E-AF9A-341392E09333}"/>
              </a:ext>
            </a:extLst>
          </p:cNvPr>
          <p:cNvSpPr/>
          <p:nvPr/>
        </p:nvSpPr>
        <p:spPr>
          <a:xfrm>
            <a:off x="390524" y="762000"/>
            <a:ext cx="11429999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rigid chain of cellulose is strongly hydrogen bonded and highly crystalline. </a:t>
            </a: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Cellulose is essentially insoluble and infusible (degrades before melting), and therefore fibers and films can be obtained only by chemically modifying cellulose.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293B19-43C9-449E-BD58-4B1A7C7CFDE0}"/>
              </a:ext>
            </a:extLst>
          </p:cNvPr>
          <p:cNvSpPr/>
          <p:nvPr/>
        </p:nvSpPr>
        <p:spPr>
          <a:xfrm>
            <a:off x="390524" y="2241442"/>
            <a:ext cx="11429999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114300" algn="l"/>
              </a:tabLst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Regeneration process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Cellulose fiber (rayon) or film (cellophane) can be obtained by the viscose process.</a:t>
            </a:r>
          </a:p>
          <a:p>
            <a:pPr marL="685800" indent="-2286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process, The alkali cellulose is first reacted with carbon disulfide to form cellulose xanthate, which is soluble in a caustic solution. </a:t>
            </a:r>
          </a:p>
          <a:p>
            <a:pPr marL="685800" indent="-2286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114300" algn="l"/>
              </a:tabLs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Cellulose xanthate is then converted back to cellulose (regeneration) by treatment with aqueous sulfuric acid.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9FAA96-710F-46F8-BC1B-B4F3526E7EB9}"/>
              </a:ext>
            </a:extLst>
          </p:cNvPr>
          <p:cNvSpPr/>
          <p:nvPr/>
        </p:nvSpPr>
        <p:spPr>
          <a:xfrm>
            <a:off x="3001263" y="4221028"/>
            <a:ext cx="6189474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[C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−ONa]</a:t>
            </a:r>
            <a:r>
              <a:rPr lang="pt-BR" sz="2000" i="1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 </a:t>
            </a:r>
            <a:r>
              <a:rPr lang="pt-BR" sz="2000" i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→  [C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−OCS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Na]</a:t>
            </a:r>
            <a:r>
              <a:rPr lang="pt-BR" sz="2000" i="1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731C8-4918-42F5-A4C0-C1898A29680C}"/>
              </a:ext>
            </a:extLst>
          </p:cNvPr>
          <p:cNvSpPr/>
          <p:nvPr/>
        </p:nvSpPr>
        <p:spPr>
          <a:xfrm>
            <a:off x="1981200" y="6200614"/>
            <a:ext cx="8920843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[C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−OCS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Na]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i="1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 </a:t>
            </a:r>
            <a:r>
              <a:rPr lang="pt-BR" sz="2000" i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→  [C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−OH]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i="1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+ 2</a:t>
            </a:r>
            <a:r>
              <a:rPr lang="pt-BR" sz="2000" i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 </a:t>
            </a:r>
            <a:r>
              <a:rPr lang="pt-BR" sz="2000" i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pt-BR" sz="2000" baseline="-25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upload.wikimedia.org/wikipedia/commons/thumb/b/b3/Xanthation.png/520px-Xanthation.png">
            <a:extLst>
              <a:ext uri="{FF2B5EF4-FFF2-40B4-BE49-F238E27FC236}">
                <a16:creationId xmlns:a16="http://schemas.microsoft.com/office/drawing/2014/main" id="{7291337E-C662-4134-8CDE-0AB812146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723267"/>
            <a:ext cx="5257800" cy="141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665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A0B6DEDAC4F545B425E5691F8DD14E" ma:contentTypeVersion="18" ma:contentTypeDescription="Create a new document." ma:contentTypeScope="" ma:versionID="fce957297cddcbe3019cf6c158156d0b">
  <xsd:schema xmlns:xsd="http://www.w3.org/2001/XMLSchema" xmlns:xs="http://www.w3.org/2001/XMLSchema" xmlns:p="http://schemas.microsoft.com/office/2006/metadata/properties" xmlns:ns3="7bf060ee-4e2d-4269-9031-2d3a61ea00cc" xmlns:ns4="60b4a476-c6d3-45dd-9a0a-0feeefb56115" targetNamespace="http://schemas.microsoft.com/office/2006/metadata/properties" ma:root="true" ma:fieldsID="813a169d241cb6ff3342518147ce5ccf" ns3:_="" ns4:_="">
    <xsd:import namespace="7bf060ee-4e2d-4269-9031-2d3a61ea00cc"/>
    <xsd:import namespace="60b4a476-c6d3-45dd-9a0a-0feeefb5611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060ee-4e2d-4269-9031-2d3a61ea00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4a476-c6d3-45dd-9a0a-0feeefb5611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bf060ee-4e2d-4269-9031-2d3a61ea00cc" xsi:nil="true"/>
  </documentManagement>
</p:properties>
</file>

<file path=customXml/itemProps1.xml><?xml version="1.0" encoding="utf-8"?>
<ds:datastoreItem xmlns:ds="http://schemas.openxmlformats.org/officeDocument/2006/customXml" ds:itemID="{43FBB116-3CC7-45B5-88C8-FAA29AAE57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f060ee-4e2d-4269-9031-2d3a61ea00cc"/>
    <ds:schemaRef ds:uri="60b4a476-c6d3-45dd-9a0a-0feeefb561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F36C2CC-7B83-4213-BF64-8F61B5DE94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20D5E2-5F0E-4C8D-B91E-0863D4241FEF}">
  <ds:schemaRefs>
    <ds:schemaRef ds:uri="http://schemas.openxmlformats.org/package/2006/metadata/core-properties"/>
    <ds:schemaRef ds:uri="http://purl.org/dc/dcmitype/"/>
    <ds:schemaRef ds:uri="7bf060ee-4e2d-4269-9031-2d3a61ea00cc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60b4a476-c6d3-45dd-9a0a-0feeefb5611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Training New Employees.potx</Template>
  <TotalTime>0</TotalTime>
  <Words>1200</Words>
  <Application>Microsoft Office PowerPoint</Application>
  <PresentationFormat>Widescreen</PresentationFormat>
  <Paragraphs>98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Bahnschrift</vt:lpstr>
      <vt:lpstr>Calibri</vt:lpstr>
      <vt:lpstr>Calibri Light</vt:lpstr>
      <vt:lpstr>Courier New</vt:lpstr>
      <vt:lpstr>Franklin Gothic Book</vt:lpstr>
      <vt:lpstr>Times New Roman</vt:lpstr>
      <vt:lpstr>Tw Cen MT Condensed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2010-02-01T21:33:28Z</dcterms:created>
  <dcterms:modified xsi:type="dcterms:W3CDTF">2026-01-17T19:38:37Z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0x01010050A0B6DEDAC4F545B425E5691F8DD14E</vt:lpwstr>
  </property>
</Properties>
</file>