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32"/>
  </p:notesMasterIdLst>
  <p:sldIdLst>
    <p:sldId id="651" r:id="rId3"/>
    <p:sldId id="585" r:id="rId4"/>
    <p:sldId id="759" r:id="rId5"/>
    <p:sldId id="694" r:id="rId6"/>
    <p:sldId id="693" r:id="rId7"/>
    <p:sldId id="743" r:id="rId8"/>
    <p:sldId id="695" r:id="rId9"/>
    <p:sldId id="760" r:id="rId10"/>
    <p:sldId id="618" r:id="rId11"/>
    <p:sldId id="657" r:id="rId12"/>
    <p:sldId id="744" r:id="rId13"/>
    <p:sldId id="745" r:id="rId14"/>
    <p:sldId id="748" r:id="rId15"/>
    <p:sldId id="577" r:id="rId16"/>
    <p:sldId id="740" r:id="rId17"/>
    <p:sldId id="738" r:id="rId18"/>
    <p:sldId id="739" r:id="rId19"/>
    <p:sldId id="659" r:id="rId20"/>
    <p:sldId id="749" r:id="rId21"/>
    <p:sldId id="750" r:id="rId22"/>
    <p:sldId id="751" r:id="rId23"/>
    <p:sldId id="752" r:id="rId24"/>
    <p:sldId id="757" r:id="rId25"/>
    <p:sldId id="753" r:id="rId26"/>
    <p:sldId id="754" r:id="rId27"/>
    <p:sldId id="755" r:id="rId28"/>
    <p:sldId id="756" r:id="rId29"/>
    <p:sldId id="758" r:id="rId30"/>
    <p:sldId id="68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DFEC6"/>
    <a:srgbClr val="FEF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89" d="100"/>
          <a:sy n="89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A58B4-B7BD-4F46-864B-DBF50BF46D34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47382-2AFA-48CB-BF8F-9F23D2527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6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FB51A-E05F-4494-ADA5-A77EAE266FC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D1B0D-083E-4DA2-81AD-16B7E971189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20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6D2E-700E-4704-8BA1-2EB7886101CE}" type="datetime2">
              <a:rPr lang="en-US" smtClean="0"/>
              <a:t>Sunday, August 20, 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33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0212-8CDE-4A62-921C-0C6696FF4568}" type="datetime2">
              <a:rPr lang="en-US" smtClean="0"/>
              <a:t>Sunday, August 20, 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08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796-8150-4154-A545-979FC0A11C38}" type="datetime2">
              <a:rPr lang="en-US" smtClean="0"/>
              <a:t>Sunday, August 20, 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22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99D-0275-474B-B6F6-69CE4E1C7045}" type="datetime2">
              <a:rPr lang="en-US" smtClean="0"/>
              <a:t>Sunday, August 20, 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32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92BE-B393-47F2-86C3-1DFE636FE94E}" type="datetime2">
              <a:rPr lang="en-US" smtClean="0"/>
              <a:t>Sunday, August 20, 2023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89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F990-2925-42CC-BE18-7E97EEC0BD42}" type="datetime2">
              <a:rPr lang="en-US" smtClean="0"/>
              <a:t>Sunday, August 20, 2023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9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381-8DAB-46AF-BE10-06DEC2FD9A43}" type="datetime2">
              <a:rPr lang="en-US" smtClean="0"/>
              <a:t>Sunday, August 20, 2023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0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E1B24409-0788-44D4-9919-48BAEC8E58E4}" type="datetime2">
              <a:rPr lang="en-US" smtClean="0"/>
              <a:t>Sunday, August 20, 2023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7070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5181600" y="4800600"/>
            <a:ext cx="6934200" cy="1394988"/>
          </a:xfrm>
        </p:spPr>
        <p:txBody>
          <a:bodyPr>
            <a:noAutofit/>
          </a:bodyPr>
          <a:lstStyle/>
          <a:p>
            <a:pPr lvl="0" algn="ctr">
              <a:lnSpc>
                <a:spcPct val="112000"/>
              </a:lnSpc>
              <a:spcBef>
                <a:spcPts val="0"/>
              </a:spcBef>
            </a:pPr>
            <a:r>
              <a:rPr lang="en-US" sz="2800" b="1" cap="none" dirty="0">
                <a:solidFill>
                  <a:srgbClr val="1909E7"/>
                </a:solidFill>
                <a:effectLst/>
                <a:ea typeface="+mn-ea"/>
                <a:cs typeface="+mn-cs"/>
              </a:rPr>
              <a:t/>
            </a:r>
            <a:br>
              <a:rPr lang="en-US" sz="2800" b="1" cap="none" dirty="0">
                <a:solidFill>
                  <a:srgbClr val="1909E7"/>
                </a:solidFill>
                <a:effectLst/>
                <a:ea typeface="+mn-ea"/>
                <a:cs typeface="+mn-cs"/>
              </a:rPr>
            </a:br>
            <a:r>
              <a:rPr lang="en-US" sz="2800" cap="none" dirty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  <a:t>Chemistry Department, College of Science, King Saud University</a:t>
            </a:r>
            <a:r>
              <a:rPr lang="en-US" sz="2000" b="1" i="1" cap="none" dirty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  <a:t/>
            </a:r>
            <a:br>
              <a:rPr lang="en-US" sz="2000" b="1" i="1" cap="none" dirty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</a:br>
            <a:endParaRPr lang="en-US" sz="2000" cap="none" dirty="0">
              <a:solidFill>
                <a:srgbClr val="1909E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508000" y="1066800"/>
            <a:ext cx="11277600" cy="33528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CHEM 241</a:t>
            </a:r>
            <a:r>
              <a:rPr lang="en-US" sz="4400" b="1" dirty="0">
                <a:solidFill>
                  <a:srgbClr val="0070C0"/>
                </a:solidFill>
              </a:rPr>
              <a:t/>
            </a:r>
            <a:br>
              <a:rPr lang="en-US" sz="4400" b="1" dirty="0">
                <a:solidFill>
                  <a:srgbClr val="0070C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Organic Chemistry II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chemeClr val="tx1"/>
                </a:solidFill>
                <a:latin typeface="Tw Cen MT Condensed" panose="020B0606020104020203" pitchFamily="34" charset="0"/>
              </a:rPr>
              <a:t>FOR CHEMISTRY’ STUDENTS, COLLEGE OF SCIENCE</a:t>
            </a:r>
            <a:r>
              <a:rPr lang="en-US" sz="2000" i="1" dirty="0">
                <a:solidFill>
                  <a:schemeClr val="tx1"/>
                </a:solidFill>
                <a:latin typeface="Tw Cen MT Condensed" panose="020B0606020104020203" pitchFamily="34" charset="0"/>
              </a:rPr>
              <a:t/>
            </a:r>
            <a:br>
              <a:rPr lang="en-US" sz="2000" i="1" dirty="0">
                <a:solidFill>
                  <a:schemeClr val="tx1"/>
                </a:solidFill>
                <a:latin typeface="Tw Cen MT Condensed" panose="020B0606020104020203" pitchFamily="34" charset="0"/>
              </a:rPr>
            </a:br>
            <a:r>
              <a:rPr lang="en-US" sz="1800" b="1" i="1" dirty="0">
                <a:solidFill>
                  <a:schemeClr val="tx1"/>
                </a:solidFill>
              </a:rPr>
              <a:t/>
            </a:r>
            <a:br>
              <a:rPr lang="en-US" sz="1800" b="1" i="1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rgbClr val="00B050"/>
                </a:solidFill>
                <a:latin typeface="Tw Cen MT Condensed" panose="020B0606020104020203" pitchFamily="34" charset="0"/>
              </a:rPr>
              <a:t>PRE-REQUISITES COURSE;  CHEM 240</a:t>
            </a:r>
            <a:br>
              <a:rPr lang="en-US" sz="3600" dirty="0">
                <a:solidFill>
                  <a:srgbClr val="00B050"/>
                </a:solidFill>
                <a:latin typeface="Tw Cen MT Condensed" panose="020B0606020104020203" pitchFamily="34" charset="0"/>
              </a:rPr>
            </a:br>
            <a:r>
              <a:rPr lang="en-US" sz="3600" dirty="0">
                <a:solidFill>
                  <a:srgbClr val="00B050"/>
                </a:solidFill>
                <a:latin typeface="Tw Cen MT Condensed" panose="020B0606020104020203" pitchFamily="34" charset="0"/>
              </a:rPr>
              <a:t>CREDIT HOURS;  2 (2+0)</a:t>
            </a:r>
            <a:endParaRPr lang="en-US" sz="3600" dirty="0">
              <a:latin typeface="Tw Cen MT Condensed" panose="020B0606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349" y="2782888"/>
            <a:ext cx="1931451" cy="200464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A2BDD-D331-44F0-96AA-4FB4ED4970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32D91">
                    <a:shade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32D91">
                  <a:shade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60037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prstClr val="white"/>
                </a:solidFill>
              </a:rPr>
              <a:t>Amines					     	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		     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Based on NCERT</a:t>
            </a:r>
          </a:p>
        </p:txBody>
      </p:sp>
      <p:pic>
        <p:nvPicPr>
          <p:cNvPr id="8" name="Picture 2" descr="Ø¬Ø§ÙØ¹Ø© Ø§ÙÙÙÙ Ø³Ø¹ÙØ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952" y="373996"/>
            <a:ext cx="1479784" cy="56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822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85800" y="1148477"/>
            <a:ext cx="109728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You may remember that </a:t>
            </a:r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alcohols are more polar than amines </a:t>
            </a:r>
            <a:r>
              <a:rPr lang="en-US" dirty="0">
                <a:latin typeface="Arial Narrow" panose="020B0606020202030204" pitchFamily="34" charset="0"/>
              </a:rPr>
              <a:t>and</a:t>
            </a:r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 form stronger intermolecular hydrogen bonds than amines</a:t>
            </a:r>
            <a:r>
              <a:rPr lang="en-US" dirty="0">
                <a:latin typeface="Arial Narrow" panose="020B0606020202030204" pitchFamily="34" charset="0"/>
              </a:rPr>
              <a:t>.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Primary and secondary amines </a:t>
            </a:r>
            <a:r>
              <a:rPr lang="en-US" dirty="0">
                <a:latin typeface="Arial Narrow" panose="020B0606020202030204" pitchFamily="34" charset="0"/>
              </a:rPr>
              <a:t>are engaged in intermolecular association due to hydrogen bonding between nitrogen of one and hydrogen of another molecule.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Tertiary amines </a:t>
            </a:r>
            <a:r>
              <a:rPr lang="en-US" dirty="0">
                <a:latin typeface="Arial Narrow" panose="020B0606020202030204" pitchFamily="34" charset="0"/>
              </a:rPr>
              <a:t>do not have intermolecular association due to the absence of hydrogen atom available for hydrogen bond formation.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Therefore, </a:t>
            </a:r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the order of boiling points of isomeric amines </a:t>
            </a:r>
            <a:r>
              <a:rPr lang="en-US" dirty="0">
                <a:latin typeface="Arial Narrow" panose="020B0606020202030204" pitchFamily="34" charset="0"/>
              </a:rPr>
              <a:t>is as follows: </a:t>
            </a:r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Primary &gt; Secondary &gt; Tertiary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48" t="8400" r="2317" b="3395"/>
          <a:stretch/>
        </p:blipFill>
        <p:spPr>
          <a:xfrm>
            <a:off x="3810000" y="4573546"/>
            <a:ext cx="3657600" cy="1873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0" y="6096042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+mj-lt"/>
              </a:rPr>
              <a:t>Intermolecular hydrogen bonding in primary amines</a:t>
            </a:r>
            <a:endParaRPr lang="en-US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8746" y="789432"/>
            <a:ext cx="2328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Boiling Points 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746" y="155005"/>
            <a:ext cx="5071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Physical Properties of Amines</a:t>
            </a:r>
          </a:p>
        </p:txBody>
      </p:sp>
    </p:spTree>
    <p:extLst>
      <p:ext uri="{BB962C8B-B14F-4D97-AF65-F5344CB8AC3E}">
        <p14:creationId xmlns:p14="http://schemas.microsoft.com/office/powerpoint/2010/main" val="294451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85800" y="1148477"/>
            <a:ext cx="11125200" cy="2567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B050"/>
                </a:solidFill>
                <a:latin typeface="Arial Narrow" panose="020B0606020202030204" pitchFamily="34" charset="0"/>
              </a:rPr>
              <a:t>Primary amines </a:t>
            </a:r>
            <a:r>
              <a:rPr lang="en-US" sz="2200" dirty="0">
                <a:latin typeface="Arial Narrow" panose="020B0606020202030204" pitchFamily="34" charset="0"/>
              </a:rPr>
              <a:t>boil well above alkanes with comparable molecular weights, but below comparable alcohols. </a:t>
            </a:r>
          </a:p>
          <a:p>
            <a:pPr marL="228600" algn="just">
              <a:lnSpc>
                <a:spcPct val="150000"/>
              </a:lnSpc>
            </a:pPr>
            <a:r>
              <a:rPr lang="en-US" sz="2200" i="1" dirty="0">
                <a:latin typeface="Arial Narrow" panose="020B0606020202030204" pitchFamily="34" charset="0"/>
              </a:rPr>
              <a:t>Intermolecular N-H· · ·N hydrogen bonds are important and raise the boiling points of primary and secondary amines but are not as strong as the O-H · · · · O bonds of alcohols.</a:t>
            </a:r>
          </a:p>
          <a:p>
            <a:pPr marL="228600" algn="just">
              <a:lnSpc>
                <a:spcPct val="150000"/>
              </a:lnSpc>
            </a:pPr>
            <a:r>
              <a:rPr lang="en-US" sz="2200" i="1" dirty="0">
                <a:latin typeface="Arial Narrow" panose="020B0606020202030204" pitchFamily="34" charset="0"/>
              </a:rPr>
              <a:t>The reason for this is that nitrogen is not as electronegative as oxygen.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746" y="789432"/>
            <a:ext cx="2328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Boiling Points 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t="4739"/>
          <a:stretch>
            <a:fillRect/>
          </a:stretch>
        </p:blipFill>
        <p:spPr bwMode="auto">
          <a:xfrm>
            <a:off x="838200" y="4075404"/>
            <a:ext cx="9634400" cy="215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8746" y="155005"/>
            <a:ext cx="5071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Physical Properties of Amines</a:t>
            </a:r>
          </a:p>
        </p:txBody>
      </p:sp>
    </p:spTree>
    <p:extLst>
      <p:ext uri="{BB962C8B-B14F-4D97-AF65-F5344CB8AC3E}">
        <p14:creationId xmlns:p14="http://schemas.microsoft.com/office/powerpoint/2010/main" val="21814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8746" y="155005"/>
            <a:ext cx="3928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The Basicity of Amines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746" y="789432"/>
            <a:ext cx="11548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</a:rPr>
              <a:t>The unshared pair of electrons on the nitrogen atom dominates the chemistry of amines.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698" y="1143000"/>
            <a:ext cx="11548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Because of this electron pair, amines are both basic and nucleophilic.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698" y="1524000"/>
            <a:ext cx="11548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</a:rPr>
              <a:t>Aqueous solutions of amines are basic because of the following equilibrium: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0847" t="50000" r="25304" b="15298"/>
          <a:stretch>
            <a:fillRect/>
          </a:stretch>
        </p:blipFill>
        <p:spPr bwMode="auto">
          <a:xfrm>
            <a:off x="3352800" y="2004378"/>
            <a:ext cx="5140164" cy="120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667000" y="3978539"/>
            <a:ext cx="6283792" cy="79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914400" y="3208676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Electron-donating groups increase the basicity of amines.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Electron-withdrawing groups decrease their basicity.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698" y="4854020"/>
            <a:ext cx="10969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Alkylamines</a:t>
            </a:r>
            <a:r>
              <a:rPr lang="en-US" sz="2000" dirty="0">
                <a:latin typeface="Arial Narrow" panose="020B0606020202030204" pitchFamily="34" charset="0"/>
              </a:rPr>
              <a:t> are stronger bases than ammonia.</a:t>
            </a:r>
          </a:p>
          <a:p>
            <a:pPr marL="228600" indent="-2286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</a:rPr>
              <a:t>Thus, the basic nature of aliphatic amines should increase with increase in the number of alkyl groups.</a:t>
            </a:r>
          </a:p>
          <a:p>
            <a:pPr marL="228600" indent="-2286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The order of basicity of amines</a:t>
            </a:r>
            <a:r>
              <a:rPr lang="en-US" sz="2000" dirty="0">
                <a:latin typeface="Arial Narrow" panose="020B0606020202030204" pitchFamily="34" charset="0"/>
              </a:rPr>
              <a:t> follows the expected order: </a:t>
            </a:r>
          </a:p>
          <a:p>
            <a:pPr marL="228600">
              <a:lnSpc>
                <a:spcPct val="150000"/>
              </a:lnSpc>
            </a:pP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tertiary amine &gt; secondary amine &gt; primary amine &gt; NH</a:t>
            </a:r>
            <a:r>
              <a:rPr lang="en-US" sz="2000" b="1" baseline="-25000" dirty="0">
                <a:solidFill>
                  <a:srgbClr val="00B050"/>
                </a:solidFill>
                <a:latin typeface="Arial Narrow" panose="020B0606020202030204" pitchFamily="34" charset="0"/>
              </a:rPr>
              <a:t>3</a:t>
            </a: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929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8746" y="155005"/>
            <a:ext cx="3928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The Basicity of Amines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746" y="789432"/>
            <a:ext cx="115484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Aromatic amines </a:t>
            </a:r>
            <a:r>
              <a:rPr lang="en-US" sz="2200" dirty="0">
                <a:latin typeface="Arial Narrow" panose="020B0606020202030204" pitchFamily="34" charset="0"/>
              </a:rPr>
              <a:t>are much weaker than aliphatic amines or ammonia.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1223361"/>
            <a:ext cx="111983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2200" dirty="0">
                <a:latin typeface="Arial Narrow" panose="020B0606020202030204" pitchFamily="34" charset="0"/>
              </a:rPr>
              <a:t>Example: aniline is less basic than </a:t>
            </a:r>
            <a:r>
              <a:rPr lang="en-US" sz="2200" dirty="0" err="1">
                <a:latin typeface="Arial Narrow" panose="020B0606020202030204" pitchFamily="34" charset="0"/>
              </a:rPr>
              <a:t>cyclohexylamine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2688" y="2905924"/>
            <a:ext cx="10704576" cy="104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i="1" dirty="0">
                <a:latin typeface="Arial Narrow" panose="020B0606020202030204" pitchFamily="34" charset="0"/>
              </a:rPr>
              <a:t>The reason is the resonance delocalization of the unshared electron pair that is possible in aniline, but not in </a:t>
            </a:r>
            <a:r>
              <a:rPr lang="en-US" sz="2200" i="1" dirty="0" err="1">
                <a:latin typeface="Arial Narrow" panose="020B0606020202030204" pitchFamily="34" charset="0"/>
              </a:rPr>
              <a:t>cyclohexylamine</a:t>
            </a:r>
            <a:r>
              <a:rPr lang="en-US" sz="2200" i="1" dirty="0">
                <a:latin typeface="Arial Narrow" panose="020B0606020202030204" pitchFamily="34" charset="0"/>
              </a:rPr>
              <a:t>: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40263" t="42001" r="21973" b="18159"/>
          <a:stretch>
            <a:fillRect/>
          </a:stretch>
        </p:blipFill>
        <p:spPr bwMode="auto">
          <a:xfrm>
            <a:off x="4704222" y="1703349"/>
            <a:ext cx="3599009" cy="120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 l="8482" t="26122" r="11916" b="13531"/>
          <a:stretch>
            <a:fillRect/>
          </a:stretch>
        </p:blipFill>
        <p:spPr bwMode="auto">
          <a:xfrm>
            <a:off x="3657600" y="3428118"/>
            <a:ext cx="6400799" cy="202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450866"/>
            <a:ext cx="7975123" cy="117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260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98343"/>
            <a:ext cx="4233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Reduction of Nitro compounds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3928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Amines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267583"/>
            <a:ext cx="11353800" cy="155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Nitro compounds 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are reduced to amines by passing hydrogen gas in the presence of finely divided nickel, palladium or platinum and also by reduction with metals in acidic medium. 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dirty="0" err="1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Nitroalkanes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 can also be similarly reduced to the corresponding </a:t>
            </a:r>
            <a:r>
              <a:rPr lang="en-US" sz="2200" dirty="0" err="1">
                <a:latin typeface="Arial Narrow" panose="020B0606020202030204" pitchFamily="34" charset="0"/>
                <a:cs typeface="Calibri" pitchFamily="34" charset="0"/>
              </a:rPr>
              <a:t>alkanamines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016" y="5306183"/>
            <a:ext cx="4040768" cy="56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-1093"/>
          <a:stretch/>
        </p:blipFill>
        <p:spPr>
          <a:xfrm>
            <a:off x="4343400" y="3096383"/>
            <a:ext cx="3885301" cy="176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5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96410"/>
            <a:ext cx="30140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2. Reduction of Nitriles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3928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Amines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8746" y="1268255"/>
            <a:ext cx="11396054" cy="155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0070C0"/>
                </a:solidFill>
                <a:latin typeface="Arial Narrow" panose="020B0606020202030204" pitchFamily="34" charset="0"/>
              </a:rPr>
              <a:t>Nitriles </a:t>
            </a:r>
            <a:r>
              <a:rPr lang="en-US" sz="2200" dirty="0">
                <a:latin typeface="Arial Narrow" panose="020B0606020202030204" pitchFamily="34" charset="0"/>
              </a:rPr>
              <a:t>on reduction with lithium aluminum hydride (LiAlH</a:t>
            </a:r>
            <a:r>
              <a:rPr lang="en-US" sz="2200" baseline="-25000" dirty="0">
                <a:latin typeface="Arial Narrow" panose="020B0606020202030204" pitchFamily="34" charset="0"/>
              </a:rPr>
              <a:t>4</a:t>
            </a:r>
            <a:r>
              <a:rPr lang="en-US" sz="2200" dirty="0">
                <a:latin typeface="Arial Narrow" panose="020B0606020202030204" pitchFamily="34" charset="0"/>
              </a:rPr>
              <a:t>) or catalytic hydrogenation produce primary amines. This reaction is used for preparation of </a:t>
            </a:r>
            <a:r>
              <a:rPr lang="en-US" sz="2200" b="1" dirty="0">
                <a:solidFill>
                  <a:srgbClr val="00B050"/>
                </a:solidFill>
                <a:latin typeface="Arial Narrow" panose="020B0606020202030204" pitchFamily="34" charset="0"/>
              </a:rPr>
              <a:t>amines containing one carbon atom more </a:t>
            </a:r>
            <a:r>
              <a:rPr lang="en-US" sz="2200" dirty="0">
                <a:latin typeface="Arial Narrow" panose="020B0606020202030204" pitchFamily="34" charset="0"/>
              </a:rPr>
              <a:t>than the starting amine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786407"/>
            <a:ext cx="5056801" cy="675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8746" y="3352800"/>
            <a:ext cx="30140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3. Reduction of Amides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746" y="3943290"/>
            <a:ext cx="113960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Arial Narrow" panose="020B0606020202030204" pitchFamily="34" charset="0"/>
              </a:rPr>
              <a:t>The </a:t>
            </a:r>
            <a:r>
              <a:rPr lang="en-US" sz="2200" b="1" dirty="0">
                <a:solidFill>
                  <a:srgbClr val="0070C0"/>
                </a:solidFill>
                <a:latin typeface="Arial Narrow" panose="020B0606020202030204" pitchFamily="34" charset="0"/>
              </a:rPr>
              <a:t>amides</a:t>
            </a:r>
            <a:r>
              <a:rPr lang="en-US" sz="2200" dirty="0">
                <a:latin typeface="Arial Narrow" panose="020B0606020202030204" pitchFamily="34" charset="0"/>
              </a:rPr>
              <a:t> on reduction with lithium </a:t>
            </a:r>
            <a:r>
              <a:rPr lang="en-US" sz="2200" dirty="0" err="1">
                <a:latin typeface="Arial Narrow" panose="020B0606020202030204" pitchFamily="34" charset="0"/>
              </a:rPr>
              <a:t>aluminium</a:t>
            </a:r>
            <a:r>
              <a:rPr lang="en-US" sz="2200" dirty="0">
                <a:latin typeface="Arial Narrow" panose="020B0606020202030204" pitchFamily="34" charset="0"/>
              </a:rPr>
              <a:t> hydride yield amines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740" y="4720560"/>
            <a:ext cx="3494420" cy="12618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050" y="4890830"/>
            <a:ext cx="3487795" cy="1091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36171" y="4980059"/>
            <a:ext cx="3532496" cy="9635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25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86536"/>
            <a:ext cx="40808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4. </a:t>
            </a:r>
            <a:r>
              <a:rPr lang="en-US" sz="2400" b="1" dirty="0" err="1">
                <a:latin typeface="Arial Narrow" panose="020B0606020202030204" pitchFamily="34" charset="0"/>
              </a:rPr>
              <a:t>Ammonolysis</a:t>
            </a:r>
            <a:r>
              <a:rPr lang="en-US" sz="2400" b="1" dirty="0">
                <a:latin typeface="Arial Narrow" panose="020B0606020202030204" pitchFamily="34" charset="0"/>
              </a:rPr>
              <a:t> of alkyl halides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3928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Amines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179576"/>
            <a:ext cx="11353800" cy="1419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Alkyl or benzyl halide on reaction with an 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ethanolic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solution of ammonia undergoes nucleophilic substitution reaction in which the halogen atom is replaced by an amino (–NH</a:t>
            </a:r>
            <a:r>
              <a:rPr lang="en-US" sz="2000" baseline="-25000" dirty="0"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) group.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This process of </a:t>
            </a:r>
            <a:r>
              <a:rPr lang="en-US" sz="2000" b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cleavage of the C–X bond by ammonia molecule is known as </a:t>
            </a:r>
            <a:r>
              <a:rPr lang="en-US" sz="2000" b="1" u="sng" dirty="0" err="1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ammonolysis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899" y="2710063"/>
            <a:ext cx="4114800" cy="1083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773" y="5711288"/>
            <a:ext cx="5855627" cy="9996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4000" y="3917215"/>
            <a:ext cx="1135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Times New Roman" pitchFamily="18" charset="0"/>
              </a:rPr>
              <a:t>Treatment of the </a:t>
            </a:r>
            <a:r>
              <a:rPr lang="en-US" sz="2000" dirty="0" err="1">
                <a:latin typeface="Arial Narrow" panose="020B0606020202030204" pitchFamily="34" charset="0"/>
                <a:cs typeface="Times New Roman" pitchFamily="18" charset="0"/>
              </a:rPr>
              <a:t>alkylammonium</a:t>
            </a:r>
            <a:r>
              <a:rPr lang="en-US" sz="2000" dirty="0">
                <a:latin typeface="Arial Narrow" panose="020B0606020202030204" pitchFamily="34" charset="0"/>
                <a:cs typeface="Times New Roman" pitchFamily="18" charset="0"/>
              </a:rPr>
              <a:t> salt with a strong base (</a:t>
            </a:r>
            <a:r>
              <a:rPr lang="en-US" sz="2000" dirty="0" err="1">
                <a:latin typeface="Arial Narrow" panose="020B0606020202030204" pitchFamily="34" charset="0"/>
                <a:cs typeface="Times New Roman" pitchFamily="18" charset="0"/>
              </a:rPr>
              <a:t>NaOH</a:t>
            </a:r>
            <a:r>
              <a:rPr lang="en-US" sz="2000" dirty="0">
                <a:latin typeface="Arial Narrow" panose="020B0606020202030204" pitchFamily="34" charset="0"/>
                <a:cs typeface="Times New Roman" pitchFamily="18" charset="0"/>
              </a:rPr>
              <a:t>) liberates the free amine.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398" y="4489770"/>
            <a:ext cx="5443801" cy="559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5141976"/>
            <a:ext cx="1135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Arial Narrow" panose="020B0606020202030204" pitchFamily="34" charset="0"/>
              </a:rPr>
              <a:t>Ammonolysis</a:t>
            </a:r>
            <a:r>
              <a:rPr lang="en-US" sz="2000" dirty="0">
                <a:latin typeface="Arial Narrow" panose="020B0606020202030204" pitchFamily="34" charset="0"/>
              </a:rPr>
              <a:t> has the </a:t>
            </a:r>
            <a:r>
              <a:rPr lang="en-US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disadvantage of yielding a mixture </a:t>
            </a:r>
            <a:r>
              <a:rPr lang="en-US" sz="2000" dirty="0">
                <a:latin typeface="Arial Narrow" panose="020B0606020202030204" pitchFamily="34" charset="0"/>
              </a:rPr>
              <a:t>of primary, secondary and tertiary amines and also a quaternary ammonium salt.</a:t>
            </a:r>
          </a:p>
        </p:txBody>
      </p:sp>
    </p:spTree>
    <p:extLst>
      <p:ext uri="{BB962C8B-B14F-4D97-AF65-F5344CB8AC3E}">
        <p14:creationId xmlns:p14="http://schemas.microsoft.com/office/powerpoint/2010/main" val="71082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3928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Amines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9701346" cy="469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76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3623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Basic character of amines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5147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Amines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1219200"/>
            <a:ext cx="1127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Amines, being </a:t>
            </a:r>
            <a:r>
              <a:rPr lang="en-US" sz="2000" b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basic in nature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, react with acids to form salts.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4191000"/>
            <a:ext cx="1127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Amine salts</a:t>
            </a:r>
            <a:r>
              <a:rPr lang="en-US" sz="2000" dirty="0">
                <a:latin typeface="Arial Narrow" panose="020B0606020202030204" pitchFamily="34" charset="0"/>
              </a:rPr>
              <a:t> on treatment with a base like </a:t>
            </a:r>
            <a:r>
              <a:rPr lang="en-US" sz="2000" dirty="0" err="1">
                <a:latin typeface="Arial Narrow" panose="020B0606020202030204" pitchFamily="34" charset="0"/>
              </a:rPr>
              <a:t>NaOH</a:t>
            </a:r>
            <a:r>
              <a:rPr lang="en-US" sz="2000" dirty="0">
                <a:latin typeface="Arial Narrow" panose="020B0606020202030204" pitchFamily="34" charset="0"/>
              </a:rPr>
              <a:t>, regenerate the parent amine.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46"/>
          <a:stretch/>
        </p:blipFill>
        <p:spPr>
          <a:xfrm>
            <a:off x="3698468" y="1681230"/>
            <a:ext cx="4800600" cy="2121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4754705"/>
            <a:ext cx="4882338" cy="50265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3400" y="5420951"/>
            <a:ext cx="1127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</a:rPr>
              <a:t>Amines have an unshared pair of electrons on nitrogen atom due to which they behave as </a:t>
            </a:r>
            <a:r>
              <a:rPr lang="en-US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Lewis base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168" y="5882981"/>
            <a:ext cx="5029201" cy="46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1718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2. Acylation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5147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Amines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1273314"/>
            <a:ext cx="1127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Aliphatic and aromatic primary and secondary amines 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react with acid chlorides, anhydrides and esters by nucleophilic substitution reaction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2055081"/>
            <a:ext cx="11277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sz="2200" dirty="0">
                <a:latin typeface="Arial Narrow" panose="020B0606020202030204" pitchFamily="34" charset="0"/>
              </a:rPr>
              <a:t>The products obtained by acylation reaction are known as </a:t>
            </a:r>
            <a:r>
              <a:rPr lang="en-US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amides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899" y="2529072"/>
            <a:ext cx="6124201" cy="26680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486400"/>
            <a:ext cx="7924800" cy="12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1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8746" y="762000"/>
            <a:ext cx="11472254" cy="957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Amines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can be considered as derivatives of ammonia, obtained by replacement of one, two or all the three hydrogen atoms by alkyl and/or aryl groups.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981200"/>
            <a:ext cx="6172200" cy="8445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923" t="11510" r="80308" b="13669"/>
          <a:stretch>
            <a:fillRect/>
          </a:stretch>
        </p:blipFill>
        <p:spPr bwMode="auto">
          <a:xfrm>
            <a:off x="2286000" y="1738656"/>
            <a:ext cx="1143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38746" y="155005"/>
            <a:ext cx="63668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Structure and Classification of Amines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746" y="2895600"/>
            <a:ext cx="11472254" cy="495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Aliphatic amines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contain only alkyl groups bonded directly to the nitrogen atom.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8746" y="4495800"/>
            <a:ext cx="11472254" cy="495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Aromatic amines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are those in which one or more aryl groups are bonded directly to nitrogen.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28308" t="5755" r="2769" b="13669"/>
          <a:stretch>
            <a:fillRect/>
          </a:stretch>
        </p:blipFill>
        <p:spPr bwMode="auto">
          <a:xfrm>
            <a:off x="3907153" y="3465017"/>
            <a:ext cx="4335440" cy="108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 r="3916"/>
          <a:stretch>
            <a:fillRect/>
          </a:stretch>
        </p:blipFill>
        <p:spPr bwMode="auto">
          <a:xfrm>
            <a:off x="4648200" y="5049295"/>
            <a:ext cx="2979760" cy="106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38746" y="6110024"/>
            <a:ext cx="11472254" cy="495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Amines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are said to be ‘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simple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’ when all the alkyl or aryl groups are the same, and ‘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mixed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’ when they are different.</a:t>
            </a:r>
          </a:p>
        </p:txBody>
      </p:sp>
    </p:spTree>
    <p:extLst>
      <p:ext uri="{BB962C8B-B14F-4D97-AF65-F5344CB8AC3E}">
        <p14:creationId xmlns:p14="http://schemas.microsoft.com/office/powerpoint/2010/main" val="14220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1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1718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2. Acylation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5147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Amines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1273314"/>
            <a:ext cx="11277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Amines also </a:t>
            </a:r>
            <a:r>
              <a:rPr lang="en-US" sz="2200" b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react with benzoyl chloride 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(C</a:t>
            </a:r>
            <a:r>
              <a:rPr lang="en-US" sz="2200" baseline="-25000" dirty="0">
                <a:latin typeface="Arial Narrow" panose="020B0606020202030204" pitchFamily="34" charset="0"/>
                <a:cs typeface="Calibri" pitchFamily="34" charset="0"/>
              </a:rPr>
              <a:t>6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H</a:t>
            </a:r>
            <a:r>
              <a:rPr lang="en-US" sz="2200" baseline="-25000" dirty="0">
                <a:latin typeface="Arial Narrow" panose="020B0606020202030204" pitchFamily="34" charset="0"/>
                <a:cs typeface="Calibri" pitchFamily="34" charset="0"/>
              </a:rPr>
              <a:t>5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COCl). This reaction is known as </a:t>
            </a:r>
            <a:r>
              <a:rPr lang="en-US" sz="2200" b="1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benzoylation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819400"/>
            <a:ext cx="1127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sz="2200" dirty="0">
                <a:latin typeface="Arial Narrow" panose="020B0606020202030204" pitchFamily="34" charset="0"/>
              </a:rPr>
              <a:t>What do you think is the product of the reaction of amines with carboxylic acids ? </a:t>
            </a:r>
          </a:p>
          <a:p>
            <a:pPr marL="228600"/>
            <a:r>
              <a:rPr lang="en-US" sz="2200" i="1" dirty="0">
                <a:latin typeface="Arial Narrow" panose="020B0606020202030204" pitchFamily="34" charset="0"/>
              </a:rPr>
              <a:t>They form salts with amines at room temperature.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33" r="1133"/>
          <a:stretch/>
        </p:blipFill>
        <p:spPr>
          <a:xfrm>
            <a:off x="2895600" y="1890690"/>
            <a:ext cx="6629400" cy="5978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8746" y="3729335"/>
            <a:ext cx="30140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3. </a:t>
            </a:r>
            <a:r>
              <a:rPr lang="en-US" sz="2400" b="1" dirty="0" err="1">
                <a:latin typeface="Arial Narrow" panose="020B0606020202030204" pitchFamily="34" charset="0"/>
              </a:rPr>
              <a:t>Carbylamine</a:t>
            </a:r>
            <a:r>
              <a:rPr lang="en-US" sz="2400" b="1" dirty="0">
                <a:latin typeface="Arial Narrow" panose="020B0606020202030204" pitchFamily="34" charset="0"/>
              </a:rPr>
              <a:t> reaction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4177583"/>
            <a:ext cx="11277600" cy="155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Aliphatic and aromatic primary amines 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on </a:t>
            </a:r>
            <a:r>
              <a:rPr lang="en-US" sz="2200" i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heating with chloroform and </a:t>
            </a:r>
            <a:r>
              <a:rPr lang="en-US" sz="2200" i="1" dirty="0" err="1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ethanolic</a:t>
            </a:r>
            <a:r>
              <a:rPr lang="en-US" sz="2200" i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 potassium hydroxide 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form isocyanides or carbylamines which are foul smelling substances. 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Secondary and tertiary amines 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do not show this reaction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5830826"/>
            <a:ext cx="8494658" cy="55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6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36998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4. Reaction with nitrous acid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5147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Amines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1273314"/>
            <a:ext cx="11277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lphaLcParenBoth"/>
              <a:tabLst>
                <a:tab pos="119063" algn="l"/>
                <a:tab pos="228600" algn="l"/>
                <a:tab pos="284163" algn="l"/>
                <a:tab pos="347663" algn="l"/>
              </a:tabLst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Primary aliphatic amines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react with nitrous acid to form aliphatic 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diazonium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salts which being unstable, liberate nitrogen gas quantitatively and alcohols. </a:t>
            </a:r>
          </a:p>
          <a:p>
            <a:pPr marL="457200" algn="just">
              <a:lnSpc>
                <a:spcPct val="150000"/>
              </a:lnSpc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Quantitative evolution of nitrogen is used in estimation of amino acids and proteins.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3767161"/>
            <a:ext cx="11277600" cy="957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(b) Aromatic amines </a:t>
            </a:r>
            <a:r>
              <a:rPr lang="en-US" sz="2000" dirty="0">
                <a:latin typeface="Arial Narrow" panose="020B0606020202030204" pitchFamily="34" charset="0"/>
              </a:rPr>
              <a:t>react with nitrous acid at low temperatures (273-278 K) to form </a:t>
            </a:r>
            <a:r>
              <a:rPr lang="en-US" sz="2000" dirty="0" err="1">
                <a:latin typeface="Arial Narrow" panose="020B0606020202030204" pitchFamily="34" charset="0"/>
              </a:rPr>
              <a:t>diazonium</a:t>
            </a:r>
            <a:r>
              <a:rPr lang="en-US" sz="2000" dirty="0">
                <a:latin typeface="Arial Narrow" panose="020B0606020202030204" pitchFamily="34" charset="0"/>
              </a:rPr>
              <a:t> salts, a very important class of compounds used for synthesis of a variety of aromatic compounds.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044853"/>
            <a:ext cx="8702388" cy="529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45"/>
          <a:stretch/>
        </p:blipFill>
        <p:spPr>
          <a:xfrm>
            <a:off x="2590800" y="5029200"/>
            <a:ext cx="7162800" cy="121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7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36998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4. Reaction with nitrous acid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5147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Amines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1273314"/>
            <a:ext cx="1127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  <a:tabLst>
                <a:tab pos="119063" algn="l"/>
                <a:tab pos="228600" algn="l"/>
              </a:tabLst>
            </a:pP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They are useful in synthesis because the </a:t>
            </a:r>
            <a:r>
              <a:rPr lang="en-US" sz="2200" b="1" dirty="0" err="1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diazonio</a:t>
            </a:r>
            <a:r>
              <a:rPr lang="en-US" sz="2200" b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groum</a:t>
            </a:r>
            <a:r>
              <a:rPr lang="en-US" sz="2200" b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 (-N</a:t>
            </a:r>
            <a:r>
              <a:rPr lang="en-US" sz="2200" b="1" baseline="-25000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200" b="1" baseline="30000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+</a:t>
            </a:r>
            <a:r>
              <a:rPr lang="en-US" sz="2200" b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) can be replaced by nucleophiles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; the other product is nitrogen gas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8165" t="15260" r="20590" b="1472"/>
          <a:stretch>
            <a:fillRect/>
          </a:stretch>
        </p:blipFill>
        <p:spPr bwMode="auto">
          <a:xfrm>
            <a:off x="2912573" y="1950156"/>
            <a:ext cx="5791200" cy="460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9336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36998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4. Reaction with nitrous acid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5147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Amines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1273314"/>
            <a:ext cx="1127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  <a:tabLst>
                <a:tab pos="119063" algn="l"/>
                <a:tab pos="228600" algn="l"/>
              </a:tabLst>
            </a:pPr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Reactions involving retention of diazo group </a:t>
            </a:r>
            <a:r>
              <a:rPr lang="en-US" sz="2400" b="1" i="1" u="sng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coupling reactions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4600" y="1679252"/>
            <a:ext cx="9220200" cy="1552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119063" algn="l"/>
                <a:tab pos="228600" algn="l"/>
              </a:tabLst>
            </a:pP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Benzene </a:t>
            </a:r>
            <a:r>
              <a:rPr lang="en-US" sz="2200" dirty="0" err="1">
                <a:latin typeface="Arial Narrow" panose="020B0606020202030204" pitchFamily="34" charset="0"/>
                <a:cs typeface="Calibri" pitchFamily="34" charset="0"/>
              </a:rPr>
              <a:t>diazonium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 chloride </a:t>
            </a:r>
            <a:r>
              <a:rPr lang="en-US" sz="2200" b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reacts with phenol 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in which the phenol molecule at its para position is coupled with the </a:t>
            </a:r>
            <a:r>
              <a:rPr lang="en-US" sz="2200" dirty="0" err="1">
                <a:latin typeface="Arial Narrow" panose="020B0606020202030204" pitchFamily="34" charset="0"/>
                <a:cs typeface="Calibri" pitchFamily="34" charset="0"/>
              </a:rPr>
              <a:t>diazonium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 salt to form </a:t>
            </a:r>
            <a:r>
              <a:rPr lang="en-US" sz="2200" i="1" dirty="0">
                <a:latin typeface="Arial Narrow" panose="020B0606020202030204" pitchFamily="34" charset="0"/>
                <a:cs typeface="Calibri" pitchFamily="34" charset="0"/>
              </a:rPr>
              <a:t>p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-</a:t>
            </a:r>
            <a:r>
              <a:rPr lang="en-US" sz="2200" dirty="0" err="1">
                <a:latin typeface="Arial Narrow" panose="020B0606020202030204" pitchFamily="34" charset="0"/>
                <a:cs typeface="Calibri" pitchFamily="34" charset="0"/>
              </a:rPr>
              <a:t>hydroxyazobenzene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119063" algn="l"/>
                <a:tab pos="228600" algn="l"/>
              </a:tabLst>
            </a:pP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Similarly, the reaction of diazonium salt </a:t>
            </a:r>
            <a:r>
              <a:rPr lang="en-US" sz="2200" b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with aniline 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yields </a:t>
            </a:r>
            <a:r>
              <a:rPr lang="en-US" sz="2200" i="1" dirty="0">
                <a:latin typeface="Arial Narrow" panose="020B0606020202030204" pitchFamily="34" charset="0"/>
                <a:cs typeface="Calibri" pitchFamily="34" charset="0"/>
              </a:rPr>
              <a:t>p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-</a:t>
            </a:r>
            <a:r>
              <a:rPr lang="en-US" sz="2200" dirty="0" err="1">
                <a:latin typeface="Arial Narrow" panose="020B0606020202030204" pitchFamily="34" charset="0"/>
                <a:cs typeface="Calibri" pitchFamily="34" charset="0"/>
              </a:rPr>
              <a:t>aminoazobenzene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390900"/>
            <a:ext cx="8305800" cy="23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0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3471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5. Electrophilic substitution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5147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Amines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1273314"/>
            <a:ext cx="1127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lphaLcParenBoth"/>
              <a:tabLst>
                <a:tab pos="119063" algn="l"/>
                <a:tab pos="228600" algn="l"/>
                <a:tab pos="284163" algn="l"/>
              </a:tabLst>
            </a:pPr>
            <a:r>
              <a:rPr lang="en-US" sz="2000" b="1" i="1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Bromination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:</a:t>
            </a:r>
          </a:p>
          <a:p>
            <a:pPr marL="457200" algn="just">
              <a:tabLst>
                <a:tab pos="119063" algn="l"/>
                <a:tab pos="228600" algn="l"/>
                <a:tab pos="284163" algn="l"/>
              </a:tabLst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Aniline reacts with bromine water at room temperature to give a white precipitate of </a:t>
            </a: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2,4,6-tribromoaniline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214" y="2115762"/>
            <a:ext cx="4724400" cy="15079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0" y="3650943"/>
            <a:ext cx="922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If we have to prepare monosubstituted aniline derivative, how can the activating effect of –NH</a:t>
            </a:r>
            <a:r>
              <a:rPr lang="en-US" baseline="-25000" dirty="0">
                <a:latin typeface="Arial Narrow" panose="020B0606020202030204" pitchFamily="34" charset="0"/>
              </a:rPr>
              <a:t>2</a:t>
            </a:r>
            <a:r>
              <a:rPr lang="en-US" dirty="0">
                <a:latin typeface="Arial Narrow" panose="020B0606020202030204" pitchFamily="34" charset="0"/>
              </a:rPr>
              <a:t> group be controlled ? </a:t>
            </a:r>
            <a:r>
              <a:rPr lang="en-US" i="1" dirty="0">
                <a:solidFill>
                  <a:srgbClr val="0070C0"/>
                </a:solidFill>
                <a:latin typeface="Arial Narrow" panose="020B0606020202030204" pitchFamily="34" charset="0"/>
              </a:rPr>
              <a:t>This can be done by protecting the -NH</a:t>
            </a:r>
            <a:r>
              <a:rPr lang="en-US" i="1" baseline="-25000" dirty="0">
                <a:solidFill>
                  <a:srgbClr val="0070C0"/>
                </a:solidFill>
                <a:latin typeface="Arial Narrow" panose="020B0606020202030204" pitchFamily="34" charset="0"/>
              </a:rPr>
              <a:t>2</a:t>
            </a:r>
            <a:r>
              <a:rPr lang="en-US" i="1" dirty="0">
                <a:solidFill>
                  <a:srgbClr val="0070C0"/>
                </a:solidFill>
                <a:latin typeface="Arial Narrow" panose="020B0606020202030204" pitchFamily="34" charset="0"/>
              </a:rPr>
              <a:t> group by acetylation with acetic anhydride, then carrying out the desired substitution followed by hydrolysis of the substituted amide to the substituted amine.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4847039"/>
            <a:ext cx="5064832" cy="177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2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3471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5. Electrophilic substitution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5147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Amines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1273314"/>
            <a:ext cx="1127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19063" algn="l"/>
                <a:tab pos="228600" algn="l"/>
                <a:tab pos="284163" algn="l"/>
              </a:tabLst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(b) Nitration:</a:t>
            </a:r>
          </a:p>
          <a:p>
            <a:pPr marL="347663" algn="just">
              <a:tabLst>
                <a:tab pos="119063" algn="l"/>
                <a:tab pos="284163" algn="l"/>
                <a:tab pos="347663" algn="l"/>
              </a:tabLst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In the strongly acidic medium, aniline is protonated to form the 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anilinium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ion which is meta directing. </a:t>
            </a:r>
          </a:p>
          <a:p>
            <a:pPr marL="347663" algn="just">
              <a:tabLst>
                <a:tab pos="119063" algn="l"/>
                <a:tab pos="284163" algn="l"/>
                <a:tab pos="347663" algn="l"/>
              </a:tabLst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That is why besides the 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ortho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and para derivatives, significant amount of meta derivative is also formed.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4267200"/>
            <a:ext cx="1059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 Narrow" panose="020B0606020202030204" pitchFamily="34" charset="0"/>
              </a:rPr>
              <a:t>However, by </a:t>
            </a: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protecting the –NH</a:t>
            </a:r>
            <a:r>
              <a:rPr lang="en-US" sz="2000" b="1" baseline="-25000" dirty="0">
                <a:solidFill>
                  <a:srgbClr val="00B050"/>
                </a:solidFill>
                <a:latin typeface="Arial Narrow" panose="020B0606020202030204" pitchFamily="34" charset="0"/>
              </a:rPr>
              <a:t>2</a:t>
            </a: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group by acetylation reaction </a:t>
            </a:r>
            <a:r>
              <a:rPr lang="en-US" sz="2000" dirty="0">
                <a:latin typeface="Arial Narrow" panose="020B0606020202030204" pitchFamily="34" charset="0"/>
              </a:rPr>
              <a:t>with acetic anhydride, the nitration reaction can be controlled and the p-nitro derivative can be obtained as the major product.</a:t>
            </a:r>
            <a:endParaRPr lang="en-US" sz="20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350666"/>
            <a:ext cx="5882878" cy="1731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160067"/>
            <a:ext cx="607112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4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3471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5. Electrophilic substitution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5147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Amines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1273314"/>
            <a:ext cx="1127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19063" algn="l"/>
                <a:tab pos="228600" algn="l"/>
                <a:tab pos="284163" algn="l"/>
              </a:tabLst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(c) </a:t>
            </a:r>
            <a:r>
              <a:rPr lang="en-US" sz="2000" b="1" i="1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Sulphonation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:</a:t>
            </a:r>
          </a:p>
          <a:p>
            <a:pPr marL="347663" algn="just">
              <a:tabLst>
                <a:tab pos="119063" algn="l"/>
                <a:tab pos="284163" algn="l"/>
                <a:tab pos="347663" algn="l"/>
              </a:tabLst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Aniline reacts with concentrated 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sulphuric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acid to form 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anilinium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hydrogensulphate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which on heating with 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sulphuric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acid at 453-473K produces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p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-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aminobenzene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sulphonic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acid, commonly known as 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sulphanilic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acid.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514600"/>
            <a:ext cx="6503188" cy="2057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" y="5004137"/>
            <a:ext cx="1127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19063" algn="l"/>
                <a:tab pos="228600" algn="l"/>
                <a:tab pos="284163" algn="l"/>
              </a:tabLst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(d) </a:t>
            </a:r>
            <a:r>
              <a:rPr lang="en-US" sz="2000" b="1" i="1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Friedel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-Crafts reaction (alkylation and acetylation):</a:t>
            </a:r>
          </a:p>
          <a:p>
            <a:pPr marL="347663" algn="just">
              <a:tabLst>
                <a:tab pos="119063" algn="l"/>
                <a:tab pos="284163" algn="l"/>
                <a:tab pos="347663" algn="l"/>
              </a:tabLst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Aniline does not undergo 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Friedel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-Crafts reaction (alkylation and acetylation) due to salt formation with 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aluminium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chloride, the Lewis acid, which is used as a catalyst.</a:t>
            </a:r>
          </a:p>
        </p:txBody>
      </p:sp>
    </p:spTree>
    <p:extLst>
      <p:ext uri="{BB962C8B-B14F-4D97-AF65-F5344CB8AC3E}">
        <p14:creationId xmlns:p14="http://schemas.microsoft.com/office/powerpoint/2010/main" val="108393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5147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Amines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95400"/>
            <a:ext cx="9648202" cy="441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1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5147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Amines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838200"/>
            <a:ext cx="8720401" cy="424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5188716"/>
            <a:ext cx="5211601" cy="14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10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2861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Uses of Amines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8746" y="838200"/>
            <a:ext cx="11167454" cy="4091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i="1" dirty="0">
                <a:latin typeface="Arial Narrow" panose="020B0606020202030204" pitchFamily="34" charset="0"/>
              </a:rPr>
              <a:t>In nature, they occur among proteins, vitamins, alkaloids and hormones.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i="1" dirty="0">
                <a:latin typeface="Arial Narrow" panose="020B0606020202030204" pitchFamily="34" charset="0"/>
              </a:rPr>
              <a:t>Synthetic examples include polymers, dyestuffs and drugs.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i="1" dirty="0">
                <a:latin typeface="Arial Narrow" panose="020B0606020202030204" pitchFamily="34" charset="0"/>
              </a:rPr>
              <a:t>Two biologically active compounds, namely adrenaline and ephedrine, both containing secondary amino group, are used to increase blood pressure.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i="1" dirty="0">
                <a:latin typeface="Arial Narrow" panose="020B0606020202030204" pitchFamily="34" charset="0"/>
              </a:rPr>
              <a:t>Novocain, a synthetic amino compound, is used as an anesthetic in dentistry.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i="1" dirty="0">
                <a:latin typeface="Arial Narrow" panose="020B0606020202030204" pitchFamily="34" charset="0"/>
              </a:rPr>
              <a:t>Benadryl, a well known antihistaminic drug also contains tertiary amino group.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i="1" dirty="0">
                <a:latin typeface="Arial Narrow" panose="020B0606020202030204" pitchFamily="34" charset="0"/>
              </a:rPr>
              <a:t>Quaternary ammonium salts are used as surfactants.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i="1" dirty="0" err="1">
                <a:latin typeface="Arial Narrow" panose="020B0606020202030204" pitchFamily="34" charset="0"/>
              </a:rPr>
              <a:t>Diazonium</a:t>
            </a:r>
            <a:r>
              <a:rPr lang="en-US" sz="2200" i="1" dirty="0">
                <a:latin typeface="Arial Narrow" panose="020B0606020202030204" pitchFamily="34" charset="0"/>
              </a:rPr>
              <a:t> salts are intermediates in the preparation of a variety of aromatic compounds including dyes</a:t>
            </a:r>
            <a:r>
              <a:rPr lang="en-US" sz="2000" i="1" dirty="0">
                <a:latin typeface="Arial Narrow" panose="020B0606020202030204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3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8746" y="773897"/>
            <a:ext cx="11472254" cy="957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Amines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are classified as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primary (1</a:t>
            </a:r>
            <a:r>
              <a:rPr lang="en-US" sz="2000" i="1" baseline="30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o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)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,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secondary (2</a:t>
            </a:r>
            <a:r>
              <a:rPr lang="en-US" sz="2000" i="1" baseline="30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o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)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and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tertiary (3</a:t>
            </a:r>
            <a:r>
              <a:rPr lang="en-US" sz="2000" i="1" baseline="30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o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)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depending upon the number of hydrogen atoms replaced by alkyl or aryl groups in ammonia molecule.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746" y="155005"/>
            <a:ext cx="63668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Structure and Classification of Amines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947" b="285"/>
          <a:stretch/>
        </p:blipFill>
        <p:spPr>
          <a:xfrm>
            <a:off x="3276600" y="1828800"/>
            <a:ext cx="5257800" cy="1189264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3879" r="-1416" b="3794"/>
          <a:stretch/>
        </p:blipFill>
        <p:spPr bwMode="auto">
          <a:xfrm>
            <a:off x="4586056" y="4657606"/>
            <a:ext cx="3200400" cy="144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948346" y="3659088"/>
            <a:ext cx="100244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t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-butyl alcohol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is a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tertiary alcohol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(because three carbons are attached to the 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carbinol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carbon),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42250" y="4058003"/>
            <a:ext cx="100305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t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-butyl amine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is a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primary alcohol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(because only one carbon is attached directly to the nitrogen atom),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3200400"/>
            <a:ext cx="838200" cy="495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u="sng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391821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157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Amines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746" y="762000"/>
            <a:ext cx="2556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A) Common names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85800" y="1143000"/>
            <a:ext cx="11071225" cy="168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 Narrow" panose="020B0606020202030204" pitchFamily="34" charset="0"/>
              </a:rPr>
              <a:t>An </a:t>
            </a:r>
            <a:r>
              <a:rPr lang="en-US" alt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aliphatic amine </a:t>
            </a:r>
            <a:r>
              <a:rPr lang="en-US" altLang="en-US" sz="2400" dirty="0">
                <a:latin typeface="Arial Narrow" panose="020B0606020202030204" pitchFamily="34" charset="0"/>
              </a:rPr>
              <a:t>is named by prefixing alkyl group to amine, i.e.,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alkylamine</a:t>
            </a:r>
            <a:r>
              <a:rPr lang="en-US" altLang="en-US" sz="2400" dirty="0">
                <a:latin typeface="Arial Narrow" panose="020B0606020202030204" pitchFamily="34" charset="0"/>
              </a:rPr>
              <a:t> as one word. 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 Narrow" panose="020B0606020202030204" pitchFamily="34" charset="0"/>
              </a:rPr>
              <a:t>In </a:t>
            </a:r>
            <a:r>
              <a:rPr lang="en-US" alt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secondary and tertiary amines</a:t>
            </a:r>
            <a:r>
              <a:rPr lang="en-US" altLang="en-US" sz="2400" dirty="0">
                <a:latin typeface="Arial Narrow" panose="020B0606020202030204" pitchFamily="34" charset="0"/>
              </a:rPr>
              <a:t>, when two or more groups are the same, the prefix di or tri is appended before the name of alkyl group.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340" t="4235" r="2907"/>
          <a:stretch/>
        </p:blipFill>
        <p:spPr bwMode="auto">
          <a:xfrm>
            <a:off x="352856" y="3657600"/>
            <a:ext cx="668461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3879" r="1081" b="11111"/>
          <a:stretch/>
        </p:blipFill>
        <p:spPr bwMode="auto">
          <a:xfrm>
            <a:off x="7467599" y="3276600"/>
            <a:ext cx="44338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781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09600" y="1143000"/>
            <a:ext cx="11164887" cy="95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Amines are named as “</a:t>
            </a:r>
            <a:r>
              <a:rPr lang="en-US" altLang="en-US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alkanamine</a:t>
            </a:r>
            <a:r>
              <a:rPr lang="en-US" altLang="en-US" sz="2000" dirty="0">
                <a:latin typeface="Arial Narrow" panose="020B0606020202030204" pitchFamily="34" charset="0"/>
              </a:rPr>
              <a:t>”, derived by replacement of ‘e’ of alkane by the word amine. 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For example, CH</a:t>
            </a:r>
            <a:r>
              <a:rPr lang="en-US" altLang="en-US" sz="2000" baseline="-25000" dirty="0">
                <a:latin typeface="Arial Narrow" panose="020B0606020202030204" pitchFamily="34" charset="0"/>
              </a:rPr>
              <a:t>3</a:t>
            </a:r>
            <a:r>
              <a:rPr lang="en-US" altLang="en-US" sz="2000" dirty="0">
                <a:latin typeface="Arial Narrow" panose="020B0606020202030204" pitchFamily="34" charset="0"/>
              </a:rPr>
              <a:t>NH</a:t>
            </a:r>
            <a:r>
              <a:rPr lang="en-US" altLang="en-US" sz="2000" baseline="-25000" dirty="0">
                <a:latin typeface="Arial Narrow" panose="020B0606020202030204" pitchFamily="34" charset="0"/>
              </a:rPr>
              <a:t>2</a:t>
            </a:r>
            <a:r>
              <a:rPr lang="en-US" altLang="en-US" sz="2000" dirty="0">
                <a:latin typeface="Arial Narrow" panose="020B0606020202030204" pitchFamily="34" charset="0"/>
              </a:rPr>
              <a:t> is named as </a:t>
            </a:r>
            <a:r>
              <a:rPr lang="en-US" altLang="en-US" sz="2000" dirty="0" err="1">
                <a:latin typeface="Arial Narrow" panose="020B0606020202030204" pitchFamily="34" charset="0"/>
              </a:rPr>
              <a:t>methanamine</a:t>
            </a:r>
            <a:r>
              <a:rPr lang="en-US" altLang="en-US" sz="2000" dirty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8746" y="784451"/>
            <a:ext cx="2556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B) IUPAC System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746" y="155005"/>
            <a:ext cx="4157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Amines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14470" t="42195" r="13934" b="5913"/>
          <a:stretch>
            <a:fillRect/>
          </a:stretch>
        </p:blipFill>
        <p:spPr bwMode="auto">
          <a:xfrm>
            <a:off x="3667011" y="2130922"/>
            <a:ext cx="5050062" cy="95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09599" y="3200400"/>
            <a:ext cx="111648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The amino group, -NH</a:t>
            </a:r>
            <a:r>
              <a:rPr lang="en-US" altLang="en-US" sz="2000" baseline="-25000" dirty="0">
                <a:latin typeface="Arial Narrow" panose="020B0606020202030204" pitchFamily="34" charset="0"/>
              </a:rPr>
              <a:t>2</a:t>
            </a:r>
            <a:r>
              <a:rPr lang="en-US" altLang="en-US" sz="2000" dirty="0">
                <a:latin typeface="Arial Narrow" panose="020B0606020202030204" pitchFamily="34" charset="0"/>
              </a:rPr>
              <a:t>, is named as a </a:t>
            </a: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substituent</a:t>
            </a:r>
            <a:r>
              <a:rPr lang="en-US" alt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 l="16002" t="36768" r="43385" b="4646"/>
          <a:stretch>
            <a:fillRect/>
          </a:stretch>
        </p:blipFill>
        <p:spPr bwMode="auto">
          <a:xfrm>
            <a:off x="4495800" y="3757183"/>
            <a:ext cx="31496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4" cstate="print"/>
          <a:srcRect l="7617" t="39745" r="10033" b="6444"/>
          <a:stretch>
            <a:fillRect/>
          </a:stretch>
        </p:blipFill>
        <p:spPr bwMode="auto">
          <a:xfrm>
            <a:off x="3352800" y="5641317"/>
            <a:ext cx="5951550" cy="97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609599" y="4991670"/>
            <a:ext cx="111648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When </a:t>
            </a: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other functional groups are present</a:t>
            </a:r>
            <a:r>
              <a:rPr lang="en-US" altLang="en-US" sz="2000" dirty="0">
                <a:latin typeface="Arial Narrow" panose="020B0606020202030204" pitchFamily="34" charset="0"/>
              </a:rPr>
              <a:t>, the amino group, -NH</a:t>
            </a:r>
            <a:r>
              <a:rPr lang="en-US" altLang="en-US" sz="2000" baseline="-25000" dirty="0">
                <a:latin typeface="Arial Narrow" panose="020B0606020202030204" pitchFamily="34" charset="0"/>
              </a:rPr>
              <a:t>2</a:t>
            </a:r>
            <a:r>
              <a:rPr lang="en-US" altLang="en-US" sz="2000" dirty="0">
                <a:latin typeface="Arial Narrow" panose="020B0606020202030204" pitchFamily="34" charset="0"/>
              </a:rPr>
              <a:t>, is named as a substituent.</a:t>
            </a:r>
          </a:p>
        </p:txBody>
      </p:sp>
    </p:spTree>
    <p:extLst>
      <p:ext uri="{BB962C8B-B14F-4D97-AF65-F5344CB8AC3E}">
        <p14:creationId xmlns:p14="http://schemas.microsoft.com/office/powerpoint/2010/main" val="245702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38746" y="784451"/>
            <a:ext cx="2556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B) IUPAC System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746" y="155005"/>
            <a:ext cx="4157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Amines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6552" y="1143000"/>
            <a:ext cx="11164887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In </a:t>
            </a:r>
            <a:r>
              <a:rPr lang="en-US" altLang="en-US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arylamines</a:t>
            </a:r>
            <a:r>
              <a:rPr lang="en-US" altLang="en-US" sz="2000" dirty="0">
                <a:latin typeface="Arial Narrow" panose="020B0606020202030204" pitchFamily="34" charset="0"/>
              </a:rPr>
              <a:t>, –NH</a:t>
            </a:r>
            <a:r>
              <a:rPr lang="en-US" altLang="en-US" sz="2000" baseline="-25000" dirty="0">
                <a:latin typeface="Arial Narrow" panose="020B0606020202030204" pitchFamily="34" charset="0"/>
              </a:rPr>
              <a:t>2</a:t>
            </a:r>
            <a:r>
              <a:rPr lang="en-US" altLang="en-US" sz="2000" dirty="0">
                <a:latin typeface="Arial Narrow" panose="020B0606020202030204" pitchFamily="34" charset="0"/>
              </a:rPr>
              <a:t> group is directly attached to the benzene ring.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C</a:t>
            </a:r>
            <a:r>
              <a:rPr lang="en-US" altLang="en-US" sz="2000" baseline="-25000" dirty="0">
                <a:latin typeface="Arial Narrow" panose="020B0606020202030204" pitchFamily="34" charset="0"/>
              </a:rPr>
              <a:t>6</a:t>
            </a:r>
            <a:r>
              <a:rPr lang="en-US" altLang="en-US" sz="2000" dirty="0">
                <a:latin typeface="Arial Narrow" panose="020B0606020202030204" pitchFamily="34" charset="0"/>
              </a:rPr>
              <a:t>H</a:t>
            </a:r>
            <a:r>
              <a:rPr lang="en-US" altLang="en-US" sz="2000" baseline="-25000" dirty="0">
                <a:latin typeface="Arial Narrow" panose="020B0606020202030204" pitchFamily="34" charset="0"/>
              </a:rPr>
              <a:t>5</a:t>
            </a:r>
            <a:r>
              <a:rPr lang="en-US" altLang="en-US" sz="2000" dirty="0">
                <a:latin typeface="Arial Narrow" panose="020B0606020202030204" pitchFamily="34" charset="0"/>
              </a:rPr>
              <a:t>NH</a:t>
            </a:r>
            <a:r>
              <a:rPr lang="en-US" altLang="en-US" sz="2000" baseline="-25000" dirty="0">
                <a:latin typeface="Arial Narrow" panose="020B0606020202030204" pitchFamily="34" charset="0"/>
              </a:rPr>
              <a:t>2</a:t>
            </a:r>
            <a:r>
              <a:rPr lang="en-US" altLang="en-US" sz="2000" dirty="0">
                <a:latin typeface="Arial Narrow" panose="020B0606020202030204" pitchFamily="34" charset="0"/>
              </a:rPr>
              <a:t> is the simplest example of </a:t>
            </a:r>
            <a:r>
              <a:rPr lang="en-US" altLang="en-US" sz="2000" dirty="0" err="1">
                <a:latin typeface="Arial Narrow" panose="020B0606020202030204" pitchFamily="34" charset="0"/>
              </a:rPr>
              <a:t>arylamine</a:t>
            </a:r>
            <a:r>
              <a:rPr lang="en-US" altLang="en-US" sz="2000" dirty="0">
                <a:latin typeface="Arial Narrow" panose="020B0606020202030204" pitchFamily="34" charset="0"/>
              </a:rPr>
              <a:t>; In common system, it is known as </a:t>
            </a:r>
            <a:r>
              <a:rPr lang="en-US" altLang="en-US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aniline</a:t>
            </a:r>
            <a:r>
              <a:rPr lang="en-US" altLang="en-US" sz="2000" dirty="0">
                <a:latin typeface="Arial Narrow" panose="020B0606020202030204" pitchFamily="34" charset="0"/>
              </a:rPr>
              <a:t> and is also an accepted IUPAC name. 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While naming </a:t>
            </a:r>
            <a:r>
              <a:rPr lang="en-US" altLang="en-US" sz="2000" dirty="0" err="1">
                <a:latin typeface="Arial Narrow" panose="020B0606020202030204" pitchFamily="34" charset="0"/>
              </a:rPr>
              <a:t>arylamines</a:t>
            </a:r>
            <a:r>
              <a:rPr lang="en-US" altLang="en-US" sz="2000" dirty="0">
                <a:latin typeface="Arial Narrow" panose="020B0606020202030204" pitchFamily="34" charset="0"/>
              </a:rPr>
              <a:t> according to IUPAC system, suffix ‘e’ of </a:t>
            </a:r>
            <a:r>
              <a:rPr lang="en-US" altLang="en-US" sz="2000" dirty="0" err="1">
                <a:latin typeface="Arial Narrow" panose="020B0606020202030204" pitchFamily="34" charset="0"/>
              </a:rPr>
              <a:t>arene</a:t>
            </a:r>
            <a:r>
              <a:rPr lang="en-US" altLang="en-US" sz="2000" dirty="0">
                <a:latin typeface="Arial Narrow" panose="020B0606020202030204" pitchFamily="34" charset="0"/>
              </a:rPr>
              <a:t> is replaced by ‘amine’. 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Thus in IUPAC system, C</a:t>
            </a:r>
            <a:r>
              <a:rPr lang="en-US" altLang="en-US" sz="2000" baseline="-25000" dirty="0">
                <a:latin typeface="Arial Narrow" panose="020B0606020202030204" pitchFamily="34" charset="0"/>
              </a:rPr>
              <a:t>6</a:t>
            </a:r>
            <a:r>
              <a:rPr lang="en-US" altLang="en-US" sz="2000" dirty="0">
                <a:latin typeface="Arial Narrow" panose="020B0606020202030204" pitchFamily="34" charset="0"/>
              </a:rPr>
              <a:t>H</a:t>
            </a:r>
            <a:r>
              <a:rPr lang="en-US" altLang="en-US" sz="2000" baseline="-25000" dirty="0">
                <a:latin typeface="Arial Narrow" panose="020B0606020202030204" pitchFamily="34" charset="0"/>
              </a:rPr>
              <a:t>5</a:t>
            </a:r>
            <a:r>
              <a:rPr lang="en-US" altLang="en-US" sz="2000" dirty="0">
                <a:latin typeface="Arial Narrow" panose="020B0606020202030204" pitchFamily="34" charset="0"/>
              </a:rPr>
              <a:t>NH</a:t>
            </a:r>
            <a:r>
              <a:rPr lang="en-US" altLang="en-US" sz="2000" baseline="-25000" dirty="0">
                <a:latin typeface="Arial Narrow" panose="020B0606020202030204" pitchFamily="34" charset="0"/>
              </a:rPr>
              <a:t>2</a:t>
            </a:r>
            <a:r>
              <a:rPr lang="en-US" altLang="en-US" sz="2000" dirty="0">
                <a:latin typeface="Arial Narrow" panose="020B0606020202030204" pitchFamily="34" charset="0"/>
              </a:rPr>
              <a:t> is named as </a:t>
            </a:r>
            <a:r>
              <a:rPr lang="en-US" altLang="en-US" sz="2000" dirty="0" err="1">
                <a:latin typeface="Arial Narrow" panose="020B0606020202030204" pitchFamily="34" charset="0"/>
              </a:rPr>
              <a:t>benzenamine</a:t>
            </a:r>
            <a:r>
              <a:rPr lang="en-US" alt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862" y="3810000"/>
            <a:ext cx="606109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r="44521"/>
          <a:stretch>
            <a:fillRect/>
          </a:stretch>
        </p:blipFill>
        <p:spPr bwMode="auto">
          <a:xfrm>
            <a:off x="7924800" y="3788664"/>
            <a:ext cx="3276600" cy="177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937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38746" y="155005"/>
            <a:ext cx="4157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Amines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04800"/>
            <a:ext cx="5791200" cy="639581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0040" y="784451"/>
            <a:ext cx="5928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u="sng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Nomenclature of Some </a:t>
            </a:r>
            <a:r>
              <a:rPr lang="en-US" sz="2400" u="sng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Alkylamines</a:t>
            </a:r>
            <a:r>
              <a:rPr lang="en-US" sz="2400" u="sng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and </a:t>
            </a:r>
            <a:r>
              <a:rPr lang="en-US" sz="2400" u="sng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Arylamines</a:t>
            </a:r>
            <a:endParaRPr lang="en-US" sz="2400" u="sng" dirty="0">
              <a:solidFill>
                <a:srgbClr val="FF0000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27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38746" y="155005"/>
            <a:ext cx="4157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Amines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47800"/>
            <a:ext cx="1051021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93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5071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Physical Properties of Amines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9600" y="1105928"/>
            <a:ext cx="1120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lower aliphatic amines </a:t>
            </a:r>
            <a:r>
              <a:rPr lang="en-US" sz="2000" dirty="0">
                <a:latin typeface="Arial Narrow" panose="020B0606020202030204" pitchFamily="34" charset="0"/>
              </a:rPr>
              <a:t>are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gases</a:t>
            </a:r>
            <a:r>
              <a:rPr lang="en-US" sz="2000" dirty="0">
                <a:latin typeface="Arial Narrow" panose="020B0606020202030204" pitchFamily="34" charset="0"/>
              </a:rPr>
              <a:t> with fishy odor.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Primary amines with three or more carbon atoms </a:t>
            </a:r>
            <a:r>
              <a:rPr lang="en-US" sz="2000" dirty="0">
                <a:latin typeface="Arial Narrow" panose="020B0606020202030204" pitchFamily="34" charset="0"/>
              </a:rPr>
              <a:t>are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liquid</a:t>
            </a:r>
            <a:r>
              <a:rPr lang="en-US" sz="2000" dirty="0">
                <a:latin typeface="Arial Narrow" panose="020B0606020202030204" pitchFamily="34" charset="0"/>
              </a:rPr>
              <a:t> and still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higher ones </a:t>
            </a:r>
            <a:r>
              <a:rPr lang="en-US" sz="2000" dirty="0">
                <a:latin typeface="Arial Narrow" panose="020B0606020202030204" pitchFamily="34" charset="0"/>
              </a:rPr>
              <a:t>are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solid</a:t>
            </a:r>
            <a:r>
              <a:rPr lang="en-US" sz="2000" dirty="0">
                <a:latin typeface="Arial Narrow" panose="020B0606020202030204" pitchFamily="34" charset="0"/>
              </a:rPr>
              <a:t>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Aniline and other </a:t>
            </a:r>
            <a:r>
              <a:rPr lang="en-US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arylamines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are usually colorless but get colored on storage due to atmospheric oxidation.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3166408"/>
            <a:ext cx="1120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Lower aliphatic amines </a:t>
            </a:r>
            <a:r>
              <a:rPr lang="en-US" sz="2000" dirty="0">
                <a:latin typeface="Arial Narrow" panose="020B0606020202030204" pitchFamily="34" charset="0"/>
              </a:rPr>
              <a:t>are soluble in water because they can form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hydrogen bonds </a:t>
            </a:r>
            <a:r>
              <a:rPr lang="en-US" sz="2000" dirty="0">
                <a:latin typeface="Arial Narrow" panose="020B0606020202030204" pitchFamily="34" charset="0"/>
              </a:rPr>
              <a:t>with water molecules.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Solubility decreases with increase in molar mass of amines </a:t>
            </a:r>
            <a:r>
              <a:rPr lang="en-US" sz="2000" dirty="0">
                <a:latin typeface="Arial Narrow" panose="020B0606020202030204" pitchFamily="34" charset="0"/>
              </a:rPr>
              <a:t>due to increase in size of the hydrophobic alkyl part.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Higher amines </a:t>
            </a:r>
            <a:r>
              <a:rPr lang="en-US" sz="2000" dirty="0">
                <a:latin typeface="Arial Narrow" panose="020B0606020202030204" pitchFamily="34" charset="0"/>
              </a:rPr>
              <a:t>are essentially insoluble in water.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Amines are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soluble in organic solvents </a:t>
            </a:r>
            <a:r>
              <a:rPr lang="en-US" sz="2000" dirty="0">
                <a:latin typeface="Arial Narrow" panose="020B0606020202030204" pitchFamily="34" charset="0"/>
              </a:rPr>
              <a:t>like alcohol, ether and benzene.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8746" y="767953"/>
            <a:ext cx="2328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Physical State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8746" y="2727742"/>
            <a:ext cx="2709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Solubility in Water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1735</Words>
  <Application>Microsoft Office PowerPoint</Application>
  <PresentationFormat>Custom</PresentationFormat>
  <Paragraphs>144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Equity</vt:lpstr>
      <vt:lpstr>Trek</vt:lpstr>
      <vt:lpstr> Chemistry Department, College of Science, King Saud University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 145 CHEM</dc:title>
  <dc:creator>melnewehy</dc:creator>
  <cp:lastModifiedBy>Shatha Alaqeel</cp:lastModifiedBy>
  <cp:revision>731</cp:revision>
  <dcterms:created xsi:type="dcterms:W3CDTF">2010-02-13T17:30:42Z</dcterms:created>
  <dcterms:modified xsi:type="dcterms:W3CDTF">2023-08-20T05:12:00Z</dcterms:modified>
</cp:coreProperties>
</file>